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69" r:id="rId2"/>
    <p:sldId id="270" r:id="rId3"/>
    <p:sldId id="271" r:id="rId4"/>
    <p:sldId id="310" r:id="rId5"/>
    <p:sldId id="308" r:id="rId6"/>
    <p:sldId id="304" r:id="rId7"/>
    <p:sldId id="1389" r:id="rId8"/>
    <p:sldId id="309" r:id="rId9"/>
    <p:sldId id="261" r:id="rId10"/>
    <p:sldId id="312" r:id="rId11"/>
    <p:sldId id="268" r:id="rId12"/>
    <p:sldId id="1390" r:id="rId13"/>
  </p:sldIdLst>
  <p:sldSz cx="12192000" cy="6858000"/>
  <p:notesSz cx="6797675" cy="9928225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6B0A"/>
    <a:srgbClr val="003300"/>
    <a:srgbClr val="BEBEBE"/>
    <a:srgbClr val="F9F9F9"/>
    <a:srgbClr val="FF00FF"/>
    <a:srgbClr val="FF9900"/>
    <a:srgbClr val="FF9966"/>
    <a:srgbClr val="FF9933"/>
    <a:srgbClr val="ECA0B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86" autoAdjust="0"/>
    <p:restoredTop sz="93662" autoAdjust="0"/>
  </p:normalViewPr>
  <p:slideViewPr>
    <p:cSldViewPr snapToGrid="0">
      <p:cViewPr varScale="1">
        <p:scale>
          <a:sx n="115" d="100"/>
          <a:sy n="115" d="100"/>
        </p:scale>
        <p:origin x="37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F58EAEF-5121-4846-85A1-6538DC9EFA2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677A7E-EB14-47D4-8FCF-3A4E3A9E428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42C59-B0A7-4B45-9453-5F0A84EDDCA1}" type="datetimeFigureOut">
              <a:rPr lang="en-CH" smtClean="0"/>
              <a:t>06.10.22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148D90-4031-4987-B5A2-AA1715E49A9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ABE5EB-B53B-446E-B47A-C76B7315A09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7FF39-64ED-491A-8F2B-1F4CC939247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5976436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-139700" y="868363"/>
            <a:ext cx="7608888" cy="428148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500" b="0" strike="noStrike" spc="-1">
                <a:latin typeface="Arial"/>
              </a:rPr>
              <a:t>Click to move the slide</a:t>
            </a: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733060" y="5423679"/>
            <a:ext cx="5864129" cy="51380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181131" cy="57055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4" name="PlaceHolder 4"/>
          <p:cNvSpPr>
            <a:spLocks noGrp="1"/>
          </p:cNvSpPr>
          <p:nvPr>
            <p:ph type="dt"/>
          </p:nvPr>
        </p:nvSpPr>
        <p:spPr>
          <a:xfrm>
            <a:off x="4149119" y="0"/>
            <a:ext cx="3181131" cy="57055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5" name="PlaceHolder 5"/>
          <p:cNvSpPr>
            <a:spLocks noGrp="1"/>
          </p:cNvSpPr>
          <p:nvPr>
            <p:ph type="ftr"/>
          </p:nvPr>
        </p:nvSpPr>
        <p:spPr>
          <a:xfrm>
            <a:off x="0" y="10847743"/>
            <a:ext cx="3181131" cy="57055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6" name="PlaceHolder 6"/>
          <p:cNvSpPr>
            <a:spLocks noGrp="1"/>
          </p:cNvSpPr>
          <p:nvPr>
            <p:ph type="sldNum"/>
          </p:nvPr>
        </p:nvSpPr>
        <p:spPr>
          <a:xfrm>
            <a:off x="4149119" y="10847743"/>
            <a:ext cx="3181131" cy="57055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B69E5C77-FB06-4414-B8B7-8889C2DF05AF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48363" cy="3346450"/>
          </a:xfrm>
          <a:prstGeom prst="rect">
            <a:avLst/>
          </a:prstGeom>
        </p:spPr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79651" y="4777775"/>
            <a:ext cx="5434417" cy="3905033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spc="-1">
              <a:latin typeface="Arial"/>
            </a:endParaRPr>
          </a:p>
        </p:txBody>
      </p:sp>
      <p:sp>
        <p:nvSpPr>
          <p:cNvPr id="157" name="CustomShape 3"/>
          <p:cNvSpPr/>
          <p:nvPr/>
        </p:nvSpPr>
        <p:spPr>
          <a:xfrm>
            <a:off x="3850310" y="9430212"/>
            <a:ext cx="2941664" cy="49404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302" tIns="46151" rIns="92302" bIns="46151" anchor="b">
            <a:noAutofit/>
          </a:bodyPr>
          <a:lstStyle/>
          <a:p>
            <a:pPr algn="r">
              <a:lnSpc>
                <a:spcPct val="100000"/>
              </a:lnSpc>
            </a:pPr>
            <a:fld id="{41E299F1-59C1-45B9-9BFC-A43434583B8C}" type="slidenum">
              <a:rPr lang="en-GB" sz="1300" spc="-1">
                <a:solidFill>
                  <a:srgbClr val="000000"/>
                </a:solidFill>
              </a:rPr>
              <a:t>11</a:t>
            </a:fld>
            <a:endParaRPr lang="en-GB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8283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09600" y="368208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23232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31952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802944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60960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431952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802944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044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898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DB7CE-DDAC-45AC-A899-80A878E504AC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9692-ABED-4E16-B919-528FDF89A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986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DB7CE-DDAC-45AC-A899-80A878E504AC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9692-ABED-4E16-B919-528FDF89A8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85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09600" y="273600"/>
            <a:ext cx="1097232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23232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3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6000">
              <a:spcBef>
                <a:spcPts val="1417"/>
              </a:spcBef>
              <a:buClr>
                <a:srgbClr val="224B12"/>
              </a:buClr>
              <a:buFont typeface="Wingdings" charset="2"/>
              <a:buChar char="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432000" lvl="1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648000" lvl="2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864000" lvl="3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108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1296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1512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0000"/>
        </a:lnSpc>
        <a:spcBef>
          <a:spcPts val="1417"/>
        </a:spcBef>
        <a:buClr>
          <a:srgbClr val="224B12"/>
        </a:buClr>
        <a:buFont typeface="Wingdings" charset="2"/>
        <a:buChar char="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DandI.LLRF22@cern.ch" TargetMode="Externa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B877E-12EA-89A0-3279-7F5B78DE1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3599"/>
            <a:ext cx="10972320" cy="2671619"/>
          </a:xfrm>
        </p:spPr>
        <p:txBody>
          <a:bodyPr/>
          <a:lstStyle/>
          <a:p>
            <a:pPr algn="ctr"/>
            <a:r>
              <a:rPr lang="en-CH" sz="6000" b="1" dirty="0"/>
              <a:t>LLRF Workshop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AF1883-8E81-EB19-CA90-F4CFF7BA6465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9600" y="2945218"/>
            <a:ext cx="10972320" cy="967565"/>
          </a:xfrm>
        </p:spPr>
        <p:txBody>
          <a:bodyPr/>
          <a:lstStyle/>
          <a:p>
            <a:pPr marL="0" indent="0" algn="ctr">
              <a:buNone/>
            </a:pPr>
            <a:r>
              <a:rPr lang="en-CH" dirty="0"/>
              <a:t>Co-hosted by PSI and CERN</a:t>
            </a:r>
          </a:p>
          <a:p>
            <a:pPr marL="0" indent="0" algn="ctr">
              <a:buNone/>
            </a:pPr>
            <a:r>
              <a:rPr lang="en-CH" dirty="0"/>
              <a:t>Frank Gerigk, CERN RF Group Leader 7 October 2020</a:t>
            </a:r>
          </a:p>
        </p:txBody>
      </p:sp>
    </p:spTree>
    <p:extLst>
      <p:ext uri="{BB962C8B-B14F-4D97-AF65-F5344CB8AC3E}">
        <p14:creationId xmlns:p14="http://schemas.microsoft.com/office/powerpoint/2010/main" val="3210411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SPS LLRF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704984"/>
            <a:ext cx="5616575" cy="4036598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</a:t>
            </a:r>
            <a:r>
              <a:rPr lang="en-US" dirty="0" err="1"/>
              <a:t>uTCA</a:t>
            </a:r>
            <a:r>
              <a:rPr lang="en-US" dirty="0"/>
              <a:t> based system using white rabbit frequency distribution,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Feedback for 200 MHz TWC (6x)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Feedback for 800 MHz TWC (2x)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Control LLRF with Beam feedback loops with LLRF for acceleration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Longitudinal damper feedback loop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Blow-up generation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Synchronization to LHC, AWAKE and crab cavities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C08D61-67D1-41DA-81E7-FCD138C99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437" y="-17250"/>
            <a:ext cx="6024562" cy="40569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D0ECE5-3DE1-44AF-A019-CCB913E93E9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1302" y="4078086"/>
            <a:ext cx="2882384" cy="227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32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04788" y="219240"/>
            <a:ext cx="11901681" cy="81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 fontScale="77500" lnSpcReduction="20000"/>
          </a:bodyPr>
          <a:lstStyle/>
          <a:p>
            <a:pPr algn="ctr">
              <a:lnSpc>
                <a:spcPct val="100000"/>
              </a:lnSpc>
            </a:pPr>
            <a:r>
              <a:rPr lang="en-GB" sz="4400" b="1" spc="-1" dirty="0" err="1">
                <a:solidFill>
                  <a:srgbClr val="0055A0"/>
                </a:solidFill>
                <a:latin typeface="Arial"/>
                <a:ea typeface="DejaVu Sans"/>
              </a:rPr>
              <a:t>New@LLRF22</a:t>
            </a:r>
            <a:r>
              <a:rPr lang="en-GB" sz="4400" b="1" spc="-1" dirty="0">
                <a:solidFill>
                  <a:srgbClr val="0055A0"/>
                </a:solidFill>
                <a:latin typeface="Arial"/>
                <a:ea typeface="DejaVu Sans"/>
              </a:rPr>
              <a:t> workshop: Diversity &amp; Inclusion session</a:t>
            </a:r>
            <a:endParaRPr lang="en-GB" sz="4400" spc="-1" dirty="0">
              <a:latin typeface="Arial"/>
            </a:endParaRPr>
          </a:p>
        </p:txBody>
      </p:sp>
      <p:sp>
        <p:nvSpPr>
          <p:cNvPr id="19" name="CustomShape 3">
            <a:extLst>
              <a:ext uri="{FF2B5EF4-FFF2-40B4-BE49-F238E27FC236}">
                <a16:creationId xmlns:a16="http://schemas.microsoft.com/office/drawing/2014/main" id="{CD945EF2-D3FF-429C-B7DF-3B40C1E46751}"/>
              </a:ext>
            </a:extLst>
          </p:cNvPr>
          <p:cNvSpPr/>
          <p:nvPr/>
        </p:nvSpPr>
        <p:spPr>
          <a:xfrm>
            <a:off x="133348" y="1032840"/>
            <a:ext cx="5714227" cy="16913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sz="2000" spc="-1" dirty="0">
                <a:latin typeface="Arial"/>
              </a:rPr>
              <a:t>D&amp;I in workplace strongly pushed by EU, CERN &amp; most research institutes / universities</a:t>
            </a:r>
          </a:p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sz="2000" spc="-1" dirty="0">
                <a:solidFill>
                  <a:srgbClr val="000000"/>
                </a:solidFill>
                <a:latin typeface="Arial"/>
                <a:ea typeface="Microsoft YaHei"/>
              </a:rPr>
              <a:t>Should </a:t>
            </a:r>
            <a:r>
              <a:rPr lang="en-GB" sz="2000" spc="-1" dirty="0" err="1">
                <a:solidFill>
                  <a:srgbClr val="000000"/>
                </a:solidFill>
                <a:latin typeface="Arial"/>
                <a:ea typeface="Microsoft YaHei"/>
              </a:rPr>
              <a:t>LLRF</a:t>
            </a:r>
            <a:r>
              <a:rPr lang="en-GB" sz="2000" spc="-1" dirty="0">
                <a:solidFill>
                  <a:srgbClr val="000000"/>
                </a:solidFill>
                <a:latin typeface="Arial"/>
                <a:ea typeface="Microsoft YaHei"/>
              </a:rPr>
              <a:t> field try to increase its D&amp;I?  </a:t>
            </a:r>
            <a:endParaRPr lang="en-GB" sz="2000" spc="-1" dirty="0"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ECB71F-CD16-4EE9-98EE-C9455FECB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505" y="898466"/>
            <a:ext cx="6168404" cy="322954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E425644-6746-8BC2-85BB-99558E535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90601">
            <a:off x="101751" y="2215401"/>
            <a:ext cx="1373916" cy="893343"/>
          </a:xfrm>
          <a:prstGeom prst="rect">
            <a:avLst/>
          </a:prstGeom>
        </p:spPr>
      </p:pic>
      <p:sp>
        <p:nvSpPr>
          <p:cNvPr id="20" name="Arrow: Striped Right 19">
            <a:extLst>
              <a:ext uri="{FF2B5EF4-FFF2-40B4-BE49-F238E27FC236}">
                <a16:creationId xmlns:a16="http://schemas.microsoft.com/office/drawing/2014/main" id="{F67777F7-14EC-EAB2-1A11-C61B918D781E}"/>
              </a:ext>
            </a:extLst>
          </p:cNvPr>
          <p:cNvSpPr/>
          <p:nvPr/>
        </p:nvSpPr>
        <p:spPr>
          <a:xfrm>
            <a:off x="5252262" y="2476214"/>
            <a:ext cx="595313" cy="484824"/>
          </a:xfrm>
          <a:prstGeom prst="stripedRightArrow">
            <a:avLst/>
          </a:prstGeom>
          <a:solidFill>
            <a:srgbClr val="E06B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CustomShape 3">
            <a:extLst>
              <a:ext uri="{FF2B5EF4-FFF2-40B4-BE49-F238E27FC236}">
                <a16:creationId xmlns:a16="http://schemas.microsoft.com/office/drawing/2014/main" id="{B8C99D8F-6B0C-2EF9-D290-133B8378C13E}"/>
              </a:ext>
            </a:extLst>
          </p:cNvPr>
          <p:cNvSpPr/>
          <p:nvPr/>
        </p:nvSpPr>
        <p:spPr>
          <a:xfrm>
            <a:off x="832247" y="6104528"/>
            <a:ext cx="9602391" cy="424575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spcBef>
                <a:spcPts val="850"/>
              </a:spcBef>
              <a:tabLst>
                <a:tab pos="266700" algn="l"/>
              </a:tabLst>
            </a:pPr>
            <a:r>
              <a:rPr lang="en-GB" sz="2000" spc="-1" dirty="0">
                <a:latin typeface="Arial"/>
              </a:rPr>
              <a:t>https://indico.psi.ch/event/12911/page/2476-diversity-and-inclusion-session</a:t>
            </a:r>
          </a:p>
        </p:txBody>
      </p:sp>
      <p:sp>
        <p:nvSpPr>
          <p:cNvPr id="22" name="CustomShape 3">
            <a:extLst>
              <a:ext uri="{FF2B5EF4-FFF2-40B4-BE49-F238E27FC236}">
                <a16:creationId xmlns:a16="http://schemas.microsoft.com/office/drawing/2014/main" id="{D81202CC-3717-3ACD-E639-A5EACFFEF59B}"/>
              </a:ext>
            </a:extLst>
          </p:cNvPr>
          <p:cNvSpPr/>
          <p:nvPr/>
        </p:nvSpPr>
        <p:spPr>
          <a:xfrm>
            <a:off x="133348" y="3429000"/>
            <a:ext cx="5984834" cy="257863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sz="2000" b="1" spc="-1" dirty="0">
                <a:latin typeface="Arial"/>
              </a:rPr>
              <a:t>Interactive session </a:t>
            </a:r>
            <a:r>
              <a:rPr lang="en-GB" sz="2000" spc="-1" dirty="0">
                <a:latin typeface="Arial"/>
              </a:rPr>
              <a:t>with </a:t>
            </a:r>
            <a:r>
              <a:rPr lang="en-GB" sz="2000" b="1" spc="-1" dirty="0">
                <a:latin typeface="Arial"/>
              </a:rPr>
              <a:t>CERN</a:t>
            </a:r>
            <a:r>
              <a:rPr lang="en-GB" sz="2000" spc="-1" dirty="0">
                <a:latin typeface="Arial"/>
              </a:rPr>
              <a:t>, </a:t>
            </a:r>
            <a:r>
              <a:rPr lang="en-GB" sz="2000" b="1" spc="-1" dirty="0">
                <a:latin typeface="Arial"/>
              </a:rPr>
              <a:t>PSI</a:t>
            </a:r>
            <a:r>
              <a:rPr lang="en-GB" sz="2000" spc="-1" dirty="0">
                <a:latin typeface="Arial"/>
              </a:rPr>
              <a:t> and </a:t>
            </a:r>
            <a:r>
              <a:rPr lang="en-GB" sz="2000" b="1" spc="-1" dirty="0" err="1">
                <a:latin typeface="Arial"/>
              </a:rPr>
              <a:t>FHNW</a:t>
            </a:r>
            <a:r>
              <a:rPr lang="en-GB" sz="2000" spc="-1" dirty="0">
                <a:latin typeface="Arial"/>
              </a:rPr>
              <a:t> (university hosting the workshop) representatives on </a:t>
            </a:r>
            <a:r>
              <a:rPr lang="en-GB" sz="2000" b="1" spc="-1" dirty="0">
                <a:latin typeface="Arial"/>
              </a:rPr>
              <a:t>Tuesday 11 October, 13:20 to 14:30</a:t>
            </a:r>
            <a:r>
              <a:rPr lang="en-GB" sz="2000" spc="-1" dirty="0">
                <a:latin typeface="Arial"/>
              </a:rPr>
              <a:t>. </a:t>
            </a:r>
          </a:p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sz="2000" b="1" spc="-1" dirty="0">
                <a:latin typeface="Arial"/>
              </a:rPr>
              <a:t>Invited</a:t>
            </a:r>
            <a:r>
              <a:rPr lang="en-GB" sz="2000" spc="-1" dirty="0">
                <a:latin typeface="Arial"/>
              </a:rPr>
              <a:t>: all </a:t>
            </a:r>
            <a:r>
              <a:rPr lang="en-GB" sz="2000" spc="-1" dirty="0" err="1">
                <a:latin typeface="Arial"/>
              </a:rPr>
              <a:t>LLRF</a:t>
            </a:r>
            <a:r>
              <a:rPr lang="en-GB" sz="2000" spc="-1" dirty="0">
                <a:latin typeface="Arial"/>
              </a:rPr>
              <a:t> workshop participants + accompanying person and </a:t>
            </a:r>
            <a:r>
              <a:rPr lang="en-GB" sz="2000" spc="-1" dirty="0" err="1">
                <a:latin typeface="Arial"/>
              </a:rPr>
              <a:t>FHNW</a:t>
            </a:r>
            <a:r>
              <a:rPr lang="en-GB" sz="2000" spc="-1" dirty="0">
                <a:latin typeface="Arial"/>
              </a:rPr>
              <a:t> students.</a:t>
            </a:r>
          </a:p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sz="2000" b="1" spc="-1" dirty="0">
                <a:latin typeface="Arial"/>
              </a:rPr>
              <a:t>Aim</a:t>
            </a:r>
            <a:r>
              <a:rPr lang="en-GB" sz="2000" spc="-1" dirty="0">
                <a:latin typeface="Arial"/>
              </a:rPr>
              <a:t>: to raise awareness, to share info/strategies, to discuss new possibilities, to create networks. </a:t>
            </a:r>
          </a:p>
        </p:txBody>
      </p:sp>
      <p:sp>
        <p:nvSpPr>
          <p:cNvPr id="23" name="CustomShape 3">
            <a:extLst>
              <a:ext uri="{FF2B5EF4-FFF2-40B4-BE49-F238E27FC236}">
                <a16:creationId xmlns:a16="http://schemas.microsoft.com/office/drawing/2014/main" id="{EFC362A5-7225-08EA-CD1F-3A3480A77CFB}"/>
              </a:ext>
            </a:extLst>
          </p:cNvPr>
          <p:cNvSpPr/>
          <p:nvPr/>
        </p:nvSpPr>
        <p:spPr>
          <a:xfrm>
            <a:off x="1341831" y="2312549"/>
            <a:ext cx="3927328" cy="8121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spcBef>
                <a:spcPts val="850"/>
              </a:spcBef>
              <a:tabLst>
                <a:tab pos="266700" algn="l"/>
              </a:tabLst>
            </a:pPr>
            <a:r>
              <a:rPr lang="en-GB" sz="2000" spc="-1" dirty="0">
                <a:solidFill>
                  <a:srgbClr val="000000"/>
                </a:solidFill>
                <a:latin typeface="Arial"/>
                <a:ea typeface="Microsoft YaHei"/>
              </a:rPr>
              <a:t>Ex: consider gender distribution of speakers @LLRF workshops</a:t>
            </a:r>
            <a:endParaRPr lang="en-GB" sz="2000" spc="-1" dirty="0">
              <a:latin typeface="Arial"/>
            </a:endParaRPr>
          </a:p>
        </p:txBody>
      </p:sp>
      <p:sp>
        <p:nvSpPr>
          <p:cNvPr id="24" name="CustomShape 3">
            <a:extLst>
              <a:ext uri="{FF2B5EF4-FFF2-40B4-BE49-F238E27FC236}">
                <a16:creationId xmlns:a16="http://schemas.microsoft.com/office/drawing/2014/main" id="{B99F7395-1B26-5338-99F8-0A9FD4A95C91}"/>
              </a:ext>
            </a:extLst>
          </p:cNvPr>
          <p:cNvSpPr/>
          <p:nvPr/>
        </p:nvSpPr>
        <p:spPr>
          <a:xfrm>
            <a:off x="6162674" y="4447034"/>
            <a:ext cx="6081713" cy="15125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sz="2000" spc="-1" dirty="0">
                <a:latin typeface="Arial"/>
              </a:rPr>
              <a:t>First part: gender in STEM + strategies/measures @CERN, PSI and </a:t>
            </a:r>
            <a:r>
              <a:rPr lang="en-GB" sz="2000" spc="-1" dirty="0" err="1">
                <a:latin typeface="Arial"/>
              </a:rPr>
              <a:t>FHNW</a:t>
            </a:r>
            <a:r>
              <a:rPr lang="en-GB" sz="2000" spc="-1" dirty="0">
                <a:latin typeface="Arial"/>
              </a:rPr>
              <a:t>. </a:t>
            </a:r>
          </a:p>
          <a:p>
            <a:pPr marL="266700" indent="-266700">
              <a:spcBef>
                <a:spcPts val="600"/>
              </a:spcBef>
              <a:buFont typeface="Wingdings" panose="05000000000000000000" pitchFamily="2" charset="2"/>
              <a:buChar char="v"/>
              <a:tabLst>
                <a:tab pos="266700" algn="l"/>
              </a:tabLst>
            </a:pPr>
            <a:r>
              <a:rPr lang="en-GB" sz="2000" spc="-1" dirty="0">
                <a:latin typeface="Arial"/>
              </a:rPr>
              <a:t>Second part: Q&amp;A. Send questions before/during the session to </a:t>
            </a:r>
            <a:r>
              <a:rPr lang="en-US" sz="2000" dirty="0">
                <a:effectLst/>
                <a:hlinkClick r:id="rId5"/>
              </a:rPr>
              <a:t>DandI.LLRF22@cern.ch</a:t>
            </a:r>
            <a:r>
              <a:rPr lang="en-US" sz="2000" dirty="0">
                <a:effectLst/>
              </a:rPr>
              <a:t> </a:t>
            </a:r>
            <a:endParaRPr lang="en-GB" sz="20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3594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FA727-E087-901F-F314-71040BEC3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5CCA6D-F46A-6691-9A30-010BB23ECEEA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en-CH" dirty="0"/>
              <a:t>CERNs LLRF systms are continually upgraded. </a:t>
            </a:r>
          </a:p>
          <a:p>
            <a:r>
              <a:rPr lang="en-CH" dirty="0"/>
              <a:t>We can’t do all machines at the same time, which means that the electronics and the standards for each machine always have certain differences. Can we nevertheless try to have more standardization. </a:t>
            </a:r>
          </a:p>
          <a:p>
            <a:r>
              <a:rPr lang="en-CH" dirty="0"/>
              <a:t>Move towards COTS components. Less in-house effort on hardware but more on firmware and software. </a:t>
            </a:r>
          </a:p>
          <a:p>
            <a:r>
              <a:rPr lang="en-CH" dirty="0"/>
              <a:t>So far this has not resulted in less work but as the new digital systems offer much more flexibility -- which operations wants to use – it has in fact increased the work on software and operational implementation. </a:t>
            </a:r>
          </a:p>
          <a:p>
            <a:r>
              <a:rPr lang="en-CH" dirty="0"/>
              <a:t>Enjoy the workshop and the tour!</a:t>
            </a:r>
          </a:p>
        </p:txBody>
      </p:sp>
    </p:spTree>
    <p:extLst>
      <p:ext uri="{BB962C8B-B14F-4D97-AF65-F5344CB8AC3E}">
        <p14:creationId xmlns:p14="http://schemas.microsoft.com/office/powerpoint/2010/main" val="3212190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89349-2E07-EAA0-2645-DF754635D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Past &amp; present workshops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21C611-7259-9044-CCE5-A202844CC3DA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en-CH" dirty="0"/>
              <a:t>1st workshop in 2001 (Jlab), digital designs were starting to emerge</a:t>
            </a:r>
          </a:p>
          <a:p>
            <a:r>
              <a:rPr lang="en-CH" dirty="0"/>
              <a:t>2nd in 2005 (CERN)</a:t>
            </a:r>
          </a:p>
          <a:p>
            <a:r>
              <a:rPr lang="en-CH" dirty="0"/>
              <a:t>10th workshop in 2022 at CERN, there are still some analogue designs around. </a:t>
            </a:r>
          </a:p>
          <a:p>
            <a:r>
              <a:rPr lang="en-CH" dirty="0"/>
              <a:t>In 2022: 123 participants</a:t>
            </a:r>
          </a:p>
        </p:txBody>
      </p:sp>
    </p:spTree>
    <p:extLst>
      <p:ext uri="{BB962C8B-B14F-4D97-AF65-F5344CB8AC3E}">
        <p14:creationId xmlns:p14="http://schemas.microsoft.com/office/powerpoint/2010/main" val="1959344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B4F091-5C28-6F18-E261-A6FB8A6CD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0"/>
            <a:ext cx="84248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476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LINAC4 LLRF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8" y="1598658"/>
            <a:ext cx="3587704" cy="422798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Chopper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Debuncher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Buncher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Accelerating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Energy ramping cavity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custom designed VME boards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4" descr="Y:\Machines\Linac4\Pictures\LLRFpic\IMG_16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93620" y="0"/>
            <a:ext cx="2898380" cy="6317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L:\Modules\TunerCntrl\Report\Pres\Pics\TunCntrl\20121120\IMG_137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5259" y="3539563"/>
            <a:ext cx="2811221" cy="287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32832" y="3538830"/>
            <a:ext cx="2909296" cy="2963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Content Placeholder 15" descr="SwAndLim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1308" y="-58022"/>
            <a:ext cx="3495881" cy="3742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926357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LINAC3 LLRF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7605856" cy="220278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digital LLRF for consolidated systems.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LLRF for solid state new power amplifier is prepared (350 kW 100 MHz, replacing a tetrode based system)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7 October 2022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C0F7C4-3E01-4844-91F5-695248E459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812468" y="95207"/>
            <a:ext cx="3099008" cy="300690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A90E09D-F854-A64F-A96F-D1F497DACC99}"/>
              </a:ext>
            </a:extLst>
          </p:cNvPr>
          <p:cNvSpPr txBox="1">
            <a:spLocks/>
          </p:cNvSpPr>
          <p:nvPr/>
        </p:nvSpPr>
        <p:spPr>
          <a:xfrm>
            <a:off x="438727" y="4753319"/>
            <a:ext cx="7714673" cy="2202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PLC control of amplifiers and motors</a:t>
            </a:r>
          </a:p>
          <a:p>
            <a:r>
              <a:rPr lang="en-GB" dirty="0"/>
              <a:t>Front-end software</a:t>
            </a:r>
          </a:p>
          <a:p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35F6213-179E-024B-9AAF-666233781928}"/>
              </a:ext>
            </a:extLst>
          </p:cNvPr>
          <p:cNvSpPr txBox="1">
            <a:spLocks/>
          </p:cNvSpPr>
          <p:nvPr/>
        </p:nvSpPr>
        <p:spPr>
          <a:xfrm>
            <a:off x="479426" y="3687577"/>
            <a:ext cx="5616574" cy="1065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/>
              <a:t>LINAC3 Controls</a:t>
            </a:r>
          </a:p>
        </p:txBody>
      </p:sp>
      <p:pic>
        <p:nvPicPr>
          <p:cNvPr id="11" name="Picture 10" descr="A picture containing text, computer&#10;&#10;Description automatically generated">
            <a:extLst>
              <a:ext uri="{FF2B5EF4-FFF2-40B4-BE49-F238E27FC236}">
                <a16:creationId xmlns:a16="http://schemas.microsoft.com/office/drawing/2014/main" id="{0A4A5226-DCF5-3F44-B6EE-34B1F8A4DA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793868" y="3345488"/>
            <a:ext cx="3136208" cy="30069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2B7586C-B8DF-3D4F-9EC1-F9F2D4B01E43}"/>
              </a:ext>
            </a:extLst>
          </p:cNvPr>
          <p:cNvSpPr txBox="1"/>
          <p:nvPr/>
        </p:nvSpPr>
        <p:spPr>
          <a:xfrm>
            <a:off x="9286899" y="6396660"/>
            <a:ext cx="1819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Linac3 cavity PLC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7C67D0-E149-A547-A221-43D21A734194}"/>
              </a:ext>
            </a:extLst>
          </p:cNvPr>
          <p:cNvSpPr txBox="1"/>
          <p:nvPr/>
        </p:nvSpPr>
        <p:spPr>
          <a:xfrm>
            <a:off x="7596636" y="136525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Linac3 LLRF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AD21DA-22BE-0C4E-98EE-314F6E6B6252}"/>
              </a:ext>
            </a:extLst>
          </p:cNvPr>
          <p:cNvSpPr txBox="1"/>
          <p:nvPr/>
        </p:nvSpPr>
        <p:spPr>
          <a:xfrm>
            <a:off x="4069219" y="5648464"/>
            <a:ext cx="4188821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</a:rPr>
              <a:t>New interlock system required for new solid state amplifiers.</a:t>
            </a:r>
          </a:p>
        </p:txBody>
      </p:sp>
    </p:spTree>
    <p:extLst>
      <p:ext uri="{BB962C8B-B14F-4D97-AF65-F5344CB8AC3E}">
        <p14:creationId xmlns:p14="http://schemas.microsoft.com/office/powerpoint/2010/main" val="4001875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i="1" dirty="0"/>
              <a:t>PSB LLRF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the PSB, all cavities were replaced with wideband </a:t>
            </a:r>
            <a:r>
              <a:rPr lang="en-US" dirty="0" err="1"/>
              <a:t>finemet</a:t>
            </a:r>
            <a:r>
              <a:rPr lang="en-US" dirty="0"/>
              <a:t> cavities (up to 16 harmonics can be controlled)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PSB LLRF has been upgraded accordingly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Equipment in “PSB cage”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pick-up electronics in tunnel </a:t>
            </a:r>
          </a:p>
        </p:txBody>
      </p:sp>
      <p:pic>
        <p:nvPicPr>
          <p:cNvPr id="26" name="Picture Placeholder 25" descr="Graphical user interface&#10;&#10;Description automatically generated">
            <a:extLst>
              <a:ext uri="{FF2B5EF4-FFF2-40B4-BE49-F238E27FC236}">
                <a16:creationId xmlns:a16="http://schemas.microsoft.com/office/drawing/2014/main" id="{1A58C086-EB8E-4B94-9A57-52ED8B3106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2199" y="1592264"/>
            <a:ext cx="5611813" cy="4608511"/>
          </a:xfr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 fontScale="85000" lnSpcReduction="10000"/>
          </a:bodyPr>
          <a:lstStyle/>
          <a:p>
            <a:pPr>
              <a:spcAft>
                <a:spcPts val="600"/>
              </a:spcAft>
            </a:pPr>
            <a:fld id="{89A83A09-9AFD-C14A-9C29-D6392D85326F}" type="datetime3">
              <a:rPr lang="en-US" smtClean="0"/>
              <a:pPr>
                <a:spcAft>
                  <a:spcPts val="600"/>
                </a:spcAft>
              </a:pPr>
              <a:t>7 October 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 lnSpcReduction="10000"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02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053" y="83642"/>
            <a:ext cx="10515600" cy="1325563"/>
          </a:xfrm>
        </p:spPr>
        <p:txBody>
          <a:bodyPr/>
          <a:lstStyle/>
          <a:p>
            <a:r>
              <a:rPr lang="en-US" i="1" dirty="0"/>
              <a:t>HIE ISOLDE superconducting  linac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46725"/>
            <a:ext cx="9144000" cy="4724399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558" y="1646724"/>
            <a:ext cx="5784746" cy="4724399"/>
          </a:xfrm>
          <a:prstGeom prst="rect">
            <a:avLst/>
          </a:prstGeom>
        </p:spPr>
      </p:pic>
      <p:sp>
        <p:nvSpPr>
          <p:cNvPr id="6" name="TextBox 35">
            <a:extLst>
              <a:ext uri="{FF2B5EF4-FFF2-40B4-BE49-F238E27FC236}">
                <a16:creationId xmlns:a16="http://schemas.microsoft.com/office/drawing/2014/main" id="{619D5507-D626-4016-AAEF-BDA27CCA5725}"/>
              </a:ext>
            </a:extLst>
          </p:cNvPr>
          <p:cNvSpPr txBox="1"/>
          <p:nvPr/>
        </p:nvSpPr>
        <p:spPr>
          <a:xfrm>
            <a:off x="103222" y="4717873"/>
            <a:ext cx="667578" cy="2182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XT03</a:t>
            </a:r>
          </a:p>
        </p:txBody>
      </p:sp>
      <p:sp>
        <p:nvSpPr>
          <p:cNvPr id="8" name="TextBox 35">
            <a:extLst>
              <a:ext uri="{FF2B5EF4-FFF2-40B4-BE49-F238E27FC236}">
                <a16:creationId xmlns:a16="http://schemas.microsoft.com/office/drawing/2014/main" id="{928448D8-5AE4-49BE-8254-A7B830D9AA79}"/>
              </a:ext>
            </a:extLst>
          </p:cNvPr>
          <p:cNvSpPr txBox="1"/>
          <p:nvPr/>
        </p:nvSpPr>
        <p:spPr>
          <a:xfrm>
            <a:off x="1499100" y="4352264"/>
            <a:ext cx="520611" cy="2210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XT02</a:t>
            </a:r>
          </a:p>
        </p:txBody>
      </p:sp>
      <p:sp>
        <p:nvSpPr>
          <p:cNvPr id="9" name="TextBox 35">
            <a:extLst>
              <a:ext uri="{FF2B5EF4-FFF2-40B4-BE49-F238E27FC236}">
                <a16:creationId xmlns:a16="http://schemas.microsoft.com/office/drawing/2014/main" id="{340E7477-5B69-4657-8230-1A7DDA4699B4}"/>
              </a:ext>
            </a:extLst>
          </p:cNvPr>
          <p:cNvSpPr txBox="1"/>
          <p:nvPr/>
        </p:nvSpPr>
        <p:spPr>
          <a:xfrm>
            <a:off x="2725410" y="3707252"/>
            <a:ext cx="503060" cy="23524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XT01</a:t>
            </a:r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id="{CFF37F6F-0F06-4FD0-A312-B4C38F373403}"/>
              </a:ext>
            </a:extLst>
          </p:cNvPr>
          <p:cNvSpPr txBox="1"/>
          <p:nvPr/>
        </p:nvSpPr>
        <p:spPr>
          <a:xfrm>
            <a:off x="2362744" y="5743100"/>
            <a:ext cx="199301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ISOLDE </a:t>
            </a:r>
            <a:r>
              <a:rPr lang="en-US" sz="1600" b="1" dirty="0" err="1">
                <a:solidFill>
                  <a:schemeClr val="bg1"/>
                </a:solidFill>
              </a:rPr>
              <a:t>Solenoidal</a:t>
            </a:r>
            <a:r>
              <a:rPr lang="en-US" sz="1600" b="1" dirty="0">
                <a:solidFill>
                  <a:schemeClr val="bg1"/>
                </a:solidFill>
              </a:rPr>
              <a:t> Spectrometer (ISS)</a:t>
            </a: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6273A79D-FF13-483E-AB94-A5C805DD1396}"/>
              </a:ext>
            </a:extLst>
          </p:cNvPr>
          <p:cNvSpPr txBox="1"/>
          <p:nvPr/>
        </p:nvSpPr>
        <p:spPr>
          <a:xfrm>
            <a:off x="219600" y="5649339"/>
            <a:ext cx="16561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Scattering chamber (SEC)</a:t>
            </a:r>
          </a:p>
        </p:txBody>
      </p:sp>
      <p:pic>
        <p:nvPicPr>
          <p:cNvPr id="12" name="Picture 11" descr="ISS_Logo_300px.png">
            <a:extLst>
              <a:ext uri="{FF2B5EF4-FFF2-40B4-BE49-F238E27FC236}">
                <a16:creationId xmlns:a16="http://schemas.microsoft.com/office/drawing/2014/main" id="{81404653-7886-4684-9885-C6C1D8DD5D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503" y="5747855"/>
            <a:ext cx="1636966" cy="560947"/>
          </a:xfrm>
          <a:prstGeom prst="rect">
            <a:avLst/>
          </a:prstGeom>
        </p:spPr>
      </p:pic>
      <p:pic>
        <p:nvPicPr>
          <p:cNvPr id="13" name="Picture 12" descr="miniball_logo_alpha.png">
            <a:extLst>
              <a:ext uri="{FF2B5EF4-FFF2-40B4-BE49-F238E27FC236}">
                <a16:creationId xmlns:a16="http://schemas.microsoft.com/office/drawing/2014/main" id="{AB1CAC91-EE36-40AF-937B-E082F80E72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599" y="4827006"/>
            <a:ext cx="648072" cy="791250"/>
          </a:xfrm>
          <a:prstGeom prst="rect">
            <a:avLst/>
          </a:prstGeom>
        </p:spPr>
      </p:pic>
      <p:sp>
        <p:nvSpPr>
          <p:cNvPr id="14" name="TextBox 14">
            <a:extLst>
              <a:ext uri="{FF2B5EF4-FFF2-40B4-BE49-F238E27FC236}">
                <a16:creationId xmlns:a16="http://schemas.microsoft.com/office/drawing/2014/main" id="{7A5960DB-45F7-4FB5-8318-D0C5A69E4243}"/>
              </a:ext>
            </a:extLst>
          </p:cNvPr>
          <p:cNvSpPr txBox="1"/>
          <p:nvPr/>
        </p:nvSpPr>
        <p:spPr>
          <a:xfrm>
            <a:off x="3615760" y="4415334"/>
            <a:ext cx="1134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1"/>
                </a:solidFill>
              </a:rPr>
              <a:t>Miniball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72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4078" y="-18"/>
            <a:ext cx="4827922" cy="6857999"/>
          </a:xfrm>
          <a:custGeom>
            <a:avLst/>
            <a:gdLst/>
            <a:ahLst/>
            <a:cxnLst/>
            <a:rect l="l" t="t" r="r" b="b"/>
            <a:pathLst>
              <a:path w="4827922" h="6858000">
                <a:moveTo>
                  <a:pt x="4441" y="0"/>
                </a:moveTo>
                <a:lnTo>
                  <a:pt x="4827922" y="0"/>
                </a:lnTo>
                <a:lnTo>
                  <a:pt x="4827922" y="6858000"/>
                </a:lnTo>
                <a:lnTo>
                  <a:pt x="0" y="6858000"/>
                </a:lnTo>
                <a:lnTo>
                  <a:pt x="106674" y="6638378"/>
                </a:lnTo>
                <a:cubicBezTo>
                  <a:pt x="530028" y="5720938"/>
                  <a:pt x="777229" y="4614948"/>
                  <a:pt x="777229" y="3424428"/>
                </a:cubicBezTo>
                <a:cubicBezTo>
                  <a:pt x="777229" y="2233909"/>
                  <a:pt x="530028" y="1127919"/>
                  <a:pt x="106674" y="210478"/>
                </a:cubicBez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D162A8-3A26-3B40-94F1-DF27A4DE84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9360" y="18"/>
            <a:ext cx="4966290" cy="6857999"/>
          </a:xfrm>
          <a:custGeom>
            <a:avLst/>
            <a:gdLst/>
            <a:ahLst/>
            <a:cxnLst/>
            <a:rect l="l" t="t" r="r" b="b"/>
            <a:pathLst>
              <a:path w="4966290" h="6857999">
                <a:moveTo>
                  <a:pt x="0" y="0"/>
                </a:moveTo>
                <a:lnTo>
                  <a:pt x="4188230" y="0"/>
                </a:lnTo>
                <a:lnTo>
                  <a:pt x="4295735" y="210478"/>
                </a:lnTo>
                <a:cubicBezTo>
                  <a:pt x="4719089" y="1127919"/>
                  <a:pt x="4966290" y="2233909"/>
                  <a:pt x="4966290" y="3424428"/>
                </a:cubicBezTo>
                <a:cubicBezTo>
                  <a:pt x="4966290" y="4614948"/>
                  <a:pt x="4719089" y="5720938"/>
                  <a:pt x="4295735" y="6638378"/>
                </a:cubicBezTo>
                <a:lnTo>
                  <a:pt x="4183560" y="6857999"/>
                </a:lnTo>
                <a:lnTo>
                  <a:pt x="53039" y="6857999"/>
                </a:lnTo>
                <a:lnTo>
                  <a:pt x="132047" y="6695338"/>
                </a:lnTo>
                <a:cubicBezTo>
                  <a:pt x="555401" y="5777898"/>
                  <a:pt x="802602" y="4671908"/>
                  <a:pt x="802602" y="3481388"/>
                </a:cubicBezTo>
                <a:cubicBezTo>
                  <a:pt x="802602" y="2191659"/>
                  <a:pt x="512484" y="1001134"/>
                  <a:pt x="22579" y="42066"/>
                </a:cubicBez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56" y="584835"/>
            <a:ext cx="2804504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HIE Isolde RF power, LLRF &amp; Controls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4958" y="2114383"/>
            <a:ext cx="3330699" cy="4241949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/>
            <a:r>
              <a:rPr lang="en-US" sz="1800" dirty="0">
                <a:solidFill>
                  <a:schemeClr val="tx1"/>
                </a:solidFill>
              </a:rPr>
              <a:t>Cavity controls and synchronization of superconducting LINAC</a:t>
            </a:r>
          </a:p>
          <a:p>
            <a:pPr marL="342900"/>
            <a:r>
              <a:rPr lang="en-US" sz="1800" dirty="0">
                <a:solidFill>
                  <a:schemeClr val="tx1"/>
                </a:solidFill>
              </a:rPr>
              <a:t>20 SC QWR at 4.5 K operating at 6 MV/m with a very small bandwidth (&lt; 10 Hz).</a:t>
            </a:r>
          </a:p>
          <a:p>
            <a:pPr marL="342900"/>
            <a:r>
              <a:rPr lang="en-US" sz="1800" dirty="0">
                <a:solidFill>
                  <a:schemeClr val="tx1"/>
                </a:solidFill>
              </a:rPr>
              <a:t>reference frequency distribution </a:t>
            </a:r>
          </a:p>
          <a:p>
            <a:pPr marL="342900"/>
            <a:r>
              <a:rPr lang="en-US" sz="1800" dirty="0">
                <a:solidFill>
                  <a:schemeClr val="tx1"/>
                </a:solidFill>
              </a:rPr>
              <a:t>start-up of cavities in self-excited-loop mode (SEL) is a specialty</a:t>
            </a:r>
          </a:p>
          <a:p>
            <a:pPr marL="342900"/>
            <a:r>
              <a:rPr lang="en-US" sz="1800" dirty="0">
                <a:solidFill>
                  <a:schemeClr val="tx1"/>
                </a:solidFill>
              </a:rPr>
              <a:t>REXTRAP RF generation (VME)</a:t>
            </a:r>
          </a:p>
          <a:p>
            <a:pPr marL="342900"/>
            <a:r>
              <a:rPr lang="en-US" sz="1800" dirty="0">
                <a:solidFill>
                  <a:schemeClr val="tx1"/>
                </a:solidFill>
              </a:rPr>
              <a:t>RFQCB signal generation (VME)</a:t>
            </a:r>
          </a:p>
          <a:p>
            <a:pPr marL="342900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438912" y="6356350"/>
            <a:ext cx="2564307" cy="365125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>
              <a:spcAft>
                <a:spcPts val="600"/>
              </a:spcAft>
            </a:pPr>
            <a:fld id="{89A83A09-9AFD-C14A-9C29-D6392D85326F}" type="datetime3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7 October 2022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9009888" y="6356350"/>
            <a:ext cx="2743200" cy="365125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EC67EB-43EE-1646-8737-28E79CCBCC7E}"/>
              </a:ext>
            </a:extLst>
          </p:cNvPr>
          <p:cNvSpPr txBox="1"/>
          <p:nvPr/>
        </p:nvSpPr>
        <p:spPr>
          <a:xfrm>
            <a:off x="3787900" y="5386845"/>
            <a:ext cx="3813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Water cooled RF power amplifiers with RF cables bending towards linac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B5014B-F478-BC4A-8DBF-6E95E844A6CE}"/>
              </a:ext>
            </a:extLst>
          </p:cNvPr>
          <p:cNvSpPr txBox="1"/>
          <p:nvPr/>
        </p:nvSpPr>
        <p:spPr>
          <a:xfrm>
            <a:off x="8085650" y="1461898"/>
            <a:ext cx="3813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LLRF cards</a:t>
            </a:r>
          </a:p>
        </p:txBody>
      </p:sp>
    </p:spTree>
    <p:extLst>
      <p:ext uri="{BB962C8B-B14F-4D97-AF65-F5344CB8AC3E}">
        <p14:creationId xmlns:p14="http://schemas.microsoft.com/office/powerpoint/2010/main" val="314536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Thales 200 MHz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800" b="1" dirty="0"/>
              <a:t>In operation since 2021</a:t>
            </a:r>
          </a:p>
          <a:p>
            <a:r>
              <a:rPr lang="en-GB" sz="1800" dirty="0"/>
              <a:t>2 HPRF stations 750 </a:t>
            </a:r>
            <a:r>
              <a:rPr lang="en-GB" sz="1800" dirty="0" err="1"/>
              <a:t>kWcw</a:t>
            </a:r>
            <a:r>
              <a:rPr lang="en-GB" sz="1800" dirty="0"/>
              <a:t>, 1.6 </a:t>
            </a:r>
            <a:r>
              <a:rPr lang="en-GB" sz="1800" dirty="0" err="1"/>
              <a:t>MWp</a:t>
            </a:r>
            <a:endParaRPr lang="en-GB" sz="1800" dirty="0"/>
          </a:p>
          <a:p>
            <a:r>
              <a:rPr lang="en-GB" sz="1800" dirty="0"/>
              <a:t>2560 SSPA amplifiers 600 </a:t>
            </a:r>
            <a:r>
              <a:rPr lang="en-GB" sz="1800" dirty="0" err="1"/>
              <a:t>Wcw</a:t>
            </a:r>
            <a:r>
              <a:rPr lang="en-GB" sz="1800" dirty="0"/>
              <a:t>, 1.5 </a:t>
            </a:r>
            <a:r>
              <a:rPr lang="en-GB" sz="1800" dirty="0" err="1"/>
              <a:t>kWp</a:t>
            </a:r>
            <a:endParaRPr lang="en-GB" sz="1800" dirty="0"/>
          </a:p>
          <a:p>
            <a:r>
              <a:rPr lang="en-GB" sz="1800" dirty="0"/>
              <a:t>32 SSPA drivers 700 </a:t>
            </a:r>
            <a:r>
              <a:rPr lang="en-GB" sz="1800" dirty="0" err="1"/>
              <a:t>Wcw</a:t>
            </a:r>
            <a:r>
              <a:rPr lang="en-GB" sz="1800" dirty="0"/>
              <a:t>, 1.25 </a:t>
            </a:r>
            <a:r>
              <a:rPr lang="en-GB" sz="1800" dirty="0" err="1"/>
              <a:t>kWp</a:t>
            </a:r>
            <a:endParaRPr lang="en-GB" sz="1800" dirty="0"/>
          </a:p>
          <a:p>
            <a:pPr marL="0" indent="0">
              <a:buNone/>
            </a:pPr>
            <a:r>
              <a:rPr lang="en-GB" sz="1800" b="1" dirty="0"/>
              <a:t>In total incl. spares:</a:t>
            </a:r>
          </a:p>
          <a:p>
            <a:r>
              <a:rPr lang="en-GB" sz="1800" dirty="0"/>
              <a:t>3000 SSPA amplifiers</a:t>
            </a:r>
          </a:p>
          <a:p>
            <a:r>
              <a:rPr lang="en-GB" sz="1800" dirty="0"/>
              <a:t>100 brazed transistors</a:t>
            </a:r>
          </a:p>
          <a:p>
            <a:r>
              <a:rPr lang="en-GB" sz="1800" dirty="0"/>
              <a:t>1000 </a:t>
            </a:r>
            <a:r>
              <a:rPr lang="en-GB" sz="1800" dirty="0" err="1"/>
              <a:t>unbrazed</a:t>
            </a:r>
            <a:r>
              <a:rPr lang="en-GB" sz="1800" dirty="0"/>
              <a:t> transistors still to come.</a:t>
            </a:r>
          </a:p>
          <a:p>
            <a:r>
              <a:rPr lang="en-GB" sz="1800" dirty="0"/>
              <a:t>33 towers (+ 2 which are foreseen as Siemens plant drivers)</a:t>
            </a:r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0645" y="365125"/>
            <a:ext cx="5180400" cy="3159967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half" idx="2"/>
          </p:nvPr>
        </p:nvSpPr>
        <p:spPr>
          <a:xfrm>
            <a:off x="6172200" y="3646838"/>
            <a:ext cx="5178845" cy="21444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Consolidation</a:t>
            </a:r>
          </a:p>
          <a:p>
            <a:r>
              <a:rPr lang="en-US" sz="1800" dirty="0"/>
              <a:t>Transistors declared ‘obsolete’ by NXP in 2022</a:t>
            </a:r>
          </a:p>
          <a:p>
            <a:r>
              <a:rPr lang="en-US" sz="1800" dirty="0"/>
              <a:t>Was ‘best to use’ transistor in 2017</a:t>
            </a:r>
          </a:p>
          <a:p>
            <a:r>
              <a:rPr lang="en-US" sz="1800" dirty="0"/>
              <a:t>Last buy order offered</a:t>
            </a:r>
          </a:p>
          <a:p>
            <a:r>
              <a:rPr lang="en-US" sz="1800" dirty="0"/>
              <a:t>600 </a:t>
            </a:r>
            <a:r>
              <a:rPr lang="en-US" sz="1800" dirty="0" err="1"/>
              <a:t>kCHF</a:t>
            </a:r>
            <a:r>
              <a:rPr lang="en-US" sz="1800" dirty="0"/>
              <a:t> (to last until 2041 with 4 broken transistors per week).</a:t>
            </a:r>
          </a:p>
          <a:p>
            <a:r>
              <a:rPr lang="en-US" sz="1800" dirty="0"/>
              <a:t>4 </a:t>
            </a:r>
            <a:r>
              <a:rPr lang="en-US" sz="1800" dirty="0" err="1"/>
              <a:t>kCHF</a:t>
            </a:r>
            <a:r>
              <a:rPr lang="en-US" sz="1800" dirty="0"/>
              <a:t>/unit x 1500 units = 6 MCHF</a:t>
            </a:r>
          </a:p>
        </p:txBody>
      </p:sp>
    </p:spTree>
    <p:extLst>
      <p:ext uri="{BB962C8B-B14F-4D97-AF65-F5344CB8AC3E}">
        <p14:creationId xmlns:p14="http://schemas.microsoft.com/office/powerpoint/2010/main" val="3837873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1257</TotalTime>
  <Words>714</Words>
  <Application>Microsoft Macintosh PowerPoint</Application>
  <PresentationFormat>Widescreen</PresentationFormat>
  <Paragraphs>99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Office Theme</vt:lpstr>
      <vt:lpstr>LLRF Workshop 2022</vt:lpstr>
      <vt:lpstr>Past &amp; present workshops</vt:lpstr>
      <vt:lpstr>PowerPoint Presentation</vt:lpstr>
      <vt:lpstr>LINAC4 LLRF</vt:lpstr>
      <vt:lpstr>LINAC3 LLRF</vt:lpstr>
      <vt:lpstr>PSB LLRF</vt:lpstr>
      <vt:lpstr>HIE ISOLDE superconducting  linac</vt:lpstr>
      <vt:lpstr>HIE Isolde RF power, LLRF &amp; Controls</vt:lpstr>
      <vt:lpstr>Thales 200 MHz</vt:lpstr>
      <vt:lpstr>SPS LLRF</vt:lpstr>
      <vt:lpstr>PowerPoint Presentation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Lucie Mainoli</dc:creator>
  <dc:description/>
  <cp:lastModifiedBy>Frank Gerigk</cp:lastModifiedBy>
  <cp:revision>3698</cp:revision>
  <cp:lastPrinted>2021-12-16T14:47:44Z</cp:lastPrinted>
  <dcterms:created xsi:type="dcterms:W3CDTF">2016-06-15T06:29:04Z</dcterms:created>
  <dcterms:modified xsi:type="dcterms:W3CDTF">2022-10-07T11:07:20Z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7</vt:r8>
  </property>
  <property fmtid="{D5CDD505-2E9C-101B-9397-08002B2CF9AE}" pid="3" name="PresentationFormat">
    <vt:lpwstr>On-screen Show (4:3)</vt:lpwstr>
  </property>
  <property fmtid="{D5CDD505-2E9C-101B-9397-08002B2CF9AE}" pid="4" name="Slides">
    <vt:r8>7</vt:r8>
  </property>
</Properties>
</file>