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3" r:id="rId2"/>
  </p:sldMasterIdLst>
  <p:notesMasterIdLst>
    <p:notesMasterId r:id="rId8"/>
  </p:notesMasterIdLst>
  <p:handoutMasterIdLst>
    <p:handoutMasterId r:id="rId9"/>
  </p:handoutMasterIdLst>
  <p:sldIdLst>
    <p:sldId id="921" r:id="rId3"/>
    <p:sldId id="1689" r:id="rId4"/>
    <p:sldId id="1691" r:id="rId5"/>
    <p:sldId id="1690" r:id="rId6"/>
    <p:sldId id="1692" r:id="rId7"/>
  </p:sldIdLst>
  <p:sldSz cx="9144000" cy="6858000" type="screen4x3"/>
  <p:notesSz cx="9928225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FF"/>
    <a:srgbClr val="0000FF"/>
    <a:srgbClr val="009900"/>
    <a:srgbClr val="F76BC1"/>
    <a:srgbClr val="800080"/>
    <a:srgbClr val="00FFFF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120" autoAdjust="0"/>
    <p:restoredTop sz="74622" autoAdjust="0"/>
  </p:normalViewPr>
  <p:slideViewPr>
    <p:cSldViewPr snapToGrid="0">
      <p:cViewPr varScale="1">
        <p:scale>
          <a:sx n="85" d="100"/>
          <a:sy n="85" d="100"/>
        </p:scale>
        <p:origin x="1002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3699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D96B4-BAC4-5842-83B5-2ECF6C53B7B9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2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3699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8B2D2C-CD4A-F548-B52F-BDD89942032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79863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699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F3C51F9-430A-184A-A4A3-DF39AB381A88}" type="datetimeFigureOut">
              <a:rPr lang="en-US" smtClean="0"/>
              <a:t>10/7/2022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3" y="3228896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699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28C62-F0C2-9645-A5FA-46E4D2B40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5933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28C62-F0C2-9645-A5FA-46E4D2B4013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41796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07.10.2022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LLRF 2022 workshop - CERN Visit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8895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07.10.2022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LLRF 2022 workshop - CERN Visit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143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07.10.2022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LLRF 2022 workshop - CERN Visit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52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1001058" y="2746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2045595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181" y="115416"/>
            <a:ext cx="6839223" cy="649288"/>
          </a:xfrm>
          <a:solidFill>
            <a:schemeClr val="accent1">
              <a:alpha val="49000"/>
            </a:schemeClr>
          </a:solidFill>
        </p:spPr>
        <p:txBody>
          <a:bodyPr/>
          <a:lstStyle>
            <a:lvl1pPr>
              <a:defRPr sz="3200" i="1" baseline="0">
                <a:solidFill>
                  <a:schemeClr val="bg1"/>
                </a:solidFill>
                <a:effectLst>
                  <a:outerShdw blurRad="114300" dist="38100" dir="18900000" sx="102000" sy="102000" algn="bl" rotWithShape="0">
                    <a:prstClr val="black"/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9872" y="6597352"/>
            <a:ext cx="2133600" cy="260102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 smtClean="0">
                <a:solidFill>
                  <a:prstClr val="black"/>
                </a:solidFill>
              </a:rPr>
              <a:t>07.10.2022</a:t>
            </a:r>
            <a:endParaRPr lang="en-US" dirty="0" smtClean="0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1742" y="6597352"/>
            <a:ext cx="4000528" cy="260648"/>
          </a:xfrm>
        </p:spPr>
        <p:txBody>
          <a:bodyPr/>
          <a:lstStyle>
            <a:lvl1pPr>
              <a:defRPr sz="1000" baseline="0"/>
            </a:lvl1pPr>
          </a:lstStyle>
          <a:p>
            <a:r>
              <a:rPr lang="en-GB" smtClean="0">
                <a:solidFill>
                  <a:prstClr val="black"/>
                </a:solidFill>
              </a:rPr>
              <a:t>LLRF 2022 workshop - CERN Visit </a:t>
            </a:r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74904" y="6597352"/>
            <a:ext cx="2133600" cy="260648"/>
          </a:xfrm>
        </p:spPr>
        <p:txBody>
          <a:bodyPr/>
          <a:lstStyle>
            <a:lvl1pPr>
              <a:defRPr sz="1000"/>
            </a:lvl1pPr>
          </a:lstStyle>
          <a:p>
            <a:fld id="{8A37C28D-FCB0-477D-82D3-62143F2DA843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2154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07.10.2022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LLRF 2022 workshop - CERN Visit 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3BD887-81DA-442B-BEF2-528C6FFCBAB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43301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07.10.2022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LLRF 2022 workshop - CERN Visit 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D8840F-61C6-409B-A5A4-3E35CDEE92B5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52533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07.10.2022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LLRF 2022 workshop - CERN Visit 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41610C-F5D9-4C77-8511-1E4B274CFE68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35405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68413"/>
            <a:ext cx="4044462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38" y="1268413"/>
            <a:ext cx="4044462" cy="4857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07.10.2022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LLRF 2022 workshop - CERN Visit 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668C4-6812-41FB-9FA4-77C27F03927A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415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06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70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70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07.10.2022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LLRF 2022 workshop - CERN Visit 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1718F7-5A72-45C7-92A3-32CBC74D05A7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3538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07.10.2022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LLRF 2022 workshop - CERN Visit 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AA11CE-8886-4010-8723-3A80237A8078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12120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07.10.2022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LLRF 2022 workshop - CERN Visit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906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07.10.2022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LLRF 2022 workshop - CERN Visit 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166FB5-4113-44FC-A139-9E077711DF80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08549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051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07.10.2022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LLRF 2022 workshop - CERN Visit 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F51814-8311-4A9B-AFEC-76FD35E7BF49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08647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07.10.2022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LLRF 2022 workshop - CERN Visit 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96FC4A-13A4-4638-9DDF-C7BADFAE0F2F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84712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07.10.2022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LLRF 2022 workshop - CERN Visit 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C559C9-06D7-4B2F-8B03-371C0AF9FFBF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24172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31523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07.10.2022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LLRF 2022 workshop - CERN Visit 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237AC2-E5D3-41B2-BB3E-E806E6CA3D26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969293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215" y="274639"/>
            <a:ext cx="7111512" cy="9223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268413"/>
            <a:ext cx="8229600" cy="485775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srgbClr val="FFFFFF"/>
                </a:solidFill>
              </a:rPr>
              <a:t>07.10.2022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LLRF 2022 workshop - CERN Visit 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71B9132-4B5F-4F7C-8D6D-24BF054E4C3C}" type="slidenum">
              <a:rPr lang="en-US">
                <a:solidFill>
                  <a:srgbClr val="FFFFFF"/>
                </a:solidFill>
              </a:rPr>
              <a:pPr/>
              <a:t>‹#›</a:t>
            </a:fld>
            <a:endParaRPr 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0611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07.10.2022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LLRF 2022 workshop - CERN Visit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7616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07.10.2022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LLRF 2022 workshop - CERN Visit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4870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07.10.2022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LLRF 2022 workshop - CERN Visit 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7406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07.10.2022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LLRF 2022 workshop - CERN Visit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0831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07.10.2022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LLRF 2022 workshop - CERN Visit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3265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07.10.2022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LLRF 2022 workshop - CERN Visit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024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07.10.2022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LLRF 2022 workshop - CERN Visit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7955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slideLayout" Target="../slideLayouts/slideLayout2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48779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07.10.2022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77635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LLRF 2022 workshop - CERN Visit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51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87A23F-BAF2-40F7-981E-A4E481A32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555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9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49215" y="274639"/>
            <a:ext cx="7111512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669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8413"/>
            <a:ext cx="82296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669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srgbClr val="FFFFFF"/>
                </a:solidFill>
              </a:rPr>
              <a:t>07.10.2022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4669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GB" smtClean="0">
                <a:solidFill>
                  <a:srgbClr val="FFFFFF"/>
                </a:solidFill>
              </a:rPr>
              <a:t>LLRF 2022 workshop - CERN Visit </a:t>
            </a:r>
            <a:endParaRPr lang="en-US">
              <a:solidFill>
                <a:srgbClr val="FFFFFF"/>
              </a:solidFill>
            </a:endParaRPr>
          </a:p>
        </p:txBody>
      </p:sp>
      <p:sp>
        <p:nvSpPr>
          <p:cNvPr id="4669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chemeClr val="bg1"/>
                </a:solidFill>
                <a:latin typeface="Times New Roman" pitchFamily="18" charset="0"/>
              </a:defRPr>
            </a:lvl1pPr>
          </a:lstStyle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fld id="{3C5ED193-9C6C-4F12-8161-E0A2C9CC396D}" type="slidenum">
              <a:rPr lang="en-US">
                <a:solidFill>
                  <a:srgbClr val="FFFFFF"/>
                </a:solidFill>
              </a:rPr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FFFFFF"/>
              </a:solidFill>
            </a:endParaRPr>
          </a:p>
        </p:txBody>
      </p:sp>
      <p:pic>
        <p:nvPicPr>
          <p:cNvPr id="466952" name="Picture 8" descr="LogoAD_small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0"/>
            <a:ext cx="1049215" cy="10048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00972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hf hd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bg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bg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psi.ch/event/12911/" TargetMode="External"/><Relationship Id="rId2" Type="http://schemas.openxmlformats.org/officeDocument/2006/relationships/hyperlink" Target="https://visit.cern/virtua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1205907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8475" y="1869222"/>
            <a:ext cx="8447049" cy="201697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Welcome to the LLRF 22 Workshop </a:t>
            </a:r>
            <a:br>
              <a:rPr lang="en-GB" dirty="0" smtClean="0"/>
            </a:br>
            <a:r>
              <a:rPr lang="en-GB" dirty="0" smtClean="0"/>
              <a:t>Visit to CERN, Tour 1</a:t>
            </a:r>
            <a:endParaRPr lang="en-GB" sz="3600" dirty="0"/>
          </a:p>
        </p:txBody>
      </p:sp>
      <p:sp>
        <p:nvSpPr>
          <p:cNvPr id="5" name="TextBox 4"/>
          <p:cNvSpPr txBox="1"/>
          <p:nvPr/>
        </p:nvSpPr>
        <p:spPr>
          <a:xfrm>
            <a:off x="3841799" y="5812902"/>
            <a:ext cx="1876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7</a:t>
            </a:r>
            <a:r>
              <a:rPr lang="en-GB" baseline="30000" dirty="0" smtClean="0"/>
              <a:t>th</a:t>
            </a:r>
            <a:r>
              <a:rPr lang="en-GB" dirty="0" smtClean="0"/>
              <a:t>   October 2022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0634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LLRF workshop: </a:t>
            </a:r>
            <a:r>
              <a:rPr lang="en-US" dirty="0"/>
              <a:t>http://llrf.net/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86686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p</a:t>
            </a:r>
            <a:r>
              <a:rPr lang="en-US" dirty="0" smtClean="0"/>
              <a:t>ast: 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2019	</a:t>
            </a:r>
            <a:r>
              <a:rPr lang="en-US" dirty="0" err="1" smtClean="0">
                <a:solidFill>
                  <a:srgbClr val="0000FF"/>
                </a:solidFill>
              </a:rPr>
              <a:t>Fermilab</a:t>
            </a:r>
            <a:r>
              <a:rPr lang="en-US" dirty="0" smtClean="0">
                <a:solidFill>
                  <a:srgbClr val="0000FF"/>
                </a:solidFill>
              </a:rPr>
              <a:t> / Argonne (Chicago, IL)</a:t>
            </a:r>
          </a:p>
          <a:p>
            <a:pPr lvl="1"/>
            <a:r>
              <a:rPr lang="en-US" dirty="0" smtClean="0">
                <a:solidFill>
                  <a:srgbClr val="009900"/>
                </a:solidFill>
              </a:rPr>
              <a:t>2017	Alba (Barcelona)</a:t>
            </a:r>
          </a:p>
          <a:p>
            <a:pPr lvl="1"/>
            <a:r>
              <a:rPr lang="en-US" dirty="0" smtClean="0">
                <a:solidFill>
                  <a:srgbClr val="CC00FF"/>
                </a:solidFill>
              </a:rPr>
              <a:t>2015	SINAP (Shanghai)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2013	SLAC / Berkeley (Lake Tahoe, CA)</a:t>
            </a:r>
          </a:p>
          <a:p>
            <a:pPr lvl="1"/>
            <a:r>
              <a:rPr lang="en-US" dirty="0" smtClean="0">
                <a:solidFill>
                  <a:srgbClr val="009900"/>
                </a:solidFill>
              </a:rPr>
              <a:t>2011	DESY (Hamburg)</a:t>
            </a:r>
          </a:p>
          <a:p>
            <a:pPr lvl="1"/>
            <a:r>
              <a:rPr lang="en-US" dirty="0" smtClean="0">
                <a:solidFill>
                  <a:srgbClr val="CC00FF"/>
                </a:solidFill>
              </a:rPr>
              <a:t>2009	KEK (Tsukuba)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2007	ORNL (Knoxville, TN)</a:t>
            </a:r>
          </a:p>
          <a:p>
            <a:pPr lvl="1"/>
            <a:r>
              <a:rPr lang="en-US" dirty="0" smtClean="0">
                <a:solidFill>
                  <a:srgbClr val="009900"/>
                </a:solidFill>
              </a:rPr>
              <a:t>2005	CERN (Geneva)</a:t>
            </a:r>
          </a:p>
          <a:p>
            <a:pPr lvl="1"/>
            <a:r>
              <a:rPr lang="en-US" dirty="0" smtClean="0">
                <a:solidFill>
                  <a:srgbClr val="0000FF"/>
                </a:solidFill>
              </a:rPr>
              <a:t>2001	Jefferson Lab (Newport News, VA</a:t>
            </a:r>
            <a:r>
              <a:rPr lang="en-US" dirty="0" smtClean="0">
                <a:solidFill>
                  <a:srgbClr val="0000FF"/>
                </a:solidFill>
              </a:rPr>
              <a:t>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07.10.2022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LLRF 2022 workshop - CERN Visit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403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LLRF workshop 2022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13976"/>
            <a:ext cx="8449733" cy="3567536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Jointly organized by CERN and PSI in Switzerland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hort preparation time compared to past</a:t>
            </a:r>
          </a:p>
          <a:p>
            <a:r>
              <a:rPr lang="en-US" dirty="0" smtClean="0"/>
              <a:t>CERN visit 07.10.2022 and 14.10.2022</a:t>
            </a:r>
          </a:p>
          <a:p>
            <a:r>
              <a:rPr lang="en-US" dirty="0" smtClean="0"/>
              <a:t>CERN visit concentrates on RF systems and LLRF</a:t>
            </a:r>
          </a:p>
          <a:p>
            <a:r>
              <a:rPr lang="en-US" dirty="0" smtClean="0"/>
              <a:t>Many virtual visits also available online</a:t>
            </a:r>
          </a:p>
          <a:p>
            <a:pPr lvl="1"/>
            <a:r>
              <a:rPr lang="en-US" dirty="0"/>
              <a:t> </a:t>
            </a:r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visit.cern/virtual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07.10.2022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LLRF 2022 workshop - CERN Visit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359378" y="1527068"/>
            <a:ext cx="381322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hlinkClick r:id="rId3"/>
              </a:rPr>
              <a:t>https://indico.psi.ch/event/12911</a:t>
            </a:r>
            <a:r>
              <a:rPr lang="en-US" sz="2000" dirty="0" smtClean="0">
                <a:hlinkClick r:id="rId3"/>
              </a:rPr>
              <a:t>/</a:t>
            </a:r>
            <a:endParaRPr lang="en-US" sz="20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552439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189707"/>
            <a:ext cx="8686800" cy="868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CERN Visit for LLRF Workshop 2022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91431"/>
            <a:ext cx="8229600" cy="4768082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Visit program</a:t>
            </a:r>
          </a:p>
          <a:p>
            <a:pPr lvl="1"/>
            <a:r>
              <a:rPr lang="en-US" dirty="0"/>
              <a:t>visit (3 stops of the bus</a:t>
            </a:r>
            <a:r>
              <a:rPr lang="en-US" dirty="0" smtClean="0"/>
              <a:t>) </a:t>
            </a:r>
            <a:endParaRPr lang="en-US" dirty="0"/>
          </a:p>
          <a:p>
            <a:pPr lvl="1"/>
            <a:r>
              <a:rPr lang="en-US" dirty="0" smtClean="0"/>
              <a:t>short introductory talks related to parts of the visit after these remarks</a:t>
            </a:r>
          </a:p>
          <a:p>
            <a:pPr lvl="2"/>
            <a:r>
              <a:rPr lang="en-US" dirty="0">
                <a:hlinkClick r:id="rId2"/>
              </a:rPr>
              <a:t>https://indico.cern.ch/event/1205907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pPr lvl="2"/>
            <a:r>
              <a:rPr lang="en-US" dirty="0" smtClean="0"/>
              <a:t>Stop 1: Introduction and SPS: Super Proton Synchrotron</a:t>
            </a:r>
          </a:p>
          <a:p>
            <a:pPr lvl="3"/>
            <a:r>
              <a:rPr lang="en-US" dirty="0" smtClean="0">
                <a:solidFill>
                  <a:srgbClr val="FF0000"/>
                </a:solidFill>
              </a:rPr>
              <a:t>Arthur; Giulia</a:t>
            </a:r>
          </a:p>
          <a:p>
            <a:pPr lvl="2"/>
            <a:r>
              <a:rPr lang="en-US" dirty="0" smtClean="0"/>
              <a:t>Stop 2: SM18: SRF R&amp;D, cavity assembly and testing </a:t>
            </a:r>
          </a:p>
          <a:p>
            <a:pPr lvl="2"/>
            <a:r>
              <a:rPr lang="en-US" dirty="0" smtClean="0"/>
              <a:t>Stop 3: LINAC4 (H-) and anti-matter complex (AD and ELENA)</a:t>
            </a:r>
          </a:p>
          <a:p>
            <a:pPr lvl="3"/>
            <a:r>
              <a:rPr lang="en-US" dirty="0" smtClean="0">
                <a:solidFill>
                  <a:srgbClr val="FF0000"/>
                </a:solidFill>
              </a:rPr>
              <a:t>Robert, Martin</a:t>
            </a:r>
          </a:p>
          <a:p>
            <a:r>
              <a:rPr lang="en-US" dirty="0" smtClean="0"/>
              <a:t>Visit stations are a selection</a:t>
            </a:r>
          </a:p>
          <a:p>
            <a:pPr lvl="1"/>
            <a:r>
              <a:rPr lang="en-US" dirty="0" smtClean="0"/>
              <a:t>LHC RF is in far away location</a:t>
            </a:r>
          </a:p>
          <a:p>
            <a:pPr lvl="2"/>
            <a:r>
              <a:rPr lang="en-US" dirty="0" smtClean="0"/>
              <a:t>Module testing for LHC part of SM18 stop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07.10.2022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LLRF 2022 workshop - CERN Visit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506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Safety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220" y="1270378"/>
            <a:ext cx="8671560" cy="47466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Please stay with your group during the visit (group A and groups B)</a:t>
            </a:r>
          </a:p>
          <a:p>
            <a:r>
              <a:rPr lang="en-US" dirty="0" smtClean="0"/>
              <a:t>Each group has an “</a:t>
            </a:r>
            <a:r>
              <a:rPr lang="en-US" dirty="0" err="1" smtClean="0"/>
              <a:t>accompagnateur</a:t>
            </a:r>
            <a:r>
              <a:rPr lang="en-US" dirty="0" smtClean="0"/>
              <a:t>” and specialists are waiting at the stops that do the explanations</a:t>
            </a:r>
          </a:p>
          <a:p>
            <a:r>
              <a:rPr lang="en-US" dirty="0" smtClean="0"/>
              <a:t>Take note of the safety leaflet distributed</a:t>
            </a:r>
          </a:p>
          <a:p>
            <a:r>
              <a:rPr lang="en-US" dirty="0" smtClean="0"/>
              <a:t>Free to take pictures anywhere</a:t>
            </a:r>
          </a:p>
          <a:p>
            <a:r>
              <a:rPr lang="en-US" dirty="0" smtClean="0"/>
              <a:t>Follow instructions of your guides at any time</a:t>
            </a:r>
          </a:p>
          <a:p>
            <a:r>
              <a:rPr lang="en-US" dirty="0" smtClean="0"/>
              <a:t>Age limit is 10 years, except for AD hall where it is 16 years</a:t>
            </a:r>
          </a:p>
          <a:p>
            <a:pPr lvl="1"/>
            <a:r>
              <a:rPr lang="en-US" dirty="0" smtClean="0"/>
              <a:t>alternative program in this case</a:t>
            </a:r>
          </a:p>
          <a:p>
            <a:r>
              <a:rPr lang="en-US" smtClean="0"/>
              <a:t>Free face masks </a:t>
            </a:r>
            <a:r>
              <a:rPr lang="en-US" dirty="0" smtClean="0"/>
              <a:t>available, not mandatory</a:t>
            </a:r>
          </a:p>
          <a:p>
            <a:r>
              <a:rPr lang="en-US" dirty="0" smtClean="0"/>
              <a:t>Enjoy the visit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07.10.2022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LLRF 2022 workshop - CERN Visit 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87A23F-BAF2-40F7-981E-A4E481A32A3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58928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reflective ball">
      <a:majorFont>
        <a:latin typeface="Franklin Gothic Heavy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tIns="0" bIns="46800" rtlCol="0" anchor="ctr"/>
      <a:lstStyle>
        <a:defPPr algn="ctr">
          <a:defRPr dirty="0" smtClean="0"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6374938</TotalTime>
  <Words>350</Words>
  <Application>Microsoft Office PowerPoint</Application>
  <PresentationFormat>On-screen Show (4:3)</PresentationFormat>
  <Paragraphs>57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Franklin Gothic Heavy</vt:lpstr>
      <vt:lpstr>Times New Roman</vt:lpstr>
      <vt:lpstr>Office Theme</vt:lpstr>
      <vt:lpstr>Custom Design</vt:lpstr>
      <vt:lpstr>Welcome to the LLRF 22 Workshop  Visit to CERN, Tour 1</vt:lpstr>
      <vt:lpstr>LLRF workshop: http://llrf.net/</vt:lpstr>
      <vt:lpstr>LLRF workshop 2022</vt:lpstr>
      <vt:lpstr>CERN Visit for LLRF Workshop 2022 </vt:lpstr>
      <vt:lpstr>Safety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PresenterMedia.com</dc:creator>
  <cp:lastModifiedBy>Wolfgang Hofle</cp:lastModifiedBy>
  <cp:revision>6588</cp:revision>
  <cp:lastPrinted>2022-04-06T12:43:39Z</cp:lastPrinted>
  <dcterms:created xsi:type="dcterms:W3CDTF">2011-01-18T19:25:28Z</dcterms:created>
  <dcterms:modified xsi:type="dcterms:W3CDTF">2022-10-07T09:45:56Z</dcterms:modified>
</cp:coreProperties>
</file>