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Lst>
  <p:notesMasterIdLst>
    <p:notesMasterId r:id="rId8"/>
  </p:notesMasterIdLst>
  <p:sldIdLst>
    <p:sldId id="256" r:id="rId2"/>
    <p:sldId id="259" r:id="rId3"/>
    <p:sldId id="260" r:id="rId4"/>
    <p:sldId id="261" r:id="rId5"/>
    <p:sldId id="263" r:id="rId6"/>
    <p:sldId id="262"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04282"/>
    <a:srgbClr val="0B387C"/>
    <a:srgbClr val="0055A0"/>
    <a:srgbClr val="0C377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119" autoAdjust="0"/>
    <p:restoredTop sz="94660"/>
  </p:normalViewPr>
  <p:slideViewPr>
    <p:cSldViewPr snapToGrid="0" snapToObjects="1">
      <p:cViewPr>
        <p:scale>
          <a:sx n="100" d="100"/>
          <a:sy n="100" d="100"/>
        </p:scale>
        <p:origin x="1770" y="75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96A00C1-039C-4DFA-BEAE-42DFCE964307}" type="datetimeFigureOut">
              <a:rPr lang="en-GB" smtClean="0"/>
              <a:t>05/10/2022</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31736E9-5F92-42F5-877A-0A8496ED667C}" type="slidenum">
              <a:rPr lang="en-GB" smtClean="0"/>
              <a:t>‹#›</a:t>
            </a:fld>
            <a:endParaRPr lang="en-GB"/>
          </a:p>
        </p:txBody>
      </p:sp>
    </p:spTree>
    <p:extLst>
      <p:ext uri="{BB962C8B-B14F-4D97-AF65-F5344CB8AC3E}">
        <p14:creationId xmlns:p14="http://schemas.microsoft.com/office/powerpoint/2010/main" val="35313254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31736E9-5F92-42F5-877A-0A8496ED667C}" type="slidenum">
              <a:rPr lang="en-GB" smtClean="0"/>
              <a:t>1</a:t>
            </a:fld>
            <a:endParaRPr lang="en-GB"/>
          </a:p>
        </p:txBody>
      </p:sp>
    </p:spTree>
    <p:extLst>
      <p:ext uri="{BB962C8B-B14F-4D97-AF65-F5344CB8AC3E}">
        <p14:creationId xmlns:p14="http://schemas.microsoft.com/office/powerpoint/2010/main" val="20812787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31736E9-5F92-42F5-877A-0A8496ED667C}" type="slidenum">
              <a:rPr lang="en-GB" smtClean="0"/>
              <a:t>2</a:t>
            </a:fld>
            <a:endParaRPr lang="en-GB"/>
          </a:p>
        </p:txBody>
      </p:sp>
    </p:spTree>
    <p:extLst>
      <p:ext uri="{BB962C8B-B14F-4D97-AF65-F5344CB8AC3E}">
        <p14:creationId xmlns:p14="http://schemas.microsoft.com/office/powerpoint/2010/main" val="391820502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12000" y="2181663"/>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16-19/10/2017</a:t>
            </a:r>
            <a:endParaRPr lang="en-US" dirty="0"/>
          </a:p>
        </p:txBody>
      </p:sp>
      <p:sp>
        <p:nvSpPr>
          <p:cNvPr id="6"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LLRF17, Name of the Presentation</a:t>
            </a:r>
            <a:endParaRPr lang="en-US" dirty="0"/>
          </a:p>
        </p:txBody>
      </p:sp>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en-US"/>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16-19/10/2017</a:t>
            </a:r>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LLRF17, Name of the Presentation</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en-US"/>
              <a:t>Click to edit Master title style</a:t>
            </a:r>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a:t>Click icon to add picture</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Click to edit Master text styles</a:t>
            </a:r>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16-19/10/2017</a:t>
            </a:r>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LLRF17, Name of the Presentation</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21690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53090" y="2878269"/>
            <a:ext cx="1221946" cy="1535841"/>
          </a:xfrm>
          <a:prstGeom prst="rect">
            <a:avLst/>
          </a:prstGeom>
        </p:spPr>
      </p:pic>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en-US"/>
              <a:t>Click to edit Master title style</a:t>
            </a:r>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16-19/10/2017</a:t>
            </a:r>
            <a:endParaRPr lang="en-US" dirty="0"/>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LLRF17, Name of the Presentation</a:t>
            </a:r>
            <a:endParaRPr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Tree>
    <p:extLst>
      <p:ext uri="{BB962C8B-B14F-4D97-AF65-F5344CB8AC3E}">
        <p14:creationId xmlns:p14="http://schemas.microsoft.com/office/powerpoint/2010/main" val="13702255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en-US"/>
              <a:t>Click to edit Master title style</a:t>
            </a:r>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Tree>
    <p:extLst>
      <p:ext uri="{BB962C8B-B14F-4D97-AF65-F5344CB8AC3E}">
        <p14:creationId xmlns:p14="http://schemas.microsoft.com/office/powerpoint/2010/main" val="20576372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16-19/10/2017</a:t>
            </a:r>
            <a:endParaRPr lang="en-US" dirty="0"/>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LLRF17, Name of the Presentation</a:t>
            </a:r>
            <a:endParaRPr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97132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en-US"/>
              <a:t>Click to edit Master title style</a:t>
            </a:r>
          </a:p>
        </p:txBody>
      </p:sp>
      <p:sp>
        <p:nvSpPr>
          <p:cNvPr id="3" name="Espace réservé du contenu 2"/>
          <p:cNvSpPr>
            <a:spLocks noGrp="1"/>
          </p:cNvSpPr>
          <p:nvPr>
            <p:ph sz="half" idx="1"/>
          </p:nvPr>
        </p:nvSpPr>
        <p:spPr>
          <a:xfrm>
            <a:off x="457200" y="1600201"/>
            <a:ext cx="3657600" cy="4350384"/>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Espace réservé du contenu 3"/>
          <p:cNvSpPr>
            <a:spLocks noGrp="1"/>
          </p:cNvSpPr>
          <p:nvPr>
            <p:ph sz="half" idx="2"/>
          </p:nvPr>
        </p:nvSpPr>
        <p:spPr>
          <a:xfrm>
            <a:off x="4267200" y="1600200"/>
            <a:ext cx="3657600" cy="4350385"/>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16-19/10/2017</a:t>
            </a:r>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LLRF17, Name of the Presentation</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en-US"/>
              <a:t>Click to edit Master title style</a:t>
            </a:r>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16-19/10/2017</a:t>
            </a:r>
            <a:endParaRPr lang="en-US" dirty="0"/>
          </a:p>
        </p:txBody>
      </p:sp>
      <p:sp>
        <p:nvSpPr>
          <p:cNvPr id="11" name="Footer Placeholder 2"/>
          <p:cNvSpPr>
            <a:spLocks noGrp="1"/>
          </p:cNvSpPr>
          <p:nvPr>
            <p:ph type="ftr" sz="quarter" idx="11"/>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LLRF17, Name of the Presentation</a:t>
            </a:r>
            <a:endParaRPr lang="en-US" dirty="0"/>
          </a:p>
        </p:txBody>
      </p:sp>
      <p:sp>
        <p:nvSpPr>
          <p:cNvPr id="12" name="Slide Number Placeholder 3"/>
          <p:cNvSpPr>
            <a:spLocks noGrp="1"/>
          </p:cNvSpPr>
          <p:nvPr>
            <p:ph type="sldNum" sz="quarter" idx="12"/>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sp>
        <p:nvSpPr>
          <p:cNvPr id="2"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16-19/10/2017</a:t>
            </a:r>
            <a:endParaRPr lang="en-US" dirty="0"/>
          </a:p>
        </p:txBody>
      </p:sp>
      <p:sp>
        <p:nvSpPr>
          <p:cNvPr id="3"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LLRF17, Name of the Presentation</a:t>
            </a:r>
            <a:endParaRPr lang="en-US" dirty="0"/>
          </a:p>
        </p:txBody>
      </p:sp>
      <p:sp>
        <p:nvSpPr>
          <p:cNvPr id="4"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pic>
        <p:nvPicPr>
          <p:cNvPr id="10" name="Image 9" descr="bande-02.eps"/>
          <p:cNvPicPr>
            <a:picLocks noChangeAspect="1"/>
          </p:cNvPicPr>
          <p:nvPr userDrawn="1"/>
        </p:nvPicPr>
        <p:blipFill>
          <a:blip r:embed="rId15" cstate="email">
            <a:extLst>
              <a:ext uri="{28A0092B-C50C-407E-A947-70E740481C1C}">
                <a14:useLocalDpi xmlns:a14="http://schemas.microsoft.com/office/drawing/2010/main" val="0"/>
              </a:ext>
            </a:extLst>
          </a:blip>
          <a:stretch>
            <a:fillRect/>
          </a:stretch>
        </p:blipFill>
        <p:spPr>
          <a:xfrm>
            <a:off x="30" y="6150798"/>
            <a:ext cx="9464580" cy="707202"/>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Lst>
  <p:hf hd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6.tiff"/><Relationship Id="rId2" Type="http://schemas.openxmlformats.org/officeDocument/2006/relationships/notesSlide" Target="../notesSlides/notesSlide2.xml"/><Relationship Id="rId1" Type="http://schemas.openxmlformats.org/officeDocument/2006/relationships/slideLayout" Target="../slideLayouts/slideLayout5.xml"/><Relationship Id="rId4" Type="http://schemas.openxmlformats.org/officeDocument/2006/relationships/image" Target="../media/image7.jpg"/></Relationships>
</file>

<file path=ppt/slides/_rels/slide3.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5.xml"/><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7244875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4788" y="271901"/>
            <a:ext cx="8226854" cy="940443"/>
          </a:xfrm>
        </p:spPr>
        <p:txBody>
          <a:bodyPr>
            <a:normAutofit fontScale="90000"/>
          </a:bodyPr>
          <a:lstStyle/>
          <a:p>
            <a:r>
              <a:rPr lang="en-GB" dirty="0"/>
              <a:t>Linac4 – New Proton Source at CERN</a:t>
            </a:r>
          </a:p>
        </p:txBody>
      </p:sp>
      <p:sp>
        <p:nvSpPr>
          <p:cNvPr id="4" name="Footer Placeholder 3"/>
          <p:cNvSpPr>
            <a:spLocks noGrp="1"/>
          </p:cNvSpPr>
          <p:nvPr>
            <p:ph type="ftr" sz="quarter" idx="3"/>
          </p:nvPr>
        </p:nvSpPr>
        <p:spPr/>
        <p:txBody>
          <a:bodyPr/>
          <a:lstStyle/>
          <a:p>
            <a:r>
              <a:rPr lang="en-GB" dirty="0"/>
              <a:t>Linac4 Introduction</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2</a:t>
            </a:fld>
            <a:endParaRPr lang="en-US" dirty="0"/>
          </a:p>
        </p:txBody>
      </p:sp>
      <p:sp>
        <p:nvSpPr>
          <p:cNvPr id="6" name="Text Placeholder 5"/>
          <p:cNvSpPr>
            <a:spLocks noGrp="1"/>
          </p:cNvSpPr>
          <p:nvPr>
            <p:ph type="body" idx="10"/>
          </p:nvPr>
        </p:nvSpPr>
        <p:spPr>
          <a:xfrm>
            <a:off x="354788" y="1552847"/>
            <a:ext cx="4419600" cy="4143103"/>
          </a:xfrm>
        </p:spPr>
        <p:txBody>
          <a:bodyPr anchor="t" anchorCtr="0">
            <a:normAutofit/>
          </a:bodyPr>
          <a:lstStyle/>
          <a:p>
            <a:pPr marL="285750" indent="-285750">
              <a:buFont typeface="Arial" panose="020B0604020202020204" pitchFamily="34" charset="0"/>
              <a:buChar char="•"/>
            </a:pPr>
            <a:r>
              <a:rPr lang="en-GB" dirty="0"/>
              <a:t>Linac4 is 86 meters long and 12 meters underground</a:t>
            </a:r>
          </a:p>
          <a:p>
            <a:pPr marL="285750" indent="-285750">
              <a:buFont typeface="Arial" panose="020B0604020202020204" pitchFamily="34" charset="0"/>
              <a:buChar char="•"/>
            </a:pPr>
            <a:r>
              <a:rPr lang="en-GB" dirty="0"/>
              <a:t>Linac4 is the new source of protons at CERN –Beams began to be produced in 2013 with the milestone energy of 160 MeV reached in 2016. It fully replaced Linac2 in December 2020.</a:t>
            </a:r>
          </a:p>
          <a:p>
            <a:pPr marL="285750" indent="-285750">
              <a:buFont typeface="Arial" panose="020B0604020202020204" pitchFamily="34" charset="0"/>
              <a:buChar char="•"/>
            </a:pPr>
            <a:r>
              <a:rPr lang="en-GB" dirty="0"/>
              <a:t>Accelerates negative hydrogen ions (H-) to 160MeV which are then converted to protons and injected into the Proton Synchrotron Booster (PSB)</a:t>
            </a:r>
          </a:p>
          <a:p>
            <a:pPr marL="285750" indent="-285750">
              <a:buFont typeface="Arial" panose="020B0604020202020204" pitchFamily="34" charset="0"/>
              <a:buChar char="•"/>
            </a:pPr>
            <a:r>
              <a:rPr lang="en-GB" dirty="0"/>
              <a:t>Machine is comprised of an ion source and four types of accelerating structure. Making up 26 RF cavities.</a:t>
            </a:r>
          </a:p>
          <a:p>
            <a:pPr marL="285750" indent="-285750">
              <a:buFont typeface="Arial" panose="020B0604020202020204" pitchFamily="34" charset="0"/>
              <a:buChar char="•"/>
            </a:pPr>
            <a:r>
              <a:rPr lang="en-GB" dirty="0"/>
              <a:t>Linac4 is a 352MHz normal conducting </a:t>
            </a:r>
            <a:r>
              <a:rPr lang="en-GB" dirty="0" err="1"/>
              <a:t>Linac</a:t>
            </a:r>
            <a:r>
              <a:rPr lang="en-GB" dirty="0"/>
              <a:t>. It produces a 800 us long beam pulse every 1.2 s</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p:txBody>
      </p:sp>
      <p:pic>
        <p:nvPicPr>
          <p:cNvPr id="8" name="Picture 7">
            <a:extLst>
              <a:ext uri="{FF2B5EF4-FFF2-40B4-BE49-F238E27FC236}">
                <a16:creationId xmlns:a16="http://schemas.microsoft.com/office/drawing/2014/main" id="{EE711E8B-9173-E70B-643B-45C778DD8C0F}"/>
              </a:ext>
            </a:extLst>
          </p:cNvPr>
          <p:cNvPicPr>
            <a:picLocks noChangeAspect="1"/>
          </p:cNvPicPr>
          <p:nvPr/>
        </p:nvPicPr>
        <p:blipFill>
          <a:blip r:embed="rId3"/>
          <a:stretch>
            <a:fillRect/>
          </a:stretch>
        </p:blipFill>
        <p:spPr>
          <a:xfrm>
            <a:off x="4952602" y="3521382"/>
            <a:ext cx="3836610" cy="2638153"/>
          </a:xfrm>
          <a:prstGeom prst="rect">
            <a:avLst/>
          </a:prstGeom>
        </p:spPr>
      </p:pic>
      <p:pic>
        <p:nvPicPr>
          <p:cNvPr id="15" name="Picture 14" descr="A high angle view of a construction site&#10;&#10;Description automatically generated with medium confidence">
            <a:extLst>
              <a:ext uri="{FF2B5EF4-FFF2-40B4-BE49-F238E27FC236}">
                <a16:creationId xmlns:a16="http://schemas.microsoft.com/office/drawing/2014/main" id="{AB93B424-848B-53C8-CAAC-2FB21D84F0C7}"/>
              </a:ext>
            </a:extLst>
          </p:cNvPr>
          <p:cNvPicPr>
            <a:picLocks noChangeAspect="1"/>
          </p:cNvPicPr>
          <p:nvPr/>
        </p:nvPicPr>
        <p:blipFill>
          <a:blip r:embed="rId4"/>
          <a:stretch>
            <a:fillRect/>
          </a:stretch>
        </p:blipFill>
        <p:spPr>
          <a:xfrm>
            <a:off x="4952602" y="848366"/>
            <a:ext cx="3836610" cy="2585935"/>
          </a:xfrm>
          <a:prstGeom prst="rect">
            <a:avLst/>
          </a:prstGeom>
        </p:spPr>
      </p:pic>
    </p:spTree>
    <p:extLst>
      <p:ext uri="{BB962C8B-B14F-4D97-AF65-F5344CB8AC3E}">
        <p14:creationId xmlns:p14="http://schemas.microsoft.com/office/powerpoint/2010/main" val="40344732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71D7D8-92C0-BA3F-7224-3DA0E73A1BFC}"/>
              </a:ext>
            </a:extLst>
          </p:cNvPr>
          <p:cNvSpPr>
            <a:spLocks noGrp="1"/>
          </p:cNvSpPr>
          <p:nvPr>
            <p:ph type="title"/>
          </p:nvPr>
        </p:nvSpPr>
        <p:spPr>
          <a:xfrm>
            <a:off x="209234" y="136525"/>
            <a:ext cx="8226854" cy="940443"/>
          </a:xfrm>
        </p:spPr>
        <p:txBody>
          <a:bodyPr/>
          <a:lstStyle/>
          <a:p>
            <a:r>
              <a:rPr lang="en-US" dirty="0"/>
              <a:t>Accelerating Structures</a:t>
            </a:r>
            <a:endParaRPr lang="en-GB" dirty="0"/>
          </a:p>
        </p:txBody>
      </p:sp>
      <p:sp>
        <p:nvSpPr>
          <p:cNvPr id="4" name="Footer Placeholder 3">
            <a:extLst>
              <a:ext uri="{FF2B5EF4-FFF2-40B4-BE49-F238E27FC236}">
                <a16:creationId xmlns:a16="http://schemas.microsoft.com/office/drawing/2014/main" id="{197F211A-E2F7-DE70-5B24-3BE633DC9313}"/>
              </a:ext>
            </a:extLst>
          </p:cNvPr>
          <p:cNvSpPr>
            <a:spLocks noGrp="1"/>
          </p:cNvSpPr>
          <p:nvPr>
            <p:ph type="ftr" sz="quarter" idx="3"/>
          </p:nvPr>
        </p:nvSpPr>
        <p:spPr/>
        <p:txBody>
          <a:bodyPr/>
          <a:lstStyle/>
          <a:p>
            <a:r>
              <a:rPr lang="en-GB" dirty="0"/>
              <a:t>Linac4 Introduction</a:t>
            </a:r>
            <a:endParaRPr lang="en-US" dirty="0"/>
          </a:p>
        </p:txBody>
      </p:sp>
      <p:sp>
        <p:nvSpPr>
          <p:cNvPr id="5" name="Slide Number Placeholder 4">
            <a:extLst>
              <a:ext uri="{FF2B5EF4-FFF2-40B4-BE49-F238E27FC236}">
                <a16:creationId xmlns:a16="http://schemas.microsoft.com/office/drawing/2014/main" id="{EC9AD730-50E8-ECDE-EC49-B3D21D43B2C5}"/>
              </a:ext>
            </a:extLst>
          </p:cNvPr>
          <p:cNvSpPr>
            <a:spLocks noGrp="1"/>
          </p:cNvSpPr>
          <p:nvPr>
            <p:ph type="sldNum" sz="quarter" idx="4"/>
          </p:nvPr>
        </p:nvSpPr>
        <p:spPr/>
        <p:txBody>
          <a:bodyPr/>
          <a:lstStyle/>
          <a:p>
            <a:fld id="{17918391-D411-FE40-AAD7-861AE5233E0E}" type="slidenum">
              <a:rPr lang="en-US" smtClean="0"/>
              <a:pPr/>
              <a:t>3</a:t>
            </a:fld>
            <a:endParaRPr lang="en-US" dirty="0"/>
          </a:p>
        </p:txBody>
      </p:sp>
      <p:pic>
        <p:nvPicPr>
          <p:cNvPr id="8" name="Picture 7" descr="A picture containing diagram&#10;&#10;Description automatically generated">
            <a:extLst>
              <a:ext uri="{FF2B5EF4-FFF2-40B4-BE49-F238E27FC236}">
                <a16:creationId xmlns:a16="http://schemas.microsoft.com/office/drawing/2014/main" id="{8E8E088E-59D2-EDB5-D7A2-13C208241A9B}"/>
              </a:ext>
            </a:extLst>
          </p:cNvPr>
          <p:cNvPicPr>
            <a:picLocks noChangeAspect="1"/>
          </p:cNvPicPr>
          <p:nvPr/>
        </p:nvPicPr>
        <p:blipFill>
          <a:blip r:embed="rId2"/>
          <a:stretch>
            <a:fillRect/>
          </a:stretch>
        </p:blipFill>
        <p:spPr>
          <a:xfrm>
            <a:off x="329997" y="2364128"/>
            <a:ext cx="8106091" cy="3653743"/>
          </a:xfrm>
          <a:prstGeom prst="rect">
            <a:avLst/>
          </a:prstGeom>
        </p:spPr>
      </p:pic>
      <p:pic>
        <p:nvPicPr>
          <p:cNvPr id="12" name="Picture 11" descr="Diagram&#10;&#10;Description automatically generated">
            <a:extLst>
              <a:ext uri="{FF2B5EF4-FFF2-40B4-BE49-F238E27FC236}">
                <a16:creationId xmlns:a16="http://schemas.microsoft.com/office/drawing/2014/main" id="{509A8471-3E99-B096-ED36-5E7259114FA3}"/>
              </a:ext>
            </a:extLst>
          </p:cNvPr>
          <p:cNvPicPr>
            <a:picLocks noChangeAspect="1"/>
          </p:cNvPicPr>
          <p:nvPr/>
        </p:nvPicPr>
        <p:blipFill>
          <a:blip r:embed="rId3"/>
          <a:stretch>
            <a:fillRect/>
          </a:stretch>
        </p:blipFill>
        <p:spPr>
          <a:xfrm>
            <a:off x="1238250" y="1042363"/>
            <a:ext cx="6667500" cy="1152525"/>
          </a:xfrm>
          <a:prstGeom prst="rect">
            <a:avLst/>
          </a:prstGeom>
        </p:spPr>
      </p:pic>
    </p:spTree>
    <p:extLst>
      <p:ext uri="{BB962C8B-B14F-4D97-AF65-F5344CB8AC3E}">
        <p14:creationId xmlns:p14="http://schemas.microsoft.com/office/powerpoint/2010/main" val="36291140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71D7D8-92C0-BA3F-7224-3DA0E73A1BFC}"/>
              </a:ext>
            </a:extLst>
          </p:cNvPr>
          <p:cNvSpPr>
            <a:spLocks noGrp="1"/>
          </p:cNvSpPr>
          <p:nvPr>
            <p:ph type="title"/>
          </p:nvPr>
        </p:nvSpPr>
        <p:spPr>
          <a:xfrm>
            <a:off x="209234" y="118246"/>
            <a:ext cx="8226854" cy="940443"/>
          </a:xfrm>
        </p:spPr>
        <p:txBody>
          <a:bodyPr/>
          <a:lstStyle/>
          <a:p>
            <a:r>
              <a:rPr lang="en-US" dirty="0"/>
              <a:t>LLRF Hardware</a:t>
            </a:r>
            <a:endParaRPr lang="en-GB" dirty="0"/>
          </a:p>
        </p:txBody>
      </p:sp>
      <p:sp>
        <p:nvSpPr>
          <p:cNvPr id="4" name="Footer Placeholder 3">
            <a:extLst>
              <a:ext uri="{FF2B5EF4-FFF2-40B4-BE49-F238E27FC236}">
                <a16:creationId xmlns:a16="http://schemas.microsoft.com/office/drawing/2014/main" id="{197F211A-E2F7-DE70-5B24-3BE633DC9313}"/>
              </a:ext>
            </a:extLst>
          </p:cNvPr>
          <p:cNvSpPr>
            <a:spLocks noGrp="1"/>
          </p:cNvSpPr>
          <p:nvPr>
            <p:ph type="ftr" sz="quarter" idx="3"/>
          </p:nvPr>
        </p:nvSpPr>
        <p:spPr/>
        <p:txBody>
          <a:bodyPr/>
          <a:lstStyle/>
          <a:p>
            <a:r>
              <a:rPr lang="en-GB"/>
              <a:t>Linac4 Introduction</a:t>
            </a:r>
            <a:endParaRPr lang="en-US" dirty="0"/>
          </a:p>
        </p:txBody>
      </p:sp>
      <p:sp>
        <p:nvSpPr>
          <p:cNvPr id="5" name="Slide Number Placeholder 4">
            <a:extLst>
              <a:ext uri="{FF2B5EF4-FFF2-40B4-BE49-F238E27FC236}">
                <a16:creationId xmlns:a16="http://schemas.microsoft.com/office/drawing/2014/main" id="{EC9AD730-50E8-ECDE-EC49-B3D21D43B2C5}"/>
              </a:ext>
            </a:extLst>
          </p:cNvPr>
          <p:cNvSpPr>
            <a:spLocks noGrp="1"/>
          </p:cNvSpPr>
          <p:nvPr>
            <p:ph type="sldNum" sz="quarter" idx="4"/>
          </p:nvPr>
        </p:nvSpPr>
        <p:spPr/>
        <p:txBody>
          <a:bodyPr/>
          <a:lstStyle/>
          <a:p>
            <a:fld id="{17918391-D411-FE40-AAD7-861AE5233E0E}" type="slidenum">
              <a:rPr lang="en-US" smtClean="0"/>
              <a:pPr/>
              <a:t>4</a:t>
            </a:fld>
            <a:endParaRPr lang="en-US" dirty="0"/>
          </a:p>
        </p:txBody>
      </p:sp>
      <p:pic>
        <p:nvPicPr>
          <p:cNvPr id="3" name="Picture 2" descr="A picture containing text, computer, electronics&#10;&#10;Description automatically generated">
            <a:extLst>
              <a:ext uri="{FF2B5EF4-FFF2-40B4-BE49-F238E27FC236}">
                <a16:creationId xmlns:a16="http://schemas.microsoft.com/office/drawing/2014/main" id="{9FB6755C-B0B6-C2A6-6DF9-86136E05E9CF}"/>
              </a:ext>
            </a:extLst>
          </p:cNvPr>
          <p:cNvPicPr>
            <a:picLocks noChangeAspect="1"/>
          </p:cNvPicPr>
          <p:nvPr/>
        </p:nvPicPr>
        <p:blipFill rotWithShape="1">
          <a:blip r:embed="rId2"/>
          <a:srcRect l="13757" t="14946" r="4962" b="9892"/>
          <a:stretch/>
        </p:blipFill>
        <p:spPr>
          <a:xfrm>
            <a:off x="3497570" y="2315990"/>
            <a:ext cx="4818677" cy="3341860"/>
          </a:xfrm>
          <a:prstGeom prst="rect">
            <a:avLst/>
          </a:prstGeom>
        </p:spPr>
      </p:pic>
      <p:sp>
        <p:nvSpPr>
          <p:cNvPr id="6" name="Text Placeholder 5">
            <a:extLst>
              <a:ext uri="{FF2B5EF4-FFF2-40B4-BE49-F238E27FC236}">
                <a16:creationId xmlns:a16="http://schemas.microsoft.com/office/drawing/2014/main" id="{4CCBD206-2456-C88D-27E2-B9B178D597A1}"/>
              </a:ext>
            </a:extLst>
          </p:cNvPr>
          <p:cNvSpPr>
            <a:spLocks noGrp="1"/>
          </p:cNvSpPr>
          <p:nvPr>
            <p:ph type="body" idx="10"/>
          </p:nvPr>
        </p:nvSpPr>
        <p:spPr>
          <a:xfrm>
            <a:off x="152400" y="1357448"/>
            <a:ext cx="4076700" cy="4143103"/>
          </a:xfrm>
        </p:spPr>
        <p:txBody>
          <a:bodyPr anchor="t" anchorCtr="0">
            <a:normAutofit/>
          </a:bodyPr>
          <a:lstStyle/>
          <a:p>
            <a:pPr marL="285750" indent="-285750">
              <a:buFont typeface="Arial" panose="020B0604020202020204" pitchFamily="34" charset="0"/>
              <a:buChar char="•"/>
            </a:pPr>
            <a:r>
              <a:rPr lang="en-GB" dirty="0"/>
              <a:t>Based on the LHC standard VME crates</a:t>
            </a:r>
          </a:p>
          <a:p>
            <a:pPr marL="285750" indent="-285750">
              <a:buFont typeface="Arial" panose="020B0604020202020204" pitchFamily="34" charset="0"/>
              <a:buChar char="•"/>
            </a:pPr>
            <a:r>
              <a:rPr lang="en-GB" dirty="0"/>
              <a:t>There are 20 VME crates to control the 26 cavities</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Each crate consist of </a:t>
            </a:r>
          </a:p>
          <a:p>
            <a:pPr indent="-448056">
              <a:buFont typeface="Arial" panose="020B0604020202020204" pitchFamily="34" charset="0"/>
              <a:buChar char="•"/>
            </a:pPr>
            <a:r>
              <a:rPr lang="en-US" dirty="0" err="1"/>
              <a:t>CavityLoops</a:t>
            </a:r>
            <a:r>
              <a:rPr lang="en-US" dirty="0"/>
              <a:t> Module</a:t>
            </a:r>
          </a:p>
          <a:p>
            <a:pPr indent="-448056">
              <a:buFont typeface="Arial" panose="020B0604020202020204" pitchFamily="34" charset="0"/>
              <a:buChar char="•"/>
            </a:pPr>
            <a:r>
              <a:rPr lang="en-US" dirty="0" err="1"/>
              <a:t>TunerLoop</a:t>
            </a:r>
            <a:r>
              <a:rPr lang="en-US" dirty="0"/>
              <a:t> module </a:t>
            </a:r>
          </a:p>
          <a:p>
            <a:pPr indent="-448056">
              <a:buFont typeface="Arial" panose="020B0604020202020204" pitchFamily="34" charset="0"/>
              <a:buChar char="•"/>
            </a:pPr>
            <a:r>
              <a:rPr lang="en-US" dirty="0"/>
              <a:t>Switch &amp; Limit</a:t>
            </a:r>
          </a:p>
          <a:p>
            <a:pPr indent="-448056">
              <a:buFont typeface="Arial" panose="020B0604020202020204" pitchFamily="34" charset="0"/>
              <a:buChar char="•"/>
            </a:pPr>
            <a:r>
              <a:rPr lang="en-US" dirty="0" err="1"/>
              <a:t>ClockDistri</a:t>
            </a:r>
            <a:endParaRPr lang="en-US" dirty="0"/>
          </a:p>
          <a:p>
            <a:pPr indent="-448056">
              <a:buFont typeface="Arial" panose="020B0604020202020204" pitchFamily="34" charset="0"/>
              <a:buChar char="•"/>
            </a:pPr>
            <a:r>
              <a:rPr lang="en-US" dirty="0"/>
              <a:t>Front End</a:t>
            </a:r>
          </a:p>
          <a:p>
            <a:pPr indent="-448056">
              <a:buFont typeface="Arial" panose="020B0604020202020204" pitchFamily="34" charset="0"/>
              <a:buChar char="•"/>
            </a:pPr>
            <a:r>
              <a:rPr lang="en-US" dirty="0"/>
              <a:t>CTRV</a:t>
            </a:r>
          </a:p>
          <a:p>
            <a:pPr indent="-448056">
              <a:buFont typeface="Arial" panose="020B0604020202020204" pitchFamily="34" charset="0"/>
              <a:buChar char="•"/>
            </a:pPr>
            <a:endParaRPr lang="en-US" dirty="0"/>
          </a:p>
          <a:p>
            <a:pPr indent="-448056">
              <a:buFont typeface="Arial" panose="020B0604020202020204" pitchFamily="34" charset="0"/>
              <a:buChar char="•"/>
            </a:pPr>
            <a:endParaRPr lang="en-US" dirty="0"/>
          </a:p>
          <a:p>
            <a:endParaRPr lang="en-US" dirty="0"/>
          </a:p>
          <a:p>
            <a:pPr marL="285750" indent="-285750">
              <a:buFont typeface="Arial" panose="020B0604020202020204" pitchFamily="34" charset="0"/>
              <a:buChar char="•"/>
            </a:pPr>
            <a:endParaRPr lang="en-GB" dirty="0"/>
          </a:p>
          <a:p>
            <a:endParaRPr lang="en-GB" dirty="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p:txBody>
      </p:sp>
    </p:spTree>
    <p:extLst>
      <p:ext uri="{BB962C8B-B14F-4D97-AF65-F5344CB8AC3E}">
        <p14:creationId xmlns:p14="http://schemas.microsoft.com/office/powerpoint/2010/main" val="12626628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71D7D8-92C0-BA3F-7224-3DA0E73A1BFC}"/>
              </a:ext>
            </a:extLst>
          </p:cNvPr>
          <p:cNvSpPr>
            <a:spLocks noGrp="1"/>
          </p:cNvSpPr>
          <p:nvPr>
            <p:ph type="title"/>
          </p:nvPr>
        </p:nvSpPr>
        <p:spPr>
          <a:xfrm>
            <a:off x="209234" y="118246"/>
            <a:ext cx="8226854" cy="940443"/>
          </a:xfrm>
        </p:spPr>
        <p:txBody>
          <a:bodyPr/>
          <a:lstStyle/>
          <a:p>
            <a:r>
              <a:rPr lang="en-US" dirty="0"/>
              <a:t>LLRF System</a:t>
            </a:r>
            <a:endParaRPr lang="en-GB" dirty="0"/>
          </a:p>
        </p:txBody>
      </p:sp>
      <p:sp>
        <p:nvSpPr>
          <p:cNvPr id="4" name="Footer Placeholder 3">
            <a:extLst>
              <a:ext uri="{FF2B5EF4-FFF2-40B4-BE49-F238E27FC236}">
                <a16:creationId xmlns:a16="http://schemas.microsoft.com/office/drawing/2014/main" id="{197F211A-E2F7-DE70-5B24-3BE633DC9313}"/>
              </a:ext>
            </a:extLst>
          </p:cNvPr>
          <p:cNvSpPr>
            <a:spLocks noGrp="1"/>
          </p:cNvSpPr>
          <p:nvPr>
            <p:ph type="ftr" sz="quarter" idx="3"/>
          </p:nvPr>
        </p:nvSpPr>
        <p:spPr/>
        <p:txBody>
          <a:bodyPr/>
          <a:lstStyle/>
          <a:p>
            <a:r>
              <a:rPr lang="en-GB"/>
              <a:t>Linac4 Introduction</a:t>
            </a:r>
            <a:endParaRPr lang="en-US" dirty="0"/>
          </a:p>
        </p:txBody>
      </p:sp>
      <p:sp>
        <p:nvSpPr>
          <p:cNvPr id="5" name="Slide Number Placeholder 4">
            <a:extLst>
              <a:ext uri="{FF2B5EF4-FFF2-40B4-BE49-F238E27FC236}">
                <a16:creationId xmlns:a16="http://schemas.microsoft.com/office/drawing/2014/main" id="{EC9AD730-50E8-ECDE-EC49-B3D21D43B2C5}"/>
              </a:ext>
            </a:extLst>
          </p:cNvPr>
          <p:cNvSpPr>
            <a:spLocks noGrp="1"/>
          </p:cNvSpPr>
          <p:nvPr>
            <p:ph type="sldNum" sz="quarter" idx="4"/>
          </p:nvPr>
        </p:nvSpPr>
        <p:spPr/>
        <p:txBody>
          <a:bodyPr/>
          <a:lstStyle/>
          <a:p>
            <a:fld id="{17918391-D411-FE40-AAD7-861AE5233E0E}" type="slidenum">
              <a:rPr lang="en-US" smtClean="0"/>
              <a:pPr/>
              <a:t>5</a:t>
            </a:fld>
            <a:endParaRPr lang="en-US" dirty="0"/>
          </a:p>
        </p:txBody>
      </p:sp>
      <p:pic>
        <p:nvPicPr>
          <p:cNvPr id="11" name="Picture 10">
            <a:extLst>
              <a:ext uri="{FF2B5EF4-FFF2-40B4-BE49-F238E27FC236}">
                <a16:creationId xmlns:a16="http://schemas.microsoft.com/office/drawing/2014/main" id="{E5EC733A-0D12-7AC4-7372-4B9F0D4E3AF5}"/>
              </a:ext>
            </a:extLst>
          </p:cNvPr>
          <p:cNvPicPr>
            <a:picLocks noChangeAspect="1"/>
          </p:cNvPicPr>
          <p:nvPr/>
        </p:nvPicPr>
        <p:blipFill>
          <a:blip r:embed="rId2"/>
          <a:stretch>
            <a:fillRect/>
          </a:stretch>
        </p:blipFill>
        <p:spPr>
          <a:xfrm>
            <a:off x="317071" y="2785657"/>
            <a:ext cx="8226854" cy="3377744"/>
          </a:xfrm>
          <a:prstGeom prst="rect">
            <a:avLst/>
          </a:prstGeom>
        </p:spPr>
      </p:pic>
      <p:sp>
        <p:nvSpPr>
          <p:cNvPr id="15" name="TextBox 14">
            <a:extLst>
              <a:ext uri="{FF2B5EF4-FFF2-40B4-BE49-F238E27FC236}">
                <a16:creationId xmlns:a16="http://schemas.microsoft.com/office/drawing/2014/main" id="{3E250B7E-9FD7-F4D3-D84B-A93810AB8C8D}"/>
              </a:ext>
            </a:extLst>
          </p:cNvPr>
          <p:cNvSpPr txBox="1"/>
          <p:nvPr/>
        </p:nvSpPr>
        <p:spPr>
          <a:xfrm>
            <a:off x="59533" y="1182876"/>
            <a:ext cx="4786312" cy="954107"/>
          </a:xfrm>
          <a:prstGeom prst="rect">
            <a:avLst/>
          </a:prstGeom>
          <a:noFill/>
        </p:spPr>
        <p:txBody>
          <a:bodyPr wrap="square">
            <a:spAutoFit/>
          </a:bodyPr>
          <a:lstStyle/>
          <a:p>
            <a:pPr marL="285750" indent="-285750">
              <a:buFont typeface="Arial" panose="020B0604020202020204" pitchFamily="34" charset="0"/>
              <a:buChar char="•"/>
            </a:pPr>
            <a:r>
              <a:rPr lang="en-GB" sz="1400" dirty="0"/>
              <a:t>Specification was to keep the cavity voltage regulated to within 1% in amplitude and 1 degree in phase</a:t>
            </a:r>
          </a:p>
          <a:p>
            <a:pPr marL="285750" indent="-285750">
              <a:buFont typeface="Arial" panose="020B0604020202020204" pitchFamily="34" charset="0"/>
              <a:buChar char="•"/>
            </a:pPr>
            <a:r>
              <a:rPr lang="en-GB" sz="1400" dirty="0"/>
              <a:t>This was achieved through the combination of a LQG regulator and adaptive feedforward </a:t>
            </a:r>
          </a:p>
        </p:txBody>
      </p:sp>
      <p:pic>
        <p:nvPicPr>
          <p:cNvPr id="16" name="Picture 15">
            <a:extLst>
              <a:ext uri="{FF2B5EF4-FFF2-40B4-BE49-F238E27FC236}">
                <a16:creationId xmlns:a16="http://schemas.microsoft.com/office/drawing/2014/main" id="{C5CC5A84-7B24-C3F0-DC17-1D7726AF3428}"/>
              </a:ext>
            </a:extLst>
          </p:cNvPr>
          <p:cNvPicPr>
            <a:picLocks noChangeAspect="1"/>
          </p:cNvPicPr>
          <p:nvPr/>
        </p:nvPicPr>
        <p:blipFill>
          <a:blip r:embed="rId3"/>
          <a:stretch>
            <a:fillRect/>
          </a:stretch>
        </p:blipFill>
        <p:spPr>
          <a:xfrm>
            <a:off x="4893468" y="342681"/>
            <a:ext cx="3675493" cy="2346501"/>
          </a:xfrm>
          <a:prstGeom prst="rect">
            <a:avLst/>
          </a:prstGeom>
        </p:spPr>
      </p:pic>
    </p:spTree>
    <p:extLst>
      <p:ext uri="{BB962C8B-B14F-4D97-AF65-F5344CB8AC3E}">
        <p14:creationId xmlns:p14="http://schemas.microsoft.com/office/powerpoint/2010/main" val="17091071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71D7D8-92C0-BA3F-7224-3DA0E73A1BFC}"/>
              </a:ext>
            </a:extLst>
          </p:cNvPr>
          <p:cNvSpPr>
            <a:spLocks noGrp="1"/>
          </p:cNvSpPr>
          <p:nvPr>
            <p:ph type="title"/>
          </p:nvPr>
        </p:nvSpPr>
        <p:spPr>
          <a:xfrm>
            <a:off x="209234" y="118246"/>
            <a:ext cx="8226854" cy="940443"/>
          </a:xfrm>
        </p:spPr>
        <p:txBody>
          <a:bodyPr/>
          <a:lstStyle/>
          <a:p>
            <a:r>
              <a:rPr lang="en-US" dirty="0"/>
              <a:t>LLRF System</a:t>
            </a:r>
            <a:endParaRPr lang="en-GB" dirty="0"/>
          </a:p>
        </p:txBody>
      </p:sp>
      <p:sp>
        <p:nvSpPr>
          <p:cNvPr id="4" name="Footer Placeholder 3">
            <a:extLst>
              <a:ext uri="{FF2B5EF4-FFF2-40B4-BE49-F238E27FC236}">
                <a16:creationId xmlns:a16="http://schemas.microsoft.com/office/drawing/2014/main" id="{197F211A-E2F7-DE70-5B24-3BE633DC9313}"/>
              </a:ext>
            </a:extLst>
          </p:cNvPr>
          <p:cNvSpPr>
            <a:spLocks noGrp="1"/>
          </p:cNvSpPr>
          <p:nvPr>
            <p:ph type="ftr" sz="quarter" idx="3"/>
          </p:nvPr>
        </p:nvSpPr>
        <p:spPr/>
        <p:txBody>
          <a:bodyPr/>
          <a:lstStyle/>
          <a:p>
            <a:r>
              <a:rPr lang="en-GB"/>
              <a:t>Linac4 Introduction</a:t>
            </a:r>
            <a:endParaRPr lang="en-US" dirty="0"/>
          </a:p>
        </p:txBody>
      </p:sp>
      <p:sp>
        <p:nvSpPr>
          <p:cNvPr id="5" name="Slide Number Placeholder 4">
            <a:extLst>
              <a:ext uri="{FF2B5EF4-FFF2-40B4-BE49-F238E27FC236}">
                <a16:creationId xmlns:a16="http://schemas.microsoft.com/office/drawing/2014/main" id="{EC9AD730-50E8-ECDE-EC49-B3D21D43B2C5}"/>
              </a:ext>
            </a:extLst>
          </p:cNvPr>
          <p:cNvSpPr>
            <a:spLocks noGrp="1"/>
          </p:cNvSpPr>
          <p:nvPr>
            <p:ph type="sldNum" sz="quarter" idx="4"/>
          </p:nvPr>
        </p:nvSpPr>
        <p:spPr/>
        <p:txBody>
          <a:bodyPr/>
          <a:lstStyle/>
          <a:p>
            <a:fld id="{17918391-D411-FE40-AAD7-861AE5233E0E}" type="slidenum">
              <a:rPr lang="en-US" smtClean="0"/>
              <a:pPr/>
              <a:t>6</a:t>
            </a:fld>
            <a:endParaRPr lang="en-US" dirty="0"/>
          </a:p>
        </p:txBody>
      </p:sp>
      <p:sp>
        <p:nvSpPr>
          <p:cNvPr id="8" name="Text Placeholder 5">
            <a:extLst>
              <a:ext uri="{FF2B5EF4-FFF2-40B4-BE49-F238E27FC236}">
                <a16:creationId xmlns:a16="http://schemas.microsoft.com/office/drawing/2014/main" id="{6968C246-F6B8-B667-5CB6-F979EEA3F4B6}"/>
              </a:ext>
            </a:extLst>
          </p:cNvPr>
          <p:cNvSpPr txBox="1">
            <a:spLocks/>
          </p:cNvSpPr>
          <p:nvPr/>
        </p:nvSpPr>
        <p:spPr>
          <a:xfrm>
            <a:off x="209234" y="1087536"/>
            <a:ext cx="3020223" cy="495028"/>
          </a:xfrm>
          <a:prstGeom prst="rect">
            <a:avLst/>
          </a:prstGeom>
        </p:spPr>
        <p:txBody>
          <a:bodyPr vert="horz" lIns="45720" tIns="0" rIns="45720" bIns="0" anchor="t" anchorCtr="0">
            <a:normAutofit/>
          </a:bodyPr>
          <a:lstStyle>
            <a:lvl1pPr marL="0" indent="0" algn="l" rtl="0" eaLnBrk="1" latinLnBrk="0" hangingPunct="1">
              <a:spcBef>
                <a:spcPct val="20000"/>
              </a:spcBef>
              <a:buClr>
                <a:schemeClr val="tx1"/>
              </a:buClr>
              <a:buSzPct val="80000"/>
              <a:buFont typeface="Arial"/>
              <a:buNone/>
              <a:defRPr kumimoji="0" sz="14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None/>
              <a:defRPr kumimoji="0" sz="12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None/>
              <a:defRPr kumimoji="0" sz="10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None/>
              <a:defRPr kumimoji="0" sz="9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None/>
              <a:defRPr kumimoji="0" sz="9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r>
              <a:rPr lang="en-GB" dirty="0"/>
              <a:t>First firmware using a standard PI Controller</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p:txBody>
      </p:sp>
      <p:pic>
        <p:nvPicPr>
          <p:cNvPr id="10" name="Picture 9">
            <a:extLst>
              <a:ext uri="{FF2B5EF4-FFF2-40B4-BE49-F238E27FC236}">
                <a16:creationId xmlns:a16="http://schemas.microsoft.com/office/drawing/2014/main" id="{6EDAC934-E08A-3158-BCA4-B2FA4154CD46}"/>
              </a:ext>
            </a:extLst>
          </p:cNvPr>
          <p:cNvPicPr>
            <a:picLocks noChangeAspect="1"/>
          </p:cNvPicPr>
          <p:nvPr/>
        </p:nvPicPr>
        <p:blipFill>
          <a:blip r:embed="rId2"/>
          <a:stretch>
            <a:fillRect/>
          </a:stretch>
        </p:blipFill>
        <p:spPr>
          <a:xfrm>
            <a:off x="5648325" y="198419"/>
            <a:ext cx="2952750" cy="2019300"/>
          </a:xfrm>
          <a:prstGeom prst="rect">
            <a:avLst/>
          </a:prstGeom>
        </p:spPr>
      </p:pic>
      <p:pic>
        <p:nvPicPr>
          <p:cNvPr id="12" name="Picture 11">
            <a:extLst>
              <a:ext uri="{FF2B5EF4-FFF2-40B4-BE49-F238E27FC236}">
                <a16:creationId xmlns:a16="http://schemas.microsoft.com/office/drawing/2014/main" id="{C1ED5C43-98A3-595B-4391-38FA438D6ED0}"/>
              </a:ext>
            </a:extLst>
          </p:cNvPr>
          <p:cNvPicPr>
            <a:picLocks noChangeAspect="1"/>
          </p:cNvPicPr>
          <p:nvPr/>
        </p:nvPicPr>
        <p:blipFill>
          <a:blip r:embed="rId3"/>
          <a:stretch>
            <a:fillRect/>
          </a:stretch>
        </p:blipFill>
        <p:spPr>
          <a:xfrm>
            <a:off x="5665779" y="2217719"/>
            <a:ext cx="2952750" cy="2028825"/>
          </a:xfrm>
          <a:prstGeom prst="rect">
            <a:avLst/>
          </a:prstGeom>
        </p:spPr>
      </p:pic>
      <p:pic>
        <p:nvPicPr>
          <p:cNvPr id="14" name="Picture 13">
            <a:extLst>
              <a:ext uri="{FF2B5EF4-FFF2-40B4-BE49-F238E27FC236}">
                <a16:creationId xmlns:a16="http://schemas.microsoft.com/office/drawing/2014/main" id="{464AEB8F-A522-5FA8-7AEC-18E202682BC7}"/>
              </a:ext>
            </a:extLst>
          </p:cNvPr>
          <p:cNvPicPr>
            <a:picLocks noChangeAspect="1"/>
          </p:cNvPicPr>
          <p:nvPr/>
        </p:nvPicPr>
        <p:blipFill>
          <a:blip r:embed="rId4"/>
          <a:stretch>
            <a:fillRect/>
          </a:stretch>
        </p:blipFill>
        <p:spPr>
          <a:xfrm>
            <a:off x="5683233" y="4237019"/>
            <a:ext cx="2952750" cy="2000819"/>
          </a:xfrm>
          <a:prstGeom prst="rect">
            <a:avLst/>
          </a:prstGeom>
        </p:spPr>
      </p:pic>
      <p:sp>
        <p:nvSpPr>
          <p:cNvPr id="20" name="TextBox 19">
            <a:extLst>
              <a:ext uri="{FF2B5EF4-FFF2-40B4-BE49-F238E27FC236}">
                <a16:creationId xmlns:a16="http://schemas.microsoft.com/office/drawing/2014/main" id="{8F478E55-7904-D705-C9A9-1D0BFEA9A406}"/>
              </a:ext>
            </a:extLst>
          </p:cNvPr>
          <p:cNvSpPr txBox="1"/>
          <p:nvPr/>
        </p:nvSpPr>
        <p:spPr>
          <a:xfrm>
            <a:off x="209233" y="2908161"/>
            <a:ext cx="4755355" cy="307777"/>
          </a:xfrm>
          <a:prstGeom prst="rect">
            <a:avLst/>
          </a:prstGeom>
          <a:noFill/>
        </p:spPr>
        <p:txBody>
          <a:bodyPr wrap="square">
            <a:spAutoFit/>
          </a:bodyPr>
          <a:lstStyle/>
          <a:p>
            <a:r>
              <a:rPr lang="en-GB" sz="1400" dirty="0"/>
              <a:t>Upgraded firmware with LQG regulator</a:t>
            </a:r>
          </a:p>
        </p:txBody>
      </p:sp>
      <p:sp>
        <p:nvSpPr>
          <p:cNvPr id="21" name="TextBox 20">
            <a:extLst>
              <a:ext uri="{FF2B5EF4-FFF2-40B4-BE49-F238E27FC236}">
                <a16:creationId xmlns:a16="http://schemas.microsoft.com/office/drawing/2014/main" id="{F60E6537-DA83-11CE-AB9B-65293A2AD72D}"/>
              </a:ext>
            </a:extLst>
          </p:cNvPr>
          <p:cNvSpPr txBox="1"/>
          <p:nvPr/>
        </p:nvSpPr>
        <p:spPr>
          <a:xfrm>
            <a:off x="209232" y="4929651"/>
            <a:ext cx="4755355" cy="307777"/>
          </a:xfrm>
          <a:prstGeom prst="rect">
            <a:avLst/>
          </a:prstGeom>
          <a:noFill/>
        </p:spPr>
        <p:txBody>
          <a:bodyPr wrap="square">
            <a:spAutoFit/>
          </a:bodyPr>
          <a:lstStyle/>
          <a:p>
            <a:r>
              <a:rPr lang="en-GB" sz="1400" dirty="0"/>
              <a:t>Combination of LQG regulator and Adaptive Feedforward</a:t>
            </a:r>
          </a:p>
        </p:txBody>
      </p:sp>
    </p:spTree>
    <p:extLst>
      <p:ext uri="{BB962C8B-B14F-4D97-AF65-F5344CB8AC3E}">
        <p14:creationId xmlns:p14="http://schemas.microsoft.com/office/powerpoint/2010/main" val="3653397082"/>
      </p:ext>
    </p:extLst>
  </p:cSld>
  <p:clrMapOvr>
    <a:masterClrMapping/>
  </p:clrMapOvr>
</p:sld>
</file>

<file path=ppt/theme/theme1.xml><?xml version="1.0" encoding="utf-8"?>
<a:theme xmlns:a="http://schemas.openxmlformats.org/drawingml/2006/main" name="CERNCorporate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CERNCobranding4-3</Template>
  <TotalTime>2896</TotalTime>
  <Words>224</Words>
  <Application>Microsoft Office PowerPoint</Application>
  <PresentationFormat>On-screen Show (4:3)</PresentationFormat>
  <Paragraphs>53</Paragraphs>
  <Slides>6</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6</vt:i4>
      </vt:variant>
    </vt:vector>
  </HeadingPairs>
  <TitlesOfParts>
    <vt:vector size="9" baseType="lpstr">
      <vt:lpstr>Arial</vt:lpstr>
      <vt:lpstr>Calibri</vt:lpstr>
      <vt:lpstr>CERNCorporate4-3</vt:lpstr>
      <vt:lpstr>PowerPoint Presentation</vt:lpstr>
      <vt:lpstr>Linac4 – New Proton Source at CERN</vt:lpstr>
      <vt:lpstr>Accelerating Structures</vt:lpstr>
      <vt:lpstr>LLRF Hardware</vt:lpstr>
      <vt:lpstr>LLRF System</vt:lpstr>
      <vt:lpstr>LLRF System</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 Molendijk</dc:creator>
  <cp:lastModifiedBy>Robert Borner</cp:lastModifiedBy>
  <cp:revision>25</cp:revision>
  <dcterms:created xsi:type="dcterms:W3CDTF">2015-10-14T07:55:33Z</dcterms:created>
  <dcterms:modified xsi:type="dcterms:W3CDTF">2022-10-07T09:11:11Z</dcterms:modified>
</cp:coreProperties>
</file>