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96" r:id="rId3"/>
    <p:sldId id="298" r:id="rId4"/>
    <p:sldId id="300" r:id="rId5"/>
    <p:sldId id="322" r:id="rId6"/>
    <p:sldId id="319" r:id="rId7"/>
    <p:sldId id="288" r:id="rId8"/>
    <p:sldId id="31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86"/>
  </p:normalViewPr>
  <p:slideViewPr>
    <p:cSldViewPr snapToGrid="0" snapToObjects="1">
      <p:cViewPr varScale="1">
        <p:scale>
          <a:sx n="114" d="100"/>
          <a:sy n="114" d="100"/>
        </p:scale>
        <p:origin x="36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G. Hagmann | LLRF workshop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SPS: </a:t>
            </a:r>
            <a:r>
              <a:rPr lang="en-US" dirty="0" err="1"/>
              <a:t>MicroTCA</a:t>
            </a:r>
            <a:r>
              <a:rPr lang="en-US" dirty="0"/>
              <a:t> LLRF and new power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Arthur Spierer on behalf of the SPS LLRF and RF power teams </a:t>
            </a:r>
          </a:p>
          <a:p>
            <a:pPr algn="l"/>
            <a:r>
              <a:rPr lang="en-US" sz="1800" dirty="0"/>
              <a:t>7 and 14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48B723-0B6B-40A6-BB4D-8B2EBD8C0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SPS: </a:t>
            </a:r>
            <a:r>
              <a:rPr lang="en-GB" sz="3600" dirty="0"/>
              <a:t>Super Proton Synchrotron</a:t>
            </a:r>
            <a:br>
              <a:rPr lang="en-GB" sz="3600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9AF0C-9F75-48B5-8314-D962A602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7-14 October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967FA-512A-4742-AA3F-67C8DF96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A. Spierer | LLRF workshop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C153A-C5BB-4557-839C-129F2D1B4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4F6B5F1-3181-9548-2F42-5FE8D4AB89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95161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Injector for LHC and fixed target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Visit of the LLRF Faraday cage and RF power amplifiers on the surface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7" name="Picture 6" descr="A perso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B382098E-6FA6-A93B-6AEA-6389DBCE25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634"/>
          <a:stretch/>
        </p:blipFill>
        <p:spPr>
          <a:xfrm>
            <a:off x="3777919" y="3351458"/>
            <a:ext cx="2685287" cy="2331892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E767AC71-41A8-CF07-441C-B993A41BA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649" y="937815"/>
            <a:ext cx="4651310" cy="474553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F1B993-0EE2-6FCF-9BAE-241728064229}"/>
              </a:ext>
            </a:extLst>
          </p:cNvPr>
          <p:cNvCxnSpPr>
            <a:cxnSpLocks/>
          </p:cNvCxnSpPr>
          <p:nvPr/>
        </p:nvCxnSpPr>
        <p:spPr>
          <a:xfrm flipV="1">
            <a:off x="5738327" y="4124131"/>
            <a:ext cx="3387012" cy="1492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E491F9B-E90D-B0E0-BBA0-AEE300CB7E62}"/>
              </a:ext>
            </a:extLst>
          </p:cNvPr>
          <p:cNvSpPr txBox="1"/>
          <p:nvPr/>
        </p:nvSpPr>
        <p:spPr>
          <a:xfrm>
            <a:off x="3504437" y="5742940"/>
            <a:ext cx="35363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200 MHz travelling wave cavities</a:t>
            </a:r>
          </a:p>
        </p:txBody>
      </p:sp>
      <p:pic>
        <p:nvPicPr>
          <p:cNvPr id="20" name="Picture 19" descr="A picture containing indoor, plaza, several&#10;&#10;Description automatically generated">
            <a:extLst>
              <a:ext uri="{FF2B5EF4-FFF2-40B4-BE49-F238E27FC236}">
                <a16:creationId xmlns:a16="http://schemas.microsoft.com/office/drawing/2014/main" id="{FA45D827-9450-21A9-F5CF-BFB9CC2E1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10" y="3721183"/>
            <a:ext cx="2948794" cy="196216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477842A-A2B6-4266-4A3E-E36D437366C2}"/>
              </a:ext>
            </a:extLst>
          </p:cNvPr>
          <p:cNvSpPr txBox="1"/>
          <p:nvPr/>
        </p:nvSpPr>
        <p:spPr>
          <a:xfrm>
            <a:off x="340037" y="5742940"/>
            <a:ext cx="29439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 err="1"/>
              <a:t>Cern</a:t>
            </a:r>
            <a:r>
              <a:rPr lang="en-GB" sz="1600" dirty="0"/>
              <a:t> Control </a:t>
            </a:r>
            <a:r>
              <a:rPr lang="en-GB" sz="1600" dirty="0" err="1"/>
              <a:t>Center</a:t>
            </a:r>
            <a:r>
              <a:rPr lang="en-GB" sz="1600" dirty="0"/>
              <a:t> (CCC)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B71C1F-193C-BD9B-AD3A-4A20A256A8AD}"/>
              </a:ext>
            </a:extLst>
          </p:cNvPr>
          <p:cNvSpPr txBox="1"/>
          <p:nvPr/>
        </p:nvSpPr>
        <p:spPr>
          <a:xfrm>
            <a:off x="8626940" y="5742940"/>
            <a:ext cx="17300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SPS/LHC map</a:t>
            </a:r>
          </a:p>
        </p:txBody>
      </p:sp>
    </p:spTree>
    <p:extLst>
      <p:ext uri="{BB962C8B-B14F-4D97-AF65-F5344CB8AC3E}">
        <p14:creationId xmlns:p14="http://schemas.microsoft.com/office/powerpoint/2010/main" val="2991972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67F12-09EF-4F45-9B5D-BE31BB416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SPS RF Upgrade 2019-2020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897FC-601F-41F0-B66E-DE42D2706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Completely new RF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From 6 to 8 Cavities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New 1.6MW solid-state amplifier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New digital LLRF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MTCA for 200MHz Cavity-Controllers (RF feedback)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MTCA for Beam Control</a:t>
            </a:r>
            <a:br>
              <a:rPr lang="en-GB" dirty="0"/>
            </a:br>
            <a:r>
              <a:rPr lang="en-GB" dirty="0"/>
              <a:t>(beam based loops)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A6363-CDBD-4C87-9F75-CAEB4B94A0E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7-14 October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F4DFA-71D2-4B32-B3B4-90FE9B751DD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A. Spierer | LLRF workshop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2F1DC-CD65-496A-B35D-1453F9249A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9" name="Picture Placeholder 18" descr="Chart, box and whisker chart&#10;&#10;Description automatically generated">
            <a:extLst>
              <a:ext uri="{FF2B5EF4-FFF2-40B4-BE49-F238E27FC236}">
                <a16:creationId xmlns:a16="http://schemas.microsoft.com/office/drawing/2014/main" id="{7C823146-12E5-4189-BE8C-FE3449018B5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/>
          <a:srcRect l="-91" r="781"/>
          <a:stretch/>
        </p:blipFill>
        <p:spPr>
          <a:xfrm>
            <a:off x="4166574" y="4175997"/>
            <a:ext cx="3567888" cy="1301547"/>
          </a:xfrm>
        </p:spPr>
      </p:pic>
      <p:pic>
        <p:nvPicPr>
          <p:cNvPr id="12" name="Picture Placeholder 11" descr="file (1440×805)">
            <a:extLst>
              <a:ext uri="{FF2B5EF4-FFF2-40B4-BE49-F238E27FC236}">
                <a16:creationId xmlns:a16="http://schemas.microsoft.com/office/drawing/2014/main" id="{17E388C9-7691-4C07-9D98-51033AB6AA4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" r="3597"/>
          <a:stretch>
            <a:fillRect/>
          </a:stretch>
        </p:blipFill>
        <p:spPr bwMode="auto">
          <a:xfrm>
            <a:off x="7839396" y="590624"/>
            <a:ext cx="4146270" cy="252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Box and whisker chart&#10;&#10;Description automatically generated with medium confidence">
            <a:extLst>
              <a:ext uri="{FF2B5EF4-FFF2-40B4-BE49-F238E27FC236}">
                <a16:creationId xmlns:a16="http://schemas.microsoft.com/office/drawing/2014/main" id="{310C786B-C5D4-4B4E-A759-17260F4BB6A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236" r="383"/>
          <a:stretch/>
        </p:blipFill>
        <p:spPr>
          <a:xfrm>
            <a:off x="4253891" y="1657797"/>
            <a:ext cx="3393254" cy="1320688"/>
          </a:xfr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0244C43D-C68C-44F7-A76B-CB647B73AB6A}"/>
              </a:ext>
            </a:extLst>
          </p:cNvPr>
          <p:cNvSpPr/>
          <p:nvPr/>
        </p:nvSpPr>
        <p:spPr>
          <a:xfrm rot="5400000">
            <a:off x="5433055" y="3418237"/>
            <a:ext cx="707229" cy="3276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F0816D92-9592-4440-8915-A968C0E8A6D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9396" y="3374003"/>
            <a:ext cx="4146270" cy="2677086"/>
          </a:xfr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FA75B01-771C-4E47-9667-FE4A2BFC1821}"/>
              </a:ext>
            </a:extLst>
          </p:cNvPr>
          <p:cNvSpPr/>
          <p:nvPr/>
        </p:nvSpPr>
        <p:spPr>
          <a:xfrm>
            <a:off x="9028882" y="4100287"/>
            <a:ext cx="724717" cy="5835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9E2DDE9-8F37-431F-8A19-977D42342616}"/>
              </a:ext>
            </a:extLst>
          </p:cNvPr>
          <p:cNvSpPr/>
          <p:nvPr/>
        </p:nvSpPr>
        <p:spPr>
          <a:xfrm>
            <a:off x="10611369" y="4100287"/>
            <a:ext cx="1028181" cy="7649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B019DE-B12B-E9C3-334A-34B9E9BB345C}"/>
              </a:ext>
            </a:extLst>
          </p:cNvPr>
          <p:cNvSpPr txBox="1"/>
          <p:nvPr/>
        </p:nvSpPr>
        <p:spPr>
          <a:xfrm>
            <a:off x="7716216" y="3098370"/>
            <a:ext cx="3731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SPS Solid-state amplifier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022CB2-5044-46AC-A0B4-3478EBC21D03}"/>
              </a:ext>
            </a:extLst>
          </p:cNvPr>
          <p:cNvSpPr txBox="1"/>
          <p:nvPr/>
        </p:nvSpPr>
        <p:spPr>
          <a:xfrm>
            <a:off x="7734462" y="6010397"/>
            <a:ext cx="3731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SPS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low-level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RF system (MTCA)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F18FC8-B6C0-0D2E-DCFA-B8C1A2A89BB3}"/>
              </a:ext>
            </a:extLst>
          </p:cNvPr>
          <p:cNvSpPr txBox="1"/>
          <p:nvPr/>
        </p:nvSpPr>
        <p:spPr>
          <a:xfrm>
            <a:off x="4320443" y="5547615"/>
            <a:ext cx="1793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457200">
              <a:defRPr sz="10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defRPr>
            </a:lvl1pPr>
          </a:lstStyle>
          <a:p>
            <a:r>
              <a:rPr lang="fr-CH" dirty="0"/>
              <a:t>image </a:t>
            </a:r>
            <a:r>
              <a:rPr lang="fr-CH" dirty="0" err="1"/>
              <a:t>courtesy</a:t>
            </a:r>
            <a:r>
              <a:rPr lang="fr-CH" dirty="0"/>
              <a:t> of G. Hagmann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293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CD6A421-81DC-4FF9-B73B-883684DE1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LLRF Architecture</a:t>
            </a:r>
          </a:p>
        </p:txBody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8119D61D-E6E9-45B7-B25C-98EF922E9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5833" y="1438970"/>
            <a:ext cx="4493380" cy="37124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White-Rabbit network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to broadcast frequency program and setpoints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to synchronize clocks/RF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10 </a:t>
            </a:r>
            <a:r>
              <a:rPr lang="en-US" b="0" dirty="0" err="1"/>
              <a:t>Gbits</a:t>
            </a:r>
            <a:r>
              <a:rPr lang="en-US" b="0" dirty="0"/>
              <a:t> links to transmit cavity voltages and damper signals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Direct sampling at 125 </a:t>
            </a:r>
            <a:r>
              <a:rPr lang="en-US" b="0" dirty="0" err="1"/>
              <a:t>Msps</a:t>
            </a:r>
            <a:r>
              <a:rPr lang="en-US" b="0" dirty="0"/>
              <a:t> of the 200MHz RF</a:t>
            </a:r>
          </a:p>
          <a:p>
            <a:pPr marL="60960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Resampling to track sweeping RF</a:t>
            </a:r>
          </a:p>
          <a:p>
            <a:pPr marL="60960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Low noise clock generators</a:t>
            </a:r>
            <a:endParaRPr lang="en-US" b="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/>
          </a:p>
        </p:txBody>
      </p:sp>
      <p:pic>
        <p:nvPicPr>
          <p:cNvPr id="46" name="Picture Placeholder 45" descr="Diagram, schematic&#10;&#10;Description automatically generated">
            <a:extLst>
              <a:ext uri="{FF2B5EF4-FFF2-40B4-BE49-F238E27FC236}">
                <a16:creationId xmlns:a16="http://schemas.microsoft.com/office/drawing/2014/main" id="{C71BC235-99F6-45A5-ADBD-924C1B78B4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601" r="-1"/>
          <a:stretch/>
        </p:blipFill>
        <p:spPr>
          <a:xfrm>
            <a:off x="4954554" y="821598"/>
            <a:ext cx="7237445" cy="460851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3981D-2A2F-4609-BEAF-BF525839840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7-14 October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7419D-965F-4200-B3F7-535E2E8CAF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A. Spierer | LLRF workshop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71594-7300-4ACE-92A2-A0F080354C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0" name="Rounded Rectangle 8">
            <a:extLst>
              <a:ext uri="{FF2B5EF4-FFF2-40B4-BE49-F238E27FC236}">
                <a16:creationId xmlns:a16="http://schemas.microsoft.com/office/drawing/2014/main" id="{F5D2340B-9F3A-4D01-A19F-02F49B682266}"/>
              </a:ext>
            </a:extLst>
          </p:cNvPr>
          <p:cNvSpPr/>
          <p:nvPr/>
        </p:nvSpPr>
        <p:spPr>
          <a:xfrm>
            <a:off x="8511266" y="3162044"/>
            <a:ext cx="1811085" cy="52744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9">
            <a:extLst>
              <a:ext uri="{FF2B5EF4-FFF2-40B4-BE49-F238E27FC236}">
                <a16:creationId xmlns:a16="http://schemas.microsoft.com/office/drawing/2014/main" id="{297EDCB2-E11D-4ABC-9D24-84B4B2B4B658}"/>
              </a:ext>
            </a:extLst>
          </p:cNvPr>
          <p:cNvSpPr/>
          <p:nvPr/>
        </p:nvSpPr>
        <p:spPr>
          <a:xfrm>
            <a:off x="8010525" y="850372"/>
            <a:ext cx="2209800" cy="117719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11">
            <a:extLst>
              <a:ext uri="{FF2B5EF4-FFF2-40B4-BE49-F238E27FC236}">
                <a16:creationId xmlns:a16="http://schemas.microsoft.com/office/drawing/2014/main" id="{929CCA35-36E4-41F9-B2E5-BD0A356D952F}"/>
              </a:ext>
            </a:extLst>
          </p:cNvPr>
          <p:cNvSpPr/>
          <p:nvPr/>
        </p:nvSpPr>
        <p:spPr>
          <a:xfrm>
            <a:off x="6616700" y="899598"/>
            <a:ext cx="958850" cy="165491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13">
            <a:extLst>
              <a:ext uri="{FF2B5EF4-FFF2-40B4-BE49-F238E27FC236}">
                <a16:creationId xmlns:a16="http://schemas.microsoft.com/office/drawing/2014/main" id="{B6C60A9D-C65F-40FC-949D-177F4370FCAF}"/>
              </a:ext>
            </a:extLst>
          </p:cNvPr>
          <p:cNvSpPr/>
          <p:nvPr/>
        </p:nvSpPr>
        <p:spPr>
          <a:xfrm>
            <a:off x="6838950" y="3162043"/>
            <a:ext cx="1377949" cy="541613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DD3955-CBE6-47BD-B70D-01D1E24EEB60}"/>
              </a:ext>
            </a:extLst>
          </p:cNvPr>
          <p:cNvSpPr txBox="1"/>
          <p:nvPr/>
        </p:nvSpPr>
        <p:spPr>
          <a:xfrm>
            <a:off x="6737482" y="495886"/>
            <a:ext cx="81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VME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57FA2C6-1E0E-4949-8A10-BEE698DA8B5A}"/>
              </a:ext>
            </a:extLst>
          </p:cNvPr>
          <p:cNvSpPr txBox="1"/>
          <p:nvPr/>
        </p:nvSpPr>
        <p:spPr>
          <a:xfrm>
            <a:off x="9241426" y="544599"/>
            <a:ext cx="75432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MTCA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D8D6FE-070B-D24B-9AA0-59DBAE04E194}"/>
              </a:ext>
            </a:extLst>
          </p:cNvPr>
          <p:cNvSpPr/>
          <p:nvPr/>
        </p:nvSpPr>
        <p:spPr>
          <a:xfrm>
            <a:off x="9939107" y="1776848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972B2C-197F-A264-6E00-BA72AD0D9468}"/>
              </a:ext>
            </a:extLst>
          </p:cNvPr>
          <p:cNvSpPr/>
          <p:nvPr/>
        </p:nvSpPr>
        <p:spPr>
          <a:xfrm>
            <a:off x="7966019" y="3221335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FF19EF-BDB4-9F03-73CE-ACDC413AD111}"/>
              </a:ext>
            </a:extLst>
          </p:cNvPr>
          <p:cNvSpPr/>
          <p:nvPr/>
        </p:nvSpPr>
        <p:spPr>
          <a:xfrm>
            <a:off x="7308253" y="1554883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6F47A6-4E70-2EC5-ED57-50DC2292C061}"/>
              </a:ext>
            </a:extLst>
          </p:cNvPr>
          <p:cNvSpPr/>
          <p:nvPr/>
        </p:nvSpPr>
        <p:spPr>
          <a:xfrm>
            <a:off x="5509100" y="1896685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CADCD9-B8F2-BC45-7A96-CCEEA989A3AF}"/>
              </a:ext>
            </a:extLst>
          </p:cNvPr>
          <p:cNvSpPr/>
          <p:nvPr/>
        </p:nvSpPr>
        <p:spPr>
          <a:xfrm>
            <a:off x="7310671" y="2302829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E3365E-1C31-7447-B5BF-CFA09408D588}"/>
              </a:ext>
            </a:extLst>
          </p:cNvPr>
          <p:cNvSpPr/>
          <p:nvPr/>
        </p:nvSpPr>
        <p:spPr>
          <a:xfrm>
            <a:off x="7285321" y="3229068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C523D9-35D3-FAF9-88C0-474953E71D2F}"/>
              </a:ext>
            </a:extLst>
          </p:cNvPr>
          <p:cNvSpPr/>
          <p:nvPr/>
        </p:nvSpPr>
        <p:spPr>
          <a:xfrm>
            <a:off x="8666004" y="3221334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CAC755-8D4E-75C2-88AE-200225214E46}"/>
              </a:ext>
            </a:extLst>
          </p:cNvPr>
          <p:cNvSpPr/>
          <p:nvPr/>
        </p:nvSpPr>
        <p:spPr>
          <a:xfrm>
            <a:off x="9948534" y="3221334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E671C2-5C4F-42CB-2186-52D07D5FB286}"/>
              </a:ext>
            </a:extLst>
          </p:cNvPr>
          <p:cNvSpPr txBox="1"/>
          <p:nvPr/>
        </p:nvSpPr>
        <p:spPr>
          <a:xfrm>
            <a:off x="5242364" y="5505600"/>
            <a:ext cx="3731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SPS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low-level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Architecture, image </a:t>
            </a:r>
            <a:r>
              <a:rPr lang="fr-CH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courtesy</a:t>
            </a:r>
            <a:r>
              <a:rPr lang="fr-CH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of G. Hagmann</a:t>
            </a:r>
          </a:p>
        </p:txBody>
      </p:sp>
    </p:spTree>
    <p:extLst>
      <p:ext uri="{BB962C8B-B14F-4D97-AF65-F5344CB8AC3E}">
        <p14:creationId xmlns:p14="http://schemas.microsoft.com/office/powerpoint/2010/main" val="43583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3" grpId="0" animBg="1"/>
      <p:bldP spid="35" grpId="0" animBg="1"/>
      <p:bldP spid="37" grpId="0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CD6A421-81DC-4FF9-B73B-883684DE1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LLRF Architecture</a:t>
            </a:r>
          </a:p>
        </p:txBody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8119D61D-E6E9-45B7-B25C-98EF922E9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5833" y="1438970"/>
            <a:ext cx="4493380" cy="345027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White-Rabbit network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to broadcast frequency program and setpoints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to synchronize clocks/RF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10 </a:t>
            </a:r>
            <a:r>
              <a:rPr lang="en-US" b="0" dirty="0" err="1"/>
              <a:t>Gbits</a:t>
            </a:r>
            <a:r>
              <a:rPr lang="en-US" b="0" dirty="0"/>
              <a:t> links to transmit cavity voltages and damper signals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Direct sampling at 125 </a:t>
            </a:r>
            <a:r>
              <a:rPr lang="en-US" b="0" dirty="0" err="1"/>
              <a:t>Msps</a:t>
            </a:r>
            <a:r>
              <a:rPr lang="en-US" b="0" dirty="0"/>
              <a:t> of the 200MHz RF</a:t>
            </a:r>
          </a:p>
          <a:p>
            <a:pPr marL="60960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Resampling to track sweeping RF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/>
          </a:p>
        </p:txBody>
      </p:sp>
      <p:pic>
        <p:nvPicPr>
          <p:cNvPr id="46" name="Picture Placeholder 45" descr="Diagram, schematic&#10;&#10;Description automatically generated">
            <a:extLst>
              <a:ext uri="{FF2B5EF4-FFF2-40B4-BE49-F238E27FC236}">
                <a16:creationId xmlns:a16="http://schemas.microsoft.com/office/drawing/2014/main" id="{C71BC235-99F6-45A5-ADBD-924C1B78B4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601" r="-1" b="36886"/>
          <a:stretch/>
        </p:blipFill>
        <p:spPr>
          <a:xfrm>
            <a:off x="4954554" y="821598"/>
            <a:ext cx="7237445" cy="290859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3981D-2A2F-4609-BEAF-BF525839840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7-14 October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7419D-965F-4200-B3F7-535E2E8CAF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A. Spierer | LLRF workshop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71594-7300-4ACE-92A2-A0F080354C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Rounded Rectangle 8">
            <a:extLst>
              <a:ext uri="{FF2B5EF4-FFF2-40B4-BE49-F238E27FC236}">
                <a16:creationId xmlns:a16="http://schemas.microsoft.com/office/drawing/2014/main" id="{F5D2340B-9F3A-4D01-A19F-02F49B682266}"/>
              </a:ext>
            </a:extLst>
          </p:cNvPr>
          <p:cNvSpPr/>
          <p:nvPr/>
        </p:nvSpPr>
        <p:spPr>
          <a:xfrm>
            <a:off x="8511266" y="3162044"/>
            <a:ext cx="1811085" cy="52744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9">
            <a:extLst>
              <a:ext uri="{FF2B5EF4-FFF2-40B4-BE49-F238E27FC236}">
                <a16:creationId xmlns:a16="http://schemas.microsoft.com/office/drawing/2014/main" id="{297EDCB2-E11D-4ABC-9D24-84B4B2B4B658}"/>
              </a:ext>
            </a:extLst>
          </p:cNvPr>
          <p:cNvSpPr/>
          <p:nvPr/>
        </p:nvSpPr>
        <p:spPr>
          <a:xfrm>
            <a:off x="8010525" y="850372"/>
            <a:ext cx="2209800" cy="117719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11">
            <a:extLst>
              <a:ext uri="{FF2B5EF4-FFF2-40B4-BE49-F238E27FC236}">
                <a16:creationId xmlns:a16="http://schemas.microsoft.com/office/drawing/2014/main" id="{929CCA35-36E4-41F9-B2E5-BD0A356D952F}"/>
              </a:ext>
            </a:extLst>
          </p:cNvPr>
          <p:cNvSpPr/>
          <p:nvPr/>
        </p:nvSpPr>
        <p:spPr>
          <a:xfrm>
            <a:off x="6616700" y="899598"/>
            <a:ext cx="958850" cy="165491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13">
            <a:extLst>
              <a:ext uri="{FF2B5EF4-FFF2-40B4-BE49-F238E27FC236}">
                <a16:creationId xmlns:a16="http://schemas.microsoft.com/office/drawing/2014/main" id="{B6C60A9D-C65F-40FC-949D-177F4370FCAF}"/>
              </a:ext>
            </a:extLst>
          </p:cNvPr>
          <p:cNvSpPr/>
          <p:nvPr/>
        </p:nvSpPr>
        <p:spPr>
          <a:xfrm>
            <a:off x="6838950" y="3162043"/>
            <a:ext cx="1377949" cy="541613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DD3955-CBE6-47BD-B70D-01D1E24EEB60}"/>
              </a:ext>
            </a:extLst>
          </p:cNvPr>
          <p:cNvSpPr txBox="1"/>
          <p:nvPr/>
        </p:nvSpPr>
        <p:spPr>
          <a:xfrm>
            <a:off x="6737482" y="495886"/>
            <a:ext cx="81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VME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57FA2C6-1E0E-4949-8A10-BEE698DA8B5A}"/>
              </a:ext>
            </a:extLst>
          </p:cNvPr>
          <p:cNvSpPr txBox="1"/>
          <p:nvPr/>
        </p:nvSpPr>
        <p:spPr>
          <a:xfrm>
            <a:off x="9241426" y="544599"/>
            <a:ext cx="75432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MTCA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D8D6FE-070B-D24B-9AA0-59DBAE04E194}"/>
              </a:ext>
            </a:extLst>
          </p:cNvPr>
          <p:cNvSpPr/>
          <p:nvPr/>
        </p:nvSpPr>
        <p:spPr>
          <a:xfrm>
            <a:off x="9939107" y="1776848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972B2C-197F-A264-6E00-BA72AD0D9468}"/>
              </a:ext>
            </a:extLst>
          </p:cNvPr>
          <p:cNvSpPr/>
          <p:nvPr/>
        </p:nvSpPr>
        <p:spPr>
          <a:xfrm>
            <a:off x="7966019" y="3221335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FF19EF-BDB4-9F03-73CE-ACDC413AD111}"/>
              </a:ext>
            </a:extLst>
          </p:cNvPr>
          <p:cNvSpPr/>
          <p:nvPr/>
        </p:nvSpPr>
        <p:spPr>
          <a:xfrm>
            <a:off x="7308253" y="1554883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6F47A6-4E70-2EC5-ED57-50DC2292C061}"/>
              </a:ext>
            </a:extLst>
          </p:cNvPr>
          <p:cNvSpPr/>
          <p:nvPr/>
        </p:nvSpPr>
        <p:spPr>
          <a:xfrm>
            <a:off x="5509100" y="1896685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CADCD9-B8F2-BC45-7A96-CCEEA989A3AF}"/>
              </a:ext>
            </a:extLst>
          </p:cNvPr>
          <p:cNvSpPr/>
          <p:nvPr/>
        </p:nvSpPr>
        <p:spPr>
          <a:xfrm>
            <a:off x="7310671" y="2302829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E3365E-1C31-7447-B5BF-CFA09408D588}"/>
              </a:ext>
            </a:extLst>
          </p:cNvPr>
          <p:cNvSpPr/>
          <p:nvPr/>
        </p:nvSpPr>
        <p:spPr>
          <a:xfrm>
            <a:off x="7285321" y="3229068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C523D9-35D3-FAF9-88C0-474953E71D2F}"/>
              </a:ext>
            </a:extLst>
          </p:cNvPr>
          <p:cNvSpPr/>
          <p:nvPr/>
        </p:nvSpPr>
        <p:spPr>
          <a:xfrm>
            <a:off x="8666004" y="3221334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CAC755-8D4E-75C2-88AE-200225214E46}"/>
              </a:ext>
            </a:extLst>
          </p:cNvPr>
          <p:cNvSpPr/>
          <p:nvPr/>
        </p:nvSpPr>
        <p:spPr>
          <a:xfrm>
            <a:off x="9948534" y="3221334"/>
            <a:ext cx="154395" cy="156581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2" name="Picture 1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E7849E95-564A-FC2C-193B-4268A2D46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303" y="4361937"/>
            <a:ext cx="3394686" cy="120345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7B770F-D5F8-8FF8-1A66-613032183CA6}"/>
              </a:ext>
            </a:extLst>
          </p:cNvPr>
          <p:cNvSpPr txBox="1"/>
          <p:nvPr/>
        </p:nvSpPr>
        <p:spPr>
          <a:xfrm>
            <a:off x="7834909" y="5500617"/>
            <a:ext cx="1753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QSFP-SFP RTM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E73472-6F59-44B5-C8BD-85FBE1D9B5D8}"/>
              </a:ext>
            </a:extLst>
          </p:cNvPr>
          <p:cNvSpPr txBox="1"/>
          <p:nvPr/>
        </p:nvSpPr>
        <p:spPr>
          <a:xfrm>
            <a:off x="5562119" y="5517250"/>
            <a:ext cx="2226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AFCZ </a:t>
            </a:r>
            <a:r>
              <a:rPr lang="en-GB" sz="1200" i="1" dirty="0" err="1">
                <a:solidFill>
                  <a:schemeClr val="bg1">
                    <a:lumMod val="50000"/>
                  </a:schemeClr>
                </a:solidFill>
              </a:rPr>
              <a:t>MicroTCA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 FMC carrier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7B9EEF6-4250-8BDF-9A2E-B77AA5599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651820" y="4295336"/>
            <a:ext cx="1114088" cy="13091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2A9FF99-862A-FD7B-90CA-C1E47F0B795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93585" y="4315079"/>
            <a:ext cx="911826" cy="13091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D4496C-7D11-C5B9-77F9-318E06B719E1}"/>
              </a:ext>
            </a:extLst>
          </p:cNvPr>
          <p:cNvSpPr txBox="1"/>
          <p:nvPr/>
        </p:nvSpPr>
        <p:spPr>
          <a:xfrm>
            <a:off x="9785051" y="5620113"/>
            <a:ext cx="11140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SIS8300-KU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BB851B-E4DA-79AD-F832-9337257B27FE}"/>
              </a:ext>
            </a:extLst>
          </p:cNvPr>
          <p:cNvSpPr txBox="1"/>
          <p:nvPr/>
        </p:nvSpPr>
        <p:spPr>
          <a:xfrm>
            <a:off x="10829596" y="5610638"/>
            <a:ext cx="1339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DRTM_DS8VM1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B87F32-C3A9-D3B4-1FEA-54115DB8CE42}"/>
              </a:ext>
            </a:extLst>
          </p:cNvPr>
          <p:cNvCxnSpPr>
            <a:cxnSpLocks/>
          </p:cNvCxnSpPr>
          <p:nvPr/>
        </p:nvCxnSpPr>
        <p:spPr>
          <a:xfrm flipV="1">
            <a:off x="7081483" y="2027568"/>
            <a:ext cx="1071925" cy="236852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FB86EB6-1162-0934-5671-82A980BCE6C9}"/>
              </a:ext>
            </a:extLst>
          </p:cNvPr>
          <p:cNvCxnSpPr>
            <a:cxnSpLocks/>
          </p:cNvCxnSpPr>
          <p:nvPr/>
        </p:nvCxnSpPr>
        <p:spPr>
          <a:xfrm flipH="1" flipV="1">
            <a:off x="9707292" y="3703656"/>
            <a:ext cx="513033" cy="65398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873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1AD80-93B4-B961-0F18-27329D9D0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</a:t>
            </a:r>
            <a:r>
              <a:rPr lang="en-US" dirty="0"/>
              <a:t>ne example!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C5940-B3E8-2904-A991-1F2DB8D50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311600"/>
            <a:ext cx="5964097" cy="355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Lead ions slip-stacking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Independent control of all cavities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b="0" dirty="0"/>
              <a:t>mplitude and frequency modulation within the turn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Control two beam in the machine!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Enjoy your visit!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56B7C1-3BC0-9D9F-99B6-FBEFD001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7-14 October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9BDE0-11E2-E7A0-9B5D-EAEA3F14F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A. Spierer | LLRF workshop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5B2CD-1918-2C49-3CB2-AAB99B4D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1D5CF108-D7F1-BE17-E9CC-BD81C8F49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41" t="23217" r="19360" b="25227"/>
          <a:stretch/>
        </p:blipFill>
        <p:spPr>
          <a:xfrm>
            <a:off x="7471171" y="1043087"/>
            <a:ext cx="4239859" cy="35823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BE526B-8761-7C52-0DB2-35862D3570A4}"/>
              </a:ext>
            </a:extLst>
          </p:cNvPr>
          <p:cNvSpPr txBox="1"/>
          <p:nvPr/>
        </p:nvSpPr>
        <p:spPr>
          <a:xfrm>
            <a:off x="8114328" y="3907392"/>
            <a:ext cx="10990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4 bunches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100ns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9F4248-09D2-4536-DC96-AA87DA31BC7A}"/>
              </a:ext>
            </a:extLst>
          </p:cNvPr>
          <p:cNvSpPr txBox="1"/>
          <p:nvPr/>
        </p:nvSpPr>
        <p:spPr>
          <a:xfrm>
            <a:off x="10008458" y="3907392"/>
            <a:ext cx="10990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4 bunches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100ns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FDD63E-63DE-0EF6-07DF-2BD04B7C78D2}"/>
              </a:ext>
            </a:extLst>
          </p:cNvPr>
          <p:cNvSpPr txBox="1"/>
          <p:nvPr/>
        </p:nvSpPr>
        <p:spPr>
          <a:xfrm>
            <a:off x="8571137" y="1190410"/>
            <a:ext cx="10990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8 bunches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50ns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AAC14E9-ABA2-6500-4C10-7DFC6D9D4243}"/>
              </a:ext>
            </a:extLst>
          </p:cNvPr>
          <p:cNvCxnSpPr>
            <a:cxnSpLocks/>
          </p:cNvCxnSpPr>
          <p:nvPr/>
        </p:nvCxnSpPr>
        <p:spPr>
          <a:xfrm flipH="1">
            <a:off x="8278779" y="1414049"/>
            <a:ext cx="5108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47189E-A87C-A43E-9279-D5A6D51BBE45}"/>
              </a:ext>
            </a:extLst>
          </p:cNvPr>
          <p:cNvCxnSpPr>
            <a:cxnSpLocks/>
          </p:cNvCxnSpPr>
          <p:nvPr/>
        </p:nvCxnSpPr>
        <p:spPr>
          <a:xfrm>
            <a:off x="10816735" y="4156232"/>
            <a:ext cx="179294" cy="1748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E01678-83A1-9687-1557-7BD6D5C1A7F5}"/>
              </a:ext>
            </a:extLst>
          </p:cNvPr>
          <p:cNvCxnSpPr>
            <a:cxnSpLocks/>
          </p:cNvCxnSpPr>
          <p:nvPr/>
        </p:nvCxnSpPr>
        <p:spPr>
          <a:xfrm flipH="1">
            <a:off x="8225852" y="4150695"/>
            <a:ext cx="185271" cy="1748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10BB4C4-3799-9D9B-A347-AEB82BE81BC5}"/>
              </a:ext>
            </a:extLst>
          </p:cNvPr>
          <p:cNvSpPr txBox="1"/>
          <p:nvPr/>
        </p:nvSpPr>
        <p:spPr>
          <a:xfrm rot="16200000">
            <a:off x="6438706" y="2892277"/>
            <a:ext cx="1773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Cycle time -&gt;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4AE424-7D17-5EB1-36F4-29F2715D3453}"/>
              </a:ext>
            </a:extLst>
          </p:cNvPr>
          <p:cNvSpPr txBox="1"/>
          <p:nvPr/>
        </p:nvSpPr>
        <p:spPr>
          <a:xfrm>
            <a:off x="8041370" y="4536051"/>
            <a:ext cx="37365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Buckets (beam current transformer)</a:t>
            </a:r>
          </a:p>
        </p:txBody>
      </p:sp>
    </p:spTree>
    <p:extLst>
      <p:ext uri="{BB962C8B-B14F-4D97-AF65-F5344CB8AC3E}">
        <p14:creationId xmlns:p14="http://schemas.microsoft.com/office/powerpoint/2010/main" val="3063905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B1DCC-1669-4DA3-AA0F-AB6E9DC2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23FBDF-CC7B-F6CA-82B0-1D3653CF82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0" dirty="0"/>
              <a:t>[1] Paper architecture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725374-8BA4-FAFD-ABDA-6D1B5A99B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October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29D956-A81F-9762-8C2A-7BED496F3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Hagmann | LLRF workshop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E38A7B-C060-93E5-1363-3BBC3E61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15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11146</TotalTime>
  <Words>354</Words>
  <Application>Microsoft Office PowerPoint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SPS: MicroTCA LLRF and new power system</vt:lpstr>
      <vt:lpstr>SPS: Super Proton Synchrotron </vt:lpstr>
      <vt:lpstr>SPS RF Upgrade 2019-2020</vt:lpstr>
      <vt:lpstr>SPS LLRF Architecture</vt:lpstr>
      <vt:lpstr>SPS LLRF Architecture</vt:lpstr>
      <vt:lpstr>One example!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Gregoire Hagmann</dc:creator>
  <cp:lastModifiedBy>Arthur Spierer</cp:lastModifiedBy>
  <cp:revision>129</cp:revision>
  <dcterms:created xsi:type="dcterms:W3CDTF">2021-12-01T15:27:58Z</dcterms:created>
  <dcterms:modified xsi:type="dcterms:W3CDTF">2022-10-05T12:33:10Z</dcterms:modified>
</cp:coreProperties>
</file>