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13"/>
  </p:notesMasterIdLst>
  <p:handoutMasterIdLst>
    <p:handoutMasterId r:id="rId14"/>
  </p:handoutMasterIdLst>
  <p:sldIdLst>
    <p:sldId id="276" r:id="rId4"/>
    <p:sldId id="288" r:id="rId5"/>
    <p:sldId id="278" r:id="rId6"/>
    <p:sldId id="282" r:id="rId7"/>
    <p:sldId id="280" r:id="rId8"/>
    <p:sldId id="284" r:id="rId9"/>
    <p:sldId id="281" r:id="rId10"/>
    <p:sldId id="290" r:id="rId11"/>
    <p:sldId id="274" r:id="rId12"/>
  </p:sldIdLst>
  <p:sldSz cx="24384000" cy="13716000"/>
  <p:notesSz cx="6797675" cy="9928225"/>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76"/>
            <p14:sldId id="288"/>
            <p14:sldId id="278"/>
            <p14:sldId id="282"/>
            <p14:sldId id="280"/>
            <p14:sldId id="284"/>
            <p14:sldId id="281"/>
            <p14:sldId id="290"/>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F9933"/>
    <a:srgbClr val="0F124A"/>
    <a:srgbClr val="DFDFDF"/>
    <a:srgbClr val="F6FDA3"/>
    <a:srgbClr val="D4BEF7"/>
    <a:srgbClr val="B8BAFA"/>
    <a:srgbClr val="DBDBE4"/>
    <a:srgbClr val="FFE4DF"/>
    <a:srgbClr val="DAEE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13" autoAdjust="0"/>
    <p:restoredTop sz="94712" autoAdjust="0"/>
  </p:normalViewPr>
  <p:slideViewPr>
    <p:cSldViewPr>
      <p:cViewPr varScale="1">
        <p:scale>
          <a:sx n="48" d="100"/>
          <a:sy n="48" d="100"/>
        </p:scale>
        <p:origin x="66" y="714"/>
      </p:cViewPr>
      <p:guideLst/>
    </p:cSldViewPr>
  </p:slideViewPr>
  <p:outlineViewPr>
    <p:cViewPr>
      <p:scale>
        <a:sx n="33" d="100"/>
        <a:sy n="33" d="100"/>
      </p:scale>
      <p:origin x="0" y="-94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prodons\cernbox\Documents\1%20-%20Projects\FCC\Reporting\FCC%20CtC%20report.xlsm"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2089139993703633"/>
          <c:y val="9.2344997491661349E-2"/>
          <c:w val="0.70322272766141347"/>
          <c:h val="0.90765500250833864"/>
        </c:manualLayout>
      </c:layout>
      <c:pie3DChart>
        <c:varyColors val="1"/>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29B04CF8-15A1-4728-9240-389A47AFFCEA}" type="datetimeFigureOut">
              <a:rPr lang="en-GB" smtClean="0"/>
              <a:t>08/11/2022</a:t>
            </a:fld>
            <a:endParaRPr lang="en-GB" dirty="0"/>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dirty="0"/>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BF05DC35-68C2-4BDA-9BF4-910782E0ECF3}" type="datetimeFigureOut">
              <a:rPr lang="de-AT" smtClean="0"/>
              <a:t>08.11.2022</a:t>
            </a:fld>
            <a:endParaRPr lang="de-AT"/>
          </a:p>
        </p:txBody>
      </p:sp>
      <p:sp>
        <p:nvSpPr>
          <p:cNvPr id="4" name="Folienbildplatzhalt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14CFA617-A4AA-42EE-B76D-F1EAB6E1FBF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381000" y="352594"/>
            <a:ext cx="1371600" cy="485606"/>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5" name="Picture 4" descr="A picture containing text&#10;&#10;Description automatically generated">
            <a:extLst>
              <a:ext uri="{FF2B5EF4-FFF2-40B4-BE49-F238E27FC236}">
                <a16:creationId xmlns:a16="http://schemas.microsoft.com/office/drawing/2014/main" id="{51C16DAB-86F5-45CA-97A4-6AA1DDEDE69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85800" y="400213"/>
            <a:ext cx="1371600" cy="485606"/>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text&#10;&#10;Description automatically generated">
            <a:extLst>
              <a:ext uri="{FF2B5EF4-FFF2-40B4-BE49-F238E27FC236}">
                <a16:creationId xmlns:a16="http://schemas.microsoft.com/office/drawing/2014/main" id="{D3A37B38-2FC0-42F9-A443-A2200FCD2048}"/>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381000" y="352594"/>
            <a:ext cx="1371600" cy="485606"/>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4" name="Picture 3" descr="A picture containing text&#10;&#10;Description automatically generated">
            <a:extLst>
              <a:ext uri="{FF2B5EF4-FFF2-40B4-BE49-F238E27FC236}">
                <a16:creationId xmlns:a16="http://schemas.microsoft.com/office/drawing/2014/main" id="{FD7FC626-8C4B-4E22-AD6B-E4482A68695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381000" y="352594"/>
            <a:ext cx="1371600" cy="485606"/>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dirty="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dirty="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dirty="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dirty="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dirty="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1.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theme" Target="../theme/theme3.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text&#10;&#10;Description automatically generated">
            <a:extLst>
              <a:ext uri="{FF2B5EF4-FFF2-40B4-BE49-F238E27FC236}">
                <a16:creationId xmlns:a16="http://schemas.microsoft.com/office/drawing/2014/main" id="{F7480E9F-30CE-4471-AC6B-A08557DF88BD}"/>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381000" y="200194"/>
            <a:ext cx="1371600" cy="485606"/>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0.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chart" Target="../charts/chart1.xml"/><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56110BD0-E3AE-47FF-824E-E0901C94171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248400" y="1887433"/>
            <a:ext cx="11887200" cy="4208567"/>
          </a:xfrm>
          <a:prstGeom prst="rect">
            <a:avLst/>
          </a:prstGeom>
        </p:spPr>
      </p:pic>
      <p:sp>
        <p:nvSpPr>
          <p:cNvPr id="5" name="TextBox 4">
            <a:extLst>
              <a:ext uri="{FF2B5EF4-FFF2-40B4-BE49-F238E27FC236}">
                <a16:creationId xmlns:a16="http://schemas.microsoft.com/office/drawing/2014/main" id="{D0B77BB0-10EF-457B-927E-1B4C29D27243}"/>
              </a:ext>
            </a:extLst>
          </p:cNvPr>
          <p:cNvSpPr txBox="1"/>
          <p:nvPr/>
        </p:nvSpPr>
        <p:spPr>
          <a:xfrm>
            <a:off x="304800" y="6096000"/>
            <a:ext cx="23698200" cy="5062861"/>
          </a:xfrm>
          <a:prstGeom prst="rect">
            <a:avLst/>
          </a:prstGeom>
          <a:noFill/>
        </p:spPr>
        <p:txBody>
          <a:bodyPr wrap="square" rtlCol="0">
            <a:spAutoFit/>
          </a:bodyPr>
          <a:lstStyle/>
          <a:p>
            <a:pPr algn="ctr">
              <a:lnSpc>
                <a:spcPct val="150000"/>
              </a:lnSpc>
            </a:pPr>
            <a:r>
              <a:rPr lang="en-GB" sz="6000" dirty="0">
                <a:solidFill>
                  <a:schemeClr val="bg1"/>
                </a:solidFill>
              </a:rPr>
              <a:t>159th FCC-ee Optics Design Meeting &amp; 30th FCCIS WP2.2 Meeting</a:t>
            </a:r>
          </a:p>
          <a:p>
            <a:pPr algn="ctr">
              <a:lnSpc>
                <a:spcPct val="150000"/>
              </a:lnSpc>
            </a:pPr>
            <a:r>
              <a:rPr lang="en-GB" sz="5400" b="1" dirty="0" err="1">
                <a:solidFill>
                  <a:schemeClr val="bg1"/>
                </a:solidFill>
              </a:rPr>
              <a:t>FCCee</a:t>
            </a:r>
            <a:r>
              <a:rPr lang="en-GB" sz="5400" b="1" dirty="0">
                <a:solidFill>
                  <a:schemeClr val="bg1"/>
                </a:solidFill>
              </a:rPr>
              <a:t> Half Arc Cell Mock-up:</a:t>
            </a:r>
          </a:p>
          <a:p>
            <a:pPr algn="ctr">
              <a:lnSpc>
                <a:spcPct val="150000"/>
              </a:lnSpc>
            </a:pPr>
            <a:r>
              <a:rPr lang="en-GB" sz="5400" b="1" dirty="0">
                <a:solidFill>
                  <a:schemeClr val="bg1"/>
                </a:solidFill>
              </a:rPr>
              <a:t>Possible booster/collider arc configurations </a:t>
            </a:r>
          </a:p>
          <a:p>
            <a:pPr algn="ctr">
              <a:lnSpc>
                <a:spcPct val="150000"/>
              </a:lnSpc>
            </a:pPr>
            <a:r>
              <a:rPr lang="en-GB" sz="5400" b="1" dirty="0">
                <a:solidFill>
                  <a:schemeClr val="bg1"/>
                </a:solidFill>
              </a:rPr>
              <a:t>and support at different operation modes</a:t>
            </a:r>
            <a:endParaRPr lang="en-GB" sz="6000" b="1" dirty="0">
              <a:solidFill>
                <a:schemeClr val="bg1"/>
              </a:solidFill>
            </a:endParaRPr>
          </a:p>
        </p:txBody>
      </p:sp>
      <p:sp>
        <p:nvSpPr>
          <p:cNvPr id="9" name="TextBox 8">
            <a:extLst>
              <a:ext uri="{FF2B5EF4-FFF2-40B4-BE49-F238E27FC236}">
                <a16:creationId xmlns:a16="http://schemas.microsoft.com/office/drawing/2014/main" id="{99ECDFEC-1722-48A6-8FD0-C4CFEDA84EAB}"/>
              </a:ext>
            </a:extLst>
          </p:cNvPr>
          <p:cNvSpPr txBox="1"/>
          <p:nvPr/>
        </p:nvSpPr>
        <p:spPr>
          <a:xfrm>
            <a:off x="3505200" y="11320378"/>
            <a:ext cx="18026062" cy="566822"/>
          </a:xfrm>
          <a:prstGeom prst="rect">
            <a:avLst/>
          </a:prstGeom>
          <a:noFill/>
        </p:spPr>
        <p:txBody>
          <a:bodyPr wrap="square" rtlCol="0">
            <a:spAutoFit/>
          </a:bodyPr>
          <a:lstStyle/>
          <a:p>
            <a:pPr algn="ctr">
              <a:lnSpc>
                <a:spcPts val="3700"/>
              </a:lnSpc>
            </a:pPr>
            <a:r>
              <a:rPr lang="fr-CH" sz="4000" dirty="0">
                <a:solidFill>
                  <a:schemeClr val="bg1"/>
                </a:solidFill>
              </a:rPr>
              <a:t>Lucie Baudin, Federico Carra</a:t>
            </a:r>
          </a:p>
        </p:txBody>
      </p:sp>
      <p:sp>
        <p:nvSpPr>
          <p:cNvPr id="11" name="TextBox 10">
            <a:extLst>
              <a:ext uri="{FF2B5EF4-FFF2-40B4-BE49-F238E27FC236}">
                <a16:creationId xmlns:a16="http://schemas.microsoft.com/office/drawing/2014/main" id="{B86DB807-C598-4928-9785-27CEDEA4C106}"/>
              </a:ext>
            </a:extLst>
          </p:cNvPr>
          <p:cNvSpPr txBox="1"/>
          <p:nvPr/>
        </p:nvSpPr>
        <p:spPr>
          <a:xfrm>
            <a:off x="5181600" y="11929978"/>
            <a:ext cx="14258925" cy="566822"/>
          </a:xfrm>
          <a:prstGeom prst="rect">
            <a:avLst/>
          </a:prstGeom>
          <a:noFill/>
        </p:spPr>
        <p:txBody>
          <a:bodyPr wrap="square" rtlCol="0">
            <a:spAutoFit/>
          </a:bodyPr>
          <a:lstStyle/>
          <a:p>
            <a:pPr algn="ctr">
              <a:lnSpc>
                <a:spcPts val="3700"/>
              </a:lnSpc>
            </a:pPr>
            <a:r>
              <a:rPr lang="fr-CH" sz="4000" dirty="0">
                <a:solidFill>
                  <a:schemeClr val="bg1"/>
                </a:solidFill>
              </a:rPr>
              <a:t>Thursday 10th </a:t>
            </a:r>
            <a:r>
              <a:rPr lang="fr-CH" sz="4000" dirty="0" err="1">
                <a:solidFill>
                  <a:schemeClr val="bg1"/>
                </a:solidFill>
              </a:rPr>
              <a:t>November</a:t>
            </a:r>
            <a:r>
              <a:rPr lang="fr-CH" sz="4000" dirty="0">
                <a:solidFill>
                  <a:schemeClr val="bg1"/>
                </a:solidFill>
              </a:rPr>
              <a:t> 2022</a:t>
            </a:r>
            <a:endParaRPr lang="en-GB" sz="4000" dirty="0">
              <a:solidFill>
                <a:schemeClr val="bg1"/>
              </a:solidFill>
            </a:endParaRPr>
          </a:p>
        </p:txBody>
      </p:sp>
      <p:sp>
        <p:nvSpPr>
          <p:cNvPr id="3" name="Slide Number Placeholder 2">
            <a:extLst>
              <a:ext uri="{FF2B5EF4-FFF2-40B4-BE49-F238E27FC236}">
                <a16:creationId xmlns:a16="http://schemas.microsoft.com/office/drawing/2014/main" id="{F2FD68BB-A21D-B7DF-6667-B500F060CE47}"/>
              </a:ext>
            </a:extLst>
          </p:cNvPr>
          <p:cNvSpPr>
            <a:spLocks noGrp="1"/>
          </p:cNvSpPr>
          <p:nvPr>
            <p:ph type="sldNum" sz="quarter" idx="10"/>
          </p:nvPr>
        </p:nvSpPr>
        <p:spPr/>
        <p:txBody>
          <a:bodyPr/>
          <a:lstStyle/>
          <a:p>
            <a:fld id="{88A1DFE4-5FC5-43BD-BB7E-75EAD82B965F}" type="slidenum">
              <a:rPr lang="en-US" noProof="0" smtClean="0"/>
              <a:pPr/>
              <a:t>1</a:t>
            </a:fld>
            <a:endParaRPr lang="en-US" noProof="0" dirty="0"/>
          </a:p>
        </p:txBody>
      </p:sp>
    </p:spTree>
    <p:extLst>
      <p:ext uri="{BB962C8B-B14F-4D97-AF65-F5344CB8AC3E}">
        <p14:creationId xmlns:p14="http://schemas.microsoft.com/office/powerpoint/2010/main" val="2870322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ED0A2B8-CD67-4667-81D2-BA24139AA136}"/>
              </a:ext>
            </a:extLst>
          </p:cNvPr>
          <p:cNvSpPr txBox="1"/>
          <p:nvPr/>
        </p:nvSpPr>
        <p:spPr>
          <a:xfrm>
            <a:off x="5562600" y="0"/>
            <a:ext cx="13258800" cy="830997"/>
          </a:xfrm>
          <a:prstGeom prst="rect">
            <a:avLst/>
          </a:prstGeom>
          <a:noFill/>
        </p:spPr>
        <p:txBody>
          <a:bodyPr wrap="square">
            <a:spAutoFit/>
          </a:bodyPr>
          <a:lstStyle/>
          <a:p>
            <a:pPr algn="ctr"/>
            <a:r>
              <a:rPr lang="en-GB" sz="4800" dirty="0">
                <a:solidFill>
                  <a:schemeClr val="bg1"/>
                </a:solidFill>
              </a:rPr>
              <a:t>Arc Half-Cell Short Straight Section Overview</a:t>
            </a:r>
          </a:p>
        </p:txBody>
      </p:sp>
      <p:pic>
        <p:nvPicPr>
          <p:cNvPr id="2" name="Picture 1">
            <a:extLst>
              <a:ext uri="{FF2B5EF4-FFF2-40B4-BE49-F238E27FC236}">
                <a16:creationId xmlns:a16="http://schemas.microsoft.com/office/drawing/2014/main" id="{14CC4EDB-D637-6560-8CDD-39EB073250F0}"/>
              </a:ext>
            </a:extLst>
          </p:cNvPr>
          <p:cNvPicPr>
            <a:picLocks noChangeAspect="1"/>
          </p:cNvPicPr>
          <p:nvPr/>
        </p:nvPicPr>
        <p:blipFill rotWithShape="1">
          <a:blip r:embed="rId2"/>
          <a:srcRect t="1096"/>
          <a:stretch/>
        </p:blipFill>
        <p:spPr>
          <a:xfrm>
            <a:off x="609600" y="990600"/>
            <a:ext cx="10439400" cy="7776171"/>
          </a:xfrm>
          <a:prstGeom prst="rect">
            <a:avLst/>
          </a:prstGeom>
        </p:spPr>
      </p:pic>
      <p:pic>
        <p:nvPicPr>
          <p:cNvPr id="4" name="Picture 3">
            <a:extLst>
              <a:ext uri="{FF2B5EF4-FFF2-40B4-BE49-F238E27FC236}">
                <a16:creationId xmlns:a16="http://schemas.microsoft.com/office/drawing/2014/main" id="{353BA47C-5C8C-AF6A-3A24-301E110B28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0" y="1447800"/>
            <a:ext cx="12706648" cy="746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9271D9BF-7187-18F0-51B5-01AAAE87ACF0}"/>
              </a:ext>
            </a:extLst>
          </p:cNvPr>
          <p:cNvCxnSpPr/>
          <p:nvPr/>
        </p:nvCxnSpPr>
        <p:spPr>
          <a:xfrm>
            <a:off x="12344400" y="6400800"/>
            <a:ext cx="9525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66" name="Picture 65">
            <a:extLst>
              <a:ext uri="{FF2B5EF4-FFF2-40B4-BE49-F238E27FC236}">
                <a16:creationId xmlns:a16="http://schemas.microsoft.com/office/drawing/2014/main" id="{4C2D9B24-FB7C-809B-096F-432E72A75EAE}"/>
              </a:ext>
            </a:extLst>
          </p:cNvPr>
          <p:cNvPicPr>
            <a:picLocks noChangeAspect="1"/>
          </p:cNvPicPr>
          <p:nvPr/>
        </p:nvPicPr>
        <p:blipFill>
          <a:blip r:embed="rId4"/>
          <a:stretch>
            <a:fillRect/>
          </a:stretch>
        </p:blipFill>
        <p:spPr>
          <a:xfrm>
            <a:off x="4267200" y="8915400"/>
            <a:ext cx="15690584" cy="3724701"/>
          </a:xfrm>
          <a:prstGeom prst="rect">
            <a:avLst/>
          </a:prstGeom>
        </p:spPr>
      </p:pic>
      <p:sp>
        <p:nvSpPr>
          <p:cNvPr id="67" name="Slide Number Placeholder 66">
            <a:extLst>
              <a:ext uri="{FF2B5EF4-FFF2-40B4-BE49-F238E27FC236}">
                <a16:creationId xmlns:a16="http://schemas.microsoft.com/office/drawing/2014/main" id="{252B8FDC-E546-02D6-2332-CC7B8ABBB520}"/>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68" name="TextBox 67">
            <a:extLst>
              <a:ext uri="{FF2B5EF4-FFF2-40B4-BE49-F238E27FC236}">
                <a16:creationId xmlns:a16="http://schemas.microsoft.com/office/drawing/2014/main" id="{E2E0D575-FB8C-7FCA-2F82-46B2F7D5C085}"/>
              </a:ext>
            </a:extLst>
          </p:cNvPr>
          <p:cNvSpPr txBox="1"/>
          <p:nvPr/>
        </p:nvSpPr>
        <p:spPr>
          <a:xfrm>
            <a:off x="228600" y="13030200"/>
            <a:ext cx="23926800" cy="506614"/>
          </a:xfrm>
          <a:prstGeom prst="rect">
            <a:avLst/>
          </a:prstGeom>
          <a:noFill/>
        </p:spPr>
        <p:txBody>
          <a:bodyPr wrap="square" rtlCol="0">
            <a:spAutoFit/>
          </a:bodyPr>
          <a:lstStyle/>
          <a:p>
            <a:pPr algn="ctr">
              <a:lnSpc>
                <a:spcPts val="3700"/>
              </a:lnSpc>
            </a:pPr>
            <a:r>
              <a:rPr lang="en-US" sz="1800" dirty="0">
                <a:solidFill>
                  <a:schemeClr val="bg1">
                    <a:lumMod val="75000"/>
                  </a:schemeClr>
                </a:solidFill>
              </a:rPr>
              <a:t>159</a:t>
            </a:r>
            <a:r>
              <a:rPr lang="en-US" sz="1800" baseline="30000" dirty="0">
                <a:solidFill>
                  <a:schemeClr val="bg1">
                    <a:lumMod val="75000"/>
                  </a:schemeClr>
                </a:solidFill>
              </a:rPr>
              <a:t>th</a:t>
            </a:r>
            <a:r>
              <a:rPr lang="en-US" sz="1800" dirty="0">
                <a:solidFill>
                  <a:schemeClr val="bg1">
                    <a:lumMod val="75000"/>
                  </a:schemeClr>
                </a:solidFill>
              </a:rPr>
              <a:t> FCC-ee Optics Design Meeting | 10/11/2022 | L. Baudin &amp; F. Carra</a:t>
            </a:r>
            <a:endParaRPr lang="en-GB" sz="1800" dirty="0">
              <a:solidFill>
                <a:schemeClr val="bg1">
                  <a:lumMod val="75000"/>
                </a:schemeClr>
              </a:solidFill>
            </a:endParaRPr>
          </a:p>
        </p:txBody>
      </p:sp>
    </p:spTree>
    <p:extLst>
      <p:ext uri="{BB962C8B-B14F-4D97-AF65-F5344CB8AC3E}">
        <p14:creationId xmlns:p14="http://schemas.microsoft.com/office/powerpoint/2010/main" val="3332634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ED0A2B8-CD67-4667-81D2-BA24139AA136}"/>
              </a:ext>
            </a:extLst>
          </p:cNvPr>
          <p:cNvSpPr txBox="1"/>
          <p:nvPr/>
        </p:nvSpPr>
        <p:spPr>
          <a:xfrm>
            <a:off x="7620000" y="34389"/>
            <a:ext cx="12199434" cy="830997"/>
          </a:xfrm>
          <a:prstGeom prst="rect">
            <a:avLst/>
          </a:prstGeom>
          <a:noFill/>
        </p:spPr>
        <p:txBody>
          <a:bodyPr wrap="square">
            <a:spAutoFit/>
          </a:bodyPr>
          <a:lstStyle/>
          <a:p>
            <a:r>
              <a:rPr lang="en-GB" sz="4800" dirty="0">
                <a:solidFill>
                  <a:schemeClr val="bg1"/>
                </a:solidFill>
              </a:rPr>
              <a:t>Arc Half-Cell Lay Out Overview</a:t>
            </a:r>
          </a:p>
        </p:txBody>
      </p:sp>
      <p:pic>
        <p:nvPicPr>
          <p:cNvPr id="76" name="Picture 75">
            <a:extLst>
              <a:ext uri="{FF2B5EF4-FFF2-40B4-BE49-F238E27FC236}">
                <a16:creationId xmlns:a16="http://schemas.microsoft.com/office/drawing/2014/main" id="{E9A9F870-7900-8A10-63FA-DFE4412C95CC}"/>
              </a:ext>
            </a:extLst>
          </p:cNvPr>
          <p:cNvPicPr>
            <a:picLocks noChangeAspect="1"/>
          </p:cNvPicPr>
          <p:nvPr/>
        </p:nvPicPr>
        <p:blipFill>
          <a:blip r:embed="rId2"/>
          <a:stretch>
            <a:fillRect/>
          </a:stretch>
        </p:blipFill>
        <p:spPr>
          <a:xfrm>
            <a:off x="381000" y="2362200"/>
            <a:ext cx="23140130" cy="9735786"/>
          </a:xfrm>
          <a:prstGeom prst="rect">
            <a:avLst/>
          </a:prstGeom>
        </p:spPr>
      </p:pic>
      <p:sp>
        <p:nvSpPr>
          <p:cNvPr id="77" name="Slide Number Placeholder 76">
            <a:extLst>
              <a:ext uri="{FF2B5EF4-FFF2-40B4-BE49-F238E27FC236}">
                <a16:creationId xmlns:a16="http://schemas.microsoft.com/office/drawing/2014/main" id="{6E760274-0892-152D-6104-60362D6324A4}"/>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78" name="TextBox 77">
            <a:extLst>
              <a:ext uri="{FF2B5EF4-FFF2-40B4-BE49-F238E27FC236}">
                <a16:creationId xmlns:a16="http://schemas.microsoft.com/office/drawing/2014/main" id="{3600DF98-27A6-51EA-C83A-D4B028962A07}"/>
              </a:ext>
            </a:extLst>
          </p:cNvPr>
          <p:cNvSpPr txBox="1"/>
          <p:nvPr/>
        </p:nvSpPr>
        <p:spPr>
          <a:xfrm>
            <a:off x="228600" y="13030200"/>
            <a:ext cx="23926800" cy="506614"/>
          </a:xfrm>
          <a:prstGeom prst="rect">
            <a:avLst/>
          </a:prstGeom>
          <a:noFill/>
        </p:spPr>
        <p:txBody>
          <a:bodyPr wrap="square" rtlCol="0">
            <a:spAutoFit/>
          </a:bodyPr>
          <a:lstStyle/>
          <a:p>
            <a:pPr algn="ctr">
              <a:lnSpc>
                <a:spcPts val="3700"/>
              </a:lnSpc>
            </a:pPr>
            <a:r>
              <a:rPr lang="en-US" sz="1800" dirty="0">
                <a:solidFill>
                  <a:schemeClr val="bg1">
                    <a:lumMod val="75000"/>
                  </a:schemeClr>
                </a:solidFill>
              </a:rPr>
              <a:t>159</a:t>
            </a:r>
            <a:r>
              <a:rPr lang="en-US" sz="1800" baseline="30000" dirty="0">
                <a:solidFill>
                  <a:schemeClr val="bg1">
                    <a:lumMod val="75000"/>
                  </a:schemeClr>
                </a:solidFill>
              </a:rPr>
              <a:t>th</a:t>
            </a:r>
            <a:r>
              <a:rPr lang="en-US" sz="1800" dirty="0">
                <a:solidFill>
                  <a:schemeClr val="bg1">
                    <a:lumMod val="75000"/>
                  </a:schemeClr>
                </a:solidFill>
              </a:rPr>
              <a:t> FCC-ee Optics Design Meeting | 10/11/2022 | L. Baudin &amp; F. Carra</a:t>
            </a:r>
            <a:endParaRPr lang="en-GB" sz="1800" dirty="0">
              <a:solidFill>
                <a:schemeClr val="bg1">
                  <a:lumMod val="75000"/>
                </a:schemeClr>
              </a:solidFill>
            </a:endParaRPr>
          </a:p>
        </p:txBody>
      </p:sp>
    </p:spTree>
    <p:extLst>
      <p:ext uri="{BB962C8B-B14F-4D97-AF65-F5344CB8AC3E}">
        <p14:creationId xmlns:p14="http://schemas.microsoft.com/office/powerpoint/2010/main" val="3518795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ED0A2B8-CD67-4667-81D2-BA24139AA136}"/>
              </a:ext>
            </a:extLst>
          </p:cNvPr>
          <p:cNvSpPr txBox="1"/>
          <p:nvPr/>
        </p:nvSpPr>
        <p:spPr>
          <a:xfrm>
            <a:off x="5562600" y="0"/>
            <a:ext cx="13258800" cy="830997"/>
          </a:xfrm>
          <a:prstGeom prst="rect">
            <a:avLst/>
          </a:prstGeom>
          <a:noFill/>
        </p:spPr>
        <p:txBody>
          <a:bodyPr wrap="square">
            <a:spAutoFit/>
          </a:bodyPr>
          <a:lstStyle/>
          <a:p>
            <a:pPr algn="ctr"/>
            <a:r>
              <a:rPr lang="en-GB" sz="4800" dirty="0">
                <a:solidFill>
                  <a:schemeClr val="bg1"/>
                </a:solidFill>
              </a:rPr>
              <a:t>Arc Half-Cell Short Straight Section Overview</a:t>
            </a:r>
          </a:p>
        </p:txBody>
      </p:sp>
      <p:pic>
        <p:nvPicPr>
          <p:cNvPr id="2" name="Picture 1">
            <a:extLst>
              <a:ext uri="{FF2B5EF4-FFF2-40B4-BE49-F238E27FC236}">
                <a16:creationId xmlns:a16="http://schemas.microsoft.com/office/drawing/2014/main" id="{28A76B7A-B47A-DB29-9577-444767BBC9EF}"/>
              </a:ext>
            </a:extLst>
          </p:cNvPr>
          <p:cNvPicPr>
            <a:picLocks noChangeAspect="1"/>
          </p:cNvPicPr>
          <p:nvPr/>
        </p:nvPicPr>
        <p:blipFill>
          <a:blip r:embed="rId2"/>
          <a:stretch>
            <a:fillRect/>
          </a:stretch>
        </p:blipFill>
        <p:spPr>
          <a:xfrm>
            <a:off x="4572000" y="1828800"/>
            <a:ext cx="13639800" cy="10503084"/>
          </a:xfrm>
          <a:prstGeom prst="rect">
            <a:avLst/>
          </a:prstGeom>
        </p:spPr>
      </p:pic>
      <p:sp>
        <p:nvSpPr>
          <p:cNvPr id="4" name="Slide Number Placeholder 3">
            <a:extLst>
              <a:ext uri="{FF2B5EF4-FFF2-40B4-BE49-F238E27FC236}">
                <a16:creationId xmlns:a16="http://schemas.microsoft.com/office/drawing/2014/main" id="{4B2E034F-4425-7F9B-097E-A2A22DDB8997}"/>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5" name="TextBox 4">
            <a:extLst>
              <a:ext uri="{FF2B5EF4-FFF2-40B4-BE49-F238E27FC236}">
                <a16:creationId xmlns:a16="http://schemas.microsoft.com/office/drawing/2014/main" id="{D055D781-A5D2-81A0-676C-AB17CDFB8B27}"/>
              </a:ext>
            </a:extLst>
          </p:cNvPr>
          <p:cNvSpPr txBox="1"/>
          <p:nvPr/>
        </p:nvSpPr>
        <p:spPr>
          <a:xfrm>
            <a:off x="228600" y="13030200"/>
            <a:ext cx="23926800" cy="506614"/>
          </a:xfrm>
          <a:prstGeom prst="rect">
            <a:avLst/>
          </a:prstGeom>
          <a:noFill/>
        </p:spPr>
        <p:txBody>
          <a:bodyPr wrap="square" rtlCol="0">
            <a:spAutoFit/>
          </a:bodyPr>
          <a:lstStyle/>
          <a:p>
            <a:pPr algn="ctr">
              <a:lnSpc>
                <a:spcPts val="3700"/>
              </a:lnSpc>
            </a:pPr>
            <a:r>
              <a:rPr lang="en-US" sz="1800" dirty="0">
                <a:solidFill>
                  <a:schemeClr val="bg1">
                    <a:lumMod val="75000"/>
                  </a:schemeClr>
                </a:solidFill>
              </a:rPr>
              <a:t>159</a:t>
            </a:r>
            <a:r>
              <a:rPr lang="en-US" sz="1800" baseline="30000" dirty="0">
                <a:solidFill>
                  <a:schemeClr val="bg1">
                    <a:lumMod val="75000"/>
                  </a:schemeClr>
                </a:solidFill>
              </a:rPr>
              <a:t>th</a:t>
            </a:r>
            <a:r>
              <a:rPr lang="en-US" sz="1800" dirty="0">
                <a:solidFill>
                  <a:schemeClr val="bg1">
                    <a:lumMod val="75000"/>
                  </a:schemeClr>
                </a:solidFill>
              </a:rPr>
              <a:t> FCC-ee Optics Design Meeting | 10/11/2022 | L. Baudin &amp; F. Carra</a:t>
            </a:r>
            <a:endParaRPr lang="en-GB" sz="1800" dirty="0">
              <a:solidFill>
                <a:schemeClr val="bg1">
                  <a:lumMod val="75000"/>
                </a:schemeClr>
              </a:solidFill>
            </a:endParaRPr>
          </a:p>
        </p:txBody>
      </p:sp>
    </p:spTree>
    <p:extLst>
      <p:ext uri="{BB962C8B-B14F-4D97-AF65-F5344CB8AC3E}">
        <p14:creationId xmlns:p14="http://schemas.microsoft.com/office/powerpoint/2010/main" val="2138563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nvGraphicFramePr>
        <p:xfrm>
          <a:off x="533400" y="3048000"/>
          <a:ext cx="17907000" cy="1066799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7F6270DA-68EA-D031-0E1F-B099DEDBDEDB}"/>
              </a:ext>
            </a:extLst>
          </p:cNvPr>
          <p:cNvSpPr txBox="1"/>
          <p:nvPr/>
        </p:nvSpPr>
        <p:spPr>
          <a:xfrm>
            <a:off x="5486400" y="34389"/>
            <a:ext cx="14333034" cy="830997"/>
          </a:xfrm>
          <a:prstGeom prst="rect">
            <a:avLst/>
          </a:prstGeom>
          <a:noFill/>
        </p:spPr>
        <p:txBody>
          <a:bodyPr wrap="square">
            <a:spAutoFit/>
          </a:bodyPr>
          <a:lstStyle/>
          <a:p>
            <a:pPr algn="ctr"/>
            <a:r>
              <a:rPr lang="en-GB" sz="4800" dirty="0">
                <a:solidFill>
                  <a:schemeClr val="bg1"/>
                </a:solidFill>
              </a:rPr>
              <a:t>Booster Support – Inspiration from the Past</a:t>
            </a:r>
          </a:p>
        </p:txBody>
      </p:sp>
      <p:pic>
        <p:nvPicPr>
          <p:cNvPr id="3" name="Picture 2">
            <a:extLst>
              <a:ext uri="{FF2B5EF4-FFF2-40B4-BE49-F238E27FC236}">
                <a16:creationId xmlns:a16="http://schemas.microsoft.com/office/drawing/2014/main" id="{954FB276-4B61-2D6C-F63D-0A9606F7AE48}"/>
              </a:ext>
            </a:extLst>
          </p:cNvPr>
          <p:cNvPicPr>
            <a:picLocks noChangeAspect="1"/>
          </p:cNvPicPr>
          <p:nvPr/>
        </p:nvPicPr>
        <p:blipFill rotWithShape="1">
          <a:blip r:embed="rId3"/>
          <a:srcRect l="8869" t="13378"/>
          <a:stretch/>
        </p:blipFill>
        <p:spPr>
          <a:xfrm>
            <a:off x="712784" y="1775434"/>
            <a:ext cx="7860370" cy="6858000"/>
          </a:xfrm>
          <a:prstGeom prst="rect">
            <a:avLst/>
          </a:prstGeom>
        </p:spPr>
      </p:pic>
      <p:pic>
        <p:nvPicPr>
          <p:cNvPr id="2" name="Picture 1">
            <a:extLst>
              <a:ext uri="{FF2B5EF4-FFF2-40B4-BE49-F238E27FC236}">
                <a16:creationId xmlns:a16="http://schemas.microsoft.com/office/drawing/2014/main" id="{A53240E9-B47B-CD19-2FAF-AC4B29154D4D}"/>
              </a:ext>
            </a:extLst>
          </p:cNvPr>
          <p:cNvPicPr>
            <a:picLocks noChangeAspect="1"/>
          </p:cNvPicPr>
          <p:nvPr/>
        </p:nvPicPr>
        <p:blipFill>
          <a:blip r:embed="rId4"/>
          <a:stretch>
            <a:fillRect/>
          </a:stretch>
        </p:blipFill>
        <p:spPr>
          <a:xfrm>
            <a:off x="12115800" y="1447800"/>
            <a:ext cx="11624553" cy="7497621"/>
          </a:xfrm>
          <a:prstGeom prst="rect">
            <a:avLst/>
          </a:prstGeom>
        </p:spPr>
      </p:pic>
      <p:sp>
        <p:nvSpPr>
          <p:cNvPr id="7" name="TextBox 6">
            <a:extLst>
              <a:ext uri="{FF2B5EF4-FFF2-40B4-BE49-F238E27FC236}">
                <a16:creationId xmlns:a16="http://schemas.microsoft.com/office/drawing/2014/main" id="{41C164C2-0D0A-FF5C-53C7-7BA6441747FF}"/>
              </a:ext>
            </a:extLst>
          </p:cNvPr>
          <p:cNvSpPr txBox="1"/>
          <p:nvPr/>
        </p:nvSpPr>
        <p:spPr>
          <a:xfrm>
            <a:off x="20497800" y="12192000"/>
            <a:ext cx="1151662" cy="369332"/>
          </a:xfrm>
          <a:prstGeom prst="rect">
            <a:avLst/>
          </a:prstGeom>
          <a:noFill/>
        </p:spPr>
        <p:txBody>
          <a:bodyPr wrap="none" rtlCol="0">
            <a:spAutoFit/>
          </a:bodyPr>
          <a:lstStyle/>
          <a:p>
            <a:r>
              <a:rPr lang="en-US" dirty="0"/>
              <a:t>Hera DESY</a:t>
            </a:r>
            <a:endParaRPr lang="en-GB" dirty="0"/>
          </a:p>
        </p:txBody>
      </p:sp>
      <p:sp>
        <p:nvSpPr>
          <p:cNvPr id="9" name="Oval 8">
            <a:extLst>
              <a:ext uri="{FF2B5EF4-FFF2-40B4-BE49-F238E27FC236}">
                <a16:creationId xmlns:a16="http://schemas.microsoft.com/office/drawing/2014/main" id="{675FBA52-B17E-CBB7-B931-C9E47673D570}"/>
              </a:ext>
            </a:extLst>
          </p:cNvPr>
          <p:cNvSpPr/>
          <p:nvPr/>
        </p:nvSpPr>
        <p:spPr>
          <a:xfrm>
            <a:off x="914400" y="2133600"/>
            <a:ext cx="2590800" cy="685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08AAF1A0-401C-DFEB-3C55-BDD981C753FF}"/>
              </a:ext>
            </a:extLst>
          </p:cNvPr>
          <p:cNvPicPr>
            <a:picLocks noChangeAspect="1"/>
          </p:cNvPicPr>
          <p:nvPr/>
        </p:nvPicPr>
        <p:blipFill>
          <a:blip r:embed="rId5"/>
          <a:stretch>
            <a:fillRect/>
          </a:stretch>
        </p:blipFill>
        <p:spPr>
          <a:xfrm>
            <a:off x="5181600" y="6410923"/>
            <a:ext cx="10273880" cy="7281886"/>
          </a:xfrm>
          <a:prstGeom prst="rect">
            <a:avLst/>
          </a:prstGeom>
        </p:spPr>
      </p:pic>
      <p:sp>
        <p:nvSpPr>
          <p:cNvPr id="11" name="Oval 10">
            <a:extLst>
              <a:ext uri="{FF2B5EF4-FFF2-40B4-BE49-F238E27FC236}">
                <a16:creationId xmlns:a16="http://schemas.microsoft.com/office/drawing/2014/main" id="{040651F9-DB7E-FBD0-9E17-1FD80AE5B4B8}"/>
              </a:ext>
            </a:extLst>
          </p:cNvPr>
          <p:cNvSpPr/>
          <p:nvPr/>
        </p:nvSpPr>
        <p:spPr>
          <a:xfrm rot="5133319">
            <a:off x="15910858" y="4404177"/>
            <a:ext cx="2590800" cy="685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F8D8BDA8-7FFF-D01C-A87A-C8A78A457C5D}"/>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10" name="TextBox 9">
            <a:extLst>
              <a:ext uri="{FF2B5EF4-FFF2-40B4-BE49-F238E27FC236}">
                <a16:creationId xmlns:a16="http://schemas.microsoft.com/office/drawing/2014/main" id="{76BD2B06-979C-8361-08BA-07139416299D}"/>
              </a:ext>
            </a:extLst>
          </p:cNvPr>
          <p:cNvSpPr txBox="1"/>
          <p:nvPr/>
        </p:nvSpPr>
        <p:spPr>
          <a:xfrm>
            <a:off x="228600" y="13030200"/>
            <a:ext cx="23926800" cy="506614"/>
          </a:xfrm>
          <a:prstGeom prst="rect">
            <a:avLst/>
          </a:prstGeom>
          <a:noFill/>
        </p:spPr>
        <p:txBody>
          <a:bodyPr wrap="square" rtlCol="0">
            <a:spAutoFit/>
          </a:bodyPr>
          <a:lstStyle/>
          <a:p>
            <a:pPr algn="ctr">
              <a:lnSpc>
                <a:spcPts val="3700"/>
              </a:lnSpc>
            </a:pPr>
            <a:r>
              <a:rPr lang="en-US" sz="1800" dirty="0">
                <a:solidFill>
                  <a:schemeClr val="bg1">
                    <a:lumMod val="75000"/>
                  </a:schemeClr>
                </a:solidFill>
              </a:rPr>
              <a:t>159</a:t>
            </a:r>
            <a:r>
              <a:rPr lang="en-US" sz="1800" baseline="30000" dirty="0">
                <a:solidFill>
                  <a:schemeClr val="bg1">
                    <a:lumMod val="75000"/>
                  </a:schemeClr>
                </a:solidFill>
              </a:rPr>
              <a:t>th</a:t>
            </a:r>
            <a:r>
              <a:rPr lang="en-US" sz="1800" dirty="0">
                <a:solidFill>
                  <a:schemeClr val="bg1">
                    <a:lumMod val="75000"/>
                  </a:schemeClr>
                </a:solidFill>
              </a:rPr>
              <a:t> FCC-ee Optics Design Meeting | 10/11/2022 | L. Baudin &amp; F. Carra</a:t>
            </a:r>
            <a:endParaRPr lang="en-GB" sz="1800" dirty="0">
              <a:solidFill>
                <a:schemeClr val="bg1">
                  <a:lumMod val="75000"/>
                </a:schemeClr>
              </a:solidFill>
            </a:endParaRPr>
          </a:p>
        </p:txBody>
      </p:sp>
    </p:spTree>
    <p:extLst>
      <p:ext uri="{BB962C8B-B14F-4D97-AF65-F5344CB8AC3E}">
        <p14:creationId xmlns:p14="http://schemas.microsoft.com/office/powerpoint/2010/main" val="1912188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F6270DA-68EA-D031-0E1F-B099DEDBDEDB}"/>
              </a:ext>
            </a:extLst>
          </p:cNvPr>
          <p:cNvSpPr txBox="1"/>
          <p:nvPr/>
        </p:nvSpPr>
        <p:spPr>
          <a:xfrm>
            <a:off x="5486400" y="34389"/>
            <a:ext cx="14333034" cy="830997"/>
          </a:xfrm>
          <a:prstGeom prst="rect">
            <a:avLst/>
          </a:prstGeom>
          <a:noFill/>
        </p:spPr>
        <p:txBody>
          <a:bodyPr wrap="square">
            <a:spAutoFit/>
          </a:bodyPr>
          <a:lstStyle/>
          <a:p>
            <a:pPr algn="ctr"/>
            <a:r>
              <a:rPr lang="en-GB" sz="4800" dirty="0">
                <a:solidFill>
                  <a:schemeClr val="bg1"/>
                </a:solidFill>
              </a:rPr>
              <a:t>Booster Support – On going detailed design</a:t>
            </a:r>
          </a:p>
        </p:txBody>
      </p:sp>
      <p:pic>
        <p:nvPicPr>
          <p:cNvPr id="4" name="Picture 3">
            <a:extLst>
              <a:ext uri="{FF2B5EF4-FFF2-40B4-BE49-F238E27FC236}">
                <a16:creationId xmlns:a16="http://schemas.microsoft.com/office/drawing/2014/main" id="{142FBB03-95F3-76D6-553F-98F56C5DE29B}"/>
              </a:ext>
            </a:extLst>
          </p:cNvPr>
          <p:cNvPicPr>
            <a:picLocks noChangeAspect="1"/>
          </p:cNvPicPr>
          <p:nvPr/>
        </p:nvPicPr>
        <p:blipFill rotWithShape="1">
          <a:blip r:embed="rId2">
            <a:clrChange>
              <a:clrFrom>
                <a:srgbClr val="FFFFFF"/>
              </a:clrFrom>
              <a:clrTo>
                <a:srgbClr val="FFFFFF">
                  <a:alpha val="0"/>
                </a:srgbClr>
              </a:clrTo>
            </a:clrChange>
          </a:blip>
          <a:srcRect l="21667" t="7920" r="23313" b="8050"/>
          <a:stretch/>
        </p:blipFill>
        <p:spPr>
          <a:xfrm>
            <a:off x="533400" y="1600200"/>
            <a:ext cx="7394712" cy="7732643"/>
          </a:xfrm>
          <a:prstGeom prst="rect">
            <a:avLst/>
          </a:prstGeom>
        </p:spPr>
      </p:pic>
      <p:sp>
        <p:nvSpPr>
          <p:cNvPr id="10" name="Freeform: Shape 9">
            <a:extLst>
              <a:ext uri="{FF2B5EF4-FFF2-40B4-BE49-F238E27FC236}">
                <a16:creationId xmlns:a16="http://schemas.microsoft.com/office/drawing/2014/main" id="{83D3C45F-56A7-47BE-2FA7-C00A3C828ACD}"/>
              </a:ext>
            </a:extLst>
          </p:cNvPr>
          <p:cNvSpPr/>
          <p:nvPr/>
        </p:nvSpPr>
        <p:spPr>
          <a:xfrm>
            <a:off x="1202633" y="4833730"/>
            <a:ext cx="3200400" cy="2216426"/>
          </a:xfrm>
          <a:custGeom>
            <a:avLst/>
            <a:gdLst>
              <a:gd name="connsiteX0" fmla="*/ 0 w 3657600"/>
              <a:gd name="connsiteY0" fmla="*/ 59635 h 2445026"/>
              <a:gd name="connsiteX1" fmla="*/ 2643809 w 3657600"/>
              <a:gd name="connsiteY1" fmla="*/ 99391 h 2445026"/>
              <a:gd name="connsiteX2" fmla="*/ 2643809 w 3657600"/>
              <a:gd name="connsiteY2" fmla="*/ 2405270 h 2445026"/>
              <a:gd name="connsiteX3" fmla="*/ 2782956 w 3657600"/>
              <a:gd name="connsiteY3" fmla="*/ 2405270 h 2445026"/>
              <a:gd name="connsiteX4" fmla="*/ 2743200 w 3657600"/>
              <a:gd name="connsiteY4" fmla="*/ 258417 h 2445026"/>
              <a:gd name="connsiteX5" fmla="*/ 2882348 w 3657600"/>
              <a:gd name="connsiteY5" fmla="*/ 79513 h 2445026"/>
              <a:gd name="connsiteX6" fmla="*/ 3438939 w 3657600"/>
              <a:gd name="connsiteY6" fmla="*/ 119270 h 2445026"/>
              <a:gd name="connsiteX7" fmla="*/ 3538330 w 3657600"/>
              <a:gd name="connsiteY7" fmla="*/ 238539 h 2445026"/>
              <a:gd name="connsiteX8" fmla="*/ 3558209 w 3657600"/>
              <a:gd name="connsiteY8" fmla="*/ 2445026 h 2445026"/>
              <a:gd name="connsiteX9" fmla="*/ 3657600 w 3657600"/>
              <a:gd name="connsiteY9" fmla="*/ 2445026 h 2445026"/>
              <a:gd name="connsiteX10" fmla="*/ 3637722 w 3657600"/>
              <a:gd name="connsiteY10" fmla="*/ 59635 h 2445026"/>
              <a:gd name="connsiteX11" fmla="*/ 39756 w 3657600"/>
              <a:gd name="connsiteY11" fmla="*/ 0 h 2445026"/>
              <a:gd name="connsiteX12" fmla="*/ 0 w 3657600"/>
              <a:gd name="connsiteY12" fmla="*/ 59635 h 2445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57600" h="2445026">
                <a:moveTo>
                  <a:pt x="0" y="59635"/>
                </a:moveTo>
                <a:lnTo>
                  <a:pt x="2643809" y="99391"/>
                </a:lnTo>
                <a:lnTo>
                  <a:pt x="2643809" y="2405270"/>
                </a:lnTo>
                <a:lnTo>
                  <a:pt x="2782956" y="2405270"/>
                </a:lnTo>
                <a:lnTo>
                  <a:pt x="2743200" y="258417"/>
                </a:lnTo>
                <a:lnTo>
                  <a:pt x="2882348" y="79513"/>
                </a:lnTo>
                <a:lnTo>
                  <a:pt x="3438939" y="119270"/>
                </a:lnTo>
                <a:lnTo>
                  <a:pt x="3538330" y="238539"/>
                </a:lnTo>
                <a:lnTo>
                  <a:pt x="3558209" y="2445026"/>
                </a:lnTo>
                <a:lnTo>
                  <a:pt x="3657600" y="2445026"/>
                </a:lnTo>
                <a:lnTo>
                  <a:pt x="3637722" y="59635"/>
                </a:lnTo>
                <a:lnTo>
                  <a:pt x="39756" y="0"/>
                </a:lnTo>
                <a:lnTo>
                  <a:pt x="0" y="59635"/>
                </a:lnTo>
                <a:close/>
              </a:path>
            </a:pathLst>
          </a:cu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A picture containing LEGO, toy&#10;&#10;Description automatically generated">
            <a:extLst>
              <a:ext uri="{FF2B5EF4-FFF2-40B4-BE49-F238E27FC236}">
                <a16:creationId xmlns:a16="http://schemas.microsoft.com/office/drawing/2014/main" id="{37D70934-BEDD-7165-36EC-72F205FF2F01}"/>
              </a:ext>
            </a:extLst>
          </p:cNvPr>
          <p:cNvPicPr>
            <a:picLocks noChangeAspect="1"/>
          </p:cNvPicPr>
          <p:nvPr/>
        </p:nvPicPr>
        <p:blipFill>
          <a:blip r:embed="rId3"/>
          <a:stretch>
            <a:fillRect/>
          </a:stretch>
        </p:blipFill>
        <p:spPr>
          <a:xfrm>
            <a:off x="11201400" y="7315200"/>
            <a:ext cx="12192000" cy="5924678"/>
          </a:xfrm>
          <a:prstGeom prst="rect">
            <a:avLst/>
          </a:prstGeom>
        </p:spPr>
      </p:pic>
      <p:pic>
        <p:nvPicPr>
          <p:cNvPr id="13" name="Picture 12" descr="Diagram, engineering drawing&#10;&#10;Description automatically generated">
            <a:extLst>
              <a:ext uri="{FF2B5EF4-FFF2-40B4-BE49-F238E27FC236}">
                <a16:creationId xmlns:a16="http://schemas.microsoft.com/office/drawing/2014/main" id="{FE46E4F8-71D4-62B5-5047-9A30565ECF64}"/>
              </a:ext>
            </a:extLst>
          </p:cNvPr>
          <p:cNvPicPr>
            <a:picLocks noChangeAspect="1"/>
          </p:cNvPicPr>
          <p:nvPr/>
        </p:nvPicPr>
        <p:blipFill>
          <a:blip r:embed="rId4"/>
          <a:stretch>
            <a:fillRect/>
          </a:stretch>
        </p:blipFill>
        <p:spPr>
          <a:xfrm>
            <a:off x="13487400" y="2057400"/>
            <a:ext cx="6849745" cy="5731510"/>
          </a:xfrm>
          <a:prstGeom prst="rect">
            <a:avLst/>
          </a:prstGeom>
        </p:spPr>
      </p:pic>
      <p:sp>
        <p:nvSpPr>
          <p:cNvPr id="14" name="TextBox 13">
            <a:extLst>
              <a:ext uri="{FF2B5EF4-FFF2-40B4-BE49-F238E27FC236}">
                <a16:creationId xmlns:a16="http://schemas.microsoft.com/office/drawing/2014/main" id="{C1D18F87-5DB5-9EE4-643B-2EB57E6C475A}"/>
              </a:ext>
            </a:extLst>
          </p:cNvPr>
          <p:cNvSpPr txBox="1"/>
          <p:nvPr/>
        </p:nvSpPr>
        <p:spPr>
          <a:xfrm>
            <a:off x="304800" y="1066800"/>
            <a:ext cx="8763000" cy="646331"/>
          </a:xfrm>
          <a:prstGeom prst="rect">
            <a:avLst/>
          </a:prstGeom>
          <a:noFill/>
        </p:spPr>
        <p:txBody>
          <a:bodyPr wrap="square" rtlCol="0">
            <a:spAutoFit/>
          </a:bodyPr>
          <a:lstStyle/>
          <a:p>
            <a:r>
              <a:rPr lang="en-US" b="1" dirty="0"/>
              <a:t>Design presented at the FCC Week</a:t>
            </a:r>
            <a:endParaRPr lang="en-GB" b="1" dirty="0"/>
          </a:p>
        </p:txBody>
      </p:sp>
      <p:sp>
        <p:nvSpPr>
          <p:cNvPr id="15" name="TextBox 14">
            <a:extLst>
              <a:ext uri="{FF2B5EF4-FFF2-40B4-BE49-F238E27FC236}">
                <a16:creationId xmlns:a16="http://schemas.microsoft.com/office/drawing/2014/main" id="{3E710529-DB97-0656-4B59-78909F810F2C}"/>
              </a:ext>
            </a:extLst>
          </p:cNvPr>
          <p:cNvSpPr txBox="1"/>
          <p:nvPr/>
        </p:nvSpPr>
        <p:spPr>
          <a:xfrm>
            <a:off x="12039600" y="1143000"/>
            <a:ext cx="8763000" cy="646331"/>
          </a:xfrm>
          <a:prstGeom prst="rect">
            <a:avLst/>
          </a:prstGeom>
          <a:noFill/>
        </p:spPr>
        <p:txBody>
          <a:bodyPr wrap="square" rtlCol="0">
            <a:spAutoFit/>
          </a:bodyPr>
          <a:lstStyle/>
          <a:p>
            <a:r>
              <a:rPr lang="en-US" b="1" dirty="0"/>
              <a:t>Detailed Design</a:t>
            </a:r>
            <a:endParaRPr lang="en-GB" b="1" dirty="0"/>
          </a:p>
        </p:txBody>
      </p:sp>
      <p:pic>
        <p:nvPicPr>
          <p:cNvPr id="1026" name="Picture 1">
            <a:extLst>
              <a:ext uri="{FF2B5EF4-FFF2-40B4-BE49-F238E27FC236}">
                <a16:creationId xmlns:a16="http://schemas.microsoft.com/office/drawing/2014/main" id="{34EC289F-410F-96BE-133C-C3F369577E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8534400"/>
            <a:ext cx="4649882" cy="444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2">
            <a:extLst>
              <a:ext uri="{FF2B5EF4-FFF2-40B4-BE49-F238E27FC236}">
                <a16:creationId xmlns:a16="http://schemas.microsoft.com/office/drawing/2014/main" id="{856407DE-EA7A-E2EA-BC79-F95DC7B54A3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8763000"/>
            <a:ext cx="6204939"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Arrow: Right 15">
            <a:extLst>
              <a:ext uri="{FF2B5EF4-FFF2-40B4-BE49-F238E27FC236}">
                <a16:creationId xmlns:a16="http://schemas.microsoft.com/office/drawing/2014/main" id="{A0C983BE-FD6C-70D1-92F1-D9EE9629D343}"/>
              </a:ext>
            </a:extLst>
          </p:cNvPr>
          <p:cNvSpPr/>
          <p:nvPr/>
        </p:nvSpPr>
        <p:spPr>
          <a:xfrm>
            <a:off x="10287000" y="5257800"/>
            <a:ext cx="1066800" cy="1981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C3EBDD5D-DA39-8B91-2188-49D8ACD0B937}"/>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3" name="TextBox 2">
            <a:extLst>
              <a:ext uri="{FF2B5EF4-FFF2-40B4-BE49-F238E27FC236}">
                <a16:creationId xmlns:a16="http://schemas.microsoft.com/office/drawing/2014/main" id="{BDBE2E40-EB94-5854-77FC-2601845B1176}"/>
              </a:ext>
            </a:extLst>
          </p:cNvPr>
          <p:cNvSpPr txBox="1"/>
          <p:nvPr/>
        </p:nvSpPr>
        <p:spPr>
          <a:xfrm>
            <a:off x="228600" y="13030200"/>
            <a:ext cx="23926800" cy="506614"/>
          </a:xfrm>
          <a:prstGeom prst="rect">
            <a:avLst/>
          </a:prstGeom>
          <a:noFill/>
        </p:spPr>
        <p:txBody>
          <a:bodyPr wrap="square" rtlCol="0">
            <a:spAutoFit/>
          </a:bodyPr>
          <a:lstStyle/>
          <a:p>
            <a:pPr algn="ctr">
              <a:lnSpc>
                <a:spcPts val="3700"/>
              </a:lnSpc>
            </a:pPr>
            <a:r>
              <a:rPr lang="en-US" sz="1800" dirty="0">
                <a:solidFill>
                  <a:schemeClr val="bg1">
                    <a:lumMod val="75000"/>
                  </a:schemeClr>
                </a:solidFill>
              </a:rPr>
              <a:t>159</a:t>
            </a:r>
            <a:r>
              <a:rPr lang="en-US" sz="1800" baseline="30000" dirty="0">
                <a:solidFill>
                  <a:schemeClr val="bg1">
                    <a:lumMod val="75000"/>
                  </a:schemeClr>
                </a:solidFill>
              </a:rPr>
              <a:t>th</a:t>
            </a:r>
            <a:r>
              <a:rPr lang="en-US" sz="1800" dirty="0">
                <a:solidFill>
                  <a:schemeClr val="bg1">
                    <a:lumMod val="75000"/>
                  </a:schemeClr>
                </a:solidFill>
              </a:rPr>
              <a:t> FCC-ee Optics Design Meeting | 10/11/2022 | L. Baudin &amp; F. Carra</a:t>
            </a:r>
            <a:endParaRPr lang="en-GB" sz="1800" dirty="0">
              <a:solidFill>
                <a:schemeClr val="bg1">
                  <a:lumMod val="75000"/>
                </a:schemeClr>
              </a:solidFill>
            </a:endParaRPr>
          </a:p>
        </p:txBody>
      </p:sp>
      <p:sp>
        <p:nvSpPr>
          <p:cNvPr id="5" name="TextBox 4">
            <a:extLst>
              <a:ext uri="{FF2B5EF4-FFF2-40B4-BE49-F238E27FC236}">
                <a16:creationId xmlns:a16="http://schemas.microsoft.com/office/drawing/2014/main" id="{1979F5F8-1F5C-2F94-8FF9-35613DC16FC0}"/>
              </a:ext>
            </a:extLst>
          </p:cNvPr>
          <p:cNvSpPr txBox="1"/>
          <p:nvPr/>
        </p:nvSpPr>
        <p:spPr>
          <a:xfrm>
            <a:off x="20269200" y="11430000"/>
            <a:ext cx="3200400" cy="506614"/>
          </a:xfrm>
          <a:prstGeom prst="rect">
            <a:avLst/>
          </a:prstGeom>
          <a:noFill/>
        </p:spPr>
        <p:txBody>
          <a:bodyPr wrap="square" rtlCol="0">
            <a:spAutoFit/>
          </a:bodyPr>
          <a:lstStyle/>
          <a:p>
            <a:pPr algn="ctr">
              <a:lnSpc>
                <a:spcPts val="3700"/>
              </a:lnSpc>
            </a:pPr>
            <a:r>
              <a:rPr lang="en-US" sz="2000" dirty="0"/>
              <a:t>Courtesy of C. Tetrault</a:t>
            </a:r>
            <a:endParaRPr lang="en-GB" sz="2000" dirty="0"/>
          </a:p>
        </p:txBody>
      </p:sp>
      <p:sp>
        <p:nvSpPr>
          <p:cNvPr id="6" name="TextBox 5">
            <a:extLst>
              <a:ext uri="{FF2B5EF4-FFF2-40B4-BE49-F238E27FC236}">
                <a16:creationId xmlns:a16="http://schemas.microsoft.com/office/drawing/2014/main" id="{73FD336E-B483-B426-CEBF-8C4FCB440D27}"/>
              </a:ext>
            </a:extLst>
          </p:cNvPr>
          <p:cNvSpPr txBox="1"/>
          <p:nvPr/>
        </p:nvSpPr>
        <p:spPr>
          <a:xfrm>
            <a:off x="381000" y="13030200"/>
            <a:ext cx="3200400" cy="506614"/>
          </a:xfrm>
          <a:prstGeom prst="rect">
            <a:avLst/>
          </a:prstGeom>
          <a:noFill/>
        </p:spPr>
        <p:txBody>
          <a:bodyPr wrap="square" rtlCol="0">
            <a:spAutoFit/>
          </a:bodyPr>
          <a:lstStyle/>
          <a:p>
            <a:pPr algn="ctr">
              <a:lnSpc>
                <a:spcPts val="3700"/>
              </a:lnSpc>
            </a:pPr>
            <a:r>
              <a:rPr lang="en-US" sz="2000" dirty="0"/>
              <a:t>Courtesy of F. Valchkova</a:t>
            </a:r>
            <a:endParaRPr lang="en-GB" sz="2000" dirty="0"/>
          </a:p>
        </p:txBody>
      </p:sp>
    </p:spTree>
    <p:extLst>
      <p:ext uri="{BB962C8B-B14F-4D97-AF65-F5344CB8AC3E}">
        <p14:creationId xmlns:p14="http://schemas.microsoft.com/office/powerpoint/2010/main" val="1758440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ED0A2B8-CD67-4667-81D2-BA24139AA136}"/>
              </a:ext>
            </a:extLst>
          </p:cNvPr>
          <p:cNvSpPr txBox="1"/>
          <p:nvPr/>
        </p:nvSpPr>
        <p:spPr>
          <a:xfrm>
            <a:off x="3962400" y="34389"/>
            <a:ext cx="16306800" cy="830997"/>
          </a:xfrm>
          <a:prstGeom prst="rect">
            <a:avLst/>
          </a:prstGeom>
          <a:noFill/>
        </p:spPr>
        <p:txBody>
          <a:bodyPr wrap="square">
            <a:spAutoFit/>
          </a:bodyPr>
          <a:lstStyle/>
          <a:p>
            <a:pPr algn="ctr"/>
            <a:r>
              <a:rPr lang="en-US" sz="4800" dirty="0">
                <a:solidFill>
                  <a:schemeClr val="bg1"/>
                </a:solidFill>
              </a:rPr>
              <a:t>C</a:t>
            </a:r>
            <a:r>
              <a:rPr lang="en-GB" sz="4800" dirty="0" err="1">
                <a:solidFill>
                  <a:schemeClr val="bg1"/>
                </a:solidFill>
              </a:rPr>
              <a:t>onfigurations</a:t>
            </a:r>
            <a:r>
              <a:rPr lang="en-GB" sz="4800" dirty="0">
                <a:solidFill>
                  <a:schemeClr val="bg1"/>
                </a:solidFill>
              </a:rPr>
              <a:t> of the vertical booster to be investigated</a:t>
            </a:r>
          </a:p>
        </p:txBody>
      </p:sp>
      <p:pic>
        <p:nvPicPr>
          <p:cNvPr id="2" name="Picture 1">
            <a:extLst>
              <a:ext uri="{FF2B5EF4-FFF2-40B4-BE49-F238E27FC236}">
                <a16:creationId xmlns:a16="http://schemas.microsoft.com/office/drawing/2014/main" id="{C8FD7EF1-E1AA-BFDA-0F05-D6818300E67F}"/>
              </a:ext>
            </a:extLst>
          </p:cNvPr>
          <p:cNvPicPr>
            <a:picLocks noChangeAspect="1"/>
          </p:cNvPicPr>
          <p:nvPr/>
        </p:nvPicPr>
        <p:blipFill>
          <a:blip r:embed="rId2"/>
          <a:stretch>
            <a:fillRect/>
          </a:stretch>
        </p:blipFill>
        <p:spPr>
          <a:xfrm>
            <a:off x="1032305" y="2297797"/>
            <a:ext cx="22319390" cy="9120406"/>
          </a:xfrm>
          <a:prstGeom prst="rect">
            <a:avLst/>
          </a:prstGeom>
        </p:spPr>
      </p:pic>
      <p:sp>
        <p:nvSpPr>
          <p:cNvPr id="3" name="TextBox 2">
            <a:extLst>
              <a:ext uri="{FF2B5EF4-FFF2-40B4-BE49-F238E27FC236}">
                <a16:creationId xmlns:a16="http://schemas.microsoft.com/office/drawing/2014/main" id="{636C56EE-AF2F-339F-1E75-4D7370E7A20A}"/>
              </a:ext>
            </a:extLst>
          </p:cNvPr>
          <p:cNvSpPr txBox="1"/>
          <p:nvPr/>
        </p:nvSpPr>
        <p:spPr>
          <a:xfrm>
            <a:off x="914400" y="12189676"/>
            <a:ext cx="10836621" cy="535724"/>
          </a:xfrm>
          <a:prstGeom prst="rect">
            <a:avLst/>
          </a:prstGeom>
          <a:noFill/>
        </p:spPr>
        <p:txBody>
          <a:bodyPr wrap="none" rtlCol="0">
            <a:spAutoFit/>
          </a:bodyPr>
          <a:lstStyle/>
          <a:p>
            <a:pPr algn="l">
              <a:lnSpc>
                <a:spcPts val="3700"/>
              </a:lnSpc>
            </a:pPr>
            <a:r>
              <a:rPr lang="en-US" sz="3000" b="1" dirty="0"/>
              <a:t>Acceptable configurations from the optics point of view??</a:t>
            </a:r>
            <a:endParaRPr lang="en-GB" sz="3000" b="1" dirty="0"/>
          </a:p>
        </p:txBody>
      </p:sp>
      <p:sp>
        <p:nvSpPr>
          <p:cNvPr id="4" name="Slide Number Placeholder 3">
            <a:extLst>
              <a:ext uri="{FF2B5EF4-FFF2-40B4-BE49-F238E27FC236}">
                <a16:creationId xmlns:a16="http://schemas.microsoft.com/office/drawing/2014/main" id="{4CA0A1A2-1543-790B-5B9B-A657D34AC616}"/>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5" name="TextBox 4">
            <a:extLst>
              <a:ext uri="{FF2B5EF4-FFF2-40B4-BE49-F238E27FC236}">
                <a16:creationId xmlns:a16="http://schemas.microsoft.com/office/drawing/2014/main" id="{3A01788F-D391-1E50-7658-219ABF2B1C18}"/>
              </a:ext>
            </a:extLst>
          </p:cNvPr>
          <p:cNvSpPr txBox="1"/>
          <p:nvPr/>
        </p:nvSpPr>
        <p:spPr>
          <a:xfrm>
            <a:off x="228600" y="13030200"/>
            <a:ext cx="23926800" cy="506614"/>
          </a:xfrm>
          <a:prstGeom prst="rect">
            <a:avLst/>
          </a:prstGeom>
          <a:noFill/>
        </p:spPr>
        <p:txBody>
          <a:bodyPr wrap="square" rtlCol="0">
            <a:spAutoFit/>
          </a:bodyPr>
          <a:lstStyle/>
          <a:p>
            <a:pPr algn="ctr">
              <a:lnSpc>
                <a:spcPts val="3700"/>
              </a:lnSpc>
            </a:pPr>
            <a:r>
              <a:rPr lang="en-US" sz="1800" dirty="0">
                <a:solidFill>
                  <a:schemeClr val="bg1">
                    <a:lumMod val="75000"/>
                  </a:schemeClr>
                </a:solidFill>
              </a:rPr>
              <a:t>159</a:t>
            </a:r>
            <a:r>
              <a:rPr lang="en-US" sz="1800" baseline="30000" dirty="0">
                <a:solidFill>
                  <a:schemeClr val="bg1">
                    <a:lumMod val="75000"/>
                  </a:schemeClr>
                </a:solidFill>
              </a:rPr>
              <a:t>th</a:t>
            </a:r>
            <a:r>
              <a:rPr lang="en-US" sz="1800" dirty="0">
                <a:solidFill>
                  <a:schemeClr val="bg1">
                    <a:lumMod val="75000"/>
                  </a:schemeClr>
                </a:solidFill>
              </a:rPr>
              <a:t> FCC-ee Optics Design Meeting | 10/11/2022 | L. Baudin &amp; F. Carra</a:t>
            </a:r>
            <a:endParaRPr lang="en-GB" sz="1800" dirty="0">
              <a:solidFill>
                <a:schemeClr val="bg1">
                  <a:lumMod val="75000"/>
                </a:schemeClr>
              </a:solidFill>
            </a:endParaRPr>
          </a:p>
        </p:txBody>
      </p:sp>
    </p:spTree>
    <p:extLst>
      <p:ext uri="{BB962C8B-B14F-4D97-AF65-F5344CB8AC3E}">
        <p14:creationId xmlns:p14="http://schemas.microsoft.com/office/powerpoint/2010/main" val="11757302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ED0A2B8-CD67-4667-81D2-BA24139AA136}"/>
              </a:ext>
            </a:extLst>
          </p:cNvPr>
          <p:cNvSpPr txBox="1"/>
          <p:nvPr/>
        </p:nvSpPr>
        <p:spPr>
          <a:xfrm>
            <a:off x="5562600" y="0"/>
            <a:ext cx="13258800" cy="830997"/>
          </a:xfrm>
          <a:prstGeom prst="rect">
            <a:avLst/>
          </a:prstGeom>
          <a:noFill/>
        </p:spPr>
        <p:txBody>
          <a:bodyPr wrap="square">
            <a:spAutoFit/>
          </a:bodyPr>
          <a:lstStyle/>
          <a:p>
            <a:pPr algn="ctr"/>
            <a:r>
              <a:rPr lang="en-GB" sz="4800" dirty="0">
                <a:solidFill>
                  <a:schemeClr val="bg1"/>
                </a:solidFill>
              </a:rPr>
              <a:t>Booster/Collider azimuthal overlapping</a:t>
            </a:r>
          </a:p>
        </p:txBody>
      </p:sp>
      <p:pic>
        <p:nvPicPr>
          <p:cNvPr id="3" name="Picture 2">
            <a:extLst>
              <a:ext uri="{FF2B5EF4-FFF2-40B4-BE49-F238E27FC236}">
                <a16:creationId xmlns:a16="http://schemas.microsoft.com/office/drawing/2014/main" id="{AF37CD74-3947-BA20-42E1-72042E0389EA}"/>
              </a:ext>
            </a:extLst>
          </p:cNvPr>
          <p:cNvPicPr>
            <a:picLocks noChangeAspect="1"/>
          </p:cNvPicPr>
          <p:nvPr/>
        </p:nvPicPr>
        <p:blipFill rotWithShape="1">
          <a:blip r:embed="rId2"/>
          <a:srcRect l="5150" t="-1695" r="41883" b="-1"/>
          <a:stretch/>
        </p:blipFill>
        <p:spPr>
          <a:xfrm>
            <a:off x="29817" y="3352800"/>
            <a:ext cx="24229715" cy="6553200"/>
          </a:xfrm>
          <a:prstGeom prst="rect">
            <a:avLst/>
          </a:prstGeom>
        </p:spPr>
      </p:pic>
      <p:sp>
        <p:nvSpPr>
          <p:cNvPr id="2" name="TextBox 1">
            <a:extLst>
              <a:ext uri="{FF2B5EF4-FFF2-40B4-BE49-F238E27FC236}">
                <a16:creationId xmlns:a16="http://schemas.microsoft.com/office/drawing/2014/main" id="{C97D19DE-1B34-15D9-E683-03B86849942B}"/>
              </a:ext>
            </a:extLst>
          </p:cNvPr>
          <p:cNvSpPr txBox="1"/>
          <p:nvPr/>
        </p:nvSpPr>
        <p:spPr>
          <a:xfrm>
            <a:off x="914400" y="11353800"/>
            <a:ext cx="16419880" cy="535724"/>
          </a:xfrm>
          <a:prstGeom prst="rect">
            <a:avLst/>
          </a:prstGeom>
          <a:noFill/>
        </p:spPr>
        <p:txBody>
          <a:bodyPr wrap="none" rtlCol="0">
            <a:spAutoFit/>
          </a:bodyPr>
          <a:lstStyle/>
          <a:p>
            <a:pPr algn="l">
              <a:lnSpc>
                <a:spcPts val="3700"/>
              </a:lnSpc>
            </a:pPr>
            <a:r>
              <a:rPr lang="en-US" sz="3000" b="1" dirty="0"/>
              <a:t>Azimuthal position of the Booster Quadrupoles compared to the Collider Quadrupoles??</a:t>
            </a:r>
            <a:endParaRPr lang="en-GB" sz="3000" b="1" dirty="0"/>
          </a:p>
        </p:txBody>
      </p:sp>
      <p:sp>
        <p:nvSpPr>
          <p:cNvPr id="4" name="Slide Number Placeholder 3">
            <a:extLst>
              <a:ext uri="{FF2B5EF4-FFF2-40B4-BE49-F238E27FC236}">
                <a16:creationId xmlns:a16="http://schemas.microsoft.com/office/drawing/2014/main" id="{2CEAE6DC-FFA3-4DF4-8626-34936E310D8B}"/>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5" name="TextBox 4">
            <a:extLst>
              <a:ext uri="{FF2B5EF4-FFF2-40B4-BE49-F238E27FC236}">
                <a16:creationId xmlns:a16="http://schemas.microsoft.com/office/drawing/2014/main" id="{E67DB6EA-92F0-9120-A1BB-BF0F33A5EECF}"/>
              </a:ext>
            </a:extLst>
          </p:cNvPr>
          <p:cNvSpPr txBox="1"/>
          <p:nvPr/>
        </p:nvSpPr>
        <p:spPr>
          <a:xfrm>
            <a:off x="228600" y="13030200"/>
            <a:ext cx="23926800" cy="506614"/>
          </a:xfrm>
          <a:prstGeom prst="rect">
            <a:avLst/>
          </a:prstGeom>
          <a:noFill/>
        </p:spPr>
        <p:txBody>
          <a:bodyPr wrap="square" rtlCol="0">
            <a:spAutoFit/>
          </a:bodyPr>
          <a:lstStyle/>
          <a:p>
            <a:pPr algn="ctr">
              <a:lnSpc>
                <a:spcPts val="3700"/>
              </a:lnSpc>
            </a:pPr>
            <a:r>
              <a:rPr lang="en-US" sz="1800" dirty="0">
                <a:solidFill>
                  <a:schemeClr val="bg1">
                    <a:lumMod val="75000"/>
                  </a:schemeClr>
                </a:solidFill>
              </a:rPr>
              <a:t>159</a:t>
            </a:r>
            <a:r>
              <a:rPr lang="en-US" sz="1800" baseline="30000" dirty="0">
                <a:solidFill>
                  <a:schemeClr val="bg1">
                    <a:lumMod val="75000"/>
                  </a:schemeClr>
                </a:solidFill>
              </a:rPr>
              <a:t>th</a:t>
            </a:r>
            <a:r>
              <a:rPr lang="en-US" sz="1800" dirty="0">
                <a:solidFill>
                  <a:schemeClr val="bg1">
                    <a:lumMod val="75000"/>
                  </a:schemeClr>
                </a:solidFill>
              </a:rPr>
              <a:t> FCC-ee Optics Design Meeting | 10/11/2022 | L. Baudin &amp; F. Carra</a:t>
            </a:r>
            <a:endParaRPr lang="en-GB" sz="1800" dirty="0">
              <a:solidFill>
                <a:schemeClr val="bg1">
                  <a:lumMod val="75000"/>
                </a:schemeClr>
              </a:solidFill>
            </a:endParaRPr>
          </a:p>
        </p:txBody>
      </p:sp>
    </p:spTree>
    <p:extLst>
      <p:ext uri="{BB962C8B-B14F-4D97-AF65-F5344CB8AC3E}">
        <p14:creationId xmlns:p14="http://schemas.microsoft.com/office/powerpoint/2010/main" val="4178998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3" name="Slide Number Placeholder 2">
            <a:extLst>
              <a:ext uri="{FF2B5EF4-FFF2-40B4-BE49-F238E27FC236}">
                <a16:creationId xmlns:a16="http://schemas.microsoft.com/office/drawing/2014/main" id="{F3A57E1D-6BED-B652-A5EE-AC0672DFF628}"/>
              </a:ext>
            </a:extLst>
          </p:cNvPr>
          <p:cNvSpPr>
            <a:spLocks noGrp="1"/>
          </p:cNvSpPr>
          <p:nvPr>
            <p:ph type="sldNum" sz="quarter" idx="12"/>
          </p:nvPr>
        </p:nvSpPr>
        <p:spPr/>
        <p:txBody>
          <a:bodyPr/>
          <a:lstStyle/>
          <a:p>
            <a:fld id="{88A1DFE4-5FC5-43BD-BB7E-75EAD82B965F}" type="slidenum">
              <a:rPr lang="en-US" noProof="0" smtClean="0"/>
              <a:pPr/>
              <a:t>9</a:t>
            </a:fld>
            <a:endParaRPr lang="en-US" noProof="0" dirty="0"/>
          </a:p>
        </p:txBody>
      </p:sp>
    </p:spTree>
    <p:extLst>
      <p:ext uri="{BB962C8B-B14F-4D97-AF65-F5344CB8AC3E}">
        <p14:creationId xmlns:p14="http://schemas.microsoft.com/office/powerpoint/2010/main" val="1294950284"/>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PPT-FCC-Exempel</Template>
  <TotalTime>9145</TotalTime>
  <Words>244</Words>
  <Application>Microsoft Office PowerPoint</Application>
  <PresentationFormat>Custom</PresentationFormat>
  <Paragraphs>37</Paragraphs>
  <Slides>9</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9</vt:i4>
      </vt:variant>
    </vt:vector>
  </HeadingPairs>
  <TitlesOfParts>
    <vt:vector size="14" baseType="lpstr">
      <vt:lpstr>Arial</vt:lpstr>
      <vt:lpstr>Calibri</vt:lpstr>
      <vt:lpstr>Introslides</vt:lpstr>
      <vt:lpstr>Titleslides, Conclusion</vt:lpstr>
      <vt:lpstr>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Council Sept-21 report</dc:title>
  <dc:creator>Sylvie Prodon</dc:creator>
  <cp:keywords>FCC;Budget</cp:keywords>
  <cp:lastModifiedBy>Lucie Baudin</cp:lastModifiedBy>
  <cp:revision>766</cp:revision>
  <cp:lastPrinted>2021-09-08T06:45:54Z</cp:lastPrinted>
  <dcterms:created xsi:type="dcterms:W3CDTF">2020-10-29T13:06:43Z</dcterms:created>
  <dcterms:modified xsi:type="dcterms:W3CDTF">2022-11-10T14:32:01Z</dcterms:modified>
  <cp:category>Project management</cp:category>
</cp:coreProperties>
</file>