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03" r:id="rId2"/>
    <p:sldId id="315" r:id="rId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FBFBFB"/>
    <a:srgbClr val="F5F5F5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114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file:///C:\SMARTEAMProd_Tmp\eberthom\CAD001904313.CATProduct" TargetMode="External"/><Relationship Id="rId13" Type="http://schemas.openxmlformats.org/officeDocument/2006/relationships/image" Target="../media/image13.wmf"/><Relationship Id="rId3" Type="http://schemas.openxmlformats.org/officeDocument/2006/relationships/image" Target="../media/image6.wmf"/><Relationship Id="rId7" Type="http://schemas.openxmlformats.org/officeDocument/2006/relationships/image" Target="../media/image8.wmf"/><Relationship Id="rId12" Type="http://schemas.openxmlformats.org/officeDocument/2006/relationships/image" Target="../media/image12.wmf"/><Relationship Id="rId2" Type="http://schemas.openxmlformats.org/officeDocument/2006/relationships/oleObject" Target="SMARTEAM://_STFILE_C:/SMARTEAMProd_Tmp/eberthom/CAD001922024.CATPart%25VERS_1" TargetMode="External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4.xml"/><Relationship Id="rId6" Type="http://schemas.openxmlformats.org/officeDocument/2006/relationships/oleObject" Target="file:///C:\SMARTEAMProd_Tmp\eberthom\CAD001904314.CATProduct" TargetMode="External"/><Relationship Id="rId11" Type="http://schemas.openxmlformats.org/officeDocument/2006/relationships/image" Target="../media/image11.wmf"/><Relationship Id="rId5" Type="http://schemas.openxmlformats.org/officeDocument/2006/relationships/image" Target="../media/image7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oleObject" Target="SMARTEAM://_STFILE_C:/SMARTEAMProd_Tmp/eberthom/CAD001925497.CATProduct%25VERS_1" TargetMode="External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13.wmf"/><Relationship Id="rId3" Type="http://schemas.openxmlformats.org/officeDocument/2006/relationships/image" Target="../media/image17.wmf"/><Relationship Id="rId7" Type="http://schemas.openxmlformats.org/officeDocument/2006/relationships/image" Target="../media/image20.wmf"/><Relationship Id="rId12" Type="http://schemas.openxmlformats.org/officeDocument/2006/relationships/image" Target="../media/image12.wmf"/><Relationship Id="rId2" Type="http://schemas.openxmlformats.org/officeDocument/2006/relationships/oleObject" Target="SMARTEAM://_STFILE_C:/SMARTEAMProd_Tmp/eberthom/CAD001939950.CATProduct%25VERS_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wmf"/><Relationship Id="rId11" Type="http://schemas.openxmlformats.org/officeDocument/2006/relationships/image" Target="../media/image11.wmf"/><Relationship Id="rId5" Type="http://schemas.openxmlformats.org/officeDocument/2006/relationships/image" Target="../media/image18.wmf"/><Relationship Id="rId10" Type="http://schemas.openxmlformats.org/officeDocument/2006/relationships/image" Target="../media/image10.wmf"/><Relationship Id="rId4" Type="http://schemas.openxmlformats.org/officeDocument/2006/relationships/oleObject" Target="SMARTEAM://_STFILE_C:/SMARTEAMProd_Tmp/eberthom/CAD001921797.CATProduct%25VERS_1" TargetMode="External"/><Relationship Id="rId9" Type="http://schemas.openxmlformats.org/officeDocument/2006/relationships/oleObject" Target="file:///C:\SMARTEAMProd_Tmp\eberthom\CAD001904314.CATProduct" TargetMode="External"/><Relationship Id="rId1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A8DAD908-3776-9A22-37FE-4CF0F74C8D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79787"/>
              </p:ext>
            </p:extLst>
          </p:nvPr>
        </p:nvGraphicFramePr>
        <p:xfrm>
          <a:off x="9039587" y="1319949"/>
          <a:ext cx="387969" cy="441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2019600" imgH="2300040" progId="CATIA.Part">
                  <p:link updateAutomatic="1"/>
                </p:oleObj>
              </mc:Choice>
              <mc:Fallback>
                <p:oleObj name="Part" r:id="rId2" imgW="2019600" imgH="2300040" progId="CATIA.Par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039587" y="1319949"/>
                        <a:ext cx="387969" cy="441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4C5A85CA-9A57-6631-9B91-8634F1215A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157075"/>
              </p:ext>
            </p:extLst>
          </p:nvPr>
        </p:nvGraphicFramePr>
        <p:xfrm>
          <a:off x="7801595" y="2825085"/>
          <a:ext cx="1395989" cy="1385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881440" imgH="2860920" progId="CATIA.Product">
                  <p:link updateAutomatic="1"/>
                </p:oleObj>
              </mc:Choice>
              <mc:Fallback>
                <p:oleObj name="Product" r:id="rId4" imgW="2881440" imgH="28609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01595" y="2825085"/>
                        <a:ext cx="1395989" cy="1385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7" name="Object 126">
            <a:extLst>
              <a:ext uri="{FF2B5EF4-FFF2-40B4-BE49-F238E27FC236}">
                <a16:creationId xmlns:a16="http://schemas.microsoft.com/office/drawing/2014/main" id="{95F6E40B-0D7F-B2E1-BAB9-D2C69830A7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114932"/>
              </p:ext>
            </p:extLst>
          </p:nvPr>
        </p:nvGraphicFramePr>
        <p:xfrm>
          <a:off x="10181698" y="2684738"/>
          <a:ext cx="1880742" cy="1799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1881720" imgH="1800000" progId="CATIA.Product">
                  <p:link updateAutomatic="1"/>
                </p:oleObj>
              </mc:Choice>
              <mc:Fallback>
                <p:oleObj name="Product" r:id="rId6" imgW="1881720" imgH="18000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181698" y="2684738"/>
                        <a:ext cx="1880742" cy="1799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" name="Object 129">
            <a:extLst>
              <a:ext uri="{FF2B5EF4-FFF2-40B4-BE49-F238E27FC236}">
                <a16:creationId xmlns:a16="http://schemas.microsoft.com/office/drawing/2014/main" id="{C768EEF3-4A8F-DFE9-63F6-C84C2F3900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265645"/>
              </p:ext>
            </p:extLst>
          </p:nvPr>
        </p:nvGraphicFramePr>
        <p:xfrm>
          <a:off x="8336545" y="1825165"/>
          <a:ext cx="480311" cy="733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8" imgW="1244160" imgH="1902240" progId="CATIA.Product">
                  <p:link updateAutomatic="1"/>
                </p:oleObj>
              </mc:Choice>
              <mc:Fallback>
                <p:oleObj name="Product" r:id="rId8" imgW="1244160" imgH="19022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36545" y="1825165"/>
                        <a:ext cx="480311" cy="733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962E3016-8CEA-D43F-86C8-6234C9E341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707055"/>
              </p:ext>
            </p:extLst>
          </p:nvPr>
        </p:nvGraphicFramePr>
        <p:xfrm>
          <a:off x="8171680" y="4716337"/>
          <a:ext cx="1025904" cy="833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2090880" imgH="1698120" progId="CATIA.Product">
                  <p:link updateAutomatic="1"/>
                </p:oleObj>
              </mc:Choice>
              <mc:Fallback>
                <p:oleObj name="Product" r:id="rId6" imgW="2090880" imgH="16981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71680" y="4716337"/>
                        <a:ext cx="1025904" cy="833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>
            <a:extLst>
              <a:ext uri="{FF2B5EF4-FFF2-40B4-BE49-F238E27FC236}">
                <a16:creationId xmlns:a16="http://schemas.microsoft.com/office/drawing/2014/main" id="{53BF7F23-9D15-698F-DBD8-5A6E3BDC40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491353"/>
              </p:ext>
            </p:extLst>
          </p:nvPr>
        </p:nvGraphicFramePr>
        <p:xfrm>
          <a:off x="4970663" y="4648260"/>
          <a:ext cx="1899904" cy="111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3070080" imgH="1810440" progId="CATIA.Product">
                  <p:link updateAutomatic="1"/>
                </p:oleObj>
              </mc:Choice>
              <mc:Fallback>
                <p:oleObj name="Product" r:id="rId6" imgW="3070080" imgH="18104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70663" y="4648260"/>
                        <a:ext cx="1899904" cy="111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FDFC396C-8AEF-A60D-A424-BBFDBEB0F6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86265"/>
              </p:ext>
            </p:extLst>
          </p:nvPr>
        </p:nvGraphicFramePr>
        <p:xfrm>
          <a:off x="2710563" y="4615945"/>
          <a:ext cx="1656097" cy="1105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3070080" imgH="2050200" progId="CATIA.Product">
                  <p:link updateAutomatic="1"/>
                </p:oleObj>
              </mc:Choice>
              <mc:Fallback>
                <p:oleObj name="Product" r:id="rId6" imgW="3070080" imgH="20502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10563" y="4615945"/>
                        <a:ext cx="1656097" cy="11054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>
            <a:extLst>
              <a:ext uri="{FF2B5EF4-FFF2-40B4-BE49-F238E27FC236}">
                <a16:creationId xmlns:a16="http://schemas.microsoft.com/office/drawing/2014/main" id="{9CE7180D-B636-8472-0259-05B9F6A965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457060"/>
              </p:ext>
            </p:extLst>
          </p:nvPr>
        </p:nvGraphicFramePr>
        <p:xfrm>
          <a:off x="550936" y="4061007"/>
          <a:ext cx="1711079" cy="1786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2667240" imgH="2784600" progId="CATIA.Product">
                  <p:link updateAutomatic="1"/>
                </p:oleObj>
              </mc:Choice>
              <mc:Fallback>
                <p:oleObj name="Product" r:id="rId6" imgW="2667240" imgH="27846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0936" y="4061007"/>
                        <a:ext cx="1711079" cy="1786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80">
            <a:extLst>
              <a:ext uri="{FF2B5EF4-FFF2-40B4-BE49-F238E27FC236}">
                <a16:creationId xmlns:a16="http://schemas.microsoft.com/office/drawing/2014/main" id="{98FB83C2-418D-02BC-4C2F-174BA55B9F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732476"/>
              </p:ext>
            </p:extLst>
          </p:nvPr>
        </p:nvGraphicFramePr>
        <p:xfrm>
          <a:off x="5248655" y="1260656"/>
          <a:ext cx="1404572" cy="2411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8" imgW="2070360" imgH="3554640" progId="CATIA.Product">
                  <p:link updateAutomatic="1"/>
                </p:oleObj>
              </mc:Choice>
              <mc:Fallback>
                <p:oleObj name="Product" r:id="rId8" imgW="2070360" imgH="35546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248655" y="1260656"/>
                        <a:ext cx="1404572" cy="2411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D4F7A08E-A257-2FF0-8F34-98DAC35494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986907"/>
              </p:ext>
            </p:extLst>
          </p:nvPr>
        </p:nvGraphicFramePr>
        <p:xfrm>
          <a:off x="2731864" y="1056782"/>
          <a:ext cx="1635762" cy="2808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8" imgW="2070360" imgH="3554640" progId="CATIA.Product">
                  <p:link updateAutomatic="1"/>
                </p:oleObj>
              </mc:Choice>
              <mc:Fallback>
                <p:oleObj name="Product" r:id="rId8" imgW="2070360" imgH="35546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731864" y="1056782"/>
                        <a:ext cx="1635762" cy="28086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Spherical cavity: overview of fabrication sequence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2022-09-30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E.Berthomé</a:t>
            </a:r>
            <a:r>
              <a:rPr lang="en-US" dirty="0"/>
              <a:t> | X-band Corrector cavities – Design review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82BF9D-3B2F-4D3C-B4F9-3A9524D613C2}"/>
              </a:ext>
            </a:extLst>
          </p:cNvPr>
          <p:cNvCxnSpPr>
            <a:cxnSpLocks/>
          </p:cNvCxnSpPr>
          <p:nvPr/>
        </p:nvCxnSpPr>
        <p:spPr>
          <a:xfrm>
            <a:off x="4282670" y="3174278"/>
            <a:ext cx="828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DF91AD-5ADD-4236-A9A8-B8DEDBBCA659}"/>
              </a:ext>
            </a:extLst>
          </p:cNvPr>
          <p:cNvCxnSpPr>
            <a:cxnSpLocks/>
          </p:cNvCxnSpPr>
          <p:nvPr/>
        </p:nvCxnSpPr>
        <p:spPr>
          <a:xfrm>
            <a:off x="4259262" y="1699659"/>
            <a:ext cx="828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FC466E0-5499-4261-922C-3CA98106B170}"/>
              </a:ext>
            </a:extLst>
          </p:cNvPr>
          <p:cNvSpPr/>
          <p:nvPr/>
        </p:nvSpPr>
        <p:spPr>
          <a:xfrm>
            <a:off x="3924061" y="910102"/>
            <a:ext cx="154561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dirty="0">
                <a:ln/>
                <a:solidFill>
                  <a:schemeClr val="accent5">
                    <a:lumMod val="60000"/>
                    <a:lumOff val="40000"/>
                  </a:schemeClr>
                </a:solidFill>
              </a:rPr>
              <a:t>Final machining</a:t>
            </a:r>
            <a:endParaRPr lang="en-US" sz="1400" b="1" cap="none" spc="0" dirty="0">
              <a:ln/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52C31F-3085-4C35-A1DD-8B8E05F1CA25}"/>
              </a:ext>
            </a:extLst>
          </p:cNvPr>
          <p:cNvCxnSpPr>
            <a:cxnSpLocks/>
          </p:cNvCxnSpPr>
          <p:nvPr/>
        </p:nvCxnSpPr>
        <p:spPr>
          <a:xfrm flipH="1">
            <a:off x="4696867" y="1217879"/>
            <a:ext cx="24540" cy="2307907"/>
          </a:xfrm>
          <a:prstGeom prst="line">
            <a:avLst/>
          </a:prstGeom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648EBEC-357E-47CC-8261-9F0D57E0E698}"/>
              </a:ext>
            </a:extLst>
          </p:cNvPr>
          <p:cNvCxnSpPr>
            <a:cxnSpLocks/>
          </p:cNvCxnSpPr>
          <p:nvPr/>
        </p:nvCxnSpPr>
        <p:spPr>
          <a:xfrm flipV="1">
            <a:off x="2302265" y="5301208"/>
            <a:ext cx="445566" cy="164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2E05D8-0B50-4B9C-961E-E2FA6674CBB4}"/>
              </a:ext>
            </a:extLst>
          </p:cNvPr>
          <p:cNvCxnSpPr>
            <a:cxnSpLocks/>
          </p:cNvCxnSpPr>
          <p:nvPr/>
        </p:nvCxnSpPr>
        <p:spPr>
          <a:xfrm>
            <a:off x="2327794" y="4564675"/>
            <a:ext cx="420037" cy="2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23B36-5077-45E8-94E4-D5B4EEAC684D}"/>
              </a:ext>
            </a:extLst>
          </p:cNvPr>
          <p:cNvSpPr/>
          <p:nvPr/>
        </p:nvSpPr>
        <p:spPr>
          <a:xfrm>
            <a:off x="2094905" y="4000391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68F2DD-6C79-43D7-B66B-04FD587FFC42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2515854" y="4308168"/>
            <a:ext cx="6649" cy="129604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893FE4F-F2DD-44FB-81BB-97DBBAD6A75F}"/>
              </a:ext>
            </a:extLst>
          </p:cNvPr>
          <p:cNvCxnSpPr>
            <a:cxnSpLocks/>
          </p:cNvCxnSpPr>
          <p:nvPr/>
        </p:nvCxnSpPr>
        <p:spPr>
          <a:xfrm flipV="1">
            <a:off x="4378258" y="5061808"/>
            <a:ext cx="592405" cy="2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2103E5AE-5559-4D40-9983-4D283EADF7A5}"/>
              </a:ext>
            </a:extLst>
          </p:cNvPr>
          <p:cNvSpPr/>
          <p:nvPr/>
        </p:nvSpPr>
        <p:spPr>
          <a:xfrm>
            <a:off x="4104073" y="4211075"/>
            <a:ext cx="1067921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Machining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F79FD55-7711-449A-A4B9-7E9131DDDDD3}"/>
              </a:ext>
            </a:extLst>
          </p:cNvPr>
          <p:cNvCxnSpPr>
            <a:cxnSpLocks/>
          </p:cNvCxnSpPr>
          <p:nvPr/>
        </p:nvCxnSpPr>
        <p:spPr>
          <a:xfrm flipH="1">
            <a:off x="4674229" y="4610416"/>
            <a:ext cx="1" cy="922352"/>
          </a:xfrm>
          <a:prstGeom prst="line">
            <a:avLst/>
          </a:prstGeom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9FDBC4-55D1-4E82-B62A-F5120AA2E716}"/>
              </a:ext>
            </a:extLst>
          </p:cNvPr>
          <p:cNvCxnSpPr>
            <a:cxnSpLocks/>
          </p:cNvCxnSpPr>
          <p:nvPr/>
        </p:nvCxnSpPr>
        <p:spPr>
          <a:xfrm>
            <a:off x="6627324" y="3276118"/>
            <a:ext cx="1040628" cy="135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F7A1684-6987-4A02-B084-C6A27A86F826}"/>
              </a:ext>
            </a:extLst>
          </p:cNvPr>
          <p:cNvCxnSpPr>
            <a:cxnSpLocks/>
          </p:cNvCxnSpPr>
          <p:nvPr/>
        </p:nvCxnSpPr>
        <p:spPr>
          <a:xfrm>
            <a:off x="7443604" y="1383053"/>
            <a:ext cx="15465" cy="338601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413530DC-D742-4660-A368-F904F703A544}"/>
              </a:ext>
            </a:extLst>
          </p:cNvPr>
          <p:cNvSpPr/>
          <p:nvPr/>
        </p:nvSpPr>
        <p:spPr>
          <a:xfrm>
            <a:off x="6991710" y="906788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B81F8AA-C4A6-41F0-962D-9118DDB07254}"/>
              </a:ext>
            </a:extLst>
          </p:cNvPr>
          <p:cNvCxnSpPr>
            <a:cxnSpLocks/>
          </p:cNvCxnSpPr>
          <p:nvPr/>
        </p:nvCxnSpPr>
        <p:spPr>
          <a:xfrm flipV="1">
            <a:off x="9208360" y="4412647"/>
            <a:ext cx="1064104" cy="539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1E0DD9D-D987-4BA2-A675-F35BCC136011}"/>
              </a:ext>
            </a:extLst>
          </p:cNvPr>
          <p:cNvCxnSpPr>
            <a:cxnSpLocks/>
          </p:cNvCxnSpPr>
          <p:nvPr/>
        </p:nvCxnSpPr>
        <p:spPr>
          <a:xfrm>
            <a:off x="9331227" y="3852646"/>
            <a:ext cx="668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C7FEDDB3-1598-4800-A387-567EBD977C1A}"/>
              </a:ext>
            </a:extLst>
          </p:cNvPr>
          <p:cNvSpPr/>
          <p:nvPr/>
        </p:nvSpPr>
        <p:spPr>
          <a:xfrm>
            <a:off x="9342978" y="918225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722EC2C-891F-4227-BE64-C771B04B4D6D}"/>
              </a:ext>
            </a:extLst>
          </p:cNvPr>
          <p:cNvCxnSpPr>
            <a:cxnSpLocks/>
          </p:cNvCxnSpPr>
          <p:nvPr/>
        </p:nvCxnSpPr>
        <p:spPr>
          <a:xfrm>
            <a:off x="9741272" y="1437590"/>
            <a:ext cx="42543" cy="326930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D076231-E113-4150-0FD3-0991FC340E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000204"/>
              </p:ext>
            </p:extLst>
          </p:nvPr>
        </p:nvGraphicFramePr>
        <p:xfrm>
          <a:off x="748870" y="957039"/>
          <a:ext cx="1517354" cy="3008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8" imgW="1994040" imgH="3952440" progId="CATIA.Product">
                  <p:link updateAutomatic="1"/>
                </p:oleObj>
              </mc:Choice>
              <mc:Fallback>
                <p:oleObj name="Product" r:id="rId8" imgW="1994040" imgH="39524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48870" y="957039"/>
                        <a:ext cx="1517354" cy="3008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D444670-A798-E4F5-37B4-31D730A35F93}"/>
              </a:ext>
            </a:extLst>
          </p:cNvPr>
          <p:cNvCxnSpPr>
            <a:cxnSpLocks/>
          </p:cNvCxnSpPr>
          <p:nvPr/>
        </p:nvCxnSpPr>
        <p:spPr>
          <a:xfrm flipV="1">
            <a:off x="2195121" y="1825165"/>
            <a:ext cx="678390" cy="239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63BBEFE-A791-5711-39D1-1F7148F77461}"/>
              </a:ext>
            </a:extLst>
          </p:cNvPr>
          <p:cNvCxnSpPr>
            <a:cxnSpLocks/>
          </p:cNvCxnSpPr>
          <p:nvPr/>
        </p:nvCxnSpPr>
        <p:spPr>
          <a:xfrm>
            <a:off x="2197602" y="1432486"/>
            <a:ext cx="675909" cy="249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07EA345E-1352-00F7-7BC1-6386E6CA860C}"/>
              </a:ext>
            </a:extLst>
          </p:cNvPr>
          <p:cNvSpPr/>
          <p:nvPr/>
        </p:nvSpPr>
        <p:spPr>
          <a:xfrm>
            <a:off x="2074895" y="845402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63D22B4-94FD-D512-321F-08F1194B3648}"/>
              </a:ext>
            </a:extLst>
          </p:cNvPr>
          <p:cNvCxnSpPr>
            <a:cxnSpLocks/>
          </p:cNvCxnSpPr>
          <p:nvPr/>
        </p:nvCxnSpPr>
        <p:spPr>
          <a:xfrm flipH="1">
            <a:off x="2490487" y="1220552"/>
            <a:ext cx="5357" cy="98209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7C09811-AF90-F093-3223-5E7FEE338F86}"/>
              </a:ext>
            </a:extLst>
          </p:cNvPr>
          <p:cNvCxnSpPr>
            <a:cxnSpLocks/>
          </p:cNvCxnSpPr>
          <p:nvPr/>
        </p:nvCxnSpPr>
        <p:spPr>
          <a:xfrm flipV="1">
            <a:off x="2189764" y="3269674"/>
            <a:ext cx="683747" cy="21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07C80AB-8FE0-D0B7-E862-5080B9BD1A8A}"/>
              </a:ext>
            </a:extLst>
          </p:cNvPr>
          <p:cNvCxnSpPr>
            <a:cxnSpLocks/>
          </p:cNvCxnSpPr>
          <p:nvPr/>
        </p:nvCxnSpPr>
        <p:spPr>
          <a:xfrm>
            <a:off x="2192245" y="2848091"/>
            <a:ext cx="681266" cy="272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1C7F49E-E795-5E5E-614D-21442E2186B2}"/>
              </a:ext>
            </a:extLst>
          </p:cNvPr>
          <p:cNvCxnSpPr>
            <a:cxnSpLocks/>
          </p:cNvCxnSpPr>
          <p:nvPr/>
        </p:nvCxnSpPr>
        <p:spPr>
          <a:xfrm flipH="1">
            <a:off x="2479463" y="2352132"/>
            <a:ext cx="10714" cy="1266115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57BF2DD-D988-4AED-6777-42AC0C420C84}"/>
              </a:ext>
            </a:extLst>
          </p:cNvPr>
          <p:cNvCxnSpPr>
            <a:cxnSpLocks/>
          </p:cNvCxnSpPr>
          <p:nvPr/>
        </p:nvCxnSpPr>
        <p:spPr>
          <a:xfrm flipV="1">
            <a:off x="6789761" y="4136115"/>
            <a:ext cx="951313" cy="808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54E9896-0BB8-BDDA-E943-15A587CD4146}"/>
              </a:ext>
            </a:extLst>
          </p:cNvPr>
          <p:cNvCxnSpPr>
            <a:cxnSpLocks/>
          </p:cNvCxnSpPr>
          <p:nvPr/>
        </p:nvCxnSpPr>
        <p:spPr>
          <a:xfrm>
            <a:off x="6618577" y="1919133"/>
            <a:ext cx="1223656" cy="913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C497657B-11AB-2602-3141-CBF7D76933EA}"/>
              </a:ext>
            </a:extLst>
          </p:cNvPr>
          <p:cNvCxnSpPr>
            <a:cxnSpLocks/>
          </p:cNvCxnSpPr>
          <p:nvPr/>
        </p:nvCxnSpPr>
        <p:spPr>
          <a:xfrm>
            <a:off x="8842332" y="2153962"/>
            <a:ext cx="1502140" cy="884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32A3050-7F22-DB60-CF7E-0C4CA4D3E79B}"/>
              </a:ext>
            </a:extLst>
          </p:cNvPr>
          <p:cNvCxnSpPr>
            <a:cxnSpLocks/>
          </p:cNvCxnSpPr>
          <p:nvPr/>
        </p:nvCxnSpPr>
        <p:spPr>
          <a:xfrm>
            <a:off x="9427556" y="1765691"/>
            <a:ext cx="1144949" cy="919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5398D2C-A246-25D6-A88E-AA659A2DED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331978"/>
              </p:ext>
            </p:extLst>
          </p:nvPr>
        </p:nvGraphicFramePr>
        <p:xfrm>
          <a:off x="7614441" y="2779346"/>
          <a:ext cx="1449393" cy="1565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2865960" imgH="3095640" progId="CATIA.Product">
                  <p:link updateAutomatic="1"/>
                </p:oleObj>
              </mc:Choice>
              <mc:Fallback>
                <p:oleObj name="Product" r:id="rId2" imgW="2865960" imgH="30956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14441" y="2779346"/>
                        <a:ext cx="1449393" cy="1565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08B85C97-F618-7DE5-FB14-D93EC2E072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246889"/>
              </p:ext>
            </p:extLst>
          </p:nvPr>
        </p:nvGraphicFramePr>
        <p:xfrm>
          <a:off x="10019004" y="2724750"/>
          <a:ext cx="1754603" cy="1695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896560" imgH="2799720" progId="CATIA.Product">
                  <p:link updateAutomatic="1"/>
                </p:oleObj>
              </mc:Choice>
              <mc:Fallback>
                <p:oleObj name="Product" r:id="rId4" imgW="2896560" imgH="27997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19004" y="2724750"/>
                        <a:ext cx="1754603" cy="1695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6C8C2128-F81D-E7BB-5B38-F853F06C77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789738"/>
              </p:ext>
            </p:extLst>
          </p:nvPr>
        </p:nvGraphicFramePr>
        <p:xfrm>
          <a:off x="5331180" y="1797029"/>
          <a:ext cx="1444563" cy="137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1662480" imgH="1585800" progId="CATIA.Product">
                  <p:link updateAutomatic="1"/>
                </p:oleObj>
              </mc:Choice>
              <mc:Fallback>
                <p:oleObj name="Product" r:id="rId4" imgW="1662480" imgH="15858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1180" y="1797029"/>
                        <a:ext cx="1444563" cy="137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5B1F0BDD-A0A5-3084-2EAD-49FF28FCCB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392388"/>
              </p:ext>
            </p:extLst>
          </p:nvPr>
        </p:nvGraphicFramePr>
        <p:xfrm>
          <a:off x="3202345" y="1770723"/>
          <a:ext cx="1443114" cy="1376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1662480" imgH="1585800" progId="CATIA.Product">
                  <p:link updateAutomatic="1"/>
                </p:oleObj>
              </mc:Choice>
              <mc:Fallback>
                <p:oleObj name="Product" r:id="rId4" imgW="1662480" imgH="15858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02345" y="1770723"/>
                        <a:ext cx="1443114" cy="1376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E5ED2A7-DA9D-CF82-0451-6BD485971D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47889"/>
              </p:ext>
            </p:extLst>
          </p:nvPr>
        </p:nvGraphicFramePr>
        <p:xfrm>
          <a:off x="721976" y="1238131"/>
          <a:ext cx="1436224" cy="2374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1886760" imgH="3121200" progId="CATIA.Product">
                  <p:link updateAutomatic="1"/>
                </p:oleObj>
              </mc:Choice>
              <mc:Fallback>
                <p:oleObj name="Product" r:id="rId4" imgW="1886760" imgH="31212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1976" y="1238131"/>
                        <a:ext cx="1436224" cy="2374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962E3016-8CEA-D43F-86C8-6234C9E341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915195"/>
              </p:ext>
            </p:extLst>
          </p:nvPr>
        </p:nvGraphicFramePr>
        <p:xfrm>
          <a:off x="7975876" y="4677250"/>
          <a:ext cx="1254487" cy="1019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9" imgW="2090880" imgH="1698120" progId="CATIA.Product">
                  <p:link updateAutomatic="1"/>
                </p:oleObj>
              </mc:Choice>
              <mc:Fallback>
                <p:oleObj name="Product" r:id="rId9" imgW="2090880" imgH="1698120" progId="CATIA.Product">
                  <p:link updateAutomatic="1"/>
                  <p:pic>
                    <p:nvPicPr>
                      <p:cNvPr id="89" name="Object 88">
                        <a:extLst>
                          <a:ext uri="{FF2B5EF4-FFF2-40B4-BE49-F238E27FC236}">
                            <a16:creationId xmlns:a16="http://schemas.microsoft.com/office/drawing/2014/main" id="{962E3016-8CEA-D43F-86C8-6234C9E34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975876" y="4677250"/>
                        <a:ext cx="1254487" cy="1019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>
            <a:extLst>
              <a:ext uri="{FF2B5EF4-FFF2-40B4-BE49-F238E27FC236}">
                <a16:creationId xmlns:a16="http://schemas.microsoft.com/office/drawing/2014/main" id="{53BF7F23-9D15-698F-DBD8-5A6E3BDC40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147104"/>
              </p:ext>
            </p:extLst>
          </p:nvPr>
        </p:nvGraphicFramePr>
        <p:xfrm>
          <a:off x="4915372" y="4628438"/>
          <a:ext cx="1899904" cy="111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9" imgW="3070080" imgH="1810440" progId="CATIA.Product">
                  <p:link updateAutomatic="1"/>
                </p:oleObj>
              </mc:Choice>
              <mc:Fallback>
                <p:oleObj name="Product" r:id="rId9" imgW="3070080" imgH="1810440" progId="CATIA.Product">
                  <p:link updateAutomatic="1"/>
                  <p:pic>
                    <p:nvPicPr>
                      <p:cNvPr id="88" name="Object 87">
                        <a:extLst>
                          <a:ext uri="{FF2B5EF4-FFF2-40B4-BE49-F238E27FC236}">
                            <a16:creationId xmlns:a16="http://schemas.microsoft.com/office/drawing/2014/main" id="{53BF7F23-9D15-698F-DBD8-5A6E3BDC40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15372" y="4628438"/>
                        <a:ext cx="1899904" cy="111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FDFC396C-8AEF-A60D-A424-BBFDBEB0F6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10563" y="4615945"/>
          <a:ext cx="1656097" cy="1105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9" imgW="3070080" imgH="2050200" progId="CATIA.Product">
                  <p:link updateAutomatic="1"/>
                </p:oleObj>
              </mc:Choice>
              <mc:Fallback>
                <p:oleObj name="Product" r:id="rId9" imgW="3070080" imgH="2050200" progId="CATIA.Product">
                  <p:link updateAutomatic="1"/>
                  <p:pic>
                    <p:nvPicPr>
                      <p:cNvPr id="87" name="Object 86">
                        <a:extLst>
                          <a:ext uri="{FF2B5EF4-FFF2-40B4-BE49-F238E27FC236}">
                            <a16:creationId xmlns:a16="http://schemas.microsoft.com/office/drawing/2014/main" id="{FDFC396C-8AEF-A60D-A424-BBFDBEB0F6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10563" y="4615945"/>
                        <a:ext cx="1656097" cy="11054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>
            <a:extLst>
              <a:ext uri="{FF2B5EF4-FFF2-40B4-BE49-F238E27FC236}">
                <a16:creationId xmlns:a16="http://schemas.microsoft.com/office/drawing/2014/main" id="{9CE7180D-B636-8472-0259-05B9F6A965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936" y="4061007"/>
          <a:ext cx="1711079" cy="1786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9" imgW="2667240" imgH="2784600" progId="CATIA.Product">
                  <p:link updateAutomatic="1"/>
                </p:oleObj>
              </mc:Choice>
              <mc:Fallback>
                <p:oleObj name="Product" r:id="rId9" imgW="2667240" imgH="2784600" progId="CATIA.Product">
                  <p:link updateAutomatic="1"/>
                  <p:pic>
                    <p:nvPicPr>
                      <p:cNvPr id="82" name="Object 81">
                        <a:extLst>
                          <a:ext uri="{FF2B5EF4-FFF2-40B4-BE49-F238E27FC236}">
                            <a16:creationId xmlns:a16="http://schemas.microsoft.com/office/drawing/2014/main" id="{9CE7180D-B636-8472-0259-05B9F6A965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0936" y="4061007"/>
                        <a:ext cx="1711079" cy="1786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2022-08-19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E.Berthomé</a:t>
            </a:r>
            <a:r>
              <a:rPr lang="en-US" dirty="0"/>
              <a:t> | X-band Corrector cavities – Design review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DF91AD-5ADD-4236-A9A8-B8DEDBBCA659}"/>
              </a:ext>
            </a:extLst>
          </p:cNvPr>
          <p:cNvCxnSpPr>
            <a:cxnSpLocks/>
          </p:cNvCxnSpPr>
          <p:nvPr/>
        </p:nvCxnSpPr>
        <p:spPr>
          <a:xfrm>
            <a:off x="4719723" y="2474428"/>
            <a:ext cx="656197" cy="15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FC466E0-5499-4261-922C-3CA98106B170}"/>
              </a:ext>
            </a:extLst>
          </p:cNvPr>
          <p:cNvSpPr/>
          <p:nvPr/>
        </p:nvSpPr>
        <p:spPr>
          <a:xfrm>
            <a:off x="4151832" y="1067940"/>
            <a:ext cx="154561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>
                <a:ln/>
                <a:solidFill>
                  <a:schemeClr val="accent5">
                    <a:lumMod val="60000"/>
                    <a:lumOff val="40000"/>
                  </a:schemeClr>
                </a:solidFill>
              </a:rPr>
              <a:t>Final machining</a:t>
            </a:r>
            <a:endParaRPr lang="en-US" sz="1400" b="1" cap="none" spc="0" dirty="0">
              <a:ln/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52C31F-3085-4C35-A1DD-8B8E05F1CA25}"/>
              </a:ext>
            </a:extLst>
          </p:cNvPr>
          <p:cNvCxnSpPr>
            <a:cxnSpLocks/>
          </p:cNvCxnSpPr>
          <p:nvPr/>
        </p:nvCxnSpPr>
        <p:spPr>
          <a:xfrm>
            <a:off x="4943872" y="1439335"/>
            <a:ext cx="0" cy="1840721"/>
          </a:xfrm>
          <a:prstGeom prst="line">
            <a:avLst/>
          </a:prstGeom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648EBEC-357E-47CC-8261-9F0D57E0E698}"/>
              </a:ext>
            </a:extLst>
          </p:cNvPr>
          <p:cNvCxnSpPr>
            <a:cxnSpLocks/>
          </p:cNvCxnSpPr>
          <p:nvPr/>
        </p:nvCxnSpPr>
        <p:spPr>
          <a:xfrm flipV="1">
            <a:off x="2302265" y="5301208"/>
            <a:ext cx="445566" cy="164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2E05D8-0B50-4B9C-961E-E2FA6674CBB4}"/>
              </a:ext>
            </a:extLst>
          </p:cNvPr>
          <p:cNvCxnSpPr>
            <a:cxnSpLocks/>
          </p:cNvCxnSpPr>
          <p:nvPr/>
        </p:nvCxnSpPr>
        <p:spPr>
          <a:xfrm>
            <a:off x="2327794" y="4564675"/>
            <a:ext cx="420037" cy="2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23B36-5077-45E8-94E4-D5B4EEAC684D}"/>
              </a:ext>
            </a:extLst>
          </p:cNvPr>
          <p:cNvSpPr/>
          <p:nvPr/>
        </p:nvSpPr>
        <p:spPr>
          <a:xfrm>
            <a:off x="2094905" y="4000391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68F2DD-6C79-43D7-B66B-04FD587FFC42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2515854" y="4308168"/>
            <a:ext cx="6649" cy="129604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893FE4F-F2DD-44FB-81BB-97DBBAD6A75F}"/>
              </a:ext>
            </a:extLst>
          </p:cNvPr>
          <p:cNvCxnSpPr>
            <a:cxnSpLocks/>
          </p:cNvCxnSpPr>
          <p:nvPr/>
        </p:nvCxnSpPr>
        <p:spPr>
          <a:xfrm flipV="1">
            <a:off x="4378258" y="5061808"/>
            <a:ext cx="494299" cy="2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2103E5AE-5559-4D40-9983-4D283EADF7A5}"/>
              </a:ext>
            </a:extLst>
          </p:cNvPr>
          <p:cNvSpPr/>
          <p:nvPr/>
        </p:nvSpPr>
        <p:spPr>
          <a:xfrm>
            <a:off x="3996045" y="4231469"/>
            <a:ext cx="1067921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Machining</a:t>
            </a:r>
            <a:endParaRPr lang="en-US" sz="1400" b="1" cap="none" spc="0" dirty="0">
              <a:ln/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F79FD55-7711-449A-A4B9-7E9131DDDDD3}"/>
              </a:ext>
            </a:extLst>
          </p:cNvPr>
          <p:cNvCxnSpPr>
            <a:cxnSpLocks/>
          </p:cNvCxnSpPr>
          <p:nvPr/>
        </p:nvCxnSpPr>
        <p:spPr>
          <a:xfrm flipH="1">
            <a:off x="4576135" y="4600632"/>
            <a:ext cx="1" cy="922352"/>
          </a:xfrm>
          <a:prstGeom prst="line">
            <a:avLst/>
          </a:prstGeom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F7A1684-6987-4A02-B084-C6A27A86F826}"/>
              </a:ext>
            </a:extLst>
          </p:cNvPr>
          <p:cNvCxnSpPr>
            <a:cxnSpLocks/>
          </p:cNvCxnSpPr>
          <p:nvPr/>
        </p:nvCxnSpPr>
        <p:spPr>
          <a:xfrm>
            <a:off x="7231964" y="1454789"/>
            <a:ext cx="11573" cy="3928049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413530DC-D742-4660-A368-F904F703A544}"/>
              </a:ext>
            </a:extLst>
          </p:cNvPr>
          <p:cNvSpPr/>
          <p:nvPr/>
        </p:nvSpPr>
        <p:spPr>
          <a:xfrm>
            <a:off x="6802754" y="1062783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B81F8AA-C4A6-41F0-962D-9118DDB07254}"/>
              </a:ext>
            </a:extLst>
          </p:cNvPr>
          <p:cNvCxnSpPr>
            <a:cxnSpLocks/>
          </p:cNvCxnSpPr>
          <p:nvPr/>
        </p:nvCxnSpPr>
        <p:spPr>
          <a:xfrm flipV="1">
            <a:off x="9313780" y="4474343"/>
            <a:ext cx="814595" cy="599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1E0DD9D-D987-4BA2-A675-F35BCC136011}"/>
              </a:ext>
            </a:extLst>
          </p:cNvPr>
          <p:cNvCxnSpPr>
            <a:cxnSpLocks/>
          </p:cNvCxnSpPr>
          <p:nvPr/>
        </p:nvCxnSpPr>
        <p:spPr>
          <a:xfrm>
            <a:off x="6893599" y="2800936"/>
            <a:ext cx="683186" cy="445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C7FEDDB3-1598-4800-A387-567EBD977C1A}"/>
              </a:ext>
            </a:extLst>
          </p:cNvPr>
          <p:cNvSpPr/>
          <p:nvPr/>
        </p:nvSpPr>
        <p:spPr>
          <a:xfrm>
            <a:off x="9139450" y="1069780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722EC2C-891F-4227-BE64-C771B04B4D6D}"/>
              </a:ext>
            </a:extLst>
          </p:cNvPr>
          <p:cNvCxnSpPr>
            <a:cxnSpLocks/>
          </p:cNvCxnSpPr>
          <p:nvPr/>
        </p:nvCxnSpPr>
        <p:spPr>
          <a:xfrm>
            <a:off x="9575249" y="2001391"/>
            <a:ext cx="22547" cy="318546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D444670-A798-E4F5-37B4-31D730A35F93}"/>
              </a:ext>
            </a:extLst>
          </p:cNvPr>
          <p:cNvCxnSpPr>
            <a:cxnSpLocks/>
          </p:cNvCxnSpPr>
          <p:nvPr/>
        </p:nvCxnSpPr>
        <p:spPr>
          <a:xfrm>
            <a:off x="2232544" y="2416672"/>
            <a:ext cx="1003169" cy="12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63BBEFE-A791-5711-39D1-1F7148F77461}"/>
              </a:ext>
            </a:extLst>
          </p:cNvPr>
          <p:cNvCxnSpPr>
            <a:cxnSpLocks/>
          </p:cNvCxnSpPr>
          <p:nvPr/>
        </p:nvCxnSpPr>
        <p:spPr>
          <a:xfrm>
            <a:off x="2360122" y="1543488"/>
            <a:ext cx="828735" cy="471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07EA345E-1352-00F7-7BC1-6386E6CA860C}"/>
              </a:ext>
            </a:extLst>
          </p:cNvPr>
          <p:cNvSpPr/>
          <p:nvPr/>
        </p:nvSpPr>
        <p:spPr>
          <a:xfrm>
            <a:off x="2205448" y="899578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7C09811-AF90-F093-3223-5E7FEE338F86}"/>
              </a:ext>
            </a:extLst>
          </p:cNvPr>
          <p:cNvCxnSpPr>
            <a:cxnSpLocks/>
          </p:cNvCxnSpPr>
          <p:nvPr/>
        </p:nvCxnSpPr>
        <p:spPr>
          <a:xfrm flipV="1">
            <a:off x="2246915" y="2766229"/>
            <a:ext cx="988798" cy="426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1C7F49E-E795-5E5E-614D-21442E2186B2}"/>
              </a:ext>
            </a:extLst>
          </p:cNvPr>
          <p:cNvCxnSpPr>
            <a:cxnSpLocks/>
          </p:cNvCxnSpPr>
          <p:nvPr/>
        </p:nvCxnSpPr>
        <p:spPr>
          <a:xfrm flipH="1">
            <a:off x="2631601" y="1273591"/>
            <a:ext cx="12607" cy="2389293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57BF2DD-D988-4AED-6777-42AC0C420C84}"/>
              </a:ext>
            </a:extLst>
          </p:cNvPr>
          <p:cNvCxnSpPr>
            <a:cxnSpLocks/>
          </p:cNvCxnSpPr>
          <p:nvPr/>
        </p:nvCxnSpPr>
        <p:spPr>
          <a:xfrm flipV="1">
            <a:off x="6858091" y="4231469"/>
            <a:ext cx="786561" cy="748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9F62D60A-4BFA-74C7-1306-F9EF2D90CD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034718"/>
              </p:ext>
            </p:extLst>
          </p:nvPr>
        </p:nvGraphicFramePr>
        <p:xfrm>
          <a:off x="8308177" y="1713193"/>
          <a:ext cx="525136" cy="388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1769400" imgH="1310400" progId="CATIA.Product">
                  <p:link updateAutomatic="1"/>
                </p:oleObj>
              </mc:Choice>
              <mc:Fallback>
                <p:oleObj name="Product" r:id="rId4" imgW="1769400" imgH="13104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308177" y="1713193"/>
                        <a:ext cx="525136" cy="3885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002A896-1355-487F-8A8A-4E7C0F225734}"/>
              </a:ext>
            </a:extLst>
          </p:cNvPr>
          <p:cNvCxnSpPr>
            <a:cxnSpLocks/>
          </p:cNvCxnSpPr>
          <p:nvPr/>
        </p:nvCxnSpPr>
        <p:spPr>
          <a:xfrm>
            <a:off x="9063834" y="2079684"/>
            <a:ext cx="917514" cy="726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itle 17">
            <a:extLst>
              <a:ext uri="{FF2B5EF4-FFF2-40B4-BE49-F238E27FC236}">
                <a16:creationId xmlns:a16="http://schemas.microsoft.com/office/drawing/2014/main" id="{6D2158DB-AC8F-5E08-BF71-47EF6B84B816}"/>
              </a:ext>
            </a:extLst>
          </p:cNvPr>
          <p:cNvSpPr txBox="1">
            <a:spLocks/>
          </p:cNvSpPr>
          <p:nvPr/>
        </p:nvSpPr>
        <p:spPr>
          <a:xfrm>
            <a:off x="560388" y="33657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Bowl cavity: overview of fabrication sequence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C76BBD-AC90-0402-8ED5-0E0E7DC90C1F}"/>
              </a:ext>
            </a:extLst>
          </p:cNvPr>
          <p:cNvCxnSpPr>
            <a:cxnSpLocks/>
          </p:cNvCxnSpPr>
          <p:nvPr/>
        </p:nvCxnSpPr>
        <p:spPr>
          <a:xfrm>
            <a:off x="9230363" y="3875111"/>
            <a:ext cx="641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147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 (1)</Template>
  <TotalTime>5683</TotalTime>
  <Words>52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21</vt:i4>
      </vt:variant>
      <vt:variant>
        <vt:lpstr>Slide Titles</vt:lpstr>
      </vt:variant>
      <vt:variant>
        <vt:i4>2</vt:i4>
      </vt:variant>
    </vt:vector>
  </HeadingPairs>
  <TitlesOfParts>
    <vt:vector size="26" baseType="lpstr">
      <vt:lpstr>Arial</vt:lpstr>
      <vt:lpstr>Calibri</vt:lpstr>
      <vt:lpstr>Office Theme</vt:lpstr>
      <vt:lpstr>file:///C:\SMARTEAMProd_Tmp\eberthom\CAD001904314.CATProduct</vt:lpstr>
      <vt:lpstr>file:///C:\SMARTEAMProd_Tmp\eberthom\CAD001904313.CATProduct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file:///C:\SMARTEAMProd_Tmp\eberthom\CAD001904313.CATProduct</vt:lpstr>
      <vt:lpstr>file:///C:\SMARTEAMProd_Tmp\eberthom\CAD001904313.CATProduct</vt:lpstr>
      <vt:lpstr>file:///C:\SMARTEAMProd_Tmp\eberthom\CAD001904313.CATProduct</vt:lpstr>
      <vt:lpstr>SMARTEAM://_STFILE_C:/SMARTEAMProd_Tmp/eberthom/CAD001921797.CATProduct%25VERS_1</vt:lpstr>
      <vt:lpstr>SMARTEAM://_STFILE_C:/SMARTEAMProd_Tmp/eberthom/CAD001921797.CATProduct%25VERS_1</vt:lpstr>
      <vt:lpstr>SMARTEAM://_STFILE_C:/SMARTEAMProd_Tmp/eberthom/CAD001921797.CATProduct%25VERS_1</vt:lpstr>
      <vt:lpstr>SMARTEAM://_STFILE_C:/SMARTEAMProd_Tmp/eberthom/CAD001921797.CATProduct%25VERS_1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SMARTEAM://_STFILE_C:/SMARTEAMProd_Tmp/eberthom/CAD001921797.CATProduct%25VERS_1</vt:lpstr>
      <vt:lpstr>SMARTEAM://_STFILE_C:\SMARTEAMProd_Tmp\eberthom\CAD001925497.CATProduct%VERS_1</vt:lpstr>
      <vt:lpstr>SMARTEAM://_STFILE_C:\SMARTEAMProd_Tmp\eberthom\CAD001922024.CATPart%VERS_1</vt:lpstr>
      <vt:lpstr>SMARTEAM://_STFILE_C:\SMARTEAMProd_Tmp\eberthom\CAD001939950.CATProduct%VERS_1</vt:lpstr>
      <vt:lpstr>Spherical cavity: overview of fabrication sequence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X-Band BOC Cavity Design review</dc:title>
  <dc:creator>Emmanuel Berthome</dc:creator>
  <cp:lastModifiedBy>Emmanuel Berthome</cp:lastModifiedBy>
  <cp:revision>24</cp:revision>
  <cp:lastPrinted>2022-05-16T08:21:23Z</cp:lastPrinted>
  <dcterms:created xsi:type="dcterms:W3CDTF">2022-03-16T07:53:42Z</dcterms:created>
  <dcterms:modified xsi:type="dcterms:W3CDTF">2022-09-30T08:23:35Z</dcterms:modified>
</cp:coreProperties>
</file>