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4" r:id="rId1"/>
    <p:sldMasterId id="2147483685" r:id="rId2"/>
  </p:sldMasterIdLst>
  <p:notesMasterIdLst>
    <p:notesMasterId r:id="rId8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Lst>
  <p:sldSz cx="9144000" cy="5143500" type="screen16x9"/>
  <p:notesSz cx="6858000" cy="9144000"/>
  <p:embeddedFontLst>
    <p:embeddedFont>
      <p:font typeface="Calibri" panose="020F0502020204030204" pitchFamily="34" charset="0"/>
      <p:regular r:id="rId85"/>
      <p:bold r:id="rId86"/>
      <p:italic r:id="rId87"/>
      <p:boldItalic r:id="rId88"/>
    </p:embeddedFont>
    <p:embeddedFont>
      <p:font typeface="Josefin Sans" pitchFamily="2" charset="0"/>
      <p:regular r:id="rId89"/>
      <p:bold r:id="rId90"/>
      <p:italic r:id="rId91"/>
      <p:boldItalic r:id="rId92"/>
    </p:embeddedFont>
    <p:embeddedFont>
      <p:font typeface="Lato" panose="020F0502020204030203" pitchFamily="34" charset="0"/>
      <p:regular r:id="rId93"/>
      <p:bold r:id="rId94"/>
      <p:italic r:id="rId95"/>
      <p:boldItalic r:id="rId96"/>
    </p:embeddedFont>
    <p:embeddedFont>
      <p:font typeface="Raleway" pitchFamily="2" charset="0"/>
      <p:regular r:id="rId97"/>
      <p:bold r:id="rId98"/>
      <p:italic r:id="rId99"/>
      <p:boldItalic r:id="rId100"/>
    </p:embeddedFont>
    <p:embeddedFont>
      <p:font typeface="Times" panose="02020603050405020304" pitchFamily="18" charset="0"/>
      <p:regular r:id="rId101"/>
      <p:bold r:id="rId102"/>
      <p:italic r:id="rId103"/>
      <p:boldItalic r:id="rId104"/>
    </p:embeddedFont>
    <p:embeddedFont>
      <p:font typeface="Verdana" panose="020B0604030504040204" pitchFamily="34" charset="0"/>
      <p:regular r:id="rId105"/>
      <p:bold r:id="rId106"/>
      <p:italic r:id="rId107"/>
      <p:boldItalic r:id="rId10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BFDE7C-68DB-4AAF-8C0B-A35CB870EAB1}">
  <a:tblStyle styleId="{D7BFDE7C-68DB-4AAF-8C0B-A35CB870EAB1}"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90" y="31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notesMaster" Target="notesMasters/notesMaster1.xml"/><Relationship Id="rId89" Type="http://schemas.openxmlformats.org/officeDocument/2006/relationships/font" Target="fonts/font5.fntdata"/><Relationship Id="rId112" Type="http://schemas.openxmlformats.org/officeDocument/2006/relationships/tableStyles" Target="tableStyles.xml"/><Relationship Id="rId16" Type="http://schemas.openxmlformats.org/officeDocument/2006/relationships/slide" Target="slides/slide14.xml"/><Relationship Id="rId107" Type="http://schemas.openxmlformats.org/officeDocument/2006/relationships/font" Target="fonts/font23.fntdata"/><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font" Target="fonts/font18.fntdata"/><Relationship Id="rId5" Type="http://schemas.openxmlformats.org/officeDocument/2006/relationships/slide" Target="slides/slide3.xml"/><Relationship Id="rId90" Type="http://schemas.openxmlformats.org/officeDocument/2006/relationships/font" Target="fonts/font6.fntdata"/><Relationship Id="rId95" Type="http://schemas.openxmlformats.org/officeDocument/2006/relationships/font" Target="fonts/font11.fntdata"/><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font" Target="fonts/font1.fntdata"/><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font" Target="fonts/font19.fntdata"/><Relationship Id="rId108" Type="http://schemas.openxmlformats.org/officeDocument/2006/relationships/font" Target="fonts/font24.fntdata"/><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font" Target="fonts/font7.fntdata"/><Relationship Id="rId96"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font" Target="fonts/font22.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font" Target="fonts/font2.fntdata"/><Relationship Id="rId94" Type="http://schemas.openxmlformats.org/officeDocument/2006/relationships/font" Target="fonts/font10.fntdata"/><Relationship Id="rId99" Type="http://schemas.openxmlformats.org/officeDocument/2006/relationships/font" Target="fonts/font15.fntdata"/><Relationship Id="rId101" Type="http://schemas.openxmlformats.org/officeDocument/2006/relationships/font" Target="fonts/font17.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presProps" Target="pres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font" Target="fonts/font13.fntdata"/><Relationship Id="rId104" Type="http://schemas.openxmlformats.org/officeDocument/2006/relationships/font" Target="fonts/font20.fntdata"/><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8.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3.fntdata"/><Relationship Id="rId110"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font" Target="fonts/font16.fntdata"/><Relationship Id="rId105" Type="http://schemas.openxmlformats.org/officeDocument/2006/relationships/font" Target="fonts/font21.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font" Target="fonts/font9.fntdata"/><Relationship Id="rId98" Type="http://schemas.openxmlformats.org/officeDocument/2006/relationships/font" Target="fonts/font14.fntdata"/><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font" Target="fonts/font4.fntdata"/><Relationship Id="rId11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0" name="Google Shape;25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7aab696b1b_0_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27aab696b1b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7aab696b1b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g27aab696b1b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7b381e4689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27b381e4689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7b381e4689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27b381e468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5: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14</a:t>
            </a:fld>
            <a:endParaRPr sz="1300" b="0" i="0" u="none" strike="noStrike" cap="none">
              <a:solidFill>
                <a:srgbClr val="000000"/>
              </a:solidFill>
              <a:latin typeface="Arial"/>
              <a:ea typeface="Arial"/>
              <a:cs typeface="Arial"/>
              <a:sym typeface="Arial"/>
            </a:endParaRPr>
          </a:p>
        </p:txBody>
      </p:sp>
      <p:sp>
        <p:nvSpPr>
          <p:cNvPr id="346" name="Google Shape;346;p5: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47" name="Google Shape;347;p5: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6: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15</a:t>
            </a:fld>
            <a:endParaRPr sz="1300" b="0" i="0" u="none" strike="noStrike" cap="none">
              <a:solidFill>
                <a:srgbClr val="000000"/>
              </a:solidFill>
              <a:latin typeface="Arial"/>
              <a:ea typeface="Arial"/>
              <a:cs typeface="Arial"/>
              <a:sym typeface="Arial"/>
            </a:endParaRPr>
          </a:p>
        </p:txBody>
      </p:sp>
      <p:sp>
        <p:nvSpPr>
          <p:cNvPr id="365" name="Google Shape;365;p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66" name="Google Shape;366;p6: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7: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16</a:t>
            </a:fld>
            <a:endParaRPr sz="1300" b="0" i="0" u="none" strike="noStrike" cap="none">
              <a:solidFill>
                <a:srgbClr val="000000"/>
              </a:solidFill>
              <a:latin typeface="Arial"/>
              <a:ea typeface="Arial"/>
              <a:cs typeface="Arial"/>
              <a:sym typeface="Arial"/>
            </a:endParaRPr>
          </a:p>
        </p:txBody>
      </p:sp>
      <p:sp>
        <p:nvSpPr>
          <p:cNvPr id="377" name="Google Shape;377;p7: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78" name="Google Shape;378;p7: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8: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17</a:t>
            </a:fld>
            <a:endParaRPr sz="1300" b="0" i="0" u="none" strike="noStrike" cap="none">
              <a:solidFill>
                <a:srgbClr val="000000"/>
              </a:solidFill>
              <a:latin typeface="Arial"/>
              <a:ea typeface="Arial"/>
              <a:cs typeface="Arial"/>
              <a:sym typeface="Arial"/>
            </a:endParaRPr>
          </a:p>
        </p:txBody>
      </p:sp>
      <p:sp>
        <p:nvSpPr>
          <p:cNvPr id="406" name="Google Shape;406;p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7" name="Google Shape;407;p8: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9: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18</a:t>
            </a:fld>
            <a:endParaRPr sz="1300" b="0" i="0" u="none" strike="noStrike" cap="none">
              <a:solidFill>
                <a:srgbClr val="000000"/>
              </a:solidFill>
              <a:latin typeface="Arial"/>
              <a:ea typeface="Arial"/>
              <a:cs typeface="Arial"/>
              <a:sym typeface="Arial"/>
            </a:endParaRPr>
          </a:p>
        </p:txBody>
      </p:sp>
      <p:sp>
        <p:nvSpPr>
          <p:cNvPr id="453" name="Google Shape;453;p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54" name="Google Shape;454;p9: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10: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19</a:t>
            </a:fld>
            <a:endParaRPr sz="1300" b="0" i="0" u="none" strike="noStrike" cap="none">
              <a:solidFill>
                <a:srgbClr val="000000"/>
              </a:solidFill>
              <a:latin typeface="Arial"/>
              <a:ea typeface="Arial"/>
              <a:cs typeface="Arial"/>
              <a:sym typeface="Arial"/>
            </a:endParaRPr>
          </a:p>
        </p:txBody>
      </p:sp>
      <p:sp>
        <p:nvSpPr>
          <p:cNvPr id="504" name="Google Shape;504;p10: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5" name="Google Shape;505;p10: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a:t>
            </a:fld>
            <a:endParaRPr sz="1300" b="0" i="0" u="none" strike="noStrike" cap="none">
              <a:solidFill>
                <a:srgbClr val="000000"/>
              </a:solidFill>
              <a:latin typeface="Arial"/>
              <a:ea typeface="Arial"/>
              <a:cs typeface="Arial"/>
              <a:sym typeface="Arial"/>
            </a:endParaRPr>
          </a:p>
        </p:txBody>
      </p:sp>
      <p:sp>
        <p:nvSpPr>
          <p:cNvPr id="257" name="Google Shape;257;p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58" name="Google Shape;258;p2: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1: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20</a:t>
            </a:fld>
            <a:endParaRPr sz="1300" b="0" i="0" u="none" strike="noStrike" cap="none">
              <a:solidFill>
                <a:srgbClr val="000000"/>
              </a:solidFill>
              <a:latin typeface="Arial"/>
              <a:ea typeface="Arial"/>
              <a:cs typeface="Arial"/>
              <a:sym typeface="Arial"/>
            </a:endParaRPr>
          </a:p>
        </p:txBody>
      </p:sp>
      <p:sp>
        <p:nvSpPr>
          <p:cNvPr id="521" name="Google Shape;521;p11: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2" name="Google Shape;522;p11: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12: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21</a:t>
            </a:fld>
            <a:endParaRPr sz="1300" b="0" i="0" u="none" strike="noStrike" cap="none">
              <a:solidFill>
                <a:srgbClr val="000000"/>
              </a:solidFill>
              <a:latin typeface="Arial"/>
              <a:ea typeface="Arial"/>
              <a:cs typeface="Arial"/>
              <a:sym typeface="Arial"/>
            </a:endParaRPr>
          </a:p>
        </p:txBody>
      </p:sp>
      <p:sp>
        <p:nvSpPr>
          <p:cNvPr id="573" name="Google Shape;573;p1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74" name="Google Shape;574;p12: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13: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22</a:t>
            </a:fld>
            <a:endParaRPr sz="1300" b="0" i="0" u="none" strike="noStrike" cap="none">
              <a:solidFill>
                <a:srgbClr val="000000"/>
              </a:solidFill>
              <a:latin typeface="Arial"/>
              <a:ea typeface="Arial"/>
              <a:cs typeface="Arial"/>
              <a:sym typeface="Arial"/>
            </a:endParaRPr>
          </a:p>
        </p:txBody>
      </p:sp>
      <p:sp>
        <p:nvSpPr>
          <p:cNvPr id="617" name="Google Shape;617;p1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18" name="Google Shape;618;p13: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p14: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23</a:t>
            </a:fld>
            <a:endParaRPr sz="1300" b="0" i="0" u="none" strike="noStrike" cap="none">
              <a:solidFill>
                <a:srgbClr val="000000"/>
              </a:solidFill>
              <a:latin typeface="Arial"/>
              <a:ea typeface="Arial"/>
              <a:cs typeface="Arial"/>
              <a:sym typeface="Arial"/>
            </a:endParaRPr>
          </a:p>
        </p:txBody>
      </p:sp>
      <p:sp>
        <p:nvSpPr>
          <p:cNvPr id="628" name="Google Shape;628;p14: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29" name="Google Shape;629;p14: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15: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24</a:t>
            </a:fld>
            <a:endParaRPr sz="1300" b="0" i="0" u="none" strike="noStrike" cap="none">
              <a:solidFill>
                <a:srgbClr val="000000"/>
              </a:solidFill>
              <a:latin typeface="Arial"/>
              <a:ea typeface="Arial"/>
              <a:cs typeface="Arial"/>
              <a:sym typeface="Arial"/>
            </a:endParaRPr>
          </a:p>
        </p:txBody>
      </p:sp>
      <p:sp>
        <p:nvSpPr>
          <p:cNvPr id="640" name="Google Shape;640;p15: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41" name="Google Shape;641;p15: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p16: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25</a:t>
            </a:fld>
            <a:endParaRPr sz="1300" b="0" i="0" u="none" strike="noStrike" cap="none">
              <a:solidFill>
                <a:srgbClr val="000000"/>
              </a:solidFill>
              <a:latin typeface="Arial"/>
              <a:ea typeface="Arial"/>
              <a:cs typeface="Arial"/>
              <a:sym typeface="Arial"/>
            </a:endParaRPr>
          </a:p>
        </p:txBody>
      </p:sp>
      <p:sp>
        <p:nvSpPr>
          <p:cNvPr id="651" name="Google Shape;651;p1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52" name="Google Shape;652;p16: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3" name="Google Shape;66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18: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27</a:t>
            </a:fld>
            <a:endParaRPr sz="1300" b="0" i="0" u="none" strike="noStrike" cap="none">
              <a:solidFill>
                <a:srgbClr val="000000"/>
              </a:solidFill>
              <a:latin typeface="Arial"/>
              <a:ea typeface="Arial"/>
              <a:cs typeface="Arial"/>
              <a:sym typeface="Arial"/>
            </a:endParaRPr>
          </a:p>
        </p:txBody>
      </p:sp>
      <p:sp>
        <p:nvSpPr>
          <p:cNvPr id="670" name="Google Shape;670;p1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71" name="Google Shape;671;p18: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Google Shape;676;p19: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677" name="Google Shape;677;p1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p20: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699" name="Google Shape;699;p20: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3: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3</a:t>
            </a:fld>
            <a:endParaRPr sz="1300" b="0" i="0" u="none" strike="noStrike" cap="none">
              <a:solidFill>
                <a:srgbClr val="000000"/>
              </a:solidFill>
              <a:latin typeface="Arial"/>
              <a:ea typeface="Arial"/>
              <a:cs typeface="Arial"/>
              <a:sym typeface="Arial"/>
            </a:endParaRPr>
          </a:p>
        </p:txBody>
      </p:sp>
      <p:sp>
        <p:nvSpPr>
          <p:cNvPr id="264" name="Google Shape;264;p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65" name="Google Shape;265;p3: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p21: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08" name="Google Shape;708;p21: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p22: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17" name="Google Shape;717;p2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23: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30" name="Google Shape;730;p2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p24: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40" name="Google Shape;740;p24: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25: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49" name="Google Shape;749;p25: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p26: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59" name="Google Shape;759;p2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27: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67" name="Google Shape;767;p27: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p28: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76" name="Google Shape;776;p2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p29: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87" name="Google Shape;787;p2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p30: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795" name="Google Shape;795;p30: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7aab696b1b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g27aab696b1b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31: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02" name="Google Shape;802;p31: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p32: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08" name="Google Shape;808;p3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33: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18" name="Google Shape;818;p3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p34: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25" name="Google Shape;825;p34: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p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2" name="Google Shape;832;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7"/>
        <p:cNvGrpSpPr/>
        <p:nvPr/>
      </p:nvGrpSpPr>
      <p:grpSpPr>
        <a:xfrm>
          <a:off x="0" y="0"/>
          <a:ext cx="0" cy="0"/>
          <a:chOff x="0" y="0"/>
          <a:chExt cx="0" cy="0"/>
        </a:xfrm>
      </p:grpSpPr>
      <p:sp>
        <p:nvSpPr>
          <p:cNvPr id="838" name="Google Shape;838;p36: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39" name="Google Shape;839;p3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37: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53" name="Google Shape;853;p37: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p38: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63" name="Google Shape;863;p3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6"/>
        <p:cNvGrpSpPr/>
        <p:nvPr/>
      </p:nvGrpSpPr>
      <p:grpSpPr>
        <a:xfrm>
          <a:off x="0" y="0"/>
          <a:ext cx="0" cy="0"/>
          <a:chOff x="0" y="0"/>
          <a:chExt cx="0" cy="0"/>
        </a:xfrm>
      </p:grpSpPr>
      <p:sp>
        <p:nvSpPr>
          <p:cNvPr id="877" name="Google Shape;877;p39: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78" name="Google Shape;878;p3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p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6" name="Google Shape;886;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27aab696b1b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g27aab696b1b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p41: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892" name="Google Shape;892;p41: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p42: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00" name="Google Shape;900;p4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p43: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09" name="Google Shape;909;p4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4"/>
        <p:cNvGrpSpPr/>
        <p:nvPr/>
      </p:nvGrpSpPr>
      <p:grpSpPr>
        <a:xfrm>
          <a:off x="0" y="0"/>
          <a:ext cx="0" cy="0"/>
          <a:chOff x="0" y="0"/>
          <a:chExt cx="0" cy="0"/>
        </a:xfrm>
      </p:grpSpPr>
      <p:sp>
        <p:nvSpPr>
          <p:cNvPr id="915" name="Google Shape;915;p44: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16" name="Google Shape;916;p44: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p45: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24" name="Google Shape;924;p45: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46: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44" name="Google Shape;944;p4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1"/>
        <p:cNvGrpSpPr/>
        <p:nvPr/>
      </p:nvGrpSpPr>
      <p:grpSpPr>
        <a:xfrm>
          <a:off x="0" y="0"/>
          <a:ext cx="0" cy="0"/>
          <a:chOff x="0" y="0"/>
          <a:chExt cx="0" cy="0"/>
        </a:xfrm>
      </p:grpSpPr>
      <p:sp>
        <p:nvSpPr>
          <p:cNvPr id="962" name="Google Shape;962;p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3" name="Google Shape;963;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p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0" name="Google Shape;970;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5"/>
        <p:cNvGrpSpPr/>
        <p:nvPr/>
      </p:nvGrpSpPr>
      <p:grpSpPr>
        <a:xfrm>
          <a:off x="0" y="0"/>
          <a:ext cx="0" cy="0"/>
          <a:chOff x="0" y="0"/>
          <a:chExt cx="0" cy="0"/>
        </a:xfrm>
      </p:grpSpPr>
      <p:sp>
        <p:nvSpPr>
          <p:cNvPr id="976" name="Google Shape;976;p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7" name="Google Shape;977;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2"/>
        <p:cNvGrpSpPr/>
        <p:nvPr/>
      </p:nvGrpSpPr>
      <p:grpSpPr>
        <a:xfrm>
          <a:off x="0" y="0"/>
          <a:ext cx="0" cy="0"/>
          <a:chOff x="0" y="0"/>
          <a:chExt cx="0" cy="0"/>
        </a:xfrm>
      </p:grpSpPr>
      <p:sp>
        <p:nvSpPr>
          <p:cNvPr id="983" name="Google Shape;983;p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4" name="Google Shape;984;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7aab696b1b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27aab696b1b_0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p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1" name="Google Shape;991;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5"/>
        <p:cNvGrpSpPr/>
        <p:nvPr/>
      </p:nvGrpSpPr>
      <p:grpSpPr>
        <a:xfrm>
          <a:off x="0" y="0"/>
          <a:ext cx="0" cy="0"/>
          <a:chOff x="0" y="0"/>
          <a:chExt cx="0" cy="0"/>
        </a:xfrm>
      </p:grpSpPr>
      <p:sp>
        <p:nvSpPr>
          <p:cNvPr id="996" name="Google Shape;996;p52: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997" name="Google Shape;997;p5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p53: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1004" name="Google Shape;1004;p5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9"/>
        <p:cNvGrpSpPr/>
        <p:nvPr/>
      </p:nvGrpSpPr>
      <p:grpSpPr>
        <a:xfrm>
          <a:off x="0" y="0"/>
          <a:ext cx="0" cy="0"/>
          <a:chOff x="0" y="0"/>
          <a:chExt cx="0" cy="0"/>
        </a:xfrm>
      </p:grpSpPr>
      <p:sp>
        <p:nvSpPr>
          <p:cNvPr id="1010" name="Google Shape;1010;p54: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63</a:t>
            </a:fld>
            <a:endParaRPr sz="1300" b="0" i="0" u="none" strike="noStrike" cap="none">
              <a:solidFill>
                <a:srgbClr val="000000"/>
              </a:solidFill>
              <a:latin typeface="Arial"/>
              <a:ea typeface="Arial"/>
              <a:cs typeface="Arial"/>
              <a:sym typeface="Arial"/>
            </a:endParaRPr>
          </a:p>
        </p:txBody>
      </p:sp>
      <p:sp>
        <p:nvSpPr>
          <p:cNvPr id="1011" name="Google Shape;1011;p54:notes"/>
          <p:cNvSpPr>
            <a:spLocks noGrp="1" noRot="1" noChangeAspect="1"/>
          </p:cNvSpPr>
          <p:nvPr>
            <p:ph type="sldImg" idx="2"/>
          </p:nvPr>
        </p:nvSpPr>
        <p:spPr>
          <a:xfrm>
            <a:off x="134441" y="686475"/>
            <a:ext cx="6592200" cy="34296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012" name="Google Shape;1012;p54:notes"/>
          <p:cNvSpPr txBox="1">
            <a:spLocks noGrp="1"/>
          </p:cNvSpPr>
          <p:nvPr>
            <p:ph type="body" idx="1"/>
          </p:nvPr>
        </p:nvSpPr>
        <p:spPr>
          <a:xfrm>
            <a:off x="913991" y="4341526"/>
            <a:ext cx="5030100" cy="41160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000" tIns="45000" rIns="90000" bIns="45000"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p55: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64</a:t>
            </a:fld>
            <a:endParaRPr sz="1300" b="0" i="0" u="none" strike="noStrike" cap="none">
              <a:solidFill>
                <a:srgbClr val="000000"/>
              </a:solidFill>
              <a:latin typeface="Arial"/>
              <a:ea typeface="Arial"/>
              <a:cs typeface="Arial"/>
              <a:sym typeface="Arial"/>
            </a:endParaRPr>
          </a:p>
        </p:txBody>
      </p:sp>
      <p:sp>
        <p:nvSpPr>
          <p:cNvPr id="1017" name="Google Shape;1017;p55: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8" name="Google Shape;1018;p55: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p56:notes"/>
          <p:cNvSpPr txBox="1">
            <a:spLocks noGrp="1"/>
          </p:cNvSpPr>
          <p:nvPr>
            <p:ph type="body" idx="1"/>
          </p:nvPr>
        </p:nvSpPr>
        <p:spPr>
          <a:xfrm>
            <a:off x="913991" y="4342944"/>
            <a:ext cx="5030100" cy="4114500"/>
          </a:xfrm>
          <a:prstGeom prst="rect">
            <a:avLst/>
          </a:prstGeom>
          <a:noFill/>
          <a:ln>
            <a:noFill/>
          </a:ln>
        </p:spPr>
        <p:txBody>
          <a:bodyPr spcFirstLastPara="1" wrap="square" lIns="86100" tIns="86100" rIns="86100" bIns="86100" anchor="t" anchorCtr="0">
            <a:noAutofit/>
          </a:bodyPr>
          <a:lstStyle/>
          <a:p>
            <a:pPr marL="0" lvl="0" indent="0" algn="l" rtl="0">
              <a:lnSpc>
                <a:spcPct val="100000"/>
              </a:lnSpc>
              <a:spcBef>
                <a:spcPts val="0"/>
              </a:spcBef>
              <a:spcAft>
                <a:spcPts val="0"/>
              </a:spcAft>
              <a:buSzPts val="1100"/>
              <a:buNone/>
            </a:pPr>
            <a:endParaRPr/>
          </a:p>
        </p:txBody>
      </p:sp>
      <p:sp>
        <p:nvSpPr>
          <p:cNvPr id="1024" name="Google Shape;1024;p5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3"/>
        <p:cNvGrpSpPr/>
        <p:nvPr/>
      </p:nvGrpSpPr>
      <p:grpSpPr>
        <a:xfrm>
          <a:off x="0" y="0"/>
          <a:ext cx="0" cy="0"/>
          <a:chOff x="0" y="0"/>
          <a:chExt cx="0" cy="0"/>
        </a:xfrm>
      </p:grpSpPr>
      <p:sp>
        <p:nvSpPr>
          <p:cNvPr id="1034" name="Google Shape;1034;p57: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35" name="Google Shape;1035;p57: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036" name="Google Shape;1036;p57: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66</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1"/>
        <p:cNvGrpSpPr/>
        <p:nvPr/>
      </p:nvGrpSpPr>
      <p:grpSpPr>
        <a:xfrm>
          <a:off x="0" y="0"/>
          <a:ext cx="0" cy="0"/>
          <a:chOff x="0" y="0"/>
          <a:chExt cx="0" cy="0"/>
        </a:xfrm>
      </p:grpSpPr>
      <p:sp>
        <p:nvSpPr>
          <p:cNvPr id="1042" name="Google Shape;1042;p5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43" name="Google Shape;1043;p58: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latin typeface="Arial"/>
              <a:ea typeface="Arial"/>
              <a:cs typeface="Arial"/>
              <a:sym typeface="Arial"/>
            </a:endParaRPr>
          </a:p>
        </p:txBody>
      </p:sp>
      <p:sp>
        <p:nvSpPr>
          <p:cNvPr id="1044" name="Google Shape;1044;p58: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67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4"/>
        <p:cNvGrpSpPr/>
        <p:nvPr/>
      </p:nvGrpSpPr>
      <p:grpSpPr>
        <a:xfrm>
          <a:off x="0" y="0"/>
          <a:ext cx="0" cy="0"/>
          <a:chOff x="0" y="0"/>
          <a:chExt cx="0" cy="0"/>
        </a:xfrm>
      </p:grpSpPr>
      <p:sp>
        <p:nvSpPr>
          <p:cNvPr id="1055" name="Google Shape;1055;p5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56" name="Google Shape;1056;p59: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r>
              <a:rPr lang="pt-PT" sz="1300">
                <a:latin typeface="Arial"/>
                <a:ea typeface="Arial"/>
                <a:cs typeface="Arial"/>
                <a:sym typeface="Arial"/>
              </a:rPr>
              <a:t>Muon: passing through CMS, bending in the field (both ways, depending on when it is inside or outside of the solenoid) leaving hits in the Tracker layers and the muon chambers before escaping completely</a:t>
            </a:r>
            <a:endParaRPr sz="1300"/>
          </a:p>
        </p:txBody>
      </p:sp>
      <p:sp>
        <p:nvSpPr>
          <p:cNvPr id="1057" name="Google Shape;1057;p59: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68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p60: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68" name="Google Shape;1068;p60: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r>
              <a:rPr lang="pt-PT" sz="1300">
                <a:latin typeface="Arial"/>
                <a:ea typeface="Arial"/>
                <a:cs typeface="Arial"/>
                <a:sym typeface="Arial"/>
              </a:rPr>
              <a:t>Electron: Bending in the magnetic field, leaving hits in the tracker layers and being “stopped” by the electromagnetic calorimeter</a:t>
            </a:r>
            <a:endParaRPr sz="1300"/>
          </a:p>
        </p:txBody>
      </p:sp>
      <p:sp>
        <p:nvSpPr>
          <p:cNvPr id="1069" name="Google Shape;1069;p60: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69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7aab696b1b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g27aab696b1b_0_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7"/>
        <p:cNvGrpSpPr/>
        <p:nvPr/>
      </p:nvGrpSpPr>
      <p:grpSpPr>
        <a:xfrm>
          <a:off x="0" y="0"/>
          <a:ext cx="0" cy="0"/>
          <a:chOff x="0" y="0"/>
          <a:chExt cx="0" cy="0"/>
        </a:xfrm>
      </p:grpSpPr>
      <p:sp>
        <p:nvSpPr>
          <p:cNvPr id="1078" name="Google Shape;1078;p61: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79" name="Google Shape;1079;p61: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r>
              <a:rPr lang="pt-PT" sz="1300">
                <a:latin typeface="Arial"/>
                <a:ea typeface="Arial"/>
                <a:cs typeface="Arial"/>
                <a:sym typeface="Arial"/>
              </a:rPr>
              <a:t>Charged hadron: Bends in the magnetic field and leaves signals in the tracker layers; passes through the electromagnetic calorimeter leaving essentially no signal, and is “stopped” by the hadron calorimeter</a:t>
            </a:r>
            <a:endParaRPr sz="1300"/>
          </a:p>
        </p:txBody>
      </p:sp>
      <p:sp>
        <p:nvSpPr>
          <p:cNvPr id="1080" name="Google Shape;1080;p61: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70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p6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90" name="Google Shape;1090;p62: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r>
              <a:rPr lang="pt-PT" sz="1300">
                <a:latin typeface="Arial"/>
                <a:ea typeface="Arial"/>
                <a:cs typeface="Arial"/>
                <a:sym typeface="Arial"/>
              </a:rPr>
              <a:t>Neutral hadron: Does not bend in the magnetic field and does not leave any signal in the tracker layers; passes through the electromagnetic calorimeter leaving essentially no signal, and is “stopped” by the hadron calorimeter</a:t>
            </a:r>
            <a:endParaRPr sz="1300"/>
          </a:p>
          <a:p>
            <a:pPr marL="0" lvl="0" indent="0" algn="l" rtl="0">
              <a:lnSpc>
                <a:spcPct val="100000"/>
              </a:lnSpc>
              <a:spcBef>
                <a:spcPts val="300"/>
              </a:spcBef>
              <a:spcAft>
                <a:spcPts val="0"/>
              </a:spcAft>
              <a:buSzPts val="1100"/>
              <a:buNone/>
            </a:pPr>
            <a:endParaRPr sz="1300">
              <a:latin typeface="Arial"/>
              <a:ea typeface="Arial"/>
              <a:cs typeface="Arial"/>
              <a:sym typeface="Arial"/>
            </a:endParaRPr>
          </a:p>
        </p:txBody>
      </p:sp>
      <p:sp>
        <p:nvSpPr>
          <p:cNvPr id="1091" name="Google Shape;1091;p62: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71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0"/>
        <p:cNvGrpSpPr/>
        <p:nvPr/>
      </p:nvGrpSpPr>
      <p:grpSpPr>
        <a:xfrm>
          <a:off x="0" y="0"/>
          <a:ext cx="0" cy="0"/>
          <a:chOff x="0" y="0"/>
          <a:chExt cx="0" cy="0"/>
        </a:xfrm>
      </p:grpSpPr>
      <p:sp>
        <p:nvSpPr>
          <p:cNvPr id="1101" name="Google Shape;1101;p63: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102" name="Google Shape;1102;p63: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r>
              <a:rPr lang="pt-PT" sz="1300">
                <a:latin typeface="Arial"/>
                <a:ea typeface="Arial"/>
                <a:cs typeface="Arial"/>
                <a:sym typeface="Arial"/>
              </a:rPr>
              <a:t>Photon: passes through the tracker without bending in the magnetic field or leaving hits, is “stopped” by the electromagnetic calorimeter</a:t>
            </a:r>
            <a:endParaRPr sz="1300"/>
          </a:p>
        </p:txBody>
      </p:sp>
      <p:sp>
        <p:nvSpPr>
          <p:cNvPr id="1103" name="Google Shape;1103;p63: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PT" sz="1200" b="0" i="0" u="none" strike="noStrike" cap="none">
                <a:solidFill>
                  <a:schemeClr val="dk1"/>
                </a:solidFill>
                <a:latin typeface="Calibri"/>
                <a:ea typeface="Calibri"/>
                <a:cs typeface="Calibri"/>
                <a:sym typeface="Calibri"/>
              </a:rPr>
              <a:t>72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p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3" name="Google Shape;1113;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7"/>
        <p:cNvGrpSpPr/>
        <p:nvPr/>
      </p:nvGrpSpPr>
      <p:grpSpPr>
        <a:xfrm>
          <a:off x="0" y="0"/>
          <a:ext cx="0" cy="0"/>
          <a:chOff x="0" y="0"/>
          <a:chExt cx="0" cy="0"/>
        </a:xfrm>
      </p:grpSpPr>
      <p:sp>
        <p:nvSpPr>
          <p:cNvPr id="1118" name="Google Shape;1118;p65:notes"/>
          <p:cNvSpPr>
            <a:spLocks noGrp="1" noRot="1" noChangeAspect="1"/>
          </p:cNvSpPr>
          <p:nvPr>
            <p:ph type="sldImg" idx="2"/>
          </p:nvPr>
        </p:nvSpPr>
        <p:spPr>
          <a:xfrm>
            <a:off x="134952" y="686475"/>
            <a:ext cx="6588097" cy="342811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19" name="Google Shape;1119;p65:notes"/>
          <p:cNvSpPr txBox="1">
            <a:spLocks noGrp="1"/>
          </p:cNvSpPr>
          <p:nvPr>
            <p:ph type="body" idx="1"/>
          </p:nvPr>
        </p:nvSpPr>
        <p:spPr>
          <a:xfrm>
            <a:off x="913991" y="4342944"/>
            <a:ext cx="5030018" cy="4114593"/>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20" name="Google Shape;1120;p65:notes"/>
          <p:cNvSpPr txBox="1">
            <a:spLocks noGrp="1"/>
          </p:cNvSpPr>
          <p:nvPr>
            <p:ph type="sldNum" idx="12"/>
          </p:nvPr>
        </p:nvSpPr>
        <p:spPr>
          <a:xfrm>
            <a:off x="3885996" y="8687307"/>
            <a:ext cx="2972004" cy="456704"/>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74</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p:cNvGrpSpPr/>
        <p:nvPr/>
      </p:nvGrpSpPr>
      <p:grpSpPr>
        <a:xfrm>
          <a:off x="0" y="0"/>
          <a:ext cx="0" cy="0"/>
          <a:chOff x="0" y="0"/>
          <a:chExt cx="0" cy="0"/>
        </a:xfrm>
      </p:grpSpPr>
      <p:sp>
        <p:nvSpPr>
          <p:cNvPr id="1129" name="Google Shape;1129;p66: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30" name="Google Shape;1130;p66: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31" name="Google Shape;1131;p66: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75</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6"/>
        <p:cNvGrpSpPr/>
        <p:nvPr/>
      </p:nvGrpSpPr>
      <p:grpSpPr>
        <a:xfrm>
          <a:off x="0" y="0"/>
          <a:ext cx="0" cy="0"/>
          <a:chOff x="0" y="0"/>
          <a:chExt cx="0" cy="0"/>
        </a:xfrm>
      </p:grpSpPr>
      <p:sp>
        <p:nvSpPr>
          <p:cNvPr id="1137" name="Google Shape;1137;p67: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38" name="Google Shape;1138;p67: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39" name="Google Shape;1139;p67: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76</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4"/>
        <p:cNvGrpSpPr/>
        <p:nvPr/>
      </p:nvGrpSpPr>
      <p:grpSpPr>
        <a:xfrm>
          <a:off x="0" y="0"/>
          <a:ext cx="0" cy="0"/>
          <a:chOff x="0" y="0"/>
          <a:chExt cx="0" cy="0"/>
        </a:xfrm>
      </p:grpSpPr>
      <p:sp>
        <p:nvSpPr>
          <p:cNvPr id="1145" name="Google Shape;1145;p68: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6" name="Google Shape;1146;p68: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47" name="Google Shape;1147;p68: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77</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2"/>
        <p:cNvGrpSpPr/>
        <p:nvPr/>
      </p:nvGrpSpPr>
      <p:grpSpPr>
        <a:xfrm>
          <a:off x="0" y="0"/>
          <a:ext cx="0" cy="0"/>
          <a:chOff x="0" y="0"/>
          <a:chExt cx="0" cy="0"/>
        </a:xfrm>
      </p:grpSpPr>
      <p:sp>
        <p:nvSpPr>
          <p:cNvPr id="1153" name="Google Shape;1153;p69: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54" name="Google Shape;1154;p69: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55" name="Google Shape;1155;p69: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78</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0"/>
        <p:cNvGrpSpPr/>
        <p:nvPr/>
      </p:nvGrpSpPr>
      <p:grpSpPr>
        <a:xfrm>
          <a:off x="0" y="0"/>
          <a:ext cx="0" cy="0"/>
          <a:chOff x="0" y="0"/>
          <a:chExt cx="0" cy="0"/>
        </a:xfrm>
      </p:grpSpPr>
      <p:sp>
        <p:nvSpPr>
          <p:cNvPr id="1161" name="Google Shape;1161;p70: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62" name="Google Shape;1162;p70: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63" name="Google Shape;1163;p70: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79</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27aab696b1b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g27aab696b1b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8"/>
        <p:cNvGrpSpPr/>
        <p:nvPr/>
      </p:nvGrpSpPr>
      <p:grpSpPr>
        <a:xfrm>
          <a:off x="0" y="0"/>
          <a:ext cx="0" cy="0"/>
          <a:chOff x="0" y="0"/>
          <a:chExt cx="0" cy="0"/>
        </a:xfrm>
      </p:grpSpPr>
      <p:sp>
        <p:nvSpPr>
          <p:cNvPr id="1169" name="Google Shape;1169;p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0" name="Google Shape;1170;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4"/>
        <p:cNvGrpSpPr/>
        <p:nvPr/>
      </p:nvGrpSpPr>
      <p:grpSpPr>
        <a:xfrm>
          <a:off x="0" y="0"/>
          <a:ext cx="0" cy="0"/>
          <a:chOff x="0" y="0"/>
          <a:chExt cx="0" cy="0"/>
        </a:xfrm>
      </p:grpSpPr>
      <p:sp>
        <p:nvSpPr>
          <p:cNvPr id="1175" name="Google Shape;1175;p72:notes"/>
          <p:cNvSpPr>
            <a:spLocks noGrp="1" noRot="1" noChangeAspect="1"/>
          </p:cNvSpPr>
          <p:nvPr>
            <p:ph type="sldImg" idx="2"/>
          </p:nvPr>
        </p:nvSpPr>
        <p:spPr>
          <a:xfrm>
            <a:off x="134952" y="686475"/>
            <a:ext cx="6588000" cy="3428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6" name="Google Shape;1176;p72:notes"/>
          <p:cNvSpPr txBox="1">
            <a:spLocks noGrp="1"/>
          </p:cNvSpPr>
          <p:nvPr>
            <p:ph type="body" idx="1"/>
          </p:nvPr>
        </p:nvSpPr>
        <p:spPr>
          <a:xfrm>
            <a:off x="913991" y="4342944"/>
            <a:ext cx="5030100" cy="41145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100"/>
              <a:buNone/>
            </a:pPr>
            <a:endParaRPr sz="1300"/>
          </a:p>
        </p:txBody>
      </p:sp>
      <p:sp>
        <p:nvSpPr>
          <p:cNvPr id="1177" name="Google Shape;1177;p72:notes"/>
          <p:cNvSpPr txBox="1">
            <a:spLocks noGrp="1"/>
          </p:cNvSpPr>
          <p:nvPr>
            <p:ph type="sldNum" idx="12"/>
          </p:nvPr>
        </p:nvSpPr>
        <p:spPr>
          <a:xfrm>
            <a:off x="3885996" y="8687307"/>
            <a:ext cx="2972100" cy="4566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pt-PT" sz="1300" b="0" i="0" u="none" strike="noStrike" cap="none">
                <a:solidFill>
                  <a:srgbClr val="000000"/>
                </a:solidFill>
                <a:latin typeface="Arial"/>
                <a:ea typeface="Arial"/>
                <a:cs typeface="Arial"/>
                <a:sym typeface="Arial"/>
              </a:rPr>
              <a:t>81</a:t>
            </a:fld>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7aab696b1b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g27aab696b1b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dk1"/>
        </a:solidFill>
        <a:effectLst/>
      </p:bgPr>
    </p:bg>
    <p:spTree>
      <p:nvGrpSpPr>
        <p:cNvPr id="1" name="Shape 12"/>
        <p:cNvGrpSpPr/>
        <p:nvPr/>
      </p:nvGrpSpPr>
      <p:grpSpPr>
        <a:xfrm>
          <a:off x="0" y="0"/>
          <a:ext cx="0" cy="0"/>
          <a:chOff x="0" y="0"/>
          <a:chExt cx="0" cy="0"/>
        </a:xfrm>
      </p:grpSpPr>
      <p:pic>
        <p:nvPicPr>
          <p:cNvPr id="13" name="Google Shape;13;p2" descr="logooutline.eps"/>
          <p:cNvPicPr preferRelativeResize="0"/>
          <p:nvPr/>
        </p:nvPicPr>
        <p:blipFill rotWithShape="1">
          <a:blip r:embed="rId2">
            <a:alphaModFix/>
          </a:blip>
          <a:srcRect/>
          <a:stretch/>
        </p:blipFill>
        <p:spPr>
          <a:xfrm>
            <a:off x="3829598" y="532588"/>
            <a:ext cx="1492818" cy="1477815"/>
          </a:xfrm>
          <a:prstGeom prst="rect">
            <a:avLst/>
          </a:prstGeom>
          <a:noFill/>
          <a:ln>
            <a:noFill/>
          </a:ln>
        </p:spPr>
      </p:pic>
      <p:sp>
        <p:nvSpPr>
          <p:cNvPr id="14" name="Google Shape;14;p2"/>
          <p:cNvSpPr txBox="1">
            <a:spLocks noGrp="1"/>
          </p:cNvSpPr>
          <p:nvPr>
            <p:ph type="ctrTitle"/>
          </p:nvPr>
        </p:nvSpPr>
        <p:spPr>
          <a:xfrm>
            <a:off x="305990" y="2571750"/>
            <a:ext cx="8532019" cy="161494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800"/>
              <a:buFont typeface="Arial"/>
              <a:buNone/>
              <a:defRPr sz="38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 name="Google Shape;15;p2"/>
          <p:cNvSpPr txBox="1">
            <a:spLocks noGrp="1"/>
          </p:cNvSpPr>
          <p:nvPr>
            <p:ph type="subTitle" idx="1"/>
          </p:nvPr>
        </p:nvSpPr>
        <p:spPr>
          <a:xfrm>
            <a:off x="305991" y="4275189"/>
            <a:ext cx="8532020" cy="602840"/>
          </a:xfrm>
          <a:prstGeom prst="rect">
            <a:avLst/>
          </a:prstGeom>
          <a:noFill/>
          <a:ln>
            <a:noFill/>
          </a:ln>
        </p:spPr>
        <p:txBody>
          <a:bodyPr spcFirstLastPara="1" wrap="square" lIns="0" tIns="0" rIns="0" bIns="0" anchor="t" anchorCtr="0">
            <a:noAutofit/>
          </a:bodyPr>
          <a:lstStyle>
            <a:lvl1pPr lvl="0" algn="l">
              <a:lnSpc>
                <a:spcPct val="90000"/>
              </a:lnSpc>
              <a:spcBef>
                <a:spcPts val="1400"/>
              </a:spcBef>
              <a:spcAft>
                <a:spcPts val="0"/>
              </a:spcAft>
              <a:buClr>
                <a:schemeClr val="lt1"/>
              </a:buClr>
              <a:buSzPts val="1500"/>
              <a:buNone/>
              <a:defRPr sz="1500" b="0">
                <a:solidFill>
                  <a:schemeClr val="lt1"/>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6" name="Google Shape;16;p2"/>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4" name="Google Shape;74;p11"/>
          <p:cNvSpPr txBox="1">
            <a:spLocks noGrp="1"/>
          </p:cNvSpPr>
          <p:nvPr>
            <p:ph type="body" idx="1"/>
          </p:nvPr>
        </p:nvSpPr>
        <p:spPr>
          <a:xfrm>
            <a:off x="305990" y="1194197"/>
            <a:ext cx="4212431" cy="50125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5" name="Google Shape;75;p11"/>
          <p:cNvSpPr txBox="1">
            <a:spLocks noGrp="1"/>
          </p:cNvSpPr>
          <p:nvPr>
            <p:ph type="body" idx="2"/>
          </p:nvPr>
        </p:nvSpPr>
        <p:spPr>
          <a:xfrm>
            <a:off x="4629150" y="1203725"/>
            <a:ext cx="4212450" cy="49172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6" name="Google Shape;76;p11"/>
          <p:cNvSpPr>
            <a:spLocks noGrp="1"/>
          </p:cNvSpPr>
          <p:nvPr>
            <p:ph type="pic" idx="3"/>
          </p:nvPr>
        </p:nvSpPr>
        <p:spPr>
          <a:xfrm>
            <a:off x="305991" y="1815704"/>
            <a:ext cx="4212431" cy="2834878"/>
          </a:xfrm>
          <a:prstGeom prst="rect">
            <a:avLst/>
          </a:prstGeom>
          <a:solidFill>
            <a:schemeClr val="lt1"/>
          </a:solidFill>
          <a:ln>
            <a:noFill/>
          </a:ln>
        </p:spPr>
      </p:sp>
      <p:sp>
        <p:nvSpPr>
          <p:cNvPr id="77" name="Google Shape;77;p11"/>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p11"/>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11"/>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80" name="Google Shape;80;p11"/>
          <p:cNvSpPr>
            <a:spLocks noGrp="1"/>
          </p:cNvSpPr>
          <p:nvPr>
            <p:ph type="pic" idx="4"/>
          </p:nvPr>
        </p:nvSpPr>
        <p:spPr>
          <a:xfrm>
            <a:off x="4629150" y="1815704"/>
            <a:ext cx="4212431" cy="2834878"/>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81"/>
        <p:cNvGrpSpPr/>
        <p:nvPr/>
      </p:nvGrpSpPr>
      <p:grpSpPr>
        <a:xfrm>
          <a:off x="0" y="0"/>
          <a:ext cx="0" cy="0"/>
          <a:chOff x="0" y="0"/>
          <a:chExt cx="0" cy="0"/>
        </a:xfrm>
      </p:grpSpPr>
      <p:sp>
        <p:nvSpPr>
          <p:cNvPr id="82" name="Google Shape;82;p12"/>
          <p:cNvSpPr txBox="1">
            <a:spLocks noGrp="1"/>
          </p:cNvSpPr>
          <p:nvPr>
            <p:ph type="title"/>
          </p:nvPr>
        </p:nvSpPr>
        <p:spPr>
          <a:xfrm>
            <a:off x="305992" y="280195"/>
            <a:ext cx="8532018"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12"/>
          <p:cNvSpPr txBox="1">
            <a:spLocks noGrp="1"/>
          </p:cNvSpPr>
          <p:nvPr>
            <p:ph type="body" idx="1"/>
          </p:nvPr>
        </p:nvSpPr>
        <p:spPr>
          <a:xfrm>
            <a:off x="305990" y="1198994"/>
            <a:ext cx="2781301" cy="34563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2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4" name="Google Shape;84;p12"/>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5" name="Google Shape;85;p12"/>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6" name="Google Shape;86;p12"/>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87" name="Google Shape;87;p12"/>
          <p:cNvSpPr>
            <a:spLocks noGrp="1"/>
          </p:cNvSpPr>
          <p:nvPr>
            <p:ph type="pic" idx="2"/>
          </p:nvPr>
        </p:nvSpPr>
        <p:spPr>
          <a:xfrm>
            <a:off x="6056710" y="1194197"/>
            <a:ext cx="2781300" cy="1674019"/>
          </a:xfrm>
          <a:prstGeom prst="rect">
            <a:avLst/>
          </a:prstGeom>
          <a:solidFill>
            <a:schemeClr val="lt1"/>
          </a:solidFill>
          <a:ln>
            <a:noFill/>
          </a:ln>
        </p:spPr>
      </p:sp>
      <p:sp>
        <p:nvSpPr>
          <p:cNvPr id="88" name="Google Shape;88;p12"/>
          <p:cNvSpPr>
            <a:spLocks noGrp="1"/>
          </p:cNvSpPr>
          <p:nvPr>
            <p:ph type="pic" idx="3"/>
          </p:nvPr>
        </p:nvSpPr>
        <p:spPr>
          <a:xfrm>
            <a:off x="6093511" y="2977277"/>
            <a:ext cx="2744499" cy="1674019"/>
          </a:xfrm>
          <a:prstGeom prst="rect">
            <a:avLst/>
          </a:prstGeom>
          <a:solidFill>
            <a:schemeClr val="lt1"/>
          </a:solidFill>
          <a:ln>
            <a:noFill/>
          </a:ln>
        </p:spPr>
      </p:sp>
      <p:sp>
        <p:nvSpPr>
          <p:cNvPr id="89" name="Google Shape;89;p12"/>
          <p:cNvSpPr>
            <a:spLocks noGrp="1"/>
          </p:cNvSpPr>
          <p:nvPr>
            <p:ph type="pic" idx="4"/>
          </p:nvPr>
        </p:nvSpPr>
        <p:spPr>
          <a:xfrm>
            <a:off x="3194447" y="1194197"/>
            <a:ext cx="2744499" cy="1674019"/>
          </a:xfrm>
          <a:prstGeom prst="rect">
            <a:avLst/>
          </a:prstGeom>
          <a:solidFill>
            <a:schemeClr val="lt1"/>
          </a:solidFill>
          <a:ln>
            <a:noFill/>
          </a:ln>
        </p:spPr>
      </p:sp>
      <p:sp>
        <p:nvSpPr>
          <p:cNvPr id="90" name="Google Shape;90;p12"/>
          <p:cNvSpPr>
            <a:spLocks noGrp="1"/>
          </p:cNvSpPr>
          <p:nvPr>
            <p:ph type="pic" idx="5"/>
          </p:nvPr>
        </p:nvSpPr>
        <p:spPr>
          <a:xfrm>
            <a:off x="3194447" y="2983511"/>
            <a:ext cx="2744499" cy="1674019"/>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91"/>
        <p:cNvGrpSpPr/>
        <p:nvPr/>
      </p:nvGrpSpPr>
      <p:grpSpPr>
        <a:xfrm>
          <a:off x="0" y="0"/>
          <a:ext cx="0" cy="0"/>
          <a:chOff x="0" y="0"/>
          <a:chExt cx="0" cy="0"/>
        </a:xfrm>
      </p:grpSpPr>
      <p:sp>
        <p:nvSpPr>
          <p:cNvPr id="92" name="Google Shape;92;p13"/>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3" name="Google Shape;93;p13"/>
          <p:cNvSpPr txBox="1">
            <a:spLocks noGrp="1"/>
          </p:cNvSpPr>
          <p:nvPr>
            <p:ph type="body" idx="1"/>
          </p:nvPr>
        </p:nvSpPr>
        <p:spPr>
          <a:xfrm>
            <a:off x="305990" y="1194197"/>
            <a:ext cx="2781301" cy="501253"/>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00"/>
              </a:spcBef>
              <a:spcAft>
                <a:spcPts val="0"/>
              </a:spcAft>
              <a:buClr>
                <a:schemeClr val="accent2"/>
              </a:buClr>
              <a:buSzPts val="1600"/>
              <a:buNone/>
              <a:defRPr sz="16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4" name="Google Shape;94;p13"/>
          <p:cNvSpPr txBox="1">
            <a:spLocks noGrp="1"/>
          </p:cNvSpPr>
          <p:nvPr>
            <p:ph type="body" idx="2"/>
          </p:nvPr>
        </p:nvSpPr>
        <p:spPr>
          <a:xfrm>
            <a:off x="6056709" y="1203725"/>
            <a:ext cx="2784890" cy="49172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3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5" name="Google Shape;95;p13"/>
          <p:cNvSpPr>
            <a:spLocks noGrp="1"/>
          </p:cNvSpPr>
          <p:nvPr>
            <p:ph type="pic" idx="3"/>
          </p:nvPr>
        </p:nvSpPr>
        <p:spPr>
          <a:xfrm>
            <a:off x="305992" y="1815704"/>
            <a:ext cx="2781300" cy="2834878"/>
          </a:xfrm>
          <a:prstGeom prst="rect">
            <a:avLst/>
          </a:prstGeom>
          <a:solidFill>
            <a:schemeClr val="lt1"/>
          </a:solidFill>
          <a:ln>
            <a:noFill/>
          </a:ln>
        </p:spPr>
      </p:sp>
      <p:sp>
        <p:nvSpPr>
          <p:cNvPr id="96" name="Google Shape;96;p13"/>
          <p:cNvSpPr>
            <a:spLocks noGrp="1"/>
          </p:cNvSpPr>
          <p:nvPr>
            <p:ph type="pic" idx="4"/>
          </p:nvPr>
        </p:nvSpPr>
        <p:spPr>
          <a:xfrm>
            <a:off x="6056710" y="1812131"/>
            <a:ext cx="2784890" cy="2834878"/>
          </a:xfrm>
          <a:prstGeom prst="rect">
            <a:avLst/>
          </a:prstGeom>
          <a:solidFill>
            <a:schemeClr val="lt1"/>
          </a:solidFill>
          <a:ln>
            <a:noFill/>
          </a:ln>
        </p:spPr>
      </p:sp>
      <p:sp>
        <p:nvSpPr>
          <p:cNvPr id="97" name="Google Shape;97;p13"/>
          <p:cNvSpPr txBox="1">
            <a:spLocks noGrp="1"/>
          </p:cNvSpPr>
          <p:nvPr>
            <p:ph type="body" idx="5"/>
          </p:nvPr>
        </p:nvSpPr>
        <p:spPr>
          <a:xfrm>
            <a:off x="3190385" y="1200920"/>
            <a:ext cx="2781301" cy="50125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300"/>
              </a:spcBef>
              <a:spcAft>
                <a:spcPts val="0"/>
              </a:spcAft>
              <a:buClr>
                <a:schemeClr val="accent2"/>
              </a:buClr>
              <a:buSzPts val="1600"/>
              <a:buNone/>
              <a:defRPr sz="16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8" name="Google Shape;98;p13"/>
          <p:cNvSpPr>
            <a:spLocks noGrp="1"/>
          </p:cNvSpPr>
          <p:nvPr>
            <p:ph type="pic" idx="6"/>
          </p:nvPr>
        </p:nvSpPr>
        <p:spPr>
          <a:xfrm>
            <a:off x="3190386" y="1822427"/>
            <a:ext cx="2781300" cy="2834878"/>
          </a:xfrm>
          <a:prstGeom prst="rect">
            <a:avLst/>
          </a:prstGeom>
          <a:solidFill>
            <a:schemeClr val="lt1"/>
          </a:solidFill>
          <a:ln>
            <a:noFill/>
          </a:ln>
        </p:spPr>
      </p:sp>
      <p:sp>
        <p:nvSpPr>
          <p:cNvPr id="99" name="Google Shape;99;p13"/>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13"/>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1" name="Google Shape;101;p13"/>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102"/>
        <p:cNvGrpSpPr/>
        <p:nvPr/>
      </p:nvGrpSpPr>
      <p:grpSpPr>
        <a:xfrm>
          <a:off x="0" y="0"/>
          <a:ext cx="0" cy="0"/>
          <a:chOff x="0" y="0"/>
          <a:chExt cx="0" cy="0"/>
        </a:xfrm>
      </p:grpSpPr>
      <p:sp>
        <p:nvSpPr>
          <p:cNvPr id="103" name="Google Shape;103;p14"/>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4" name="Google Shape;104;p14"/>
          <p:cNvSpPr txBox="1">
            <a:spLocks noGrp="1"/>
          </p:cNvSpPr>
          <p:nvPr>
            <p:ph type="body" idx="1"/>
          </p:nvPr>
        </p:nvSpPr>
        <p:spPr>
          <a:xfrm>
            <a:off x="3087290" y="1201032"/>
            <a:ext cx="2970000" cy="848411"/>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5" name="Google Shape;105;p14"/>
          <p:cNvSpPr>
            <a:spLocks noGrp="1"/>
          </p:cNvSpPr>
          <p:nvPr>
            <p:ph type="pic" idx="2"/>
          </p:nvPr>
        </p:nvSpPr>
        <p:spPr>
          <a:xfrm>
            <a:off x="3087290" y="2049332"/>
            <a:ext cx="2969419" cy="2607973"/>
          </a:xfrm>
          <a:prstGeom prst="rect">
            <a:avLst/>
          </a:prstGeom>
          <a:solidFill>
            <a:schemeClr val="lt1"/>
          </a:solidFill>
          <a:ln>
            <a:noFill/>
          </a:ln>
        </p:spPr>
      </p:sp>
      <p:sp>
        <p:nvSpPr>
          <p:cNvPr id="106" name="Google Shape;106;p14"/>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7" name="Google Shape;107;p14"/>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4"/>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109" name="Google Shape;109;p14"/>
          <p:cNvSpPr txBox="1">
            <a:spLocks noGrp="1"/>
          </p:cNvSpPr>
          <p:nvPr>
            <p:ph type="body" idx="3"/>
          </p:nvPr>
        </p:nvSpPr>
        <p:spPr>
          <a:xfrm>
            <a:off x="2456" y="3808893"/>
            <a:ext cx="2970000" cy="848411"/>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0" name="Google Shape;110;p14"/>
          <p:cNvSpPr>
            <a:spLocks noGrp="1"/>
          </p:cNvSpPr>
          <p:nvPr>
            <p:ph type="pic" idx="4"/>
          </p:nvPr>
        </p:nvSpPr>
        <p:spPr>
          <a:xfrm>
            <a:off x="3038" y="1201032"/>
            <a:ext cx="2969419" cy="2607973"/>
          </a:xfrm>
          <a:prstGeom prst="rect">
            <a:avLst/>
          </a:prstGeom>
          <a:solidFill>
            <a:schemeClr val="lt1"/>
          </a:solidFill>
          <a:ln>
            <a:noFill/>
          </a:ln>
        </p:spPr>
      </p:sp>
      <p:sp>
        <p:nvSpPr>
          <p:cNvPr id="111" name="Google Shape;111;p14"/>
          <p:cNvSpPr txBox="1">
            <a:spLocks noGrp="1"/>
          </p:cNvSpPr>
          <p:nvPr>
            <p:ph type="body" idx="5"/>
          </p:nvPr>
        </p:nvSpPr>
        <p:spPr>
          <a:xfrm>
            <a:off x="6174291" y="3808893"/>
            <a:ext cx="2970000" cy="848411"/>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2" name="Google Shape;112;p14"/>
          <p:cNvSpPr>
            <a:spLocks noGrp="1"/>
          </p:cNvSpPr>
          <p:nvPr>
            <p:ph type="pic" idx="6"/>
          </p:nvPr>
        </p:nvSpPr>
        <p:spPr>
          <a:xfrm>
            <a:off x="6174291" y="1201032"/>
            <a:ext cx="2969419" cy="2607973"/>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5"/>
          <p:cNvSpPr>
            <a:spLocks noGrp="1"/>
          </p:cNvSpPr>
          <p:nvPr>
            <p:ph type="pic" idx="2"/>
          </p:nvPr>
        </p:nvSpPr>
        <p:spPr>
          <a:xfrm>
            <a:off x="309582" y="1194197"/>
            <a:ext cx="8532018" cy="1922930"/>
          </a:xfrm>
          <a:prstGeom prst="rect">
            <a:avLst/>
          </a:prstGeom>
          <a:solidFill>
            <a:schemeClr val="lt1"/>
          </a:solidFill>
          <a:ln>
            <a:noFill/>
          </a:ln>
        </p:spPr>
      </p:sp>
      <p:sp>
        <p:nvSpPr>
          <p:cNvPr id="116" name="Google Shape;116;p15"/>
          <p:cNvSpPr txBox="1">
            <a:spLocks noGrp="1"/>
          </p:cNvSpPr>
          <p:nvPr>
            <p:ph type="body" idx="1"/>
          </p:nvPr>
        </p:nvSpPr>
        <p:spPr>
          <a:xfrm>
            <a:off x="305992" y="3220641"/>
            <a:ext cx="2781300" cy="14299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7" name="Google Shape;117;p15"/>
          <p:cNvSpPr txBox="1">
            <a:spLocks noGrp="1"/>
          </p:cNvSpPr>
          <p:nvPr>
            <p:ph type="body" idx="3"/>
          </p:nvPr>
        </p:nvSpPr>
        <p:spPr>
          <a:xfrm>
            <a:off x="3200401" y="3220641"/>
            <a:ext cx="2749153" cy="14299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8" name="Google Shape;118;p15"/>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15"/>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121" name="Google Shape;121;p15"/>
          <p:cNvSpPr txBox="1">
            <a:spLocks noGrp="1"/>
          </p:cNvSpPr>
          <p:nvPr>
            <p:ph type="body" idx="4"/>
          </p:nvPr>
        </p:nvSpPr>
        <p:spPr>
          <a:xfrm>
            <a:off x="6064251" y="3220641"/>
            <a:ext cx="2777349" cy="14299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a:spLocks noGrp="1"/>
          </p:cNvSpPr>
          <p:nvPr>
            <p:ph type="pic" idx="2"/>
          </p:nvPr>
        </p:nvSpPr>
        <p:spPr>
          <a:xfrm>
            <a:off x="0" y="1194197"/>
            <a:ext cx="9144000" cy="2209402"/>
          </a:xfrm>
          <a:prstGeom prst="rect">
            <a:avLst/>
          </a:prstGeom>
          <a:solidFill>
            <a:schemeClr val="lt1"/>
          </a:solidFill>
          <a:ln>
            <a:noFill/>
          </a:ln>
        </p:spPr>
      </p:sp>
      <p:sp>
        <p:nvSpPr>
          <p:cNvPr id="125" name="Google Shape;125;p16"/>
          <p:cNvSpPr txBox="1">
            <a:spLocks noGrp="1"/>
          </p:cNvSpPr>
          <p:nvPr>
            <p:ph type="body" idx="1"/>
          </p:nvPr>
        </p:nvSpPr>
        <p:spPr>
          <a:xfrm>
            <a:off x="305992" y="3220641"/>
            <a:ext cx="2781300" cy="142994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6" name="Google Shape;126;p16"/>
          <p:cNvSpPr txBox="1">
            <a:spLocks noGrp="1"/>
          </p:cNvSpPr>
          <p:nvPr>
            <p:ph type="body" idx="3"/>
          </p:nvPr>
        </p:nvSpPr>
        <p:spPr>
          <a:xfrm>
            <a:off x="3200401" y="3220641"/>
            <a:ext cx="2749153" cy="142994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7" name="Google Shape;127;p16"/>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16"/>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130" name="Google Shape;130;p16"/>
          <p:cNvSpPr txBox="1">
            <a:spLocks noGrp="1"/>
          </p:cNvSpPr>
          <p:nvPr>
            <p:ph type="body" idx="4"/>
          </p:nvPr>
        </p:nvSpPr>
        <p:spPr>
          <a:xfrm>
            <a:off x="6064251" y="3220641"/>
            <a:ext cx="2777349" cy="142994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31"/>
        <p:cNvGrpSpPr/>
        <p:nvPr/>
      </p:nvGrpSpPr>
      <p:grpSpPr>
        <a:xfrm>
          <a:off x="0" y="0"/>
          <a:ext cx="0" cy="0"/>
          <a:chOff x="0" y="0"/>
          <a:chExt cx="0" cy="0"/>
        </a:xfrm>
      </p:grpSpPr>
      <p:sp>
        <p:nvSpPr>
          <p:cNvPr id="132" name="Google Shape;132;p17"/>
          <p:cNvSpPr txBox="1">
            <a:spLocks noGrp="1"/>
          </p:cNvSpPr>
          <p:nvPr>
            <p:ph type="title"/>
          </p:nvPr>
        </p:nvSpPr>
        <p:spPr>
          <a:xfrm>
            <a:off x="305990" y="1282304"/>
            <a:ext cx="8532019" cy="2139553"/>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3800"/>
              <a:buFont typeface="Arial"/>
              <a:buNone/>
              <a:defRPr sz="38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17"/>
          <p:cNvSpPr txBox="1">
            <a:spLocks noGrp="1"/>
          </p:cNvSpPr>
          <p:nvPr>
            <p:ph type="body" idx="1"/>
          </p:nvPr>
        </p:nvSpPr>
        <p:spPr>
          <a:xfrm>
            <a:off x="305990" y="3442097"/>
            <a:ext cx="8532020" cy="112514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a:solidFill>
                  <a:schemeClr val="accent2"/>
                </a:solidFill>
              </a:defRPr>
            </a:lvl1pPr>
            <a:lvl2pPr marL="914400" lvl="1" indent="-228600" algn="l">
              <a:lnSpc>
                <a:spcPct val="100000"/>
              </a:lnSpc>
              <a:spcBef>
                <a:spcPts val="400"/>
              </a:spcBef>
              <a:spcAft>
                <a:spcPts val="0"/>
              </a:spcAft>
              <a:buClr>
                <a:srgbClr val="888DBD"/>
              </a:buClr>
              <a:buSzPts val="1500"/>
              <a:buNone/>
              <a:defRPr sz="1500">
                <a:solidFill>
                  <a:srgbClr val="888DBD"/>
                </a:solidFill>
              </a:defRPr>
            </a:lvl2pPr>
            <a:lvl3pPr marL="1371600" lvl="2" indent="-228600" algn="l">
              <a:lnSpc>
                <a:spcPct val="100000"/>
              </a:lnSpc>
              <a:spcBef>
                <a:spcPts val="400"/>
              </a:spcBef>
              <a:spcAft>
                <a:spcPts val="0"/>
              </a:spcAft>
              <a:buClr>
                <a:srgbClr val="888DBD"/>
              </a:buClr>
              <a:buSzPts val="1400"/>
              <a:buNone/>
              <a:defRPr sz="1400">
                <a:solidFill>
                  <a:srgbClr val="888DBD"/>
                </a:solidFill>
              </a:defRPr>
            </a:lvl3pPr>
            <a:lvl4pPr marL="1828800" lvl="3" indent="-228600" algn="l">
              <a:lnSpc>
                <a:spcPct val="100000"/>
              </a:lnSpc>
              <a:spcBef>
                <a:spcPts val="400"/>
              </a:spcBef>
              <a:spcAft>
                <a:spcPts val="0"/>
              </a:spcAft>
              <a:buClr>
                <a:srgbClr val="888DBD"/>
              </a:buClr>
              <a:buSzPts val="1200"/>
              <a:buNone/>
              <a:defRPr sz="1200">
                <a:solidFill>
                  <a:srgbClr val="888DBD"/>
                </a:solidFill>
              </a:defRPr>
            </a:lvl4pPr>
            <a:lvl5pPr marL="2286000" lvl="4" indent="-228600" algn="l">
              <a:lnSpc>
                <a:spcPct val="90000"/>
              </a:lnSpc>
              <a:spcBef>
                <a:spcPts val="400"/>
              </a:spcBef>
              <a:spcAft>
                <a:spcPts val="0"/>
              </a:spcAft>
              <a:buClr>
                <a:srgbClr val="888DBD"/>
              </a:buClr>
              <a:buSzPts val="1200"/>
              <a:buNone/>
              <a:defRPr sz="1200">
                <a:solidFill>
                  <a:srgbClr val="888DBD"/>
                </a:solidFill>
              </a:defRPr>
            </a:lvl5pPr>
            <a:lvl6pPr marL="2743200" lvl="5" indent="-228600" algn="l">
              <a:lnSpc>
                <a:spcPct val="90000"/>
              </a:lnSpc>
              <a:spcBef>
                <a:spcPts val="400"/>
              </a:spcBef>
              <a:spcAft>
                <a:spcPts val="0"/>
              </a:spcAft>
              <a:buClr>
                <a:srgbClr val="888DBD"/>
              </a:buClr>
              <a:buSzPts val="1200"/>
              <a:buNone/>
              <a:defRPr sz="1200">
                <a:solidFill>
                  <a:srgbClr val="888DBD"/>
                </a:solidFill>
              </a:defRPr>
            </a:lvl6pPr>
            <a:lvl7pPr marL="3200400" lvl="6" indent="-228600" algn="l">
              <a:lnSpc>
                <a:spcPct val="90000"/>
              </a:lnSpc>
              <a:spcBef>
                <a:spcPts val="400"/>
              </a:spcBef>
              <a:spcAft>
                <a:spcPts val="0"/>
              </a:spcAft>
              <a:buClr>
                <a:srgbClr val="888DBD"/>
              </a:buClr>
              <a:buSzPts val="1200"/>
              <a:buNone/>
              <a:defRPr sz="1200">
                <a:solidFill>
                  <a:srgbClr val="888DBD"/>
                </a:solidFill>
              </a:defRPr>
            </a:lvl7pPr>
            <a:lvl8pPr marL="3657600" lvl="7" indent="-228600" algn="l">
              <a:lnSpc>
                <a:spcPct val="90000"/>
              </a:lnSpc>
              <a:spcBef>
                <a:spcPts val="400"/>
              </a:spcBef>
              <a:spcAft>
                <a:spcPts val="0"/>
              </a:spcAft>
              <a:buClr>
                <a:srgbClr val="888DBD"/>
              </a:buClr>
              <a:buSzPts val="1200"/>
              <a:buNone/>
              <a:defRPr sz="1200">
                <a:solidFill>
                  <a:srgbClr val="888DBD"/>
                </a:solidFill>
              </a:defRPr>
            </a:lvl8pPr>
            <a:lvl9pPr marL="4114800" lvl="8" indent="-228600" algn="l">
              <a:lnSpc>
                <a:spcPct val="90000"/>
              </a:lnSpc>
              <a:spcBef>
                <a:spcPts val="400"/>
              </a:spcBef>
              <a:spcAft>
                <a:spcPts val="0"/>
              </a:spcAft>
              <a:buClr>
                <a:srgbClr val="888DBD"/>
              </a:buClr>
              <a:buSzPts val="1200"/>
              <a:buNone/>
              <a:defRPr sz="1200">
                <a:solidFill>
                  <a:srgbClr val="888DBD"/>
                </a:solidFill>
              </a:defRPr>
            </a:lvl9pPr>
          </a:lstStyle>
          <a:p>
            <a:endParaRPr/>
          </a:p>
        </p:txBody>
      </p:sp>
      <p:sp>
        <p:nvSpPr>
          <p:cNvPr id="134" name="Google Shape;134;p17"/>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17"/>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17"/>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Last slide" type="blank">
  <p:cSld name="BLANK">
    <p:spTree>
      <p:nvGrpSpPr>
        <p:cNvPr id="1" name="Shape 137"/>
        <p:cNvGrpSpPr/>
        <p:nvPr/>
      </p:nvGrpSpPr>
      <p:grpSpPr>
        <a:xfrm>
          <a:off x="0" y="0"/>
          <a:ext cx="0" cy="0"/>
          <a:chOff x="0" y="0"/>
          <a:chExt cx="0" cy="0"/>
        </a:xfrm>
      </p:grpSpPr>
      <p:sp>
        <p:nvSpPr>
          <p:cNvPr id="138" name="Google Shape;138;p18"/>
          <p:cNvSpPr txBox="1"/>
          <p:nvPr/>
        </p:nvSpPr>
        <p:spPr>
          <a:xfrm>
            <a:off x="305991" y="4647305"/>
            <a:ext cx="8532019" cy="27699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chemeClr val="dk1"/>
                </a:solidFill>
                <a:latin typeface="Arial"/>
                <a:ea typeface="Arial"/>
                <a:cs typeface="Arial"/>
                <a:sym typeface="Arial"/>
              </a:rPr>
              <a:t>home.cern</a:t>
            </a:r>
            <a:endParaRPr sz="1400" b="0" i="0" u="none" strike="noStrike" cap="none">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a:stretch/>
        </p:blipFill>
        <p:spPr>
          <a:xfrm>
            <a:off x="3923928" y="1683648"/>
            <a:ext cx="1296144" cy="1296144"/>
          </a:xfrm>
          <a:prstGeom prst="rect">
            <a:avLst/>
          </a:prstGeom>
          <a:noFill/>
          <a:ln>
            <a:noFill/>
          </a:ln>
        </p:spPr>
      </p:pic>
      <p:sp>
        <p:nvSpPr>
          <p:cNvPr id="140" name="Google Shape;140;p18"/>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Logo Slide">
  <p:cSld name="Logo Slide">
    <p:bg>
      <p:bgPr>
        <a:solidFill>
          <a:schemeClr val="dk1"/>
        </a:solidFill>
        <a:effectLst/>
      </p:bgPr>
    </p:bg>
    <p:spTree>
      <p:nvGrpSpPr>
        <p:cNvPr id="1" name="Shape 141"/>
        <p:cNvGrpSpPr/>
        <p:nvPr/>
      </p:nvGrpSpPr>
      <p:grpSpPr>
        <a:xfrm>
          <a:off x="0" y="0"/>
          <a:ext cx="0" cy="0"/>
          <a:chOff x="0" y="0"/>
          <a:chExt cx="0" cy="0"/>
        </a:xfrm>
      </p:grpSpPr>
      <p:pic>
        <p:nvPicPr>
          <p:cNvPr id="142" name="Google Shape;142;p19" descr="logooutline.eps"/>
          <p:cNvPicPr preferRelativeResize="0"/>
          <p:nvPr/>
        </p:nvPicPr>
        <p:blipFill rotWithShape="1">
          <a:blip r:embed="rId2">
            <a:alphaModFix/>
          </a:blip>
          <a:srcRect/>
          <a:stretch/>
        </p:blipFill>
        <p:spPr>
          <a:xfrm>
            <a:off x="3627302" y="1626785"/>
            <a:ext cx="1890000" cy="1871006"/>
          </a:xfrm>
          <a:prstGeom prst="rect">
            <a:avLst/>
          </a:prstGeom>
          <a:noFill/>
          <a:ln>
            <a:noFill/>
          </a:ln>
        </p:spPr>
      </p:pic>
      <p:sp>
        <p:nvSpPr>
          <p:cNvPr id="143" name="Google Shape;143;p19"/>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17171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144"/>
        <p:cNvGrpSpPr/>
        <p:nvPr/>
      </p:nvGrpSpPr>
      <p:grpSpPr>
        <a:xfrm>
          <a:off x="0" y="0"/>
          <a:ext cx="0" cy="0"/>
          <a:chOff x="0" y="0"/>
          <a:chExt cx="0" cy="0"/>
        </a:xfrm>
      </p:grpSpPr>
      <p:sp>
        <p:nvSpPr>
          <p:cNvPr id="145" name="Google Shape;145;p20"/>
          <p:cNvSpPr txBox="1">
            <a:spLocks noGrp="1"/>
          </p:cNvSpPr>
          <p:nvPr>
            <p:ph type="ctrTitle"/>
          </p:nvPr>
        </p:nvSpPr>
        <p:spPr>
          <a:xfrm>
            <a:off x="1143000" y="784622"/>
            <a:ext cx="6858000" cy="17907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4500"/>
              <a:buFont typeface="Arial"/>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6" name="Google Shape;146;p20"/>
          <p:cNvSpPr txBox="1">
            <a:spLocks noGrp="1"/>
          </p:cNvSpPr>
          <p:nvPr>
            <p:ph type="subTitle" idx="1"/>
          </p:nvPr>
        </p:nvSpPr>
        <p:spPr>
          <a:xfrm>
            <a:off x="1143000" y="2701528"/>
            <a:ext cx="6858000" cy="1241821"/>
          </a:xfrm>
          <a:prstGeom prst="rect">
            <a:avLst/>
          </a:prstGeom>
          <a:noFill/>
          <a:ln>
            <a:noFill/>
          </a:ln>
        </p:spPr>
        <p:txBody>
          <a:bodyPr spcFirstLastPara="1" wrap="square" lIns="0" tIns="0" rIns="0" bIns="0" anchor="t" anchorCtr="0">
            <a:noAutofit/>
          </a:bodyPr>
          <a:lstStyle>
            <a:lvl1pPr lvl="0" algn="ctr">
              <a:lnSpc>
                <a:spcPct val="90000"/>
              </a:lnSpc>
              <a:spcBef>
                <a:spcPts val="14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7" name="Google Shape;147;p20"/>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20"/>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9" name="Google Shape;149;p20"/>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17"/>
        <p:cNvGrpSpPr/>
        <p:nvPr/>
      </p:nvGrpSpPr>
      <p:grpSpPr>
        <a:xfrm>
          <a:off x="0" y="0"/>
          <a:ext cx="0" cy="0"/>
          <a:chOff x="0" y="0"/>
          <a:chExt cx="0" cy="0"/>
        </a:xfrm>
      </p:grpSpPr>
      <p:sp>
        <p:nvSpPr>
          <p:cNvPr id="18" name="Google Shape;18;p3"/>
          <p:cNvSpPr txBox="1">
            <a:spLocks noGrp="1"/>
          </p:cNvSpPr>
          <p:nvPr>
            <p:ph type="body" idx="1"/>
          </p:nvPr>
        </p:nvSpPr>
        <p:spPr>
          <a:xfrm>
            <a:off x="305992" y="1194197"/>
            <a:ext cx="8532018" cy="34563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dk2"/>
              </a:buClr>
              <a:buSzPts val="1600"/>
              <a:buNone/>
              <a:defRPr>
                <a:solidFill>
                  <a:schemeClr val="dk2"/>
                </a:solidFill>
              </a:defRPr>
            </a:lvl1pPr>
            <a:lvl2pPr marL="914400" lvl="1" indent="-317500" algn="l">
              <a:lnSpc>
                <a:spcPct val="100000"/>
              </a:lnSpc>
              <a:spcBef>
                <a:spcPts val="400"/>
              </a:spcBef>
              <a:spcAft>
                <a:spcPts val="0"/>
              </a:spcAft>
              <a:buClr>
                <a:schemeClr val="dk2"/>
              </a:buClr>
              <a:buSzPts val="1400"/>
              <a:buFont typeface="Arial"/>
              <a:buChar char="•"/>
              <a:defRPr sz="1400">
                <a:solidFill>
                  <a:schemeClr val="dk2"/>
                </a:solidFill>
              </a:defRPr>
            </a:lvl2pPr>
            <a:lvl3pPr marL="1371600" lvl="2" indent="-311150" algn="l">
              <a:lnSpc>
                <a:spcPct val="100000"/>
              </a:lnSpc>
              <a:spcBef>
                <a:spcPts val="400"/>
              </a:spcBef>
              <a:spcAft>
                <a:spcPts val="0"/>
              </a:spcAft>
              <a:buClr>
                <a:schemeClr val="dk2"/>
              </a:buClr>
              <a:buSzPts val="1300"/>
              <a:buFont typeface="Arial"/>
              <a:buChar char="•"/>
              <a:defRPr>
                <a:solidFill>
                  <a:schemeClr val="dk2"/>
                </a:solidFill>
              </a:defRPr>
            </a:lvl3pPr>
            <a:lvl4pPr marL="1828800" lvl="3" indent="-304800" algn="l">
              <a:lnSpc>
                <a:spcPct val="100000"/>
              </a:lnSpc>
              <a:spcBef>
                <a:spcPts val="400"/>
              </a:spcBef>
              <a:spcAft>
                <a:spcPts val="0"/>
              </a:spcAft>
              <a:buClr>
                <a:schemeClr val="dk2"/>
              </a:buClr>
              <a:buSzPts val="1200"/>
              <a:buFont typeface="Arial"/>
              <a:buChar char="•"/>
              <a:defRPr>
                <a:solidFill>
                  <a:schemeClr val="dk2"/>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 name="Google Shape;19;p3"/>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0" name="Google Shape;20;p3"/>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 name="Google Shape;21;p3"/>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 name="Google Shape;22;p3"/>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150"/>
        <p:cNvGrpSpPr/>
        <p:nvPr/>
      </p:nvGrpSpPr>
      <p:grpSpPr>
        <a:xfrm>
          <a:off x="0" y="0"/>
          <a:ext cx="0" cy="0"/>
          <a:chOff x="0" y="0"/>
          <a:chExt cx="0" cy="0"/>
        </a:xfrm>
      </p:grpSpPr>
      <p:sp>
        <p:nvSpPr>
          <p:cNvPr id="151" name="Google Shape;151;p21"/>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2" name="Google Shape;152;p21"/>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21"/>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21"/>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155"/>
        <p:cNvGrpSpPr/>
        <p:nvPr/>
      </p:nvGrpSpPr>
      <p:grpSpPr>
        <a:xfrm>
          <a:off x="0" y="0"/>
          <a:ext cx="0" cy="0"/>
          <a:chOff x="0" y="0"/>
          <a:chExt cx="0" cy="0"/>
        </a:xfrm>
      </p:grpSpPr>
      <p:sp>
        <p:nvSpPr>
          <p:cNvPr id="156" name="Google Shape;156;p22"/>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7" name="Google Shape;157;p22"/>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8" name="Google Shape;158;p22"/>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63"/>
        <p:cNvGrpSpPr/>
        <p:nvPr/>
      </p:nvGrpSpPr>
      <p:grpSpPr>
        <a:xfrm>
          <a:off x="0" y="0"/>
          <a:ext cx="0" cy="0"/>
          <a:chOff x="0" y="0"/>
          <a:chExt cx="0" cy="0"/>
        </a:xfrm>
      </p:grpSpPr>
      <p:sp>
        <p:nvSpPr>
          <p:cNvPr id="164" name="Google Shape;164;p24"/>
          <p:cNvSpPr txBox="1">
            <a:spLocks noGrp="1"/>
          </p:cNvSpPr>
          <p:nvPr>
            <p:ph type="title"/>
          </p:nvPr>
        </p:nvSpPr>
        <p:spPr>
          <a:xfrm>
            <a:off x="127000" y="76195"/>
            <a:ext cx="4191000" cy="400200"/>
          </a:xfrm>
          <a:prstGeom prst="rect">
            <a:avLst/>
          </a:prstGeom>
          <a:noFill/>
          <a:ln>
            <a:noFill/>
          </a:ln>
        </p:spPr>
        <p:txBody>
          <a:bodyPr spcFirstLastPara="1" wrap="square" lIns="91425" tIns="45700" rIns="91425" bIns="45700" anchor="ctr" anchorCtr="0">
            <a:normAutofit/>
          </a:bodyPr>
          <a:lstStyle>
            <a:lvl1pPr lvl="0" algn="r">
              <a:lnSpc>
                <a:spcPct val="100000"/>
              </a:lnSpc>
              <a:spcBef>
                <a:spcPts val="0"/>
              </a:spcBef>
              <a:spcAft>
                <a:spcPts val="0"/>
              </a:spcAft>
              <a:buSzPts val="3000"/>
              <a:buNone/>
              <a:defRPr/>
            </a:lvl1pPr>
            <a:lvl2pPr lvl="1" algn="r">
              <a:lnSpc>
                <a:spcPct val="100000"/>
              </a:lnSpc>
              <a:spcBef>
                <a:spcPts val="0"/>
              </a:spcBef>
              <a:spcAft>
                <a:spcPts val="0"/>
              </a:spcAft>
              <a:buSzPts val="3000"/>
              <a:buNone/>
              <a:defRPr/>
            </a:lvl2pPr>
            <a:lvl3pPr lvl="2" algn="r">
              <a:lnSpc>
                <a:spcPct val="100000"/>
              </a:lnSpc>
              <a:spcBef>
                <a:spcPts val="0"/>
              </a:spcBef>
              <a:spcAft>
                <a:spcPts val="0"/>
              </a:spcAft>
              <a:buSzPts val="3000"/>
              <a:buNone/>
              <a:defRPr/>
            </a:lvl3pPr>
            <a:lvl4pPr lvl="3" algn="r">
              <a:lnSpc>
                <a:spcPct val="100000"/>
              </a:lnSpc>
              <a:spcBef>
                <a:spcPts val="0"/>
              </a:spcBef>
              <a:spcAft>
                <a:spcPts val="0"/>
              </a:spcAft>
              <a:buSzPts val="3000"/>
              <a:buNone/>
              <a:defRPr/>
            </a:lvl4pPr>
            <a:lvl5pPr lvl="4" algn="r">
              <a:lnSpc>
                <a:spcPct val="100000"/>
              </a:lnSpc>
              <a:spcBef>
                <a:spcPts val="0"/>
              </a:spcBef>
              <a:spcAft>
                <a:spcPts val="0"/>
              </a:spcAft>
              <a:buSzPts val="3000"/>
              <a:buNone/>
              <a:defRPr/>
            </a:lvl5pPr>
            <a:lvl6pPr lvl="5" algn="r">
              <a:lnSpc>
                <a:spcPct val="100000"/>
              </a:lnSpc>
              <a:spcBef>
                <a:spcPts val="0"/>
              </a:spcBef>
              <a:spcAft>
                <a:spcPts val="0"/>
              </a:spcAft>
              <a:buSzPts val="3000"/>
              <a:buNone/>
              <a:defRPr/>
            </a:lvl6pPr>
            <a:lvl7pPr lvl="6" algn="r">
              <a:lnSpc>
                <a:spcPct val="100000"/>
              </a:lnSpc>
              <a:spcBef>
                <a:spcPts val="0"/>
              </a:spcBef>
              <a:spcAft>
                <a:spcPts val="0"/>
              </a:spcAft>
              <a:buSzPts val="3000"/>
              <a:buNone/>
              <a:defRPr/>
            </a:lvl7pPr>
            <a:lvl8pPr lvl="7" algn="r">
              <a:lnSpc>
                <a:spcPct val="100000"/>
              </a:lnSpc>
              <a:spcBef>
                <a:spcPts val="0"/>
              </a:spcBef>
              <a:spcAft>
                <a:spcPts val="0"/>
              </a:spcAft>
              <a:buSzPts val="3000"/>
              <a:buNone/>
              <a:defRPr/>
            </a:lvl8pPr>
            <a:lvl9pPr lvl="8" algn="r">
              <a:lnSpc>
                <a:spcPct val="100000"/>
              </a:lnSpc>
              <a:spcBef>
                <a:spcPts val="0"/>
              </a:spcBef>
              <a:spcAft>
                <a:spcPts val="0"/>
              </a:spcAft>
              <a:buSzPts val="3000"/>
              <a:buNone/>
              <a:defRPr/>
            </a:lvl9pPr>
          </a:lstStyle>
          <a:p>
            <a:endParaRPr/>
          </a:p>
        </p:txBody>
      </p:sp>
      <p:sp>
        <p:nvSpPr>
          <p:cNvPr id="165" name="Google Shape;165;p24"/>
          <p:cNvSpPr txBox="1">
            <a:spLocks noGrp="1"/>
          </p:cNvSpPr>
          <p:nvPr>
            <p:ph type="body" idx="1"/>
          </p:nvPr>
        </p:nvSpPr>
        <p:spPr>
          <a:xfrm>
            <a:off x="304800" y="857250"/>
            <a:ext cx="4152900" cy="38862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560"/>
              </a:spcBef>
              <a:spcAft>
                <a:spcPts val="0"/>
              </a:spcAft>
              <a:buSzPts val="1800"/>
              <a:buNone/>
              <a:defRPr sz="2800"/>
            </a:lvl1pPr>
            <a:lvl2pPr marL="914400" lvl="1" indent="-381000" algn="l">
              <a:lnSpc>
                <a:spcPct val="115000"/>
              </a:lnSpc>
              <a:spcBef>
                <a:spcPts val="480"/>
              </a:spcBef>
              <a:spcAft>
                <a:spcPts val="0"/>
              </a:spcAft>
              <a:buClr>
                <a:srgbClr val="0000FF"/>
              </a:buClr>
              <a:buSzPts val="2400"/>
              <a:buFont typeface="Times"/>
              <a:buChar char="○"/>
              <a:defRPr sz="2400"/>
            </a:lvl2pPr>
            <a:lvl3pPr marL="1371600" lvl="2" indent="-355600" algn="l">
              <a:lnSpc>
                <a:spcPct val="115000"/>
              </a:lnSpc>
              <a:spcBef>
                <a:spcPts val="400"/>
              </a:spcBef>
              <a:spcAft>
                <a:spcPts val="0"/>
              </a:spcAft>
              <a:buClr>
                <a:srgbClr val="3366FF"/>
              </a:buClr>
              <a:buSzPts val="2000"/>
              <a:buFont typeface="Times"/>
              <a:buChar char="■"/>
              <a:defRPr sz="2000"/>
            </a:lvl3pPr>
            <a:lvl4pPr marL="1828800" lvl="3" indent="-342900" algn="l">
              <a:lnSpc>
                <a:spcPct val="115000"/>
              </a:lnSpc>
              <a:spcBef>
                <a:spcPts val="360"/>
              </a:spcBef>
              <a:spcAft>
                <a:spcPts val="0"/>
              </a:spcAft>
              <a:buClr>
                <a:srgbClr val="1E4649"/>
              </a:buClr>
              <a:buSzPts val="1800"/>
              <a:buFont typeface="Times"/>
              <a:buChar char="●"/>
              <a:defRPr sz="1800"/>
            </a:lvl4pPr>
            <a:lvl5pPr marL="2286000" lvl="4" indent="-342900" algn="l">
              <a:lnSpc>
                <a:spcPct val="115000"/>
              </a:lnSpc>
              <a:spcBef>
                <a:spcPts val="360"/>
              </a:spcBef>
              <a:spcAft>
                <a:spcPts val="0"/>
              </a:spcAft>
              <a:buClr>
                <a:srgbClr val="000090"/>
              </a:buClr>
              <a:buSzPts val="1800"/>
              <a:buFont typeface="Times"/>
              <a:buChar char="○"/>
              <a:defRPr sz="1800"/>
            </a:lvl5pPr>
            <a:lvl6pPr marL="2743200" lvl="5" indent="-342900" algn="l">
              <a:lnSpc>
                <a:spcPct val="115000"/>
              </a:lnSpc>
              <a:spcBef>
                <a:spcPts val="360"/>
              </a:spcBef>
              <a:spcAft>
                <a:spcPts val="0"/>
              </a:spcAft>
              <a:buClr>
                <a:schemeClr val="dk1"/>
              </a:buClr>
              <a:buSzPts val="1800"/>
              <a:buFont typeface="Times"/>
              <a:buChar char="■"/>
              <a:defRPr sz="1800"/>
            </a:lvl6pPr>
            <a:lvl7pPr marL="3200400" lvl="6" indent="-342900" algn="l">
              <a:lnSpc>
                <a:spcPct val="115000"/>
              </a:lnSpc>
              <a:spcBef>
                <a:spcPts val="360"/>
              </a:spcBef>
              <a:spcAft>
                <a:spcPts val="0"/>
              </a:spcAft>
              <a:buClr>
                <a:schemeClr val="dk1"/>
              </a:buClr>
              <a:buSzPts val="1800"/>
              <a:buFont typeface="Times"/>
              <a:buChar char="●"/>
              <a:defRPr sz="1800"/>
            </a:lvl7pPr>
            <a:lvl8pPr marL="3657600" lvl="7" indent="-342900" algn="l">
              <a:lnSpc>
                <a:spcPct val="115000"/>
              </a:lnSpc>
              <a:spcBef>
                <a:spcPts val="360"/>
              </a:spcBef>
              <a:spcAft>
                <a:spcPts val="0"/>
              </a:spcAft>
              <a:buClr>
                <a:schemeClr val="dk1"/>
              </a:buClr>
              <a:buSzPts val="1800"/>
              <a:buFont typeface="Times"/>
              <a:buChar char="○"/>
              <a:defRPr sz="1800"/>
            </a:lvl8pPr>
            <a:lvl9pPr marL="4114800" lvl="8" indent="-342900" algn="l">
              <a:lnSpc>
                <a:spcPct val="115000"/>
              </a:lnSpc>
              <a:spcBef>
                <a:spcPts val="360"/>
              </a:spcBef>
              <a:spcAft>
                <a:spcPts val="0"/>
              </a:spcAft>
              <a:buClr>
                <a:schemeClr val="dk1"/>
              </a:buClr>
              <a:buSzPts val="1800"/>
              <a:buFont typeface="Times"/>
              <a:buChar char="■"/>
              <a:defRPr sz="1800"/>
            </a:lvl9pPr>
          </a:lstStyle>
          <a:p>
            <a:endParaRPr/>
          </a:p>
        </p:txBody>
      </p:sp>
      <p:sp>
        <p:nvSpPr>
          <p:cNvPr id="166" name="Google Shape;166;p24"/>
          <p:cNvSpPr txBox="1">
            <a:spLocks noGrp="1"/>
          </p:cNvSpPr>
          <p:nvPr>
            <p:ph type="body" idx="2"/>
          </p:nvPr>
        </p:nvSpPr>
        <p:spPr>
          <a:xfrm>
            <a:off x="4610100" y="857250"/>
            <a:ext cx="4152900" cy="38862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560"/>
              </a:spcBef>
              <a:spcAft>
                <a:spcPts val="0"/>
              </a:spcAft>
              <a:buSzPts val="1800"/>
              <a:buNone/>
              <a:defRPr sz="2800"/>
            </a:lvl1pPr>
            <a:lvl2pPr marL="914400" lvl="1" indent="-381000" algn="l">
              <a:lnSpc>
                <a:spcPct val="115000"/>
              </a:lnSpc>
              <a:spcBef>
                <a:spcPts val="480"/>
              </a:spcBef>
              <a:spcAft>
                <a:spcPts val="0"/>
              </a:spcAft>
              <a:buClr>
                <a:srgbClr val="0000FF"/>
              </a:buClr>
              <a:buSzPts val="2400"/>
              <a:buFont typeface="Times"/>
              <a:buChar char="○"/>
              <a:defRPr sz="2400"/>
            </a:lvl2pPr>
            <a:lvl3pPr marL="1371600" lvl="2" indent="-355600" algn="l">
              <a:lnSpc>
                <a:spcPct val="115000"/>
              </a:lnSpc>
              <a:spcBef>
                <a:spcPts val="400"/>
              </a:spcBef>
              <a:spcAft>
                <a:spcPts val="0"/>
              </a:spcAft>
              <a:buClr>
                <a:srgbClr val="3366FF"/>
              </a:buClr>
              <a:buSzPts val="2000"/>
              <a:buFont typeface="Times"/>
              <a:buChar char="■"/>
              <a:defRPr sz="2000"/>
            </a:lvl3pPr>
            <a:lvl4pPr marL="1828800" lvl="3" indent="-342900" algn="l">
              <a:lnSpc>
                <a:spcPct val="115000"/>
              </a:lnSpc>
              <a:spcBef>
                <a:spcPts val="360"/>
              </a:spcBef>
              <a:spcAft>
                <a:spcPts val="0"/>
              </a:spcAft>
              <a:buClr>
                <a:srgbClr val="1E4649"/>
              </a:buClr>
              <a:buSzPts val="1800"/>
              <a:buFont typeface="Times"/>
              <a:buChar char="●"/>
              <a:defRPr sz="1800"/>
            </a:lvl4pPr>
            <a:lvl5pPr marL="2286000" lvl="4" indent="-342900" algn="l">
              <a:lnSpc>
                <a:spcPct val="115000"/>
              </a:lnSpc>
              <a:spcBef>
                <a:spcPts val="360"/>
              </a:spcBef>
              <a:spcAft>
                <a:spcPts val="0"/>
              </a:spcAft>
              <a:buClr>
                <a:srgbClr val="000090"/>
              </a:buClr>
              <a:buSzPts val="1800"/>
              <a:buFont typeface="Times"/>
              <a:buChar char="○"/>
              <a:defRPr sz="1800"/>
            </a:lvl5pPr>
            <a:lvl6pPr marL="2743200" lvl="5" indent="-342900" algn="l">
              <a:lnSpc>
                <a:spcPct val="115000"/>
              </a:lnSpc>
              <a:spcBef>
                <a:spcPts val="360"/>
              </a:spcBef>
              <a:spcAft>
                <a:spcPts val="0"/>
              </a:spcAft>
              <a:buClr>
                <a:schemeClr val="dk1"/>
              </a:buClr>
              <a:buSzPts val="1800"/>
              <a:buFont typeface="Times"/>
              <a:buChar char="■"/>
              <a:defRPr sz="1800"/>
            </a:lvl6pPr>
            <a:lvl7pPr marL="3200400" lvl="6" indent="-342900" algn="l">
              <a:lnSpc>
                <a:spcPct val="115000"/>
              </a:lnSpc>
              <a:spcBef>
                <a:spcPts val="360"/>
              </a:spcBef>
              <a:spcAft>
                <a:spcPts val="0"/>
              </a:spcAft>
              <a:buClr>
                <a:schemeClr val="dk1"/>
              </a:buClr>
              <a:buSzPts val="1800"/>
              <a:buFont typeface="Times"/>
              <a:buChar char="●"/>
              <a:defRPr sz="1800"/>
            </a:lvl7pPr>
            <a:lvl8pPr marL="3657600" lvl="7" indent="-342900" algn="l">
              <a:lnSpc>
                <a:spcPct val="115000"/>
              </a:lnSpc>
              <a:spcBef>
                <a:spcPts val="360"/>
              </a:spcBef>
              <a:spcAft>
                <a:spcPts val="0"/>
              </a:spcAft>
              <a:buClr>
                <a:schemeClr val="dk1"/>
              </a:buClr>
              <a:buSzPts val="1800"/>
              <a:buFont typeface="Times"/>
              <a:buChar char="○"/>
              <a:defRPr sz="1800"/>
            </a:lvl8pPr>
            <a:lvl9pPr marL="4114800" lvl="8" indent="-342900" algn="l">
              <a:lnSpc>
                <a:spcPct val="115000"/>
              </a:lnSpc>
              <a:spcBef>
                <a:spcPts val="360"/>
              </a:spcBef>
              <a:spcAft>
                <a:spcPts val="0"/>
              </a:spcAft>
              <a:buClr>
                <a:schemeClr val="dk1"/>
              </a:buClr>
              <a:buSzPts val="1800"/>
              <a:buFont typeface="Times"/>
              <a:buChar char="■"/>
              <a:defRPr sz="1800"/>
            </a:lvl9pPr>
          </a:lstStyle>
          <a:p>
            <a:endParaRPr/>
          </a:p>
        </p:txBody>
      </p:sp>
      <p:sp>
        <p:nvSpPr>
          <p:cNvPr id="167" name="Google Shape;167;p24"/>
          <p:cNvSpPr txBox="1">
            <a:spLocks noGrp="1"/>
          </p:cNvSpPr>
          <p:nvPr>
            <p:ph type="dt" idx="10"/>
          </p:nvPr>
        </p:nvSpPr>
        <p:spPr>
          <a:xfrm>
            <a:off x="127000" y="4914900"/>
            <a:ext cx="3771900" cy="228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8" name="Google Shape;168;p24"/>
          <p:cNvSpPr txBox="1">
            <a:spLocks noGrp="1"/>
          </p:cNvSpPr>
          <p:nvPr>
            <p:ph type="ftr" idx="11"/>
          </p:nvPr>
        </p:nvSpPr>
        <p:spPr>
          <a:xfrm>
            <a:off x="4211638" y="4914900"/>
            <a:ext cx="2895600" cy="2286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9" name="Google Shape;169;p24"/>
          <p:cNvSpPr txBox="1">
            <a:spLocks noGrp="1"/>
          </p:cNvSpPr>
          <p:nvPr>
            <p:ph type="sldNum" idx="12"/>
          </p:nvPr>
        </p:nvSpPr>
        <p:spPr>
          <a:xfrm>
            <a:off x="0" y="4924425"/>
            <a:ext cx="1905000" cy="228600"/>
          </a:xfrm>
          <a:prstGeom prst="rect">
            <a:avLst/>
          </a:prstGeom>
          <a:noFill/>
          <a:ln>
            <a:noFill/>
          </a:ln>
        </p:spPr>
        <p:txBody>
          <a:bodyPr spcFirstLastPara="1" wrap="square" lIns="91425" tIns="45700" rIns="91425" bIns="45700" anchor="t" anchorCtr="0">
            <a:norm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0"/>
        <p:cNvGrpSpPr/>
        <p:nvPr/>
      </p:nvGrpSpPr>
      <p:grpSpPr>
        <a:xfrm>
          <a:off x="0" y="0"/>
          <a:ext cx="0" cy="0"/>
          <a:chOff x="0" y="0"/>
          <a:chExt cx="0" cy="0"/>
        </a:xfrm>
      </p:grpSpPr>
      <p:sp>
        <p:nvSpPr>
          <p:cNvPr id="171" name="Google Shape;171;p25"/>
          <p:cNvSpPr txBox="1">
            <a:spLocks noGrp="1"/>
          </p:cNvSpPr>
          <p:nvPr>
            <p:ph type="title"/>
          </p:nvPr>
        </p:nvSpPr>
        <p:spPr>
          <a:xfrm>
            <a:off x="127000" y="76195"/>
            <a:ext cx="4191000" cy="400200"/>
          </a:xfrm>
          <a:prstGeom prst="rect">
            <a:avLst/>
          </a:prstGeom>
          <a:noFill/>
          <a:ln>
            <a:noFill/>
          </a:ln>
        </p:spPr>
        <p:txBody>
          <a:bodyPr spcFirstLastPara="1" wrap="square" lIns="91425" tIns="45700" rIns="91425" bIns="45700" anchor="ctr" anchorCtr="0">
            <a:normAutofit/>
          </a:bodyPr>
          <a:lstStyle>
            <a:lvl1pPr lvl="0" algn="r">
              <a:lnSpc>
                <a:spcPct val="100000"/>
              </a:lnSpc>
              <a:spcBef>
                <a:spcPts val="0"/>
              </a:spcBef>
              <a:spcAft>
                <a:spcPts val="0"/>
              </a:spcAft>
              <a:buSzPts val="3000"/>
              <a:buNone/>
              <a:defRPr/>
            </a:lvl1pPr>
            <a:lvl2pPr lvl="1" algn="r">
              <a:lnSpc>
                <a:spcPct val="100000"/>
              </a:lnSpc>
              <a:spcBef>
                <a:spcPts val="0"/>
              </a:spcBef>
              <a:spcAft>
                <a:spcPts val="0"/>
              </a:spcAft>
              <a:buSzPts val="3000"/>
              <a:buNone/>
              <a:defRPr/>
            </a:lvl2pPr>
            <a:lvl3pPr lvl="2" algn="r">
              <a:lnSpc>
                <a:spcPct val="100000"/>
              </a:lnSpc>
              <a:spcBef>
                <a:spcPts val="0"/>
              </a:spcBef>
              <a:spcAft>
                <a:spcPts val="0"/>
              </a:spcAft>
              <a:buSzPts val="3000"/>
              <a:buNone/>
              <a:defRPr/>
            </a:lvl3pPr>
            <a:lvl4pPr lvl="3" algn="r">
              <a:lnSpc>
                <a:spcPct val="100000"/>
              </a:lnSpc>
              <a:spcBef>
                <a:spcPts val="0"/>
              </a:spcBef>
              <a:spcAft>
                <a:spcPts val="0"/>
              </a:spcAft>
              <a:buSzPts val="3000"/>
              <a:buNone/>
              <a:defRPr/>
            </a:lvl4pPr>
            <a:lvl5pPr lvl="4" algn="r">
              <a:lnSpc>
                <a:spcPct val="100000"/>
              </a:lnSpc>
              <a:spcBef>
                <a:spcPts val="0"/>
              </a:spcBef>
              <a:spcAft>
                <a:spcPts val="0"/>
              </a:spcAft>
              <a:buSzPts val="3000"/>
              <a:buNone/>
              <a:defRPr/>
            </a:lvl5pPr>
            <a:lvl6pPr lvl="5" algn="r">
              <a:lnSpc>
                <a:spcPct val="100000"/>
              </a:lnSpc>
              <a:spcBef>
                <a:spcPts val="0"/>
              </a:spcBef>
              <a:spcAft>
                <a:spcPts val="0"/>
              </a:spcAft>
              <a:buSzPts val="3000"/>
              <a:buNone/>
              <a:defRPr/>
            </a:lvl6pPr>
            <a:lvl7pPr lvl="6" algn="r">
              <a:lnSpc>
                <a:spcPct val="100000"/>
              </a:lnSpc>
              <a:spcBef>
                <a:spcPts val="0"/>
              </a:spcBef>
              <a:spcAft>
                <a:spcPts val="0"/>
              </a:spcAft>
              <a:buSzPts val="3000"/>
              <a:buNone/>
              <a:defRPr/>
            </a:lvl7pPr>
            <a:lvl8pPr lvl="7" algn="r">
              <a:lnSpc>
                <a:spcPct val="100000"/>
              </a:lnSpc>
              <a:spcBef>
                <a:spcPts val="0"/>
              </a:spcBef>
              <a:spcAft>
                <a:spcPts val="0"/>
              </a:spcAft>
              <a:buSzPts val="3000"/>
              <a:buNone/>
              <a:defRPr/>
            </a:lvl8pPr>
            <a:lvl9pPr lvl="8" algn="r">
              <a:lnSpc>
                <a:spcPct val="100000"/>
              </a:lnSpc>
              <a:spcBef>
                <a:spcPts val="0"/>
              </a:spcBef>
              <a:spcAft>
                <a:spcPts val="0"/>
              </a:spcAft>
              <a:buSzPts val="3000"/>
              <a:buNone/>
              <a:defRPr/>
            </a:lvl9pPr>
          </a:lstStyle>
          <a:p>
            <a:endParaRPr/>
          </a:p>
        </p:txBody>
      </p:sp>
      <p:sp>
        <p:nvSpPr>
          <p:cNvPr id="172" name="Google Shape;172;p25"/>
          <p:cNvSpPr txBox="1">
            <a:spLocks noGrp="1"/>
          </p:cNvSpPr>
          <p:nvPr>
            <p:ph type="body" idx="1"/>
          </p:nvPr>
        </p:nvSpPr>
        <p:spPr>
          <a:xfrm>
            <a:off x="254000" y="609600"/>
            <a:ext cx="8636100" cy="41433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360"/>
              </a:spcBef>
              <a:spcAft>
                <a:spcPts val="0"/>
              </a:spcAft>
              <a:buSzPts val="1800"/>
              <a:buNone/>
              <a:defRPr/>
            </a:lvl1pPr>
            <a:lvl2pPr marL="914400" lvl="1" indent="-342900" algn="l">
              <a:lnSpc>
                <a:spcPct val="115000"/>
              </a:lnSpc>
              <a:spcBef>
                <a:spcPts val="360"/>
              </a:spcBef>
              <a:spcAft>
                <a:spcPts val="0"/>
              </a:spcAft>
              <a:buClr>
                <a:srgbClr val="0000FF"/>
              </a:buClr>
              <a:buSzPts val="1800"/>
              <a:buChar char="○"/>
              <a:defRPr/>
            </a:lvl2pPr>
            <a:lvl3pPr marL="1371600" lvl="2" indent="-342900" algn="l">
              <a:lnSpc>
                <a:spcPct val="115000"/>
              </a:lnSpc>
              <a:spcBef>
                <a:spcPts val="360"/>
              </a:spcBef>
              <a:spcAft>
                <a:spcPts val="0"/>
              </a:spcAft>
              <a:buClr>
                <a:srgbClr val="3366FF"/>
              </a:buClr>
              <a:buSzPts val="1800"/>
              <a:buChar char="■"/>
              <a:defRPr/>
            </a:lvl3pPr>
            <a:lvl4pPr marL="1828800" lvl="3" indent="-342900" algn="l">
              <a:lnSpc>
                <a:spcPct val="115000"/>
              </a:lnSpc>
              <a:spcBef>
                <a:spcPts val="360"/>
              </a:spcBef>
              <a:spcAft>
                <a:spcPts val="0"/>
              </a:spcAft>
              <a:buClr>
                <a:srgbClr val="1E4649"/>
              </a:buClr>
              <a:buSzPts val="1800"/>
              <a:buChar char="●"/>
              <a:defRPr/>
            </a:lvl4pPr>
            <a:lvl5pPr marL="2286000" lvl="4" indent="-342900" algn="l">
              <a:lnSpc>
                <a:spcPct val="115000"/>
              </a:lnSpc>
              <a:spcBef>
                <a:spcPts val="360"/>
              </a:spcBef>
              <a:spcAft>
                <a:spcPts val="0"/>
              </a:spcAft>
              <a:buClr>
                <a:srgbClr val="000090"/>
              </a:buClr>
              <a:buSzPts val="1800"/>
              <a:buChar char="○"/>
              <a:defRPr/>
            </a:lvl5pPr>
            <a:lvl6pPr marL="2743200" lvl="5" indent="-342900" algn="l">
              <a:lnSpc>
                <a:spcPct val="115000"/>
              </a:lnSpc>
              <a:spcBef>
                <a:spcPts val="360"/>
              </a:spcBef>
              <a:spcAft>
                <a:spcPts val="0"/>
              </a:spcAft>
              <a:buClr>
                <a:schemeClr val="dk1"/>
              </a:buClr>
              <a:buSzPts val="1800"/>
              <a:buChar char="■"/>
              <a:defRPr/>
            </a:lvl6pPr>
            <a:lvl7pPr marL="3200400" lvl="6" indent="-342900" algn="l">
              <a:lnSpc>
                <a:spcPct val="115000"/>
              </a:lnSpc>
              <a:spcBef>
                <a:spcPts val="360"/>
              </a:spcBef>
              <a:spcAft>
                <a:spcPts val="0"/>
              </a:spcAft>
              <a:buClr>
                <a:schemeClr val="dk1"/>
              </a:buClr>
              <a:buSzPts val="1800"/>
              <a:buChar char="●"/>
              <a:defRPr/>
            </a:lvl7pPr>
            <a:lvl8pPr marL="3657600" lvl="7" indent="-342900" algn="l">
              <a:lnSpc>
                <a:spcPct val="115000"/>
              </a:lnSpc>
              <a:spcBef>
                <a:spcPts val="360"/>
              </a:spcBef>
              <a:spcAft>
                <a:spcPts val="0"/>
              </a:spcAft>
              <a:buClr>
                <a:schemeClr val="dk1"/>
              </a:buClr>
              <a:buSzPts val="1800"/>
              <a:buChar char="○"/>
              <a:defRPr/>
            </a:lvl8pPr>
            <a:lvl9pPr marL="4114800" lvl="8" indent="-342900" algn="l">
              <a:lnSpc>
                <a:spcPct val="115000"/>
              </a:lnSpc>
              <a:spcBef>
                <a:spcPts val="360"/>
              </a:spcBef>
              <a:spcAft>
                <a:spcPts val="0"/>
              </a:spcAft>
              <a:buClr>
                <a:schemeClr val="dk1"/>
              </a:buClr>
              <a:buSzPts val="1800"/>
              <a:buChar char="■"/>
              <a:defRPr/>
            </a:lvl9pPr>
          </a:lstStyle>
          <a:p>
            <a:endParaRPr/>
          </a:p>
        </p:txBody>
      </p:sp>
      <p:sp>
        <p:nvSpPr>
          <p:cNvPr id="173" name="Google Shape;173;p25"/>
          <p:cNvSpPr txBox="1">
            <a:spLocks noGrp="1"/>
          </p:cNvSpPr>
          <p:nvPr>
            <p:ph type="dt" idx="10"/>
          </p:nvPr>
        </p:nvSpPr>
        <p:spPr>
          <a:xfrm>
            <a:off x="127000" y="4914900"/>
            <a:ext cx="3771900" cy="228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4" name="Google Shape;174;p25"/>
          <p:cNvSpPr txBox="1">
            <a:spLocks noGrp="1"/>
          </p:cNvSpPr>
          <p:nvPr>
            <p:ph type="ftr" idx="11"/>
          </p:nvPr>
        </p:nvSpPr>
        <p:spPr>
          <a:xfrm>
            <a:off x="4211638" y="4914900"/>
            <a:ext cx="2895600" cy="2286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5" name="Google Shape;175;p25"/>
          <p:cNvSpPr txBox="1">
            <a:spLocks noGrp="1"/>
          </p:cNvSpPr>
          <p:nvPr>
            <p:ph type="sldNum" idx="12"/>
          </p:nvPr>
        </p:nvSpPr>
        <p:spPr>
          <a:xfrm>
            <a:off x="0" y="4924425"/>
            <a:ext cx="1905000" cy="228600"/>
          </a:xfrm>
          <a:prstGeom prst="rect">
            <a:avLst/>
          </a:prstGeom>
          <a:noFill/>
          <a:ln>
            <a:noFill/>
          </a:ln>
        </p:spPr>
        <p:txBody>
          <a:bodyPr spcFirstLastPara="1" wrap="square" lIns="91425" tIns="45700" rIns="91425" bIns="45700" anchor="t" anchorCtr="0">
            <a:norm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Esquema personalizado">
  <p:cSld name="AUTOLAYOUT">
    <p:bg>
      <p:bgPr>
        <a:solidFill>
          <a:srgbClr val="FFFFFF"/>
        </a:solidFill>
        <a:effectLst/>
      </p:bgPr>
    </p:bg>
    <p:spTree>
      <p:nvGrpSpPr>
        <p:cNvPr id="1" name="Shape 176"/>
        <p:cNvGrpSpPr/>
        <p:nvPr/>
      </p:nvGrpSpPr>
      <p:grpSpPr>
        <a:xfrm>
          <a:off x="0" y="0"/>
          <a:ext cx="0" cy="0"/>
          <a:chOff x="0" y="0"/>
          <a:chExt cx="0" cy="0"/>
        </a:xfrm>
      </p:grpSpPr>
      <p:sp>
        <p:nvSpPr>
          <p:cNvPr id="177" name="Google Shape;177;p26"/>
          <p:cNvSpPr/>
          <p:nvPr/>
        </p:nvSpPr>
        <p:spPr>
          <a:xfrm>
            <a:off x="0" y="0"/>
            <a:ext cx="9144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26"/>
          <p:cNvSpPr txBox="1">
            <a:spLocks noGrp="1"/>
          </p:cNvSpPr>
          <p:nvPr>
            <p:ph type="title"/>
          </p:nvPr>
        </p:nvSpPr>
        <p:spPr>
          <a:xfrm>
            <a:off x="339575" y="851900"/>
            <a:ext cx="4756200" cy="34206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79" name="Google Shape;179;p26"/>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0"/>
        <p:cNvGrpSpPr/>
        <p:nvPr/>
      </p:nvGrpSpPr>
      <p:grpSpPr>
        <a:xfrm>
          <a:off x="0" y="0"/>
          <a:ext cx="0" cy="0"/>
          <a:chOff x="0" y="0"/>
          <a:chExt cx="0" cy="0"/>
        </a:xfrm>
      </p:grpSpPr>
      <p:sp>
        <p:nvSpPr>
          <p:cNvPr id="181" name="Google Shape;181;p2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182"/>
        <p:cNvGrpSpPr/>
        <p:nvPr/>
      </p:nvGrpSpPr>
      <p:grpSpPr>
        <a:xfrm>
          <a:off x="0" y="0"/>
          <a:ext cx="0" cy="0"/>
          <a:chOff x="0" y="0"/>
          <a:chExt cx="0" cy="0"/>
        </a:xfrm>
      </p:grpSpPr>
      <p:cxnSp>
        <p:nvCxnSpPr>
          <p:cNvPr id="183" name="Google Shape;183;p28"/>
          <p:cNvCxnSpPr/>
          <p:nvPr/>
        </p:nvCxnSpPr>
        <p:spPr>
          <a:xfrm>
            <a:off x="2477724" y="415650"/>
            <a:ext cx="6244200" cy="0"/>
          </a:xfrm>
          <a:prstGeom prst="straightConnector1">
            <a:avLst/>
          </a:prstGeom>
          <a:noFill/>
          <a:ln w="38100" cap="flat" cmpd="sng">
            <a:solidFill>
              <a:schemeClr val="lt1"/>
            </a:solidFill>
            <a:prstDash val="solid"/>
            <a:round/>
            <a:headEnd type="none" w="sm" len="sm"/>
            <a:tailEnd type="none" w="sm" len="sm"/>
          </a:ln>
        </p:spPr>
      </p:cxnSp>
      <p:cxnSp>
        <p:nvCxnSpPr>
          <p:cNvPr id="184" name="Google Shape;184;p28"/>
          <p:cNvCxnSpPr/>
          <p:nvPr/>
        </p:nvCxnSpPr>
        <p:spPr>
          <a:xfrm>
            <a:off x="2477724" y="4740000"/>
            <a:ext cx="6244200" cy="0"/>
          </a:xfrm>
          <a:prstGeom prst="straightConnector1">
            <a:avLst/>
          </a:prstGeom>
          <a:noFill/>
          <a:ln w="19050" cap="flat" cmpd="sng">
            <a:solidFill>
              <a:schemeClr val="lt1"/>
            </a:solidFill>
            <a:prstDash val="solid"/>
            <a:round/>
            <a:headEnd type="none" w="sm" len="sm"/>
            <a:tailEnd type="none" w="sm" len="sm"/>
          </a:ln>
        </p:spPr>
      </p:cxnSp>
      <p:cxnSp>
        <p:nvCxnSpPr>
          <p:cNvPr id="185" name="Google Shape;185;p28"/>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186" name="Google Shape;186;p28"/>
          <p:cNvSpPr txBox="1">
            <a:spLocks noGrp="1"/>
          </p:cNvSpPr>
          <p:nvPr>
            <p:ph type="ctrTitle"/>
          </p:nvPr>
        </p:nvSpPr>
        <p:spPr>
          <a:xfrm>
            <a:off x="2371725" y="630225"/>
            <a:ext cx="6331500" cy="15420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187" name="Google Shape;187;p28"/>
          <p:cNvSpPr txBox="1">
            <a:spLocks noGrp="1"/>
          </p:cNvSpPr>
          <p:nvPr>
            <p:ph type="subTitle" idx="1"/>
          </p:nvPr>
        </p:nvSpPr>
        <p:spPr>
          <a:xfrm>
            <a:off x="2390267" y="3238450"/>
            <a:ext cx="6331500" cy="1241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88" name="Google Shape;188;p28"/>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89"/>
        <p:cNvGrpSpPr/>
        <p:nvPr/>
      </p:nvGrpSpPr>
      <p:grpSpPr>
        <a:xfrm>
          <a:off x="0" y="0"/>
          <a:ext cx="0" cy="0"/>
          <a:chOff x="0" y="0"/>
          <a:chExt cx="0" cy="0"/>
        </a:xfrm>
      </p:grpSpPr>
      <p:cxnSp>
        <p:nvCxnSpPr>
          <p:cNvPr id="190" name="Google Shape;190;p29"/>
          <p:cNvCxnSpPr/>
          <p:nvPr/>
        </p:nvCxnSpPr>
        <p:spPr>
          <a:xfrm>
            <a:off x="425200" y="415650"/>
            <a:ext cx="8296800" cy="0"/>
          </a:xfrm>
          <a:prstGeom prst="straightConnector1">
            <a:avLst/>
          </a:prstGeom>
          <a:noFill/>
          <a:ln w="38100" cap="flat" cmpd="sng">
            <a:solidFill>
              <a:schemeClr val="lt1"/>
            </a:solidFill>
            <a:prstDash val="solid"/>
            <a:round/>
            <a:headEnd type="none" w="sm" len="sm"/>
            <a:tailEnd type="none" w="sm" len="sm"/>
          </a:ln>
        </p:spPr>
      </p:cxnSp>
      <p:cxnSp>
        <p:nvCxnSpPr>
          <p:cNvPr id="191" name="Google Shape;191;p29"/>
          <p:cNvCxnSpPr/>
          <p:nvPr/>
        </p:nvCxnSpPr>
        <p:spPr>
          <a:xfrm>
            <a:off x="425200" y="4740000"/>
            <a:ext cx="8296800" cy="0"/>
          </a:xfrm>
          <a:prstGeom prst="straightConnector1">
            <a:avLst/>
          </a:prstGeom>
          <a:noFill/>
          <a:ln w="19050" cap="flat" cmpd="sng">
            <a:solidFill>
              <a:schemeClr val="lt1"/>
            </a:solidFill>
            <a:prstDash val="solid"/>
            <a:round/>
            <a:headEnd type="none" w="sm" len="sm"/>
            <a:tailEnd type="none" w="sm" len="sm"/>
          </a:ln>
        </p:spPr>
      </p:cxnSp>
      <p:sp>
        <p:nvSpPr>
          <p:cNvPr id="192" name="Google Shape;192;p29"/>
          <p:cNvSpPr txBox="1">
            <a:spLocks noGrp="1"/>
          </p:cNvSpPr>
          <p:nvPr>
            <p:ph type="title"/>
          </p:nvPr>
        </p:nvSpPr>
        <p:spPr>
          <a:xfrm>
            <a:off x="406425" y="1806825"/>
            <a:ext cx="8296800" cy="1542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193" name="Google Shape;193;p29"/>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4"/>
        <p:cNvGrpSpPr/>
        <p:nvPr/>
      </p:nvGrpSpPr>
      <p:grpSpPr>
        <a:xfrm>
          <a:off x="0" y="0"/>
          <a:ext cx="0" cy="0"/>
          <a:chOff x="0" y="0"/>
          <a:chExt cx="0" cy="0"/>
        </a:xfrm>
      </p:grpSpPr>
      <p:cxnSp>
        <p:nvCxnSpPr>
          <p:cNvPr id="195" name="Google Shape;195;p30"/>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196" name="Google Shape;196;p30"/>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197" name="Google Shape;197;p30"/>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198" name="Google Shape;198;p30"/>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99" name="Google Shape;199;p30"/>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0" name="Google Shape;200;p30"/>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1"/>
        <p:cNvGrpSpPr/>
        <p:nvPr/>
      </p:nvGrpSpPr>
      <p:grpSpPr>
        <a:xfrm>
          <a:off x="0" y="0"/>
          <a:ext cx="0" cy="0"/>
          <a:chOff x="0" y="0"/>
          <a:chExt cx="0" cy="0"/>
        </a:xfrm>
      </p:grpSpPr>
      <p:cxnSp>
        <p:nvCxnSpPr>
          <p:cNvPr id="202" name="Google Shape;202;p31"/>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203" name="Google Shape;203;p31"/>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04" name="Google Shape;204;p31"/>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05" name="Google Shape;205;p31"/>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6" name="Google Shape;206;p31"/>
          <p:cNvSpPr txBox="1">
            <a:spLocks noGrp="1"/>
          </p:cNvSpPr>
          <p:nvPr>
            <p:ph type="body" idx="1"/>
          </p:nvPr>
        </p:nvSpPr>
        <p:spPr>
          <a:xfrm>
            <a:off x="2400303" y="1602675"/>
            <a:ext cx="3071400" cy="3002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07" name="Google Shape;207;p31"/>
          <p:cNvSpPr txBox="1">
            <a:spLocks noGrp="1"/>
          </p:cNvSpPr>
          <p:nvPr>
            <p:ph type="body" idx="2"/>
          </p:nvPr>
        </p:nvSpPr>
        <p:spPr>
          <a:xfrm>
            <a:off x="5650572" y="1602675"/>
            <a:ext cx="3071400" cy="3002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08" name="Google Shape;208;p3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23"/>
        <p:cNvGrpSpPr/>
        <p:nvPr/>
      </p:nvGrpSpPr>
      <p:grpSpPr>
        <a:xfrm>
          <a:off x="0" y="0"/>
          <a:ext cx="0" cy="0"/>
          <a:chOff x="0" y="0"/>
          <a:chExt cx="0" cy="0"/>
        </a:xfrm>
      </p:grpSpPr>
      <p:sp>
        <p:nvSpPr>
          <p:cNvPr id="24" name="Google Shape;24;p4"/>
          <p:cNvSpPr txBox="1">
            <a:spLocks noGrp="1"/>
          </p:cNvSpPr>
          <p:nvPr>
            <p:ph type="body" idx="1"/>
          </p:nvPr>
        </p:nvSpPr>
        <p:spPr>
          <a:xfrm>
            <a:off x="305992" y="1194197"/>
            <a:ext cx="8532018" cy="3456384"/>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solidFill>
                  <a:srgbClr val="171717"/>
                </a:solidFill>
              </a:defRPr>
            </a:lvl1pPr>
            <a:lvl2pPr marL="914400" lvl="1" indent="-317500" algn="l">
              <a:lnSpc>
                <a:spcPct val="100000"/>
              </a:lnSpc>
              <a:spcBef>
                <a:spcPts val="400"/>
              </a:spcBef>
              <a:spcAft>
                <a:spcPts val="0"/>
              </a:spcAft>
              <a:buClr>
                <a:srgbClr val="171717"/>
              </a:buClr>
              <a:buSzPts val="1400"/>
              <a:buFont typeface="Arial"/>
              <a:buChar char="•"/>
              <a:defRPr sz="1400">
                <a:solidFill>
                  <a:srgbClr val="171717"/>
                </a:solidFill>
              </a:defRPr>
            </a:lvl2pPr>
            <a:lvl3pPr marL="1371600" lvl="2" indent="-317500" algn="l">
              <a:lnSpc>
                <a:spcPct val="100000"/>
              </a:lnSpc>
              <a:spcBef>
                <a:spcPts val="400"/>
              </a:spcBef>
              <a:spcAft>
                <a:spcPts val="0"/>
              </a:spcAft>
              <a:buClr>
                <a:srgbClr val="171717"/>
              </a:buClr>
              <a:buSzPts val="1400"/>
              <a:buFont typeface="Arial"/>
              <a:buChar char="•"/>
              <a:defRPr sz="1400">
                <a:solidFill>
                  <a:srgbClr val="171717"/>
                </a:solidFill>
              </a:defRPr>
            </a:lvl3pPr>
            <a:lvl4pPr marL="1828800" lvl="3" indent="-304800" algn="l">
              <a:lnSpc>
                <a:spcPct val="100000"/>
              </a:lnSpc>
              <a:spcBef>
                <a:spcPts val="400"/>
              </a:spcBef>
              <a:spcAft>
                <a:spcPts val="0"/>
              </a:spcAft>
              <a:buClr>
                <a:srgbClr val="171717"/>
              </a:buClr>
              <a:buSzPts val="1200"/>
              <a:buFont typeface="Arial"/>
              <a:buChar char="•"/>
              <a:defRPr sz="1200">
                <a:solidFill>
                  <a:srgbClr val="171717"/>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5" name="Google Shape;25;p4"/>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 name="Google Shape;26;p4"/>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 name="Google Shape;27;p4"/>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 name="Google Shape;28;p4"/>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9"/>
        <p:cNvGrpSpPr/>
        <p:nvPr/>
      </p:nvGrpSpPr>
      <p:grpSpPr>
        <a:xfrm>
          <a:off x="0" y="0"/>
          <a:ext cx="0" cy="0"/>
          <a:chOff x="0" y="0"/>
          <a:chExt cx="0" cy="0"/>
        </a:xfrm>
      </p:grpSpPr>
      <p:sp>
        <p:nvSpPr>
          <p:cNvPr id="210" name="Google Shape;210;p32"/>
          <p:cNvSpPr txBox="1">
            <a:spLocks noGrp="1"/>
          </p:cNvSpPr>
          <p:nvPr>
            <p:ph type="title"/>
          </p:nvPr>
        </p:nvSpPr>
        <p:spPr>
          <a:xfrm>
            <a:off x="303300" y="411575"/>
            <a:ext cx="8520600" cy="639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11" name="Google Shape;211;p32"/>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12"/>
        <p:cNvGrpSpPr/>
        <p:nvPr/>
      </p:nvGrpSpPr>
      <p:grpSpPr>
        <a:xfrm>
          <a:off x="0" y="0"/>
          <a:ext cx="0" cy="0"/>
          <a:chOff x="0" y="0"/>
          <a:chExt cx="0" cy="0"/>
        </a:xfrm>
      </p:grpSpPr>
      <p:cxnSp>
        <p:nvCxnSpPr>
          <p:cNvPr id="213" name="Google Shape;213;p33"/>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14" name="Google Shape;214;p33"/>
          <p:cNvSpPr txBox="1">
            <a:spLocks noGrp="1"/>
          </p:cNvSpPr>
          <p:nvPr>
            <p:ph type="title"/>
          </p:nvPr>
        </p:nvSpPr>
        <p:spPr>
          <a:xfrm>
            <a:off x="319500" y="936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15" name="Google Shape;215;p33"/>
          <p:cNvSpPr txBox="1">
            <a:spLocks noGrp="1"/>
          </p:cNvSpPr>
          <p:nvPr>
            <p:ph type="body" idx="1"/>
          </p:nvPr>
        </p:nvSpPr>
        <p:spPr>
          <a:xfrm>
            <a:off x="319500" y="1846804"/>
            <a:ext cx="2808000" cy="28062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16" name="Google Shape;216;p33"/>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217"/>
        <p:cNvGrpSpPr/>
        <p:nvPr/>
      </p:nvGrpSpPr>
      <p:grpSpPr>
        <a:xfrm>
          <a:off x="0" y="0"/>
          <a:ext cx="0" cy="0"/>
          <a:chOff x="0" y="0"/>
          <a:chExt cx="0" cy="0"/>
        </a:xfrm>
      </p:grpSpPr>
      <p:cxnSp>
        <p:nvCxnSpPr>
          <p:cNvPr id="218" name="Google Shape;218;p34"/>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219" name="Google Shape;219;p34"/>
          <p:cNvSpPr txBox="1">
            <a:spLocks noGrp="1"/>
          </p:cNvSpPr>
          <p:nvPr>
            <p:ph type="title"/>
          </p:nvPr>
        </p:nvSpPr>
        <p:spPr>
          <a:xfrm>
            <a:off x="283103" y="712141"/>
            <a:ext cx="6244200" cy="38355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220" name="Google Shape;220;p34"/>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21"/>
        <p:cNvGrpSpPr/>
        <p:nvPr/>
      </p:nvGrpSpPr>
      <p:grpSpPr>
        <a:xfrm>
          <a:off x="0" y="0"/>
          <a:ext cx="0" cy="0"/>
          <a:chOff x="0" y="0"/>
          <a:chExt cx="0" cy="0"/>
        </a:xfrm>
      </p:grpSpPr>
      <p:sp>
        <p:nvSpPr>
          <p:cNvPr id="222" name="Google Shape;222;p35"/>
          <p:cNvSpPr/>
          <p:nvPr/>
        </p:nvSpPr>
        <p:spPr>
          <a:xfrm>
            <a:off x="4572000" y="1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23" name="Google Shape;223;p35"/>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224" name="Google Shape;224;p35"/>
          <p:cNvSpPr txBox="1">
            <a:spLocks noGrp="1"/>
          </p:cNvSpPr>
          <p:nvPr>
            <p:ph type="title"/>
          </p:nvPr>
        </p:nvSpPr>
        <p:spPr>
          <a:xfrm>
            <a:off x="265500" y="1397350"/>
            <a:ext cx="4045200" cy="13182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Clr>
                <a:schemeClr val="dk1"/>
              </a:buClr>
              <a:buSzPts val="3600"/>
              <a:buNone/>
              <a:defRPr sz="3600">
                <a:solidFill>
                  <a:schemeClr val="dk1"/>
                </a:solidFill>
              </a:defRPr>
            </a:lvl1pPr>
            <a:lvl2pPr lvl="1" algn="ctr">
              <a:lnSpc>
                <a:spcPct val="100000"/>
              </a:lnSpc>
              <a:spcBef>
                <a:spcPts val="0"/>
              </a:spcBef>
              <a:spcAft>
                <a:spcPts val="0"/>
              </a:spcAft>
              <a:buClr>
                <a:schemeClr val="dk1"/>
              </a:buClr>
              <a:buSzPts val="3600"/>
              <a:buNone/>
              <a:defRPr sz="3600">
                <a:solidFill>
                  <a:schemeClr val="dk1"/>
                </a:solidFill>
              </a:defRPr>
            </a:lvl2pPr>
            <a:lvl3pPr lvl="2" algn="ctr">
              <a:lnSpc>
                <a:spcPct val="100000"/>
              </a:lnSpc>
              <a:spcBef>
                <a:spcPts val="0"/>
              </a:spcBef>
              <a:spcAft>
                <a:spcPts val="0"/>
              </a:spcAft>
              <a:buClr>
                <a:schemeClr val="dk1"/>
              </a:buClr>
              <a:buSzPts val="3600"/>
              <a:buNone/>
              <a:defRPr sz="3600">
                <a:solidFill>
                  <a:schemeClr val="dk1"/>
                </a:solidFill>
              </a:defRPr>
            </a:lvl3pPr>
            <a:lvl4pPr lvl="3" algn="ctr">
              <a:lnSpc>
                <a:spcPct val="100000"/>
              </a:lnSpc>
              <a:spcBef>
                <a:spcPts val="0"/>
              </a:spcBef>
              <a:spcAft>
                <a:spcPts val="0"/>
              </a:spcAft>
              <a:buClr>
                <a:schemeClr val="dk1"/>
              </a:buClr>
              <a:buSzPts val="3600"/>
              <a:buNone/>
              <a:defRPr sz="3600">
                <a:solidFill>
                  <a:schemeClr val="dk1"/>
                </a:solidFill>
              </a:defRPr>
            </a:lvl4pPr>
            <a:lvl5pPr lvl="4" algn="ctr">
              <a:lnSpc>
                <a:spcPct val="100000"/>
              </a:lnSpc>
              <a:spcBef>
                <a:spcPts val="0"/>
              </a:spcBef>
              <a:spcAft>
                <a:spcPts val="0"/>
              </a:spcAft>
              <a:buClr>
                <a:schemeClr val="dk1"/>
              </a:buClr>
              <a:buSzPts val="3600"/>
              <a:buNone/>
              <a:defRPr sz="3600">
                <a:solidFill>
                  <a:schemeClr val="dk1"/>
                </a:solidFill>
              </a:defRPr>
            </a:lvl5pPr>
            <a:lvl6pPr lvl="5" algn="ctr">
              <a:lnSpc>
                <a:spcPct val="100000"/>
              </a:lnSpc>
              <a:spcBef>
                <a:spcPts val="0"/>
              </a:spcBef>
              <a:spcAft>
                <a:spcPts val="0"/>
              </a:spcAft>
              <a:buClr>
                <a:schemeClr val="dk1"/>
              </a:buClr>
              <a:buSzPts val="3600"/>
              <a:buNone/>
              <a:defRPr sz="3600">
                <a:solidFill>
                  <a:schemeClr val="dk1"/>
                </a:solidFill>
              </a:defRPr>
            </a:lvl6pPr>
            <a:lvl7pPr lvl="6" algn="ctr">
              <a:lnSpc>
                <a:spcPct val="100000"/>
              </a:lnSpc>
              <a:spcBef>
                <a:spcPts val="0"/>
              </a:spcBef>
              <a:spcAft>
                <a:spcPts val="0"/>
              </a:spcAft>
              <a:buClr>
                <a:schemeClr val="dk1"/>
              </a:buClr>
              <a:buSzPts val="3600"/>
              <a:buNone/>
              <a:defRPr sz="3600">
                <a:solidFill>
                  <a:schemeClr val="dk1"/>
                </a:solidFill>
              </a:defRPr>
            </a:lvl7pPr>
            <a:lvl8pPr lvl="7" algn="ctr">
              <a:lnSpc>
                <a:spcPct val="100000"/>
              </a:lnSpc>
              <a:spcBef>
                <a:spcPts val="0"/>
              </a:spcBef>
              <a:spcAft>
                <a:spcPts val="0"/>
              </a:spcAft>
              <a:buClr>
                <a:schemeClr val="dk1"/>
              </a:buClr>
              <a:buSzPts val="3600"/>
              <a:buNone/>
              <a:defRPr sz="3600">
                <a:solidFill>
                  <a:schemeClr val="dk1"/>
                </a:solidFill>
              </a:defRPr>
            </a:lvl8pPr>
            <a:lvl9pPr lvl="8" algn="ctr">
              <a:lnSpc>
                <a:spcPct val="100000"/>
              </a:lnSpc>
              <a:spcBef>
                <a:spcPts val="0"/>
              </a:spcBef>
              <a:spcAft>
                <a:spcPts val="0"/>
              </a:spcAft>
              <a:buClr>
                <a:schemeClr val="dk1"/>
              </a:buClr>
              <a:buSzPts val="3600"/>
              <a:buNone/>
              <a:defRPr sz="3600">
                <a:solidFill>
                  <a:schemeClr val="dk1"/>
                </a:solidFill>
              </a:defRPr>
            </a:lvl9pPr>
          </a:lstStyle>
          <a:p>
            <a:endParaRPr/>
          </a:p>
        </p:txBody>
      </p:sp>
      <p:sp>
        <p:nvSpPr>
          <p:cNvPr id="225" name="Google Shape;225;p35"/>
          <p:cNvSpPr txBox="1">
            <a:spLocks noGrp="1"/>
          </p:cNvSpPr>
          <p:nvPr>
            <p:ph type="subTitle" idx="1"/>
          </p:nvPr>
        </p:nvSpPr>
        <p:spPr>
          <a:xfrm>
            <a:off x="265500" y="273537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26" name="Google Shape;226;p3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227" name="Google Shape;227;p35"/>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28"/>
        <p:cNvGrpSpPr/>
        <p:nvPr/>
      </p:nvGrpSpPr>
      <p:grpSpPr>
        <a:xfrm>
          <a:off x="0" y="0"/>
          <a:ext cx="0" cy="0"/>
          <a:chOff x="0" y="0"/>
          <a:chExt cx="0" cy="0"/>
        </a:xfrm>
      </p:grpSpPr>
      <p:cxnSp>
        <p:nvCxnSpPr>
          <p:cNvPr id="229" name="Google Shape;229;p36"/>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230" name="Google Shape;230;p36"/>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31" name="Google Shape;231;p36"/>
          <p:cNvSpPr txBox="1">
            <a:spLocks noGrp="1"/>
          </p:cNvSpPr>
          <p:nvPr>
            <p:ph type="body" idx="1"/>
          </p:nvPr>
        </p:nvSpPr>
        <p:spPr>
          <a:xfrm>
            <a:off x="328017" y="4226025"/>
            <a:ext cx="8388600" cy="3936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232" name="Google Shape;232;p36"/>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33"/>
        <p:cNvGrpSpPr/>
        <p:nvPr/>
      </p:nvGrpSpPr>
      <p:grpSpPr>
        <a:xfrm>
          <a:off x="0" y="0"/>
          <a:ext cx="0" cy="0"/>
          <a:chOff x="0" y="0"/>
          <a:chExt cx="0" cy="0"/>
        </a:xfrm>
      </p:grpSpPr>
      <p:cxnSp>
        <p:nvCxnSpPr>
          <p:cNvPr id="234" name="Google Shape;234;p37"/>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235" name="Google Shape;235;p37"/>
          <p:cNvCxnSpPr/>
          <p:nvPr/>
        </p:nvCxnSpPr>
        <p:spPr>
          <a:xfrm>
            <a:off x="425200" y="415650"/>
            <a:ext cx="8296800" cy="0"/>
          </a:xfrm>
          <a:prstGeom prst="straightConnector1">
            <a:avLst/>
          </a:prstGeom>
          <a:noFill/>
          <a:ln w="38100" cap="flat" cmpd="sng">
            <a:solidFill>
              <a:schemeClr val="dk2"/>
            </a:solidFill>
            <a:prstDash val="solid"/>
            <a:round/>
            <a:headEnd type="none" w="sm" len="sm"/>
            <a:tailEnd type="none" w="sm" len="sm"/>
          </a:ln>
        </p:spPr>
      </p:cxnSp>
      <p:sp>
        <p:nvSpPr>
          <p:cNvPr id="236" name="Google Shape;236;p37"/>
          <p:cNvSpPr txBox="1">
            <a:spLocks noGrp="1"/>
          </p:cNvSpPr>
          <p:nvPr>
            <p:ph type="title" hasCustomPrompt="1"/>
          </p:nvPr>
        </p:nvSpPr>
        <p:spPr>
          <a:xfrm>
            <a:off x="853950" y="1304850"/>
            <a:ext cx="74361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237" name="Google Shape;237;p37"/>
          <p:cNvSpPr txBox="1">
            <a:spLocks noGrp="1"/>
          </p:cNvSpPr>
          <p:nvPr>
            <p:ph type="body" idx="1"/>
          </p:nvPr>
        </p:nvSpPr>
        <p:spPr>
          <a:xfrm>
            <a:off x="853950" y="2919450"/>
            <a:ext cx="74361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238" name="Google Shape;238;p3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4 Content" type="fourObj">
  <p:cSld name="FOUR_OBJECTS">
    <p:spTree>
      <p:nvGrpSpPr>
        <p:cNvPr id="1" name="Shape 239"/>
        <p:cNvGrpSpPr/>
        <p:nvPr/>
      </p:nvGrpSpPr>
      <p:grpSpPr>
        <a:xfrm>
          <a:off x="0" y="0"/>
          <a:ext cx="0" cy="0"/>
          <a:chOff x="0" y="0"/>
          <a:chExt cx="0" cy="0"/>
        </a:xfrm>
      </p:grpSpPr>
      <p:sp>
        <p:nvSpPr>
          <p:cNvPr id="240" name="Google Shape;240;p38"/>
          <p:cNvSpPr txBox="1">
            <a:spLocks noGrp="1"/>
          </p:cNvSpPr>
          <p:nvPr>
            <p:ph type="title"/>
          </p:nvPr>
        </p:nvSpPr>
        <p:spPr>
          <a:xfrm>
            <a:off x="4572000" y="171450"/>
            <a:ext cx="4191000" cy="400200"/>
          </a:xfrm>
          <a:prstGeom prst="rect">
            <a:avLst/>
          </a:prstGeom>
          <a:noFill/>
          <a:ln>
            <a:noFill/>
          </a:ln>
        </p:spPr>
        <p:txBody>
          <a:bodyPr spcFirstLastPara="1" wrap="square" lIns="91425" tIns="45700" rIns="91425" bIns="45700" anchor="ctr" anchorCtr="0">
            <a:normAutofit/>
          </a:bodyPr>
          <a:lstStyle>
            <a:lvl1pPr lvl="0" algn="r">
              <a:lnSpc>
                <a:spcPct val="100000"/>
              </a:lnSpc>
              <a:spcBef>
                <a:spcPts val="0"/>
              </a:spcBef>
              <a:spcAft>
                <a:spcPts val="0"/>
              </a:spcAft>
              <a:buSzPts val="3000"/>
              <a:buNone/>
              <a:defRPr/>
            </a:lvl1pPr>
            <a:lvl2pPr lvl="1" algn="r">
              <a:lnSpc>
                <a:spcPct val="100000"/>
              </a:lnSpc>
              <a:spcBef>
                <a:spcPts val="0"/>
              </a:spcBef>
              <a:spcAft>
                <a:spcPts val="0"/>
              </a:spcAft>
              <a:buSzPts val="3000"/>
              <a:buNone/>
              <a:defRPr/>
            </a:lvl2pPr>
            <a:lvl3pPr lvl="2" algn="r">
              <a:lnSpc>
                <a:spcPct val="100000"/>
              </a:lnSpc>
              <a:spcBef>
                <a:spcPts val="0"/>
              </a:spcBef>
              <a:spcAft>
                <a:spcPts val="0"/>
              </a:spcAft>
              <a:buSzPts val="3000"/>
              <a:buNone/>
              <a:defRPr/>
            </a:lvl3pPr>
            <a:lvl4pPr lvl="3" algn="r">
              <a:lnSpc>
                <a:spcPct val="100000"/>
              </a:lnSpc>
              <a:spcBef>
                <a:spcPts val="0"/>
              </a:spcBef>
              <a:spcAft>
                <a:spcPts val="0"/>
              </a:spcAft>
              <a:buSzPts val="3000"/>
              <a:buNone/>
              <a:defRPr/>
            </a:lvl4pPr>
            <a:lvl5pPr lvl="4" algn="r">
              <a:lnSpc>
                <a:spcPct val="100000"/>
              </a:lnSpc>
              <a:spcBef>
                <a:spcPts val="0"/>
              </a:spcBef>
              <a:spcAft>
                <a:spcPts val="0"/>
              </a:spcAft>
              <a:buSzPts val="3000"/>
              <a:buNone/>
              <a:defRPr/>
            </a:lvl5pPr>
            <a:lvl6pPr lvl="5" algn="r">
              <a:lnSpc>
                <a:spcPct val="100000"/>
              </a:lnSpc>
              <a:spcBef>
                <a:spcPts val="0"/>
              </a:spcBef>
              <a:spcAft>
                <a:spcPts val="0"/>
              </a:spcAft>
              <a:buSzPts val="3000"/>
              <a:buNone/>
              <a:defRPr/>
            </a:lvl6pPr>
            <a:lvl7pPr lvl="6" algn="r">
              <a:lnSpc>
                <a:spcPct val="100000"/>
              </a:lnSpc>
              <a:spcBef>
                <a:spcPts val="0"/>
              </a:spcBef>
              <a:spcAft>
                <a:spcPts val="0"/>
              </a:spcAft>
              <a:buSzPts val="3000"/>
              <a:buNone/>
              <a:defRPr/>
            </a:lvl7pPr>
            <a:lvl8pPr lvl="7" algn="r">
              <a:lnSpc>
                <a:spcPct val="100000"/>
              </a:lnSpc>
              <a:spcBef>
                <a:spcPts val="0"/>
              </a:spcBef>
              <a:spcAft>
                <a:spcPts val="0"/>
              </a:spcAft>
              <a:buSzPts val="3000"/>
              <a:buNone/>
              <a:defRPr/>
            </a:lvl8pPr>
            <a:lvl9pPr lvl="8" algn="r">
              <a:lnSpc>
                <a:spcPct val="100000"/>
              </a:lnSpc>
              <a:spcBef>
                <a:spcPts val="0"/>
              </a:spcBef>
              <a:spcAft>
                <a:spcPts val="0"/>
              </a:spcAft>
              <a:buSzPts val="3000"/>
              <a:buNone/>
              <a:defRPr/>
            </a:lvl9pPr>
          </a:lstStyle>
          <a:p>
            <a:endParaRPr/>
          </a:p>
        </p:txBody>
      </p:sp>
      <p:sp>
        <p:nvSpPr>
          <p:cNvPr id="241" name="Google Shape;241;p38"/>
          <p:cNvSpPr txBox="1">
            <a:spLocks noGrp="1"/>
          </p:cNvSpPr>
          <p:nvPr>
            <p:ph type="body" idx="1"/>
          </p:nvPr>
        </p:nvSpPr>
        <p:spPr>
          <a:xfrm>
            <a:off x="304800" y="857250"/>
            <a:ext cx="4152900" cy="18858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360"/>
              </a:spcBef>
              <a:spcAft>
                <a:spcPts val="0"/>
              </a:spcAft>
              <a:buSzPts val="1800"/>
              <a:buNone/>
              <a:defRPr/>
            </a:lvl1pPr>
            <a:lvl2pPr marL="914400" lvl="1" indent="-342900" algn="l">
              <a:lnSpc>
                <a:spcPct val="115000"/>
              </a:lnSpc>
              <a:spcBef>
                <a:spcPts val="360"/>
              </a:spcBef>
              <a:spcAft>
                <a:spcPts val="0"/>
              </a:spcAft>
              <a:buClr>
                <a:srgbClr val="0000FF"/>
              </a:buClr>
              <a:buSzPts val="1800"/>
              <a:buChar char="○"/>
              <a:defRPr/>
            </a:lvl2pPr>
            <a:lvl3pPr marL="1371600" lvl="2" indent="-342900" algn="l">
              <a:lnSpc>
                <a:spcPct val="115000"/>
              </a:lnSpc>
              <a:spcBef>
                <a:spcPts val="360"/>
              </a:spcBef>
              <a:spcAft>
                <a:spcPts val="0"/>
              </a:spcAft>
              <a:buClr>
                <a:srgbClr val="3366FF"/>
              </a:buClr>
              <a:buSzPts val="1800"/>
              <a:buChar char="■"/>
              <a:defRPr/>
            </a:lvl3pPr>
            <a:lvl4pPr marL="1828800" lvl="3" indent="-342900" algn="l">
              <a:lnSpc>
                <a:spcPct val="115000"/>
              </a:lnSpc>
              <a:spcBef>
                <a:spcPts val="360"/>
              </a:spcBef>
              <a:spcAft>
                <a:spcPts val="0"/>
              </a:spcAft>
              <a:buClr>
                <a:srgbClr val="1E4649"/>
              </a:buClr>
              <a:buSzPts val="1800"/>
              <a:buChar char="●"/>
              <a:defRPr/>
            </a:lvl4pPr>
            <a:lvl5pPr marL="2286000" lvl="4" indent="-342900" algn="l">
              <a:lnSpc>
                <a:spcPct val="115000"/>
              </a:lnSpc>
              <a:spcBef>
                <a:spcPts val="360"/>
              </a:spcBef>
              <a:spcAft>
                <a:spcPts val="0"/>
              </a:spcAft>
              <a:buClr>
                <a:srgbClr val="000090"/>
              </a:buClr>
              <a:buSzPts val="1800"/>
              <a:buChar char="○"/>
              <a:defRPr/>
            </a:lvl5pPr>
            <a:lvl6pPr marL="2743200" lvl="5" indent="-342900" algn="l">
              <a:lnSpc>
                <a:spcPct val="115000"/>
              </a:lnSpc>
              <a:spcBef>
                <a:spcPts val="360"/>
              </a:spcBef>
              <a:spcAft>
                <a:spcPts val="0"/>
              </a:spcAft>
              <a:buClr>
                <a:schemeClr val="dk1"/>
              </a:buClr>
              <a:buSzPts val="1800"/>
              <a:buChar char="■"/>
              <a:defRPr/>
            </a:lvl6pPr>
            <a:lvl7pPr marL="3200400" lvl="6" indent="-342900" algn="l">
              <a:lnSpc>
                <a:spcPct val="115000"/>
              </a:lnSpc>
              <a:spcBef>
                <a:spcPts val="360"/>
              </a:spcBef>
              <a:spcAft>
                <a:spcPts val="0"/>
              </a:spcAft>
              <a:buClr>
                <a:schemeClr val="dk1"/>
              </a:buClr>
              <a:buSzPts val="1800"/>
              <a:buChar char="●"/>
              <a:defRPr/>
            </a:lvl7pPr>
            <a:lvl8pPr marL="3657600" lvl="7" indent="-342900" algn="l">
              <a:lnSpc>
                <a:spcPct val="115000"/>
              </a:lnSpc>
              <a:spcBef>
                <a:spcPts val="360"/>
              </a:spcBef>
              <a:spcAft>
                <a:spcPts val="0"/>
              </a:spcAft>
              <a:buClr>
                <a:schemeClr val="dk1"/>
              </a:buClr>
              <a:buSzPts val="1800"/>
              <a:buChar char="○"/>
              <a:defRPr/>
            </a:lvl8pPr>
            <a:lvl9pPr marL="4114800" lvl="8" indent="-342900" algn="l">
              <a:lnSpc>
                <a:spcPct val="115000"/>
              </a:lnSpc>
              <a:spcBef>
                <a:spcPts val="360"/>
              </a:spcBef>
              <a:spcAft>
                <a:spcPts val="0"/>
              </a:spcAft>
              <a:buClr>
                <a:schemeClr val="dk1"/>
              </a:buClr>
              <a:buSzPts val="1800"/>
              <a:buChar char="■"/>
              <a:defRPr/>
            </a:lvl9pPr>
          </a:lstStyle>
          <a:p>
            <a:endParaRPr/>
          </a:p>
        </p:txBody>
      </p:sp>
      <p:sp>
        <p:nvSpPr>
          <p:cNvPr id="242" name="Google Shape;242;p38"/>
          <p:cNvSpPr txBox="1">
            <a:spLocks noGrp="1"/>
          </p:cNvSpPr>
          <p:nvPr>
            <p:ph type="body" idx="2"/>
          </p:nvPr>
        </p:nvSpPr>
        <p:spPr>
          <a:xfrm>
            <a:off x="4610100" y="857250"/>
            <a:ext cx="4152900" cy="18858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360"/>
              </a:spcBef>
              <a:spcAft>
                <a:spcPts val="0"/>
              </a:spcAft>
              <a:buSzPts val="1800"/>
              <a:buNone/>
              <a:defRPr/>
            </a:lvl1pPr>
            <a:lvl2pPr marL="914400" lvl="1" indent="-342900" algn="l">
              <a:lnSpc>
                <a:spcPct val="115000"/>
              </a:lnSpc>
              <a:spcBef>
                <a:spcPts val="360"/>
              </a:spcBef>
              <a:spcAft>
                <a:spcPts val="0"/>
              </a:spcAft>
              <a:buClr>
                <a:srgbClr val="0000FF"/>
              </a:buClr>
              <a:buSzPts val="1800"/>
              <a:buChar char="○"/>
              <a:defRPr/>
            </a:lvl2pPr>
            <a:lvl3pPr marL="1371600" lvl="2" indent="-342900" algn="l">
              <a:lnSpc>
                <a:spcPct val="115000"/>
              </a:lnSpc>
              <a:spcBef>
                <a:spcPts val="360"/>
              </a:spcBef>
              <a:spcAft>
                <a:spcPts val="0"/>
              </a:spcAft>
              <a:buClr>
                <a:srgbClr val="3366FF"/>
              </a:buClr>
              <a:buSzPts val="1800"/>
              <a:buChar char="■"/>
              <a:defRPr/>
            </a:lvl3pPr>
            <a:lvl4pPr marL="1828800" lvl="3" indent="-342900" algn="l">
              <a:lnSpc>
                <a:spcPct val="115000"/>
              </a:lnSpc>
              <a:spcBef>
                <a:spcPts val="360"/>
              </a:spcBef>
              <a:spcAft>
                <a:spcPts val="0"/>
              </a:spcAft>
              <a:buClr>
                <a:srgbClr val="1E4649"/>
              </a:buClr>
              <a:buSzPts val="1800"/>
              <a:buChar char="●"/>
              <a:defRPr/>
            </a:lvl4pPr>
            <a:lvl5pPr marL="2286000" lvl="4" indent="-342900" algn="l">
              <a:lnSpc>
                <a:spcPct val="115000"/>
              </a:lnSpc>
              <a:spcBef>
                <a:spcPts val="360"/>
              </a:spcBef>
              <a:spcAft>
                <a:spcPts val="0"/>
              </a:spcAft>
              <a:buClr>
                <a:srgbClr val="000090"/>
              </a:buClr>
              <a:buSzPts val="1800"/>
              <a:buChar char="○"/>
              <a:defRPr/>
            </a:lvl5pPr>
            <a:lvl6pPr marL="2743200" lvl="5" indent="-342900" algn="l">
              <a:lnSpc>
                <a:spcPct val="115000"/>
              </a:lnSpc>
              <a:spcBef>
                <a:spcPts val="360"/>
              </a:spcBef>
              <a:spcAft>
                <a:spcPts val="0"/>
              </a:spcAft>
              <a:buClr>
                <a:schemeClr val="dk1"/>
              </a:buClr>
              <a:buSzPts val="1800"/>
              <a:buChar char="■"/>
              <a:defRPr/>
            </a:lvl6pPr>
            <a:lvl7pPr marL="3200400" lvl="6" indent="-342900" algn="l">
              <a:lnSpc>
                <a:spcPct val="115000"/>
              </a:lnSpc>
              <a:spcBef>
                <a:spcPts val="360"/>
              </a:spcBef>
              <a:spcAft>
                <a:spcPts val="0"/>
              </a:spcAft>
              <a:buClr>
                <a:schemeClr val="dk1"/>
              </a:buClr>
              <a:buSzPts val="1800"/>
              <a:buChar char="●"/>
              <a:defRPr/>
            </a:lvl7pPr>
            <a:lvl8pPr marL="3657600" lvl="7" indent="-342900" algn="l">
              <a:lnSpc>
                <a:spcPct val="115000"/>
              </a:lnSpc>
              <a:spcBef>
                <a:spcPts val="360"/>
              </a:spcBef>
              <a:spcAft>
                <a:spcPts val="0"/>
              </a:spcAft>
              <a:buClr>
                <a:schemeClr val="dk1"/>
              </a:buClr>
              <a:buSzPts val="1800"/>
              <a:buChar char="○"/>
              <a:defRPr/>
            </a:lvl8pPr>
            <a:lvl9pPr marL="4114800" lvl="8" indent="-342900" algn="l">
              <a:lnSpc>
                <a:spcPct val="115000"/>
              </a:lnSpc>
              <a:spcBef>
                <a:spcPts val="360"/>
              </a:spcBef>
              <a:spcAft>
                <a:spcPts val="0"/>
              </a:spcAft>
              <a:buClr>
                <a:schemeClr val="dk1"/>
              </a:buClr>
              <a:buSzPts val="1800"/>
              <a:buChar char="■"/>
              <a:defRPr/>
            </a:lvl9pPr>
          </a:lstStyle>
          <a:p>
            <a:endParaRPr/>
          </a:p>
        </p:txBody>
      </p:sp>
      <p:sp>
        <p:nvSpPr>
          <p:cNvPr id="243" name="Google Shape;243;p38"/>
          <p:cNvSpPr txBox="1">
            <a:spLocks noGrp="1"/>
          </p:cNvSpPr>
          <p:nvPr>
            <p:ph type="body" idx="3"/>
          </p:nvPr>
        </p:nvSpPr>
        <p:spPr>
          <a:xfrm>
            <a:off x="304800" y="2857500"/>
            <a:ext cx="4152900" cy="18858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360"/>
              </a:spcBef>
              <a:spcAft>
                <a:spcPts val="0"/>
              </a:spcAft>
              <a:buSzPts val="1800"/>
              <a:buNone/>
              <a:defRPr/>
            </a:lvl1pPr>
            <a:lvl2pPr marL="914400" lvl="1" indent="-342900" algn="l">
              <a:lnSpc>
                <a:spcPct val="115000"/>
              </a:lnSpc>
              <a:spcBef>
                <a:spcPts val="360"/>
              </a:spcBef>
              <a:spcAft>
                <a:spcPts val="0"/>
              </a:spcAft>
              <a:buClr>
                <a:srgbClr val="0000FF"/>
              </a:buClr>
              <a:buSzPts val="1800"/>
              <a:buChar char="○"/>
              <a:defRPr/>
            </a:lvl2pPr>
            <a:lvl3pPr marL="1371600" lvl="2" indent="-342900" algn="l">
              <a:lnSpc>
                <a:spcPct val="115000"/>
              </a:lnSpc>
              <a:spcBef>
                <a:spcPts val="360"/>
              </a:spcBef>
              <a:spcAft>
                <a:spcPts val="0"/>
              </a:spcAft>
              <a:buClr>
                <a:srgbClr val="3366FF"/>
              </a:buClr>
              <a:buSzPts val="1800"/>
              <a:buChar char="■"/>
              <a:defRPr/>
            </a:lvl3pPr>
            <a:lvl4pPr marL="1828800" lvl="3" indent="-342900" algn="l">
              <a:lnSpc>
                <a:spcPct val="115000"/>
              </a:lnSpc>
              <a:spcBef>
                <a:spcPts val="360"/>
              </a:spcBef>
              <a:spcAft>
                <a:spcPts val="0"/>
              </a:spcAft>
              <a:buClr>
                <a:srgbClr val="1E4649"/>
              </a:buClr>
              <a:buSzPts val="1800"/>
              <a:buChar char="●"/>
              <a:defRPr/>
            </a:lvl4pPr>
            <a:lvl5pPr marL="2286000" lvl="4" indent="-342900" algn="l">
              <a:lnSpc>
                <a:spcPct val="115000"/>
              </a:lnSpc>
              <a:spcBef>
                <a:spcPts val="360"/>
              </a:spcBef>
              <a:spcAft>
                <a:spcPts val="0"/>
              </a:spcAft>
              <a:buClr>
                <a:srgbClr val="000090"/>
              </a:buClr>
              <a:buSzPts val="1800"/>
              <a:buChar char="○"/>
              <a:defRPr/>
            </a:lvl5pPr>
            <a:lvl6pPr marL="2743200" lvl="5" indent="-342900" algn="l">
              <a:lnSpc>
                <a:spcPct val="115000"/>
              </a:lnSpc>
              <a:spcBef>
                <a:spcPts val="360"/>
              </a:spcBef>
              <a:spcAft>
                <a:spcPts val="0"/>
              </a:spcAft>
              <a:buClr>
                <a:schemeClr val="dk1"/>
              </a:buClr>
              <a:buSzPts val="1800"/>
              <a:buChar char="■"/>
              <a:defRPr/>
            </a:lvl6pPr>
            <a:lvl7pPr marL="3200400" lvl="6" indent="-342900" algn="l">
              <a:lnSpc>
                <a:spcPct val="115000"/>
              </a:lnSpc>
              <a:spcBef>
                <a:spcPts val="360"/>
              </a:spcBef>
              <a:spcAft>
                <a:spcPts val="0"/>
              </a:spcAft>
              <a:buClr>
                <a:schemeClr val="dk1"/>
              </a:buClr>
              <a:buSzPts val="1800"/>
              <a:buChar char="●"/>
              <a:defRPr/>
            </a:lvl7pPr>
            <a:lvl8pPr marL="3657600" lvl="7" indent="-342900" algn="l">
              <a:lnSpc>
                <a:spcPct val="115000"/>
              </a:lnSpc>
              <a:spcBef>
                <a:spcPts val="360"/>
              </a:spcBef>
              <a:spcAft>
                <a:spcPts val="0"/>
              </a:spcAft>
              <a:buClr>
                <a:schemeClr val="dk1"/>
              </a:buClr>
              <a:buSzPts val="1800"/>
              <a:buChar char="○"/>
              <a:defRPr/>
            </a:lvl8pPr>
            <a:lvl9pPr marL="4114800" lvl="8" indent="-342900" algn="l">
              <a:lnSpc>
                <a:spcPct val="115000"/>
              </a:lnSpc>
              <a:spcBef>
                <a:spcPts val="360"/>
              </a:spcBef>
              <a:spcAft>
                <a:spcPts val="0"/>
              </a:spcAft>
              <a:buClr>
                <a:schemeClr val="dk1"/>
              </a:buClr>
              <a:buSzPts val="1800"/>
              <a:buChar char="■"/>
              <a:defRPr/>
            </a:lvl9pPr>
          </a:lstStyle>
          <a:p>
            <a:endParaRPr/>
          </a:p>
        </p:txBody>
      </p:sp>
      <p:sp>
        <p:nvSpPr>
          <p:cNvPr id="244" name="Google Shape;244;p38"/>
          <p:cNvSpPr txBox="1">
            <a:spLocks noGrp="1"/>
          </p:cNvSpPr>
          <p:nvPr>
            <p:ph type="body" idx="4"/>
          </p:nvPr>
        </p:nvSpPr>
        <p:spPr>
          <a:xfrm>
            <a:off x="4610100" y="2857500"/>
            <a:ext cx="4152900" cy="1885800"/>
          </a:xfrm>
          <a:prstGeom prst="rect">
            <a:avLst/>
          </a:prstGeom>
          <a:noFill/>
          <a:ln>
            <a:noFill/>
          </a:ln>
        </p:spPr>
        <p:txBody>
          <a:bodyPr spcFirstLastPara="1" wrap="square" lIns="91425" tIns="45700" rIns="91425" bIns="45700" anchor="t" anchorCtr="0">
            <a:normAutofit/>
          </a:bodyPr>
          <a:lstStyle>
            <a:lvl1pPr marL="457200" lvl="0" indent="-228600" algn="l">
              <a:lnSpc>
                <a:spcPct val="115000"/>
              </a:lnSpc>
              <a:spcBef>
                <a:spcPts val="360"/>
              </a:spcBef>
              <a:spcAft>
                <a:spcPts val="0"/>
              </a:spcAft>
              <a:buSzPts val="1800"/>
              <a:buNone/>
              <a:defRPr/>
            </a:lvl1pPr>
            <a:lvl2pPr marL="914400" lvl="1" indent="-342900" algn="l">
              <a:lnSpc>
                <a:spcPct val="115000"/>
              </a:lnSpc>
              <a:spcBef>
                <a:spcPts val="360"/>
              </a:spcBef>
              <a:spcAft>
                <a:spcPts val="0"/>
              </a:spcAft>
              <a:buClr>
                <a:srgbClr val="0000FF"/>
              </a:buClr>
              <a:buSzPts val="1800"/>
              <a:buChar char="○"/>
              <a:defRPr/>
            </a:lvl2pPr>
            <a:lvl3pPr marL="1371600" lvl="2" indent="-342900" algn="l">
              <a:lnSpc>
                <a:spcPct val="115000"/>
              </a:lnSpc>
              <a:spcBef>
                <a:spcPts val="360"/>
              </a:spcBef>
              <a:spcAft>
                <a:spcPts val="0"/>
              </a:spcAft>
              <a:buClr>
                <a:srgbClr val="3366FF"/>
              </a:buClr>
              <a:buSzPts val="1800"/>
              <a:buChar char="■"/>
              <a:defRPr/>
            </a:lvl3pPr>
            <a:lvl4pPr marL="1828800" lvl="3" indent="-342900" algn="l">
              <a:lnSpc>
                <a:spcPct val="115000"/>
              </a:lnSpc>
              <a:spcBef>
                <a:spcPts val="360"/>
              </a:spcBef>
              <a:spcAft>
                <a:spcPts val="0"/>
              </a:spcAft>
              <a:buClr>
                <a:srgbClr val="1E4649"/>
              </a:buClr>
              <a:buSzPts val="1800"/>
              <a:buChar char="●"/>
              <a:defRPr/>
            </a:lvl4pPr>
            <a:lvl5pPr marL="2286000" lvl="4" indent="-342900" algn="l">
              <a:lnSpc>
                <a:spcPct val="115000"/>
              </a:lnSpc>
              <a:spcBef>
                <a:spcPts val="360"/>
              </a:spcBef>
              <a:spcAft>
                <a:spcPts val="0"/>
              </a:spcAft>
              <a:buClr>
                <a:srgbClr val="000090"/>
              </a:buClr>
              <a:buSzPts val="1800"/>
              <a:buChar char="○"/>
              <a:defRPr/>
            </a:lvl5pPr>
            <a:lvl6pPr marL="2743200" lvl="5" indent="-342900" algn="l">
              <a:lnSpc>
                <a:spcPct val="115000"/>
              </a:lnSpc>
              <a:spcBef>
                <a:spcPts val="360"/>
              </a:spcBef>
              <a:spcAft>
                <a:spcPts val="0"/>
              </a:spcAft>
              <a:buClr>
                <a:schemeClr val="dk1"/>
              </a:buClr>
              <a:buSzPts val="1800"/>
              <a:buChar char="■"/>
              <a:defRPr/>
            </a:lvl6pPr>
            <a:lvl7pPr marL="3200400" lvl="6" indent="-342900" algn="l">
              <a:lnSpc>
                <a:spcPct val="115000"/>
              </a:lnSpc>
              <a:spcBef>
                <a:spcPts val="360"/>
              </a:spcBef>
              <a:spcAft>
                <a:spcPts val="0"/>
              </a:spcAft>
              <a:buClr>
                <a:schemeClr val="dk1"/>
              </a:buClr>
              <a:buSzPts val="1800"/>
              <a:buChar char="●"/>
              <a:defRPr/>
            </a:lvl7pPr>
            <a:lvl8pPr marL="3657600" lvl="7" indent="-342900" algn="l">
              <a:lnSpc>
                <a:spcPct val="115000"/>
              </a:lnSpc>
              <a:spcBef>
                <a:spcPts val="360"/>
              </a:spcBef>
              <a:spcAft>
                <a:spcPts val="0"/>
              </a:spcAft>
              <a:buClr>
                <a:schemeClr val="dk1"/>
              </a:buClr>
              <a:buSzPts val="1800"/>
              <a:buChar char="○"/>
              <a:defRPr/>
            </a:lvl8pPr>
            <a:lvl9pPr marL="4114800" lvl="8" indent="-342900" algn="l">
              <a:lnSpc>
                <a:spcPct val="115000"/>
              </a:lnSpc>
              <a:spcBef>
                <a:spcPts val="360"/>
              </a:spcBef>
              <a:spcAft>
                <a:spcPts val="0"/>
              </a:spcAft>
              <a:buClr>
                <a:schemeClr val="dk1"/>
              </a:buClr>
              <a:buSzPts val="1800"/>
              <a:buChar char="■"/>
              <a:defRPr/>
            </a:lvl9pPr>
          </a:lstStyle>
          <a:p>
            <a:endParaRPr/>
          </a:p>
        </p:txBody>
      </p:sp>
      <p:sp>
        <p:nvSpPr>
          <p:cNvPr id="245" name="Google Shape;245;p38"/>
          <p:cNvSpPr txBox="1">
            <a:spLocks noGrp="1"/>
          </p:cNvSpPr>
          <p:nvPr>
            <p:ph type="dt" idx="10"/>
          </p:nvPr>
        </p:nvSpPr>
        <p:spPr>
          <a:xfrm>
            <a:off x="127000" y="4914900"/>
            <a:ext cx="3771900" cy="228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6" name="Google Shape;246;p38"/>
          <p:cNvSpPr txBox="1">
            <a:spLocks noGrp="1"/>
          </p:cNvSpPr>
          <p:nvPr>
            <p:ph type="ftr" idx="11"/>
          </p:nvPr>
        </p:nvSpPr>
        <p:spPr>
          <a:xfrm>
            <a:off x="4211638" y="4914900"/>
            <a:ext cx="2895600" cy="2286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7" name="Google Shape;247;p38"/>
          <p:cNvSpPr txBox="1">
            <a:spLocks noGrp="1"/>
          </p:cNvSpPr>
          <p:nvPr>
            <p:ph type="sldNum" idx="12"/>
          </p:nvPr>
        </p:nvSpPr>
        <p:spPr>
          <a:xfrm>
            <a:off x="7204075" y="4914900"/>
            <a:ext cx="1905000" cy="228600"/>
          </a:xfrm>
          <a:prstGeom prst="rect">
            <a:avLst/>
          </a:prstGeom>
          <a:noFill/>
          <a:ln>
            <a:noFill/>
          </a:ln>
        </p:spPr>
        <p:txBody>
          <a:bodyPr spcFirstLastPara="1" wrap="square" lIns="91425" tIns="45700" rIns="91425" bIns="45700" anchor="t" anchorCtr="0">
            <a:norm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90"/>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305991" y="273844"/>
            <a:ext cx="8535609" cy="8131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 name="Google Shape;31;p5"/>
          <p:cNvSpPr txBox="1">
            <a:spLocks noGrp="1"/>
          </p:cNvSpPr>
          <p:nvPr>
            <p:ph type="body" idx="1"/>
          </p:nvPr>
        </p:nvSpPr>
        <p:spPr>
          <a:xfrm>
            <a:off x="305990" y="1194197"/>
            <a:ext cx="4212431" cy="50125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2" name="Google Shape;32;p5"/>
          <p:cNvSpPr txBox="1">
            <a:spLocks noGrp="1"/>
          </p:cNvSpPr>
          <p:nvPr>
            <p:ph type="body" idx="2"/>
          </p:nvPr>
        </p:nvSpPr>
        <p:spPr>
          <a:xfrm>
            <a:off x="305990" y="1820465"/>
            <a:ext cx="4212431" cy="2821782"/>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 name="Google Shape;33;p5"/>
          <p:cNvSpPr txBox="1">
            <a:spLocks noGrp="1"/>
          </p:cNvSpPr>
          <p:nvPr>
            <p:ph type="body" idx="3"/>
          </p:nvPr>
        </p:nvSpPr>
        <p:spPr>
          <a:xfrm>
            <a:off x="4629150" y="1203725"/>
            <a:ext cx="4212450" cy="49172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4" name="Google Shape;34;p5"/>
          <p:cNvSpPr txBox="1">
            <a:spLocks noGrp="1"/>
          </p:cNvSpPr>
          <p:nvPr>
            <p:ph type="body" idx="4"/>
          </p:nvPr>
        </p:nvSpPr>
        <p:spPr>
          <a:xfrm>
            <a:off x="4629150" y="1820465"/>
            <a:ext cx="4208860" cy="2821782"/>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5" name="Google Shape;35;p5"/>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 name="Google Shape;36;p5"/>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7" name="Google Shape;37;p5"/>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0" name="Google Shape;40;p6"/>
          <p:cNvSpPr txBox="1">
            <a:spLocks noGrp="1"/>
          </p:cNvSpPr>
          <p:nvPr>
            <p:ph type="body" idx="1"/>
          </p:nvPr>
        </p:nvSpPr>
        <p:spPr>
          <a:xfrm>
            <a:off x="305990" y="1194198"/>
            <a:ext cx="4212431" cy="34563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 name="Google Shape;41;p6"/>
          <p:cNvSpPr txBox="1">
            <a:spLocks noGrp="1"/>
          </p:cNvSpPr>
          <p:nvPr>
            <p:ph type="body" idx="2"/>
          </p:nvPr>
        </p:nvSpPr>
        <p:spPr>
          <a:xfrm>
            <a:off x="4629149" y="1194198"/>
            <a:ext cx="4208860" cy="345638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2" name="Google Shape;42;p6"/>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3" name="Google Shape;43;p6"/>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4" name="Google Shape;44;p6"/>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7" name="Google Shape;47;p7"/>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8" name="Google Shape;48;p7"/>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 name="Google Shape;49;p7"/>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50" name="Google Shape;50;p7"/>
          <p:cNvSpPr>
            <a:spLocks noGrp="1"/>
          </p:cNvSpPr>
          <p:nvPr>
            <p:ph type="pic" idx="2"/>
          </p:nvPr>
        </p:nvSpPr>
        <p:spPr>
          <a:xfrm>
            <a:off x="305991" y="1079897"/>
            <a:ext cx="8532019" cy="3570684"/>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51"/>
        <p:cNvGrpSpPr/>
        <p:nvPr/>
      </p:nvGrpSpPr>
      <p:grpSpPr>
        <a:xfrm>
          <a:off x="0" y="0"/>
          <a:ext cx="0" cy="0"/>
          <a:chOff x="0" y="0"/>
          <a:chExt cx="0" cy="0"/>
        </a:xfrm>
      </p:grpSpPr>
      <p:sp>
        <p:nvSpPr>
          <p:cNvPr id="52" name="Google Shape;52;p8"/>
          <p:cNvSpPr>
            <a:spLocks noGrp="1"/>
          </p:cNvSpPr>
          <p:nvPr>
            <p:ph type="pic" idx="2"/>
          </p:nvPr>
        </p:nvSpPr>
        <p:spPr>
          <a:xfrm>
            <a:off x="0" y="-22485"/>
            <a:ext cx="9144000" cy="4763691"/>
          </a:xfrm>
          <a:prstGeom prst="rect">
            <a:avLst/>
          </a:prstGeom>
          <a:solidFill>
            <a:schemeClr val="lt1"/>
          </a:solidFill>
          <a:ln>
            <a:noFill/>
          </a:ln>
        </p:spPr>
      </p:sp>
      <p:sp>
        <p:nvSpPr>
          <p:cNvPr id="53" name="Google Shape;53;p8"/>
          <p:cNvSpPr txBox="1">
            <a:spLocks noGrp="1"/>
          </p:cNvSpPr>
          <p:nvPr>
            <p:ph type="body" idx="1"/>
          </p:nvPr>
        </p:nvSpPr>
        <p:spPr>
          <a:xfrm>
            <a:off x="6056709" y="-39349"/>
            <a:ext cx="3087290" cy="4778115"/>
          </a:xfrm>
          <a:prstGeom prst="rect">
            <a:avLst/>
          </a:prstGeom>
          <a:solidFill>
            <a:schemeClr val="dk1">
              <a:alpha val="80000"/>
            </a:schemeClr>
          </a:solidFill>
          <a:ln>
            <a:noFill/>
          </a:ln>
        </p:spPr>
        <p:txBody>
          <a:bodyPr spcFirstLastPara="1" wrap="square" lIns="135000" tIns="135000" rIns="135000" bIns="135000" anchor="t" anchorCtr="0">
            <a:noAutofit/>
          </a:bodyPr>
          <a:lstStyle>
            <a:lvl1pPr marL="457200" lvl="0" indent="-228600" algn="l">
              <a:lnSpc>
                <a:spcPct val="90000"/>
              </a:lnSpc>
              <a:spcBef>
                <a:spcPts val="1400"/>
              </a:spcBef>
              <a:spcAft>
                <a:spcPts val="0"/>
              </a:spcAft>
              <a:buClr>
                <a:schemeClr val="lt1"/>
              </a:buClr>
              <a:buSzPts val="2100"/>
              <a:buNone/>
              <a:defRPr sz="2100">
                <a:solidFill>
                  <a:schemeClr val="lt1"/>
                </a:solidFill>
              </a:defRPr>
            </a:lvl1pPr>
            <a:lvl2pPr marL="914400" lvl="1" indent="-330200" algn="l">
              <a:lnSpc>
                <a:spcPct val="100000"/>
              </a:lnSpc>
              <a:spcBef>
                <a:spcPts val="400"/>
              </a:spcBef>
              <a:spcAft>
                <a:spcPts val="0"/>
              </a:spcAft>
              <a:buClr>
                <a:schemeClr val="lt1"/>
              </a:buClr>
              <a:buSzPts val="1600"/>
              <a:buFont typeface="Arial"/>
              <a:buChar char="•"/>
              <a:defRPr sz="1600">
                <a:solidFill>
                  <a:schemeClr val="lt1"/>
                </a:solidFill>
              </a:defRPr>
            </a:lvl2pPr>
            <a:lvl3pPr marL="1371600" lvl="2" indent="-317500" algn="l">
              <a:lnSpc>
                <a:spcPct val="100000"/>
              </a:lnSpc>
              <a:spcBef>
                <a:spcPts val="400"/>
              </a:spcBef>
              <a:spcAft>
                <a:spcPts val="0"/>
              </a:spcAft>
              <a:buClr>
                <a:schemeClr val="lt1"/>
              </a:buClr>
              <a:buSzPts val="1400"/>
              <a:buFont typeface="Arial"/>
              <a:buChar char="•"/>
              <a:defRPr sz="1400">
                <a:solidFill>
                  <a:schemeClr val="lt1"/>
                </a:solidFill>
              </a:defRPr>
            </a:lvl3pPr>
            <a:lvl4pPr marL="1828800" lvl="3" indent="-304800" algn="l">
              <a:lnSpc>
                <a:spcPct val="100000"/>
              </a:lnSpc>
              <a:spcBef>
                <a:spcPts val="400"/>
              </a:spcBef>
              <a:spcAft>
                <a:spcPts val="0"/>
              </a:spcAft>
              <a:buClr>
                <a:schemeClr val="lt1"/>
              </a:buClr>
              <a:buSzPts val="1200"/>
              <a:buFont typeface="Arial"/>
              <a:buChar char="•"/>
              <a:defRPr>
                <a:solidFill>
                  <a:schemeClr val="lt1"/>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4" name="Google Shape;54;p8"/>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5" name="Google Shape;55;p8"/>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6" name="Google Shape;56;p8"/>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57"/>
        <p:cNvGrpSpPr/>
        <p:nvPr/>
      </p:nvGrpSpPr>
      <p:grpSpPr>
        <a:xfrm>
          <a:off x="0" y="0"/>
          <a:ext cx="0" cy="0"/>
          <a:chOff x="0" y="0"/>
          <a:chExt cx="0" cy="0"/>
        </a:xfrm>
      </p:grpSpPr>
      <p:sp>
        <p:nvSpPr>
          <p:cNvPr id="58" name="Google Shape;58;p9"/>
          <p:cNvSpPr txBox="1">
            <a:spLocks noGrp="1"/>
          </p:cNvSpPr>
          <p:nvPr>
            <p:ph type="title"/>
          </p:nvPr>
        </p:nvSpPr>
        <p:spPr>
          <a:xfrm>
            <a:off x="305992" y="280195"/>
            <a:ext cx="4212431"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9" name="Google Shape;59;p9"/>
          <p:cNvSpPr txBox="1">
            <a:spLocks noGrp="1"/>
          </p:cNvSpPr>
          <p:nvPr>
            <p:ph type="body" idx="1"/>
          </p:nvPr>
        </p:nvSpPr>
        <p:spPr>
          <a:xfrm>
            <a:off x="305990" y="1198994"/>
            <a:ext cx="4212431" cy="34563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0" name="Google Shape;60;p9"/>
          <p:cNvSpPr>
            <a:spLocks noGrp="1"/>
          </p:cNvSpPr>
          <p:nvPr>
            <p:ph type="pic" idx="2"/>
          </p:nvPr>
        </p:nvSpPr>
        <p:spPr>
          <a:xfrm>
            <a:off x="4625578" y="0"/>
            <a:ext cx="4518422" cy="4738490"/>
          </a:xfrm>
          <a:prstGeom prst="rect">
            <a:avLst/>
          </a:prstGeom>
          <a:solidFill>
            <a:schemeClr val="lt1"/>
          </a:solidFill>
          <a:ln>
            <a:noFill/>
          </a:ln>
        </p:spPr>
      </p:sp>
      <p:sp>
        <p:nvSpPr>
          <p:cNvPr id="61" name="Google Shape;61;p9"/>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2" name="Google Shape;62;p9"/>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3" name="Google Shape;63;p9"/>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64"/>
        <p:cNvGrpSpPr/>
        <p:nvPr/>
      </p:nvGrpSpPr>
      <p:grpSpPr>
        <a:xfrm>
          <a:off x="0" y="0"/>
          <a:ext cx="0" cy="0"/>
          <a:chOff x="0" y="0"/>
          <a:chExt cx="0" cy="0"/>
        </a:xfrm>
      </p:grpSpPr>
      <p:sp>
        <p:nvSpPr>
          <p:cNvPr id="65" name="Google Shape;65;p10"/>
          <p:cNvSpPr txBox="1">
            <a:spLocks noGrp="1"/>
          </p:cNvSpPr>
          <p:nvPr>
            <p:ph type="title"/>
          </p:nvPr>
        </p:nvSpPr>
        <p:spPr>
          <a:xfrm>
            <a:off x="305992" y="280195"/>
            <a:ext cx="8532018" cy="79930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6" name="Google Shape;66;p10"/>
          <p:cNvSpPr txBox="1">
            <a:spLocks noGrp="1"/>
          </p:cNvSpPr>
          <p:nvPr>
            <p:ph type="body" idx="1"/>
          </p:nvPr>
        </p:nvSpPr>
        <p:spPr>
          <a:xfrm>
            <a:off x="305990" y="1198994"/>
            <a:ext cx="4212431" cy="34563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7" name="Google Shape;67;p10"/>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0"/>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9" name="Google Shape;69;p10"/>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70" name="Google Shape;70;p10"/>
          <p:cNvSpPr>
            <a:spLocks noGrp="1"/>
          </p:cNvSpPr>
          <p:nvPr>
            <p:ph type="pic" idx="2"/>
          </p:nvPr>
        </p:nvSpPr>
        <p:spPr>
          <a:xfrm>
            <a:off x="4625579" y="1194197"/>
            <a:ext cx="4212431" cy="1674019"/>
          </a:xfrm>
          <a:prstGeom prst="rect">
            <a:avLst/>
          </a:prstGeom>
          <a:solidFill>
            <a:schemeClr val="lt1"/>
          </a:solidFill>
          <a:ln>
            <a:noFill/>
          </a:ln>
        </p:spPr>
      </p:sp>
      <p:sp>
        <p:nvSpPr>
          <p:cNvPr id="71" name="Google Shape;71;p10"/>
          <p:cNvSpPr>
            <a:spLocks noGrp="1"/>
          </p:cNvSpPr>
          <p:nvPr>
            <p:ph type="pic" idx="3"/>
          </p:nvPr>
        </p:nvSpPr>
        <p:spPr>
          <a:xfrm>
            <a:off x="4625579" y="2977277"/>
            <a:ext cx="4212431" cy="1674019"/>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theme" Target="../theme/theme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05991" y="280195"/>
            <a:ext cx="8532019" cy="799307"/>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pic>
        <p:nvPicPr>
          <p:cNvPr id="7" name="Google Shape;7;p1"/>
          <p:cNvPicPr preferRelativeResize="0"/>
          <p:nvPr/>
        </p:nvPicPr>
        <p:blipFill rotWithShape="1">
          <a:blip r:embed="rId23">
            <a:alphaModFix/>
          </a:blip>
          <a:srcRect/>
          <a:stretch/>
        </p:blipFill>
        <p:spPr>
          <a:xfrm>
            <a:off x="0" y="4736999"/>
            <a:ext cx="9144000" cy="406501"/>
          </a:xfrm>
          <a:prstGeom prst="rect">
            <a:avLst/>
          </a:prstGeom>
          <a:noFill/>
          <a:ln>
            <a:noFill/>
          </a:ln>
        </p:spPr>
      </p:pic>
      <p:sp>
        <p:nvSpPr>
          <p:cNvPr id="8" name="Google Shape;8;p1"/>
          <p:cNvSpPr txBox="1">
            <a:spLocks noGrp="1"/>
          </p:cNvSpPr>
          <p:nvPr>
            <p:ph type="body" idx="1"/>
          </p:nvPr>
        </p:nvSpPr>
        <p:spPr>
          <a:xfrm>
            <a:off x="305992" y="1194197"/>
            <a:ext cx="8532018" cy="345638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400"/>
              </a:spcBef>
              <a:spcAft>
                <a:spcPts val="0"/>
              </a:spcAft>
              <a:buClr>
                <a:srgbClr val="171717"/>
              </a:buClr>
              <a:buSzPts val="1600"/>
              <a:buFont typeface="Arial"/>
              <a:buNone/>
              <a:defRPr sz="1600" b="1" i="0" u="none" strike="noStrike" cap="none">
                <a:solidFill>
                  <a:srgbClr val="171717"/>
                </a:solidFill>
                <a:latin typeface="Arial"/>
                <a:ea typeface="Arial"/>
                <a:cs typeface="Arial"/>
                <a:sym typeface="Arial"/>
              </a:defRPr>
            </a:lvl1pPr>
            <a:lvl2pPr marL="914400" marR="0" lvl="1" indent="-317500" algn="l" rtl="0">
              <a:lnSpc>
                <a:spcPct val="100000"/>
              </a:lnSpc>
              <a:spcBef>
                <a:spcPts val="400"/>
              </a:spcBef>
              <a:spcAft>
                <a:spcPts val="0"/>
              </a:spcAft>
              <a:buClr>
                <a:srgbClr val="171717"/>
              </a:buClr>
              <a:buSzPts val="1400"/>
              <a:buFont typeface="Arial"/>
              <a:buChar char="•"/>
              <a:defRPr sz="1400" b="0" i="0" u="none" strike="noStrike" cap="none">
                <a:solidFill>
                  <a:srgbClr val="171717"/>
                </a:solidFill>
                <a:latin typeface="Arial"/>
                <a:ea typeface="Arial"/>
                <a:cs typeface="Arial"/>
                <a:sym typeface="Arial"/>
              </a:defRPr>
            </a:lvl2pPr>
            <a:lvl3pPr marL="1371600" marR="0" lvl="2" indent="-311150" algn="l" rtl="0">
              <a:lnSpc>
                <a:spcPct val="100000"/>
              </a:lnSpc>
              <a:spcBef>
                <a:spcPts val="400"/>
              </a:spcBef>
              <a:spcAft>
                <a:spcPts val="0"/>
              </a:spcAft>
              <a:buClr>
                <a:srgbClr val="171717"/>
              </a:buClr>
              <a:buSzPts val="1300"/>
              <a:buFont typeface="Arial"/>
              <a:buChar char="•"/>
              <a:defRPr sz="1300" b="0" i="0" u="none" strike="noStrike" cap="none">
                <a:solidFill>
                  <a:srgbClr val="171717"/>
                </a:solidFill>
                <a:latin typeface="Arial"/>
                <a:ea typeface="Arial"/>
                <a:cs typeface="Arial"/>
                <a:sym typeface="Arial"/>
              </a:defRPr>
            </a:lvl3pPr>
            <a:lvl4pPr marL="1828800" marR="0" lvl="3" indent="-304800" algn="l" rtl="0">
              <a:lnSpc>
                <a:spcPct val="100000"/>
              </a:lnSpc>
              <a:spcBef>
                <a:spcPts val="400"/>
              </a:spcBef>
              <a:spcAft>
                <a:spcPts val="0"/>
              </a:spcAft>
              <a:buClr>
                <a:srgbClr val="171717"/>
              </a:buClr>
              <a:buSzPts val="1200"/>
              <a:buFont typeface="Arial"/>
              <a:buChar char="•"/>
              <a:defRPr sz="1200" b="0" i="0" u="none" strike="noStrike" cap="none">
                <a:solidFill>
                  <a:srgbClr val="171717"/>
                </a:solidFill>
                <a:latin typeface="Arial"/>
                <a:ea typeface="Arial"/>
                <a:cs typeface="Arial"/>
                <a:sym typeface="Arial"/>
              </a:defRPr>
            </a:lvl4pPr>
            <a:lvl5pPr marL="2286000" marR="0" lvl="4" indent="-304800" algn="l" rtl="0">
              <a:lnSpc>
                <a:spcPct val="90000"/>
              </a:lnSpc>
              <a:spcBef>
                <a:spcPts val="400"/>
              </a:spcBef>
              <a:spcAft>
                <a:spcPts val="0"/>
              </a:spcAft>
              <a:buClr>
                <a:schemeClr val="accent6"/>
              </a:buClr>
              <a:buSzPts val="1200"/>
              <a:buFont typeface="Arial"/>
              <a:buChar char="•"/>
              <a:defRPr sz="12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9" name="Google Shape;9;p1"/>
          <p:cNvSpPr txBox="1">
            <a:spLocks noGrp="1"/>
          </p:cNvSpPr>
          <p:nvPr>
            <p:ph type="dt" idx="10"/>
          </p:nvPr>
        </p:nvSpPr>
        <p:spPr>
          <a:xfrm>
            <a:off x="1930574" y="4763138"/>
            <a:ext cx="1156717" cy="273844"/>
          </a:xfrm>
          <a:prstGeom prst="rect">
            <a:avLst/>
          </a:prstGeom>
          <a:noFill/>
          <a:ln>
            <a:noFill/>
          </a:ln>
        </p:spPr>
        <p:txBody>
          <a:bodyPr spcFirstLastPara="1" wrap="square" lIns="0" tIns="0" rIns="0" bIns="0" anchor="ctr" anchorCtr="0">
            <a:noAutofit/>
          </a:bodyPr>
          <a:lstStyle>
            <a:lvl1pPr marR="0" lvl="0" algn="r" rtl="0">
              <a:lnSpc>
                <a:spcPct val="100000"/>
              </a:lnSpc>
              <a:spcBef>
                <a:spcPts val="0"/>
              </a:spcBef>
              <a:spcAft>
                <a:spcPts val="0"/>
              </a:spcAft>
              <a:buClr>
                <a:srgbClr val="000000"/>
              </a:buClr>
              <a:buSzPts val="1100"/>
              <a:buFont typeface="Arial"/>
              <a:buNone/>
              <a:defRPr sz="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330660" y="4767263"/>
            <a:ext cx="510940" cy="273844"/>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pt-PT"/>
              <a:t>‹#›</a:t>
            </a:fld>
            <a:endParaRPr/>
          </a:p>
        </p:txBody>
      </p:sp>
      <p:sp>
        <p:nvSpPr>
          <p:cNvPr id="11" name="Google Shape;11;p1"/>
          <p:cNvSpPr txBox="1">
            <a:spLocks noGrp="1"/>
          </p:cNvSpPr>
          <p:nvPr>
            <p:ph type="ftr" idx="11"/>
          </p:nvPr>
        </p:nvSpPr>
        <p:spPr>
          <a:xfrm>
            <a:off x="3194447" y="4767263"/>
            <a:ext cx="4929166"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wiss-2">
    <p:bg>
      <p:bgPr>
        <a:solidFill>
          <a:schemeClr val="lt1"/>
        </a:solidFill>
        <a:effectLst/>
      </p:bgPr>
    </p:bg>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1pPr>
            <a:lvl2pPr marR="0" lvl="1"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2pPr>
            <a:lvl3pPr marR="0" lvl="2"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3pPr>
            <a:lvl4pPr marR="0" lvl="3"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4pPr>
            <a:lvl5pPr marR="0" lvl="4"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5pPr>
            <a:lvl6pPr marR="0" lvl="5"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6pPr>
            <a:lvl7pPr marR="0" lvl="6"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7pPr>
            <a:lvl8pPr marR="0" lvl="7"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8pPr>
            <a:lvl9pPr marR="0" lvl="8"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9pPr>
          </a:lstStyle>
          <a:p>
            <a:endParaRPr/>
          </a:p>
        </p:txBody>
      </p:sp>
      <p:sp>
        <p:nvSpPr>
          <p:cNvPr id="161" name="Google Shape;161;p23"/>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Lato"/>
              <a:buChar char="●"/>
              <a:defRPr sz="1800" b="0" i="0" u="none" strike="noStrike" cap="none">
                <a:solidFill>
                  <a:schemeClr val="dk2"/>
                </a:solidFill>
                <a:latin typeface="Lato"/>
                <a:ea typeface="Lato"/>
                <a:cs typeface="Lato"/>
                <a:sym typeface="Lato"/>
              </a:defRPr>
            </a:lvl1pPr>
            <a:lvl2pPr marL="914400" marR="0" lvl="1"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2pPr>
            <a:lvl3pPr marL="1371600" marR="0" lvl="2"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162" name="Google Shape;162;p23"/>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t-PT"/>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hyperlink" Target="https://history.aip.org/exhibits/einstein/ae63.htm" TargetMode="External"/><Relationship Id="rId2" Type="http://schemas.openxmlformats.org/officeDocument/2006/relationships/notesSlide" Target="../notesSlides/notesSlide12.xml"/><Relationship Id="rId1" Type="http://schemas.openxmlformats.org/officeDocument/2006/relationships/slideLayout" Target="../slideLayouts/slideLayout25.xml"/><Relationship Id="rId5" Type="http://schemas.openxmlformats.org/officeDocument/2006/relationships/image" Target="../media/image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gif"/></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2.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3.xml"/><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23.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1.xml"/><Relationship Id="rId1" Type="http://schemas.openxmlformats.org/officeDocument/2006/relationships/slideLayout" Target="../slideLayouts/slideLayout23.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2.xml"/><Relationship Id="rId1" Type="http://schemas.openxmlformats.org/officeDocument/2006/relationships/slideLayout" Target="../slideLayouts/slideLayout23.xml"/><Relationship Id="rId4" Type="http://schemas.openxmlformats.org/officeDocument/2006/relationships/image" Target="../media/image41.jp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22.xml"/><Relationship Id="rId5" Type="http://schemas.openxmlformats.org/officeDocument/2006/relationships/hyperlink" Target="https://cerncourier.com/a/gargamelle-the-tale-of-a-giant-discovery/" TargetMode="External"/><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2.xml"/><Relationship Id="rId5" Type="http://schemas.openxmlformats.org/officeDocument/2006/relationships/image" Target="../media/image46.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22.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2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2.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5.xml"/><Relationship Id="rId1" Type="http://schemas.openxmlformats.org/officeDocument/2006/relationships/slideLayout" Target="../slideLayouts/slideLayout23.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6.xm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8.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9.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0.xml"/><Relationship Id="rId1" Type="http://schemas.openxmlformats.org/officeDocument/2006/relationships/slideLayout" Target="../slideLayouts/slideLayout23.xml"/></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1.xml"/><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2.xml"/><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4.xml"/><Relationship Id="rId1" Type="http://schemas.openxmlformats.org/officeDocument/2006/relationships/slideLayout" Target="../slideLayouts/slideLayout23.xml"/><Relationship Id="rId4" Type="http://schemas.openxmlformats.org/officeDocument/2006/relationships/image" Target="../media/image70.png"/></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23.xml"/><Relationship Id="rId5" Type="http://schemas.openxmlformats.org/officeDocument/2006/relationships/image" Target="../media/image72.png"/><Relationship Id="rId4" Type="http://schemas.openxmlformats.org/officeDocument/2006/relationships/image" Target="../media/image69.png"/></Relationships>
</file>

<file path=ppt/slides/_rels/slide5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6.xml"/><Relationship Id="rId1" Type="http://schemas.openxmlformats.org/officeDocument/2006/relationships/slideLayout" Target="../slideLayouts/slideLayout25.xml"/><Relationship Id="rId4" Type="http://schemas.openxmlformats.org/officeDocument/2006/relationships/image" Target="../media/image74.png"/></Relationships>
</file>

<file path=ppt/slides/_rels/slide5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7.xml"/><Relationship Id="rId1" Type="http://schemas.openxmlformats.org/officeDocument/2006/relationships/slideLayout" Target="../slideLayouts/slideLayout25.xml"/><Relationship Id="rId4" Type="http://schemas.openxmlformats.org/officeDocument/2006/relationships/image" Target="../media/image76.png"/></Relationships>
</file>

<file path=ppt/slides/_rels/slide5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8.xml"/><Relationship Id="rId1" Type="http://schemas.openxmlformats.org/officeDocument/2006/relationships/slideLayout" Target="../slideLayouts/slideLayout25.xml"/><Relationship Id="rId4" Type="http://schemas.openxmlformats.org/officeDocument/2006/relationships/image" Target="../media/image78.png"/></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9.xml"/><Relationship Id="rId1" Type="http://schemas.openxmlformats.org/officeDocument/2006/relationships/slideLayout" Target="../slideLayouts/slideLayout25.xml"/><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61.xml"/><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2.xml"/><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3.xml"/><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4.xml"/><Relationship Id="rId1" Type="http://schemas.openxmlformats.org/officeDocument/2006/relationships/slideLayout" Target="../slideLayouts/slideLayout23.xml"/><Relationship Id="rId4" Type="http://schemas.openxmlformats.org/officeDocument/2006/relationships/image" Target="../media/image76.png"/></Relationships>
</file>

<file path=ppt/slides/_rels/slide65.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65.xml"/><Relationship Id="rId1" Type="http://schemas.openxmlformats.org/officeDocument/2006/relationships/slideLayout" Target="../slideLayouts/slideLayout25.xml"/><Relationship Id="rId4" Type="http://schemas.openxmlformats.org/officeDocument/2006/relationships/image" Target="../media/image86.png"/></Relationships>
</file>

<file path=ppt/slides/_rels/slide6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6.xml"/><Relationship Id="rId1" Type="http://schemas.openxmlformats.org/officeDocument/2006/relationships/slideLayout" Target="../slideLayouts/slideLayout23.xml"/></Relationships>
</file>

<file path=ppt/slides/_rels/slide6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7.xml"/><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8.xml"/><Relationship Id="rId1" Type="http://schemas.openxmlformats.org/officeDocument/2006/relationships/slideLayout" Target="../slideLayouts/slideLayout25.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6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9.xml"/><Relationship Id="rId1" Type="http://schemas.openxmlformats.org/officeDocument/2006/relationships/slideLayout" Target="../slideLayouts/slideLayout25.xml"/><Relationship Id="rId5" Type="http://schemas.openxmlformats.org/officeDocument/2006/relationships/image" Target="../media/image93.png"/><Relationship Id="rId4" Type="http://schemas.openxmlformats.org/officeDocument/2006/relationships/image" Target="../media/image9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0.xml"/><Relationship Id="rId1" Type="http://schemas.openxmlformats.org/officeDocument/2006/relationships/slideLayout" Target="../slideLayouts/slideLayout25.xml"/><Relationship Id="rId5" Type="http://schemas.openxmlformats.org/officeDocument/2006/relationships/image" Target="../media/image95.png"/><Relationship Id="rId4" Type="http://schemas.openxmlformats.org/officeDocument/2006/relationships/image" Target="../media/image94.png"/></Relationships>
</file>

<file path=ppt/slides/_rels/slide7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1.xml"/><Relationship Id="rId1" Type="http://schemas.openxmlformats.org/officeDocument/2006/relationships/slideLayout" Target="../slideLayouts/slideLayout25.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7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2.xml"/><Relationship Id="rId1" Type="http://schemas.openxmlformats.org/officeDocument/2006/relationships/slideLayout" Target="../slideLayouts/slideLayout25.xml"/><Relationship Id="rId5" Type="http://schemas.openxmlformats.org/officeDocument/2006/relationships/image" Target="../media/image100.png"/><Relationship Id="rId4" Type="http://schemas.openxmlformats.org/officeDocument/2006/relationships/image" Target="../media/image99.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4.xml"/><Relationship Id="rId1" Type="http://schemas.openxmlformats.org/officeDocument/2006/relationships/slideLayout" Target="../slideLayouts/slideLayout23.xml"/><Relationship Id="rId4" Type="http://schemas.openxmlformats.org/officeDocument/2006/relationships/image" Target="../media/image102.png"/></Relationships>
</file>

<file path=ppt/slides/_rels/slide7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75.xml"/><Relationship Id="rId1" Type="http://schemas.openxmlformats.org/officeDocument/2006/relationships/slideLayout" Target="../slideLayouts/slideLayout23.xml"/></Relationships>
</file>

<file path=ppt/slides/_rels/slide7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6.xml"/><Relationship Id="rId1" Type="http://schemas.openxmlformats.org/officeDocument/2006/relationships/slideLayout" Target="../slideLayouts/slideLayout23.xml"/></Relationships>
</file>

<file path=ppt/slides/_rels/slide7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7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78.xml"/><Relationship Id="rId1" Type="http://schemas.openxmlformats.org/officeDocument/2006/relationships/slideLayout" Target="../slideLayouts/slideLayout23.xml"/></Relationships>
</file>

<file path=ppt/slides/_rels/slide7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79.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9"/>
          <p:cNvSpPr txBox="1">
            <a:spLocks noGrp="1"/>
          </p:cNvSpPr>
          <p:nvPr>
            <p:ph type="ctrTitle"/>
          </p:nvPr>
        </p:nvSpPr>
        <p:spPr>
          <a:xfrm>
            <a:off x="306000" y="3028950"/>
            <a:ext cx="8532000" cy="639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3800"/>
              <a:buFont typeface="Arial"/>
              <a:buNone/>
            </a:pPr>
            <a:r>
              <a:rPr lang="pt-PT">
                <a:latin typeface="Raleway"/>
                <a:ea typeface="Raleway"/>
                <a:cs typeface="Raleway"/>
                <a:sym typeface="Raleway"/>
              </a:rPr>
              <a:t>Princípios básicos de detectores</a:t>
            </a:r>
            <a:endParaRPr>
              <a:latin typeface="Raleway"/>
              <a:ea typeface="Raleway"/>
              <a:cs typeface="Raleway"/>
              <a:sym typeface="Raleway"/>
            </a:endParaRPr>
          </a:p>
        </p:txBody>
      </p:sp>
      <p:sp>
        <p:nvSpPr>
          <p:cNvPr id="253" name="Google Shape;253;p39"/>
          <p:cNvSpPr txBox="1">
            <a:spLocks noGrp="1"/>
          </p:cNvSpPr>
          <p:nvPr>
            <p:ph type="subTitle" idx="1"/>
          </p:nvPr>
        </p:nvSpPr>
        <p:spPr>
          <a:xfrm>
            <a:off x="305991" y="4046589"/>
            <a:ext cx="8532000" cy="6027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Clr>
                <a:schemeClr val="lt1"/>
              </a:buClr>
              <a:buSzPts val="1400"/>
              <a:buNone/>
            </a:pPr>
            <a:r>
              <a:rPr lang="pt-PT" sz="1600">
                <a:latin typeface="Raleway"/>
                <a:ea typeface="Raleway"/>
                <a:cs typeface="Raleway"/>
                <a:sym typeface="Raleway"/>
              </a:rPr>
              <a:t>Pedro Ferreira da Silva (psilva@cern.ch) - CERN</a:t>
            </a:r>
            <a:endParaRPr sz="1600">
              <a:latin typeface="Raleway"/>
              <a:ea typeface="Raleway"/>
              <a:cs typeface="Raleway"/>
              <a:sym typeface="Raleway"/>
            </a:endParaRPr>
          </a:p>
          <a:p>
            <a:pPr marL="0" lvl="0" indent="0" algn="l" rtl="0">
              <a:lnSpc>
                <a:spcPct val="150000"/>
              </a:lnSpc>
              <a:spcBef>
                <a:spcPts val="0"/>
              </a:spcBef>
              <a:spcAft>
                <a:spcPts val="0"/>
              </a:spcAft>
              <a:buClr>
                <a:schemeClr val="lt1"/>
              </a:buClr>
              <a:buSzPts val="1400"/>
              <a:buNone/>
            </a:pPr>
            <a:r>
              <a:rPr lang="pt-PT" sz="1400" i="1">
                <a:latin typeface="Raleway"/>
                <a:ea typeface="Raleway"/>
                <a:cs typeface="Raleway"/>
                <a:sym typeface="Raleway"/>
              </a:rPr>
              <a:t>15ª Escola de Professores no CERN em Língua Portuguesa</a:t>
            </a:r>
            <a:endParaRPr sz="1400" i="1">
              <a:latin typeface="Raleway"/>
              <a:ea typeface="Raleway"/>
              <a:cs typeface="Raleway"/>
              <a:sym typeface="Raleway"/>
            </a:endParaRPr>
          </a:p>
          <a:p>
            <a:pPr marL="0" lvl="0" indent="0" algn="l" rtl="0">
              <a:lnSpc>
                <a:spcPct val="150000"/>
              </a:lnSpc>
              <a:spcBef>
                <a:spcPts val="0"/>
              </a:spcBef>
              <a:spcAft>
                <a:spcPts val="0"/>
              </a:spcAft>
              <a:buClr>
                <a:schemeClr val="lt1"/>
              </a:buClr>
              <a:buSzPts val="1400"/>
              <a:buNone/>
            </a:pPr>
            <a:r>
              <a:rPr lang="pt-PT" sz="1400">
                <a:latin typeface="Raleway"/>
                <a:ea typeface="Raleway"/>
                <a:cs typeface="Raleway"/>
                <a:sym typeface="Raleway"/>
              </a:rPr>
              <a:t>Setembro de 2023</a:t>
            </a:r>
            <a:endParaRPr>
              <a:latin typeface="Raleway"/>
              <a:ea typeface="Raleway"/>
              <a:cs typeface="Raleway"/>
              <a:sym typeface="Raleway"/>
            </a:endParaRPr>
          </a:p>
        </p:txBody>
      </p:sp>
      <p:pic>
        <p:nvPicPr>
          <p:cNvPr id="254" name="Google Shape;254;p39"/>
          <p:cNvPicPr preferRelativeResize="0"/>
          <p:nvPr/>
        </p:nvPicPr>
        <p:blipFill>
          <a:blip r:embed="rId3">
            <a:alphaModFix/>
          </a:blip>
          <a:stretch>
            <a:fillRect/>
          </a:stretch>
        </p:blipFill>
        <p:spPr>
          <a:xfrm>
            <a:off x="6922925" y="3994275"/>
            <a:ext cx="2009775" cy="10191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48"/>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10</a:t>
            </a:fld>
            <a:endParaRPr sz="900">
              <a:solidFill>
                <a:schemeClr val="lt2"/>
              </a:solidFill>
              <a:latin typeface="Lato"/>
              <a:ea typeface="Lato"/>
              <a:cs typeface="Lato"/>
              <a:sym typeface="Lato"/>
            </a:endParaRPr>
          </a:p>
        </p:txBody>
      </p:sp>
      <p:sp>
        <p:nvSpPr>
          <p:cNvPr id="314" name="Google Shape;314;p48"/>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Qual é a interacção principal numa colisão de protões?  </a:t>
            </a:r>
            <a:r>
              <a:rPr lang="pt-PT" sz="1700" b="1">
                <a:solidFill>
                  <a:srgbClr val="741B47"/>
                </a:solidFill>
              </a:rPr>
              <a:t>Forte</a:t>
            </a:r>
            <a:endParaRPr sz="1700" b="1" baseline="30000">
              <a:solidFill>
                <a:srgbClr val="741B47"/>
              </a:solidFill>
            </a:endParaRPr>
          </a:p>
          <a:p>
            <a:pPr marL="0" lvl="0" indent="0" algn="l" rtl="0">
              <a:lnSpc>
                <a:spcPct val="105000"/>
              </a:lnSpc>
              <a:spcBef>
                <a:spcPts val="400"/>
              </a:spcBef>
              <a:spcAft>
                <a:spcPts val="0"/>
              </a:spcAft>
              <a:buSzPts val="1800"/>
              <a:buNone/>
            </a:pPr>
            <a:endParaRPr sz="1700" b="1">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O que se produz maioritariamente? </a:t>
            </a:r>
            <a:r>
              <a:rPr lang="pt-PT" sz="1700" b="1">
                <a:solidFill>
                  <a:srgbClr val="741B47"/>
                </a:solidFill>
              </a:rPr>
              <a:t>Hadrões </a:t>
            </a:r>
            <a:r>
              <a:rPr lang="pt-PT" sz="1700">
                <a:solidFill>
                  <a:srgbClr val="741B47"/>
                </a:solidFill>
              </a:rPr>
              <a:t>(estados ligados de quarks)</a:t>
            </a:r>
            <a:endParaRPr sz="1700">
              <a:solidFill>
                <a:srgbClr val="741B47"/>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Existe alguma ordem nos estados produzidos? </a:t>
            </a:r>
            <a:endParaRPr sz="1700" baseline="300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pic>
        <p:nvPicPr>
          <p:cNvPr id="315" name="Google Shape;315;p48"/>
          <p:cNvPicPr preferRelativeResize="0"/>
          <p:nvPr/>
        </p:nvPicPr>
        <p:blipFill rotWithShape="1">
          <a:blip r:embed="rId3">
            <a:alphaModFix/>
          </a:blip>
          <a:srcRect l="10603" t="6628" r="45852" b="51942"/>
          <a:stretch/>
        </p:blipFill>
        <p:spPr>
          <a:xfrm>
            <a:off x="1223475" y="2477538"/>
            <a:ext cx="2414300" cy="2130875"/>
          </a:xfrm>
          <a:prstGeom prst="rect">
            <a:avLst/>
          </a:prstGeom>
          <a:noFill/>
          <a:ln>
            <a:noFill/>
          </a:ln>
        </p:spPr>
      </p:pic>
      <p:sp>
        <p:nvSpPr>
          <p:cNvPr id="316" name="Google Shape;316;p48"/>
          <p:cNvSpPr txBox="1"/>
          <p:nvPr/>
        </p:nvSpPr>
        <p:spPr>
          <a:xfrm>
            <a:off x="4183875" y="2392925"/>
            <a:ext cx="4113000" cy="2300100"/>
          </a:xfrm>
          <a:prstGeom prst="rect">
            <a:avLst/>
          </a:prstGeom>
          <a:noFill/>
          <a:ln>
            <a:noFill/>
          </a:ln>
        </p:spPr>
        <p:txBody>
          <a:bodyPr spcFirstLastPara="1" wrap="square" lIns="91425" tIns="91425" rIns="91425" bIns="91425" anchor="t" anchorCtr="0">
            <a:spAutoFit/>
          </a:bodyPr>
          <a:lstStyle/>
          <a:p>
            <a:pPr marL="0" marR="220701" lvl="0" indent="0" algn="l" rtl="0">
              <a:lnSpc>
                <a:spcPct val="105000"/>
              </a:lnSpc>
              <a:spcBef>
                <a:spcPts val="400"/>
              </a:spcBef>
              <a:spcAft>
                <a:spcPts val="0"/>
              </a:spcAft>
              <a:buNone/>
            </a:pPr>
            <a:r>
              <a:rPr lang="pt-PT" sz="1700" b="1">
                <a:solidFill>
                  <a:srgbClr val="741B47"/>
                </a:solidFill>
                <a:latin typeface="Lato"/>
                <a:ea typeface="Lato"/>
                <a:cs typeface="Lato"/>
                <a:sym typeface="Lato"/>
              </a:rPr>
              <a:t>Complexidade</a:t>
            </a:r>
            <a:r>
              <a:rPr lang="pt-PT" sz="1700">
                <a:solidFill>
                  <a:srgbClr val="741B47"/>
                </a:solidFill>
                <a:latin typeface="Lato"/>
                <a:ea typeface="Lato"/>
                <a:cs typeface="Lato"/>
                <a:sym typeface="Lato"/>
              </a:rPr>
              <a:t>:  Mesões  </a:t>
            </a:r>
            <a:r>
              <a:rPr lang="pt-PT" sz="1700">
                <a:solidFill>
                  <a:schemeClr val="lt2"/>
                </a:solidFill>
                <a:latin typeface="Lato"/>
                <a:ea typeface="Lato"/>
                <a:cs typeface="Lato"/>
                <a:sym typeface="Lato"/>
              </a:rPr>
              <a:t>                       (pares de quark/anti-quark)</a:t>
            </a:r>
            <a:endParaRPr sz="1700">
              <a:solidFill>
                <a:schemeClr val="lt2"/>
              </a:solidFill>
              <a:latin typeface="Lato"/>
              <a:ea typeface="Lato"/>
              <a:cs typeface="Lato"/>
              <a:sym typeface="Lato"/>
            </a:endParaRPr>
          </a:p>
          <a:p>
            <a:pPr marL="457200" lvl="0" indent="0" algn="l" rtl="0">
              <a:lnSpc>
                <a:spcPct val="105000"/>
              </a:lnSpc>
              <a:spcBef>
                <a:spcPts val="400"/>
              </a:spcBef>
              <a:spcAft>
                <a:spcPts val="0"/>
              </a:spcAft>
              <a:buNone/>
            </a:pPr>
            <a:endParaRPr sz="1700">
              <a:solidFill>
                <a:schemeClr val="lt2"/>
              </a:solidFill>
              <a:latin typeface="Lato"/>
              <a:ea typeface="Lato"/>
              <a:cs typeface="Lato"/>
              <a:sym typeface="Lato"/>
            </a:endParaRPr>
          </a:p>
          <a:p>
            <a:pPr marL="0" lvl="0" indent="0" algn="l" rtl="0">
              <a:lnSpc>
                <a:spcPct val="105000"/>
              </a:lnSpc>
              <a:spcBef>
                <a:spcPts val="400"/>
              </a:spcBef>
              <a:spcAft>
                <a:spcPts val="0"/>
              </a:spcAft>
              <a:buNone/>
            </a:pPr>
            <a:r>
              <a:rPr lang="pt-PT" sz="1700" b="1">
                <a:solidFill>
                  <a:srgbClr val="741B47"/>
                </a:solidFill>
                <a:latin typeface="Lato"/>
                <a:ea typeface="Lato"/>
                <a:cs typeface="Lato"/>
                <a:sym typeface="Lato"/>
              </a:rPr>
              <a:t>Estados fundamentais</a:t>
            </a:r>
            <a:r>
              <a:rPr lang="pt-PT" sz="1700">
                <a:solidFill>
                  <a:srgbClr val="741B47"/>
                </a:solidFill>
                <a:latin typeface="Lato"/>
                <a:ea typeface="Lato"/>
                <a:cs typeface="Lato"/>
                <a:sym typeface="Lato"/>
              </a:rPr>
              <a:t> de massa e spin</a:t>
            </a:r>
            <a:r>
              <a:rPr lang="pt-PT" sz="1700">
                <a:solidFill>
                  <a:schemeClr val="lt2"/>
                </a:solidFill>
                <a:latin typeface="Lato"/>
                <a:ea typeface="Lato"/>
                <a:cs typeface="Lato"/>
                <a:sym typeface="Lato"/>
              </a:rPr>
              <a:t> </a:t>
            </a:r>
            <a:r>
              <a:rPr lang="pt-PT" sz="1700">
                <a:solidFill>
                  <a:srgbClr val="741B47"/>
                </a:solidFill>
                <a:latin typeface="Lato"/>
                <a:ea typeface="Lato"/>
                <a:cs typeface="Lato"/>
                <a:sym typeface="Lato"/>
              </a:rPr>
              <a:t>: π</a:t>
            </a:r>
            <a:r>
              <a:rPr lang="pt-PT" sz="1700">
                <a:solidFill>
                  <a:schemeClr val="lt2"/>
                </a:solidFill>
                <a:latin typeface="Lato"/>
                <a:ea typeface="Lato"/>
                <a:cs typeface="Lato"/>
                <a:sym typeface="Lato"/>
              </a:rPr>
              <a:t> (mesões de quarks leves e com spin 0) </a:t>
            </a:r>
            <a:endParaRPr sz="1700">
              <a:solidFill>
                <a:schemeClr val="lt2"/>
              </a:solidFill>
              <a:latin typeface="Lato"/>
              <a:ea typeface="Lato"/>
              <a:cs typeface="Lato"/>
              <a:sym typeface="Lato"/>
            </a:endParaRPr>
          </a:p>
          <a:p>
            <a:pPr marL="457200" lvl="0" indent="0" algn="l" rtl="0">
              <a:lnSpc>
                <a:spcPct val="105000"/>
              </a:lnSpc>
              <a:spcBef>
                <a:spcPts val="400"/>
              </a:spcBef>
              <a:spcAft>
                <a:spcPts val="0"/>
              </a:spcAft>
              <a:buNone/>
            </a:pPr>
            <a:endParaRPr sz="1700">
              <a:solidFill>
                <a:schemeClr val="lt2"/>
              </a:solidFill>
              <a:latin typeface="Lato"/>
              <a:ea typeface="Lato"/>
              <a:cs typeface="Lato"/>
              <a:sym typeface="Lato"/>
            </a:endParaRPr>
          </a:p>
          <a:p>
            <a:pPr marL="0" lvl="0" indent="0" algn="l" rtl="0">
              <a:lnSpc>
                <a:spcPct val="105000"/>
              </a:lnSpc>
              <a:spcBef>
                <a:spcPts val="400"/>
              </a:spcBef>
              <a:spcAft>
                <a:spcPts val="0"/>
              </a:spcAft>
              <a:buNone/>
            </a:pPr>
            <a:r>
              <a:rPr lang="pt-PT" sz="1700" b="1">
                <a:solidFill>
                  <a:srgbClr val="741B47"/>
                </a:solidFill>
                <a:latin typeface="Lato"/>
                <a:ea typeface="Lato"/>
                <a:cs typeface="Lato"/>
                <a:sym typeface="Lato"/>
              </a:rPr>
              <a:t>Simetria de isospin</a:t>
            </a:r>
            <a:r>
              <a:rPr lang="pt-PT" sz="1700">
                <a:solidFill>
                  <a:srgbClr val="741B47"/>
                </a:solidFill>
                <a:latin typeface="Lato"/>
                <a:ea typeface="Lato"/>
                <a:cs typeface="Lato"/>
                <a:sym typeface="Lato"/>
              </a:rPr>
              <a:t> forte:  ⅔ π</a:t>
            </a:r>
            <a:r>
              <a:rPr lang="pt-PT" sz="1700" baseline="30000">
                <a:solidFill>
                  <a:srgbClr val="741B47"/>
                </a:solidFill>
                <a:latin typeface="Lato"/>
                <a:ea typeface="Lato"/>
                <a:cs typeface="Lato"/>
                <a:sym typeface="Lato"/>
              </a:rPr>
              <a:t>±</a:t>
            </a:r>
            <a:r>
              <a:rPr lang="pt-PT" sz="1700">
                <a:solidFill>
                  <a:srgbClr val="741B47"/>
                </a:solidFill>
                <a:latin typeface="Lato"/>
                <a:ea typeface="Lato"/>
                <a:cs typeface="Lato"/>
                <a:sym typeface="Lato"/>
              </a:rPr>
              <a:t>  +  ⅓  π</a:t>
            </a:r>
            <a:r>
              <a:rPr lang="pt-PT" sz="1700" baseline="30000">
                <a:solidFill>
                  <a:srgbClr val="741B47"/>
                </a:solidFill>
                <a:latin typeface="Lato"/>
                <a:ea typeface="Lato"/>
                <a:cs typeface="Lato"/>
                <a:sym typeface="Lato"/>
              </a:rPr>
              <a:t>0</a:t>
            </a:r>
            <a:endParaRPr>
              <a:solidFill>
                <a:srgbClr val="741B4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49"/>
          <p:cNvPicPr preferRelativeResize="0"/>
          <p:nvPr/>
        </p:nvPicPr>
        <p:blipFill rotWithShape="1">
          <a:blip r:embed="rId3">
            <a:alphaModFix/>
          </a:blip>
          <a:srcRect/>
          <a:stretch/>
        </p:blipFill>
        <p:spPr>
          <a:xfrm>
            <a:off x="740070" y="0"/>
            <a:ext cx="7500605" cy="5143500"/>
          </a:xfrm>
          <a:prstGeom prst="rect">
            <a:avLst/>
          </a:prstGeom>
          <a:noFill/>
          <a:ln>
            <a:noFill/>
          </a:ln>
        </p:spPr>
      </p:pic>
      <p:sp>
        <p:nvSpPr>
          <p:cNvPr id="322" name="Google Shape;322;p4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11</a:t>
            </a:fld>
            <a:endParaRPr sz="900">
              <a:solidFill>
                <a:schemeClr val="lt2"/>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5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Clr>
                <a:srgbClr val="000000"/>
              </a:buClr>
              <a:buSzPts val="1000"/>
              <a:buFont typeface="Arial"/>
              <a:buNone/>
            </a:pPr>
            <a:fld id="{00000000-1234-1234-1234-123412341234}" type="slidenum">
              <a:rPr lang="pt-PT"/>
              <a:t>12</a:t>
            </a:fld>
            <a:endParaRPr/>
          </a:p>
        </p:txBody>
      </p:sp>
      <p:pic>
        <p:nvPicPr>
          <p:cNvPr id="328" name="Google Shape;328;p50">
            <a:hlinkClick r:id="rId3"/>
          </p:cNvPr>
          <p:cNvPicPr preferRelativeResize="0"/>
          <p:nvPr/>
        </p:nvPicPr>
        <p:blipFill rotWithShape="1">
          <a:blip r:embed="rId4">
            <a:alphaModFix/>
          </a:blip>
          <a:srcRect t="24414"/>
          <a:stretch/>
        </p:blipFill>
        <p:spPr>
          <a:xfrm>
            <a:off x="5327425" y="1304900"/>
            <a:ext cx="3017676" cy="2852775"/>
          </a:xfrm>
          <a:prstGeom prst="rect">
            <a:avLst/>
          </a:prstGeom>
          <a:noFill/>
          <a:ln>
            <a:noFill/>
          </a:ln>
        </p:spPr>
      </p:pic>
      <p:pic>
        <p:nvPicPr>
          <p:cNvPr id="329" name="Google Shape;329;p50"/>
          <p:cNvPicPr preferRelativeResize="0"/>
          <p:nvPr/>
        </p:nvPicPr>
        <p:blipFill rotWithShape="1">
          <a:blip r:embed="rId5">
            <a:alphaModFix/>
          </a:blip>
          <a:srcRect l="10603" t="6628" r="45852" b="51942"/>
          <a:stretch/>
        </p:blipFill>
        <p:spPr>
          <a:xfrm>
            <a:off x="1223475" y="2477538"/>
            <a:ext cx="2414300" cy="2130875"/>
          </a:xfrm>
          <a:prstGeom prst="rect">
            <a:avLst/>
          </a:prstGeom>
          <a:noFill/>
          <a:ln>
            <a:noFill/>
          </a:ln>
        </p:spPr>
      </p:pic>
      <p:sp>
        <p:nvSpPr>
          <p:cNvPr id="330" name="Google Shape;330;p50"/>
          <p:cNvSpPr/>
          <p:nvPr/>
        </p:nvSpPr>
        <p:spPr>
          <a:xfrm>
            <a:off x="5762825" y="1263900"/>
            <a:ext cx="451375" cy="178450"/>
          </a:xfrm>
          <a:custGeom>
            <a:avLst/>
            <a:gdLst/>
            <a:ahLst/>
            <a:cxnLst/>
            <a:rect l="l" t="t" r="r" b="b"/>
            <a:pathLst>
              <a:path w="18055" h="7138" extrusionOk="0">
                <a:moveTo>
                  <a:pt x="18055" y="7138"/>
                </a:moveTo>
                <a:cubicBezTo>
                  <a:pt x="11709" y="5869"/>
                  <a:pt x="2894" y="5788"/>
                  <a:pt x="0" y="0"/>
                </a:cubicBezTo>
              </a:path>
            </a:pathLst>
          </a:custGeom>
          <a:noFill/>
          <a:ln w="28575" cap="flat" cmpd="sng">
            <a:solidFill>
              <a:schemeClr val="dk2"/>
            </a:solidFill>
            <a:prstDash val="solid"/>
            <a:round/>
            <a:headEnd type="none" w="med" len="med"/>
            <a:tailEnd type="none" w="med" len="med"/>
          </a:ln>
        </p:spPr>
      </p:sp>
      <p:sp>
        <p:nvSpPr>
          <p:cNvPr id="331" name="Google Shape;331;p50"/>
          <p:cNvSpPr txBox="1"/>
          <p:nvPr/>
        </p:nvSpPr>
        <p:spPr>
          <a:xfrm>
            <a:off x="4639650" y="665575"/>
            <a:ext cx="1710900" cy="71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a:latin typeface="Josefin Sans"/>
                <a:ea typeface="Josefin Sans"/>
                <a:cs typeface="Josefin Sans"/>
                <a:sym typeface="Josefin Sans"/>
              </a:rPr>
              <a:t>Pára de dizer a Deus o que fazer!</a:t>
            </a:r>
            <a:endParaRPr>
              <a:latin typeface="Josefin Sans"/>
              <a:ea typeface="Josefin Sans"/>
              <a:cs typeface="Josefin Sans"/>
              <a:sym typeface="Josefi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pic>
        <p:nvPicPr>
          <p:cNvPr id="336" name="Google Shape;336;p51"/>
          <p:cNvPicPr preferRelativeResize="0"/>
          <p:nvPr/>
        </p:nvPicPr>
        <p:blipFill>
          <a:blip r:embed="rId3">
            <a:alphaModFix/>
          </a:blip>
          <a:stretch>
            <a:fillRect/>
          </a:stretch>
        </p:blipFill>
        <p:spPr>
          <a:xfrm>
            <a:off x="2828725" y="2239025"/>
            <a:ext cx="2951201" cy="2203151"/>
          </a:xfrm>
          <a:prstGeom prst="rect">
            <a:avLst/>
          </a:prstGeom>
          <a:noFill/>
          <a:ln>
            <a:noFill/>
          </a:ln>
        </p:spPr>
      </p:pic>
      <p:sp>
        <p:nvSpPr>
          <p:cNvPr id="337" name="Google Shape;337;p5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pt-PT"/>
              <a:t>13</a:t>
            </a:fld>
            <a:endParaRPr/>
          </a:p>
        </p:txBody>
      </p:sp>
      <p:pic>
        <p:nvPicPr>
          <p:cNvPr id="338" name="Google Shape;338;p51"/>
          <p:cNvPicPr preferRelativeResize="0"/>
          <p:nvPr/>
        </p:nvPicPr>
        <p:blipFill>
          <a:blip r:embed="rId4">
            <a:alphaModFix/>
          </a:blip>
          <a:stretch>
            <a:fillRect/>
          </a:stretch>
        </p:blipFill>
        <p:spPr>
          <a:xfrm rot="-1190233">
            <a:off x="563574" y="681471"/>
            <a:ext cx="2048307" cy="2048307"/>
          </a:xfrm>
          <a:prstGeom prst="rect">
            <a:avLst/>
          </a:prstGeom>
          <a:noFill/>
          <a:ln>
            <a:noFill/>
          </a:ln>
        </p:spPr>
      </p:pic>
      <p:pic>
        <p:nvPicPr>
          <p:cNvPr id="339" name="Google Shape;339;p51"/>
          <p:cNvPicPr preferRelativeResize="0"/>
          <p:nvPr/>
        </p:nvPicPr>
        <p:blipFill>
          <a:blip r:embed="rId5">
            <a:alphaModFix/>
          </a:blip>
          <a:stretch>
            <a:fillRect/>
          </a:stretch>
        </p:blipFill>
        <p:spPr>
          <a:xfrm rot="830038">
            <a:off x="2447643" y="417145"/>
            <a:ext cx="3176310" cy="2097688"/>
          </a:xfrm>
          <a:prstGeom prst="rect">
            <a:avLst/>
          </a:prstGeom>
          <a:noFill/>
          <a:ln>
            <a:noFill/>
          </a:ln>
          <a:effectLst>
            <a:outerShdw blurRad="57150" dist="19050" dir="5400000" algn="bl" rotWithShape="0">
              <a:srgbClr val="000000">
                <a:alpha val="50000"/>
              </a:srgbClr>
            </a:outerShdw>
          </a:effectLst>
        </p:spPr>
      </p:pic>
      <p:pic>
        <p:nvPicPr>
          <p:cNvPr id="340" name="Google Shape;340;p51"/>
          <p:cNvPicPr preferRelativeResize="0"/>
          <p:nvPr/>
        </p:nvPicPr>
        <p:blipFill>
          <a:blip r:embed="rId6">
            <a:alphaModFix/>
          </a:blip>
          <a:stretch>
            <a:fillRect/>
          </a:stretch>
        </p:blipFill>
        <p:spPr>
          <a:xfrm>
            <a:off x="199450" y="2940349"/>
            <a:ext cx="3069326" cy="1730426"/>
          </a:xfrm>
          <a:prstGeom prst="rect">
            <a:avLst/>
          </a:prstGeom>
          <a:noFill/>
          <a:ln>
            <a:noFill/>
          </a:ln>
        </p:spPr>
      </p:pic>
      <p:pic>
        <p:nvPicPr>
          <p:cNvPr id="341" name="Google Shape;341;p51"/>
          <p:cNvPicPr preferRelativeResize="0"/>
          <p:nvPr/>
        </p:nvPicPr>
        <p:blipFill>
          <a:blip r:embed="rId7">
            <a:alphaModFix/>
          </a:blip>
          <a:stretch>
            <a:fillRect/>
          </a:stretch>
        </p:blipFill>
        <p:spPr>
          <a:xfrm rot="-1144094">
            <a:off x="5523725" y="420800"/>
            <a:ext cx="3125749" cy="2454197"/>
          </a:xfrm>
          <a:prstGeom prst="rect">
            <a:avLst/>
          </a:prstGeom>
          <a:noFill/>
          <a:ln>
            <a:noFill/>
          </a:ln>
        </p:spPr>
      </p:pic>
      <p:pic>
        <p:nvPicPr>
          <p:cNvPr id="342" name="Google Shape;342;p51"/>
          <p:cNvPicPr preferRelativeResize="0"/>
          <p:nvPr/>
        </p:nvPicPr>
        <p:blipFill>
          <a:blip r:embed="rId8">
            <a:alphaModFix/>
          </a:blip>
          <a:stretch>
            <a:fillRect/>
          </a:stretch>
        </p:blipFill>
        <p:spPr>
          <a:xfrm rot="852710">
            <a:off x="5553550" y="2755772"/>
            <a:ext cx="2823731" cy="1920550"/>
          </a:xfrm>
          <a:prstGeom prst="rect">
            <a:avLst/>
          </a:prstGeom>
          <a:noFill/>
          <a:ln>
            <a:noFill/>
          </a:ln>
        </p:spPr>
      </p:pic>
      <p:sp>
        <p:nvSpPr>
          <p:cNvPr id="343" name="Google Shape;343;p51"/>
          <p:cNvSpPr txBox="1"/>
          <p:nvPr/>
        </p:nvSpPr>
        <p:spPr>
          <a:xfrm>
            <a:off x="3862875" y="4534675"/>
            <a:ext cx="3999300" cy="42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a:latin typeface="Lato"/>
                <a:ea typeface="Lato"/>
                <a:cs typeface="Lato"/>
                <a:sym typeface="Lato"/>
              </a:rPr>
              <a:t>…não há duas colisões iguais!</a:t>
            </a:r>
            <a:endParaRPr>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2"/>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14</a:t>
            </a:fld>
            <a:endParaRPr sz="900">
              <a:solidFill>
                <a:schemeClr val="lt2"/>
              </a:solidFill>
              <a:latin typeface="Lato"/>
              <a:ea typeface="Lato"/>
              <a:cs typeface="Lato"/>
              <a:sym typeface="Lato"/>
            </a:endParaRPr>
          </a:p>
        </p:txBody>
      </p:sp>
      <p:sp>
        <p:nvSpPr>
          <p:cNvPr id="350" name="Google Shape;350;p52"/>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O efeito do observador I</a:t>
            </a:r>
            <a:endParaRPr>
              <a:solidFill>
                <a:schemeClr val="accent1"/>
              </a:solidFill>
            </a:endParaRPr>
          </a:p>
        </p:txBody>
      </p:sp>
      <p:pic>
        <p:nvPicPr>
          <p:cNvPr id="351" name="Google Shape;351;p52"/>
          <p:cNvPicPr preferRelativeResize="0"/>
          <p:nvPr/>
        </p:nvPicPr>
        <p:blipFill rotWithShape="1">
          <a:blip r:embed="rId3">
            <a:alphaModFix/>
          </a:blip>
          <a:srcRect l="19106"/>
          <a:stretch/>
        </p:blipFill>
        <p:spPr>
          <a:xfrm>
            <a:off x="16277" y="672150"/>
            <a:ext cx="2421775" cy="4362299"/>
          </a:xfrm>
          <a:prstGeom prst="rect">
            <a:avLst/>
          </a:prstGeom>
          <a:noFill/>
          <a:ln>
            <a:noFill/>
          </a:ln>
        </p:spPr>
      </p:pic>
      <p:sp>
        <p:nvSpPr>
          <p:cNvPr id="352" name="Google Shape;352;p52"/>
          <p:cNvSpPr/>
          <p:nvPr/>
        </p:nvSpPr>
        <p:spPr>
          <a:xfrm>
            <a:off x="361550" y="761850"/>
            <a:ext cx="628400" cy="1536575"/>
          </a:xfrm>
          <a:custGeom>
            <a:avLst/>
            <a:gdLst/>
            <a:ahLst/>
            <a:cxnLst/>
            <a:rect l="l" t="t" r="r" b="b"/>
            <a:pathLst>
              <a:path w="25136" h="61463" extrusionOk="0">
                <a:moveTo>
                  <a:pt x="172" y="1721"/>
                </a:moveTo>
                <a:lnTo>
                  <a:pt x="0" y="59053"/>
                </a:lnTo>
                <a:lnTo>
                  <a:pt x="7920" y="55954"/>
                </a:lnTo>
                <a:lnTo>
                  <a:pt x="7059" y="61463"/>
                </a:lnTo>
                <a:lnTo>
                  <a:pt x="25136" y="51994"/>
                </a:lnTo>
                <a:lnTo>
                  <a:pt x="12052" y="0"/>
                </a:lnTo>
                <a:lnTo>
                  <a:pt x="517" y="1549"/>
                </a:lnTo>
              </a:path>
            </a:pathLst>
          </a:custGeom>
          <a:solidFill>
            <a:schemeClr val="lt1"/>
          </a:solidFill>
          <a:ln>
            <a:noFill/>
          </a:ln>
        </p:spPr>
      </p:sp>
      <p:sp>
        <p:nvSpPr>
          <p:cNvPr id="353" name="Google Shape;353;p52"/>
          <p:cNvSpPr/>
          <p:nvPr/>
        </p:nvSpPr>
        <p:spPr>
          <a:xfrm>
            <a:off x="47350" y="3000025"/>
            <a:ext cx="800575" cy="1730275"/>
          </a:xfrm>
          <a:custGeom>
            <a:avLst/>
            <a:gdLst/>
            <a:ahLst/>
            <a:cxnLst/>
            <a:rect l="l" t="t" r="r" b="b"/>
            <a:pathLst>
              <a:path w="32023" h="69211" extrusionOk="0">
                <a:moveTo>
                  <a:pt x="19283" y="0"/>
                </a:moveTo>
                <a:lnTo>
                  <a:pt x="11879" y="3960"/>
                </a:lnTo>
                <a:lnTo>
                  <a:pt x="10158" y="18249"/>
                </a:lnTo>
                <a:lnTo>
                  <a:pt x="0" y="27719"/>
                </a:lnTo>
                <a:lnTo>
                  <a:pt x="0" y="69211"/>
                </a:lnTo>
                <a:lnTo>
                  <a:pt x="32023" y="67834"/>
                </a:lnTo>
                <a:lnTo>
                  <a:pt x="29785" y="4993"/>
                </a:lnTo>
                <a:close/>
              </a:path>
            </a:pathLst>
          </a:custGeom>
          <a:solidFill>
            <a:schemeClr val="lt1"/>
          </a:solidFill>
          <a:ln>
            <a:noFill/>
          </a:ln>
        </p:spPr>
      </p:sp>
      <p:pic>
        <p:nvPicPr>
          <p:cNvPr id="354" name="Google Shape;354;p52"/>
          <p:cNvPicPr preferRelativeResize="0"/>
          <p:nvPr/>
        </p:nvPicPr>
        <p:blipFill rotWithShape="1">
          <a:blip r:embed="rId4">
            <a:alphaModFix/>
          </a:blip>
          <a:srcRect/>
          <a:stretch/>
        </p:blipFill>
        <p:spPr>
          <a:xfrm>
            <a:off x="194979" y="3073171"/>
            <a:ext cx="249625" cy="1683550"/>
          </a:xfrm>
          <a:prstGeom prst="rect">
            <a:avLst/>
          </a:prstGeom>
          <a:noFill/>
          <a:ln>
            <a:noFill/>
          </a:ln>
        </p:spPr>
      </p:pic>
      <p:sp>
        <p:nvSpPr>
          <p:cNvPr id="355" name="Google Shape;355;p52"/>
          <p:cNvSpPr txBox="1">
            <a:spLocks noGrp="1"/>
          </p:cNvSpPr>
          <p:nvPr>
            <p:ph type="body" idx="1"/>
          </p:nvPr>
        </p:nvSpPr>
        <p:spPr>
          <a:xfrm>
            <a:off x="754875" y="953900"/>
            <a:ext cx="80286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Para observar este electrão tenho de o obrigar a emitir/trocar um fotão</a:t>
            </a:r>
            <a:endParaRPr sz="1700">
              <a:solidFill>
                <a:schemeClr val="accent1"/>
              </a:solidFill>
            </a:endParaRPr>
          </a:p>
          <a:p>
            <a:pPr marL="0" lvl="0" indent="0" algn="l" rtl="0">
              <a:lnSpc>
                <a:spcPct val="105000"/>
              </a:lnSpc>
              <a:spcBef>
                <a:spcPts val="400"/>
              </a:spcBef>
              <a:spcAft>
                <a:spcPts val="0"/>
              </a:spcAft>
              <a:buClr>
                <a:schemeClr val="dk2"/>
              </a:buClr>
              <a:buSzPts val="1100"/>
              <a:buFont typeface="Arial"/>
              <a:buNone/>
            </a:pPr>
            <a:r>
              <a:rPr lang="pt-PT" sz="1700">
                <a:solidFill>
                  <a:schemeClr val="accent1"/>
                </a:solidFill>
              </a:rPr>
              <a:t>o qual irá por sua vez ionizar algum material convertendo-se num sinal eléctrico</a:t>
            </a:r>
            <a:endParaRPr sz="1700">
              <a:solidFill>
                <a:schemeClr val="accent1"/>
              </a:solidFill>
            </a:endParaRPr>
          </a:p>
          <a:p>
            <a:pPr marL="457200" lvl="0" indent="0" algn="l" rtl="0">
              <a:lnSpc>
                <a:spcPct val="105000"/>
              </a:lnSpc>
              <a:spcBef>
                <a:spcPts val="400"/>
              </a:spcBef>
              <a:spcAft>
                <a:spcPts val="0"/>
              </a:spcAft>
              <a:buSzPts val="1800"/>
              <a:buNone/>
            </a:pPr>
            <a:r>
              <a:rPr lang="pt-PT" sz="1600"/>
              <a:t>⇒ um acto de observação interfere necessariamente com o fenómeno analisado</a:t>
            </a:r>
            <a:endParaRPr sz="16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endParaRPr sz="1700"/>
          </a:p>
          <a:p>
            <a:pPr marL="0" marR="1362563" lvl="0" indent="0" algn="l" rtl="0">
              <a:lnSpc>
                <a:spcPct val="105000"/>
              </a:lnSpc>
              <a:spcBef>
                <a:spcPts val="400"/>
              </a:spcBef>
              <a:spcAft>
                <a:spcPts val="0"/>
              </a:spcAft>
              <a:buSzPts val="1800"/>
              <a:buNone/>
            </a:pPr>
            <a:endParaRPr sz="1700">
              <a:solidFill>
                <a:schemeClr val="accent1"/>
              </a:solidFill>
            </a:endParaRPr>
          </a:p>
          <a:p>
            <a:pPr marL="0" marR="1362563" lvl="0" indent="0" algn="l" rtl="0">
              <a:lnSpc>
                <a:spcPct val="105000"/>
              </a:lnSpc>
              <a:spcBef>
                <a:spcPts val="400"/>
              </a:spcBef>
              <a:spcAft>
                <a:spcPts val="0"/>
              </a:spcAft>
              <a:buSzPts val="1800"/>
              <a:buNone/>
            </a:pPr>
            <a:r>
              <a:rPr lang="pt-PT" sz="1700">
                <a:solidFill>
                  <a:schemeClr val="accent1"/>
                </a:solidFill>
              </a:rPr>
              <a:t>No processo o momento do electrão foi alterado irreversivelmente, o observador/detector passa a fazer parte do sistema inicial</a:t>
            </a:r>
            <a:endParaRPr sz="1700">
              <a:solidFill>
                <a:schemeClr val="accent1"/>
              </a:solidFill>
            </a:endParaRPr>
          </a:p>
        </p:txBody>
      </p:sp>
      <p:pic>
        <p:nvPicPr>
          <p:cNvPr id="356" name="Google Shape;356;p52"/>
          <p:cNvPicPr preferRelativeResize="0"/>
          <p:nvPr/>
        </p:nvPicPr>
        <p:blipFill rotWithShape="1">
          <a:blip r:embed="rId5">
            <a:alphaModFix/>
          </a:blip>
          <a:srcRect l="24989" t="56218" r="8582" b="17320"/>
          <a:stretch/>
        </p:blipFill>
        <p:spPr>
          <a:xfrm>
            <a:off x="3723225" y="2309900"/>
            <a:ext cx="1668950" cy="1131825"/>
          </a:xfrm>
          <a:prstGeom prst="rect">
            <a:avLst/>
          </a:prstGeom>
          <a:noFill/>
          <a:ln>
            <a:noFill/>
          </a:ln>
        </p:spPr>
      </p:pic>
      <p:sp>
        <p:nvSpPr>
          <p:cNvPr id="357" name="Google Shape;357;p52"/>
          <p:cNvSpPr txBox="1"/>
          <p:nvPr/>
        </p:nvSpPr>
        <p:spPr>
          <a:xfrm>
            <a:off x="3411175" y="2333400"/>
            <a:ext cx="540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e</a:t>
            </a:r>
            <a:r>
              <a:rPr lang="pt-PT" sz="1400" b="0" i="0" u="none" strike="noStrike" cap="none" baseline="30000">
                <a:solidFill>
                  <a:srgbClr val="000000"/>
                </a:solidFill>
                <a:latin typeface="Lato"/>
                <a:ea typeface="Lato"/>
                <a:cs typeface="Lato"/>
                <a:sym typeface="Lato"/>
              </a:rPr>
              <a:t>-</a:t>
            </a:r>
            <a:endParaRPr sz="1400" b="0" i="0" u="none" strike="noStrike" cap="none" baseline="30000">
              <a:solidFill>
                <a:srgbClr val="000000"/>
              </a:solidFill>
              <a:latin typeface="Lato"/>
              <a:ea typeface="Lato"/>
              <a:cs typeface="Lato"/>
              <a:sym typeface="Lato"/>
            </a:endParaRPr>
          </a:p>
        </p:txBody>
      </p:sp>
      <p:sp>
        <p:nvSpPr>
          <p:cNvPr id="358" name="Google Shape;358;p52"/>
          <p:cNvSpPr txBox="1"/>
          <p:nvPr/>
        </p:nvSpPr>
        <p:spPr>
          <a:xfrm>
            <a:off x="4630375" y="3247800"/>
            <a:ext cx="540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e</a:t>
            </a:r>
            <a:r>
              <a:rPr lang="pt-PT" sz="1400" b="0" i="0" u="none" strike="noStrike" cap="none" baseline="30000">
                <a:solidFill>
                  <a:srgbClr val="000000"/>
                </a:solidFill>
                <a:latin typeface="Lato"/>
                <a:ea typeface="Lato"/>
                <a:cs typeface="Lato"/>
                <a:sym typeface="Lato"/>
              </a:rPr>
              <a:t>-</a:t>
            </a:r>
            <a:endParaRPr sz="1400" b="0" i="0" u="none" strike="noStrike" cap="none" baseline="30000">
              <a:solidFill>
                <a:srgbClr val="000000"/>
              </a:solidFill>
              <a:latin typeface="Lato"/>
              <a:ea typeface="Lato"/>
              <a:cs typeface="Lato"/>
              <a:sym typeface="Lato"/>
            </a:endParaRPr>
          </a:p>
        </p:txBody>
      </p:sp>
      <p:sp>
        <p:nvSpPr>
          <p:cNvPr id="359" name="Google Shape;359;p52"/>
          <p:cNvSpPr txBox="1"/>
          <p:nvPr/>
        </p:nvSpPr>
        <p:spPr>
          <a:xfrm>
            <a:off x="5316175" y="2257200"/>
            <a:ext cx="540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ɣ</a:t>
            </a:r>
            <a:endParaRPr sz="1400" b="0" i="0" u="none" strike="noStrike" cap="none" baseline="30000">
              <a:solidFill>
                <a:srgbClr val="000000"/>
              </a:solidFill>
              <a:latin typeface="Lato"/>
              <a:ea typeface="Lato"/>
              <a:cs typeface="Lato"/>
              <a:sym typeface="Lato"/>
            </a:endParaRPr>
          </a:p>
        </p:txBody>
      </p:sp>
      <p:sp>
        <p:nvSpPr>
          <p:cNvPr id="360" name="Google Shape;360;p52"/>
          <p:cNvSpPr txBox="1"/>
          <p:nvPr/>
        </p:nvSpPr>
        <p:spPr>
          <a:xfrm>
            <a:off x="3424578" y="2521391"/>
            <a:ext cx="369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Lato"/>
                <a:ea typeface="Lato"/>
                <a:cs typeface="Lato"/>
                <a:sym typeface="Lato"/>
              </a:rPr>
              <a:t>v</a:t>
            </a:r>
            <a:r>
              <a:rPr lang="pt-PT" sz="1400" b="0" i="0" u="none" strike="noStrike" cap="none" baseline="-25000">
                <a:solidFill>
                  <a:schemeClr val="lt2"/>
                </a:solidFill>
                <a:latin typeface="Lato"/>
                <a:ea typeface="Lato"/>
                <a:cs typeface="Lato"/>
                <a:sym typeface="Lato"/>
              </a:rPr>
              <a:t>i</a:t>
            </a:r>
            <a:endParaRPr sz="1400" b="0" i="0" u="none" strike="noStrike" cap="none" baseline="-25000">
              <a:solidFill>
                <a:schemeClr val="lt2"/>
              </a:solidFill>
              <a:latin typeface="Lato"/>
              <a:ea typeface="Lato"/>
              <a:cs typeface="Lato"/>
              <a:sym typeface="Lato"/>
            </a:endParaRPr>
          </a:p>
        </p:txBody>
      </p:sp>
      <p:sp>
        <p:nvSpPr>
          <p:cNvPr id="361" name="Google Shape;361;p52"/>
          <p:cNvSpPr txBox="1"/>
          <p:nvPr/>
        </p:nvSpPr>
        <p:spPr>
          <a:xfrm>
            <a:off x="4643778" y="3435791"/>
            <a:ext cx="369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Lato"/>
                <a:ea typeface="Lato"/>
                <a:cs typeface="Lato"/>
                <a:sym typeface="Lato"/>
              </a:rPr>
              <a:t>v</a:t>
            </a:r>
            <a:r>
              <a:rPr lang="pt-PT" sz="1400" b="0" i="0" u="none" strike="noStrike" cap="none" baseline="-25000">
                <a:solidFill>
                  <a:schemeClr val="lt2"/>
                </a:solidFill>
                <a:latin typeface="Lato"/>
                <a:ea typeface="Lato"/>
                <a:cs typeface="Lato"/>
                <a:sym typeface="Lato"/>
              </a:rPr>
              <a:t>f</a:t>
            </a:r>
            <a:endParaRPr sz="1400" b="0" i="0" u="none" strike="noStrike" cap="none" baseline="-25000">
              <a:solidFill>
                <a:schemeClr val="lt2"/>
              </a:solidFill>
              <a:latin typeface="Lato"/>
              <a:ea typeface="Lato"/>
              <a:cs typeface="Lato"/>
              <a:sym typeface="Lato"/>
            </a:endParaRPr>
          </a:p>
        </p:txBody>
      </p:sp>
      <p:sp>
        <p:nvSpPr>
          <p:cNvPr id="362" name="Google Shape;362;p52"/>
          <p:cNvSpPr txBox="1"/>
          <p:nvPr/>
        </p:nvSpPr>
        <p:spPr>
          <a:xfrm>
            <a:off x="5315971" y="2460706"/>
            <a:ext cx="933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Lato"/>
                <a:ea typeface="Lato"/>
                <a:cs typeface="Lato"/>
                <a:sym typeface="Lato"/>
              </a:rPr>
              <a:t>v</a:t>
            </a:r>
            <a:r>
              <a:rPr lang="pt-PT" sz="1400" b="0" i="0" u="none" strike="noStrike" cap="none" baseline="-25000">
                <a:solidFill>
                  <a:schemeClr val="lt2"/>
                </a:solidFill>
                <a:latin typeface="Lato"/>
                <a:ea typeface="Lato"/>
                <a:cs typeface="Lato"/>
                <a:sym typeface="Lato"/>
              </a:rPr>
              <a:t>f</a:t>
            </a:r>
            <a:r>
              <a:rPr lang="pt-PT" sz="1400" b="0" i="0" u="none" strike="noStrike" cap="none">
                <a:solidFill>
                  <a:schemeClr val="lt2"/>
                </a:solidFill>
                <a:latin typeface="Lato"/>
                <a:ea typeface="Lato"/>
                <a:cs typeface="Lato"/>
                <a:sym typeface="Lato"/>
              </a:rPr>
              <a:t>-v</a:t>
            </a:r>
            <a:r>
              <a:rPr lang="pt-PT" sz="1400" b="0" i="0" u="none" strike="noStrike" cap="none" baseline="-25000">
                <a:solidFill>
                  <a:schemeClr val="lt2"/>
                </a:solidFill>
                <a:latin typeface="Lato"/>
                <a:ea typeface="Lato"/>
                <a:cs typeface="Lato"/>
                <a:sym typeface="Lato"/>
              </a:rPr>
              <a:t>i</a:t>
            </a:r>
            <a:endParaRPr sz="1400" b="0" i="0" u="none" strike="noStrike" cap="none" baseline="-25000">
              <a:solidFill>
                <a:schemeClr val="lt2"/>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15</a:t>
            </a:fld>
            <a:endParaRPr sz="900">
              <a:solidFill>
                <a:schemeClr val="lt2"/>
              </a:solidFill>
              <a:latin typeface="Lato"/>
              <a:ea typeface="Lato"/>
              <a:cs typeface="Lato"/>
              <a:sym typeface="Lato"/>
            </a:endParaRPr>
          </a:p>
        </p:txBody>
      </p:sp>
      <p:sp>
        <p:nvSpPr>
          <p:cNvPr id="369" name="Google Shape;369;p53"/>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O efeito do observador II</a:t>
            </a:r>
            <a:endParaRPr>
              <a:solidFill>
                <a:schemeClr val="accent1"/>
              </a:solidFill>
            </a:endParaRPr>
          </a:p>
        </p:txBody>
      </p:sp>
      <p:pic>
        <p:nvPicPr>
          <p:cNvPr id="370" name="Google Shape;370;p53"/>
          <p:cNvPicPr preferRelativeResize="0"/>
          <p:nvPr/>
        </p:nvPicPr>
        <p:blipFill rotWithShape="1">
          <a:blip r:embed="rId3">
            <a:alphaModFix/>
          </a:blip>
          <a:srcRect l="19106"/>
          <a:stretch/>
        </p:blipFill>
        <p:spPr>
          <a:xfrm>
            <a:off x="16277" y="672150"/>
            <a:ext cx="2421775" cy="4362299"/>
          </a:xfrm>
          <a:prstGeom prst="rect">
            <a:avLst/>
          </a:prstGeom>
          <a:noFill/>
          <a:ln>
            <a:noFill/>
          </a:ln>
        </p:spPr>
      </p:pic>
      <p:sp>
        <p:nvSpPr>
          <p:cNvPr id="371" name="Google Shape;371;p53"/>
          <p:cNvSpPr/>
          <p:nvPr/>
        </p:nvSpPr>
        <p:spPr>
          <a:xfrm>
            <a:off x="361550" y="761850"/>
            <a:ext cx="628400" cy="1536575"/>
          </a:xfrm>
          <a:custGeom>
            <a:avLst/>
            <a:gdLst/>
            <a:ahLst/>
            <a:cxnLst/>
            <a:rect l="l" t="t" r="r" b="b"/>
            <a:pathLst>
              <a:path w="25136" h="61463" extrusionOk="0">
                <a:moveTo>
                  <a:pt x="172" y="1721"/>
                </a:moveTo>
                <a:lnTo>
                  <a:pt x="0" y="59053"/>
                </a:lnTo>
                <a:lnTo>
                  <a:pt x="7920" y="55954"/>
                </a:lnTo>
                <a:lnTo>
                  <a:pt x="7059" y="61463"/>
                </a:lnTo>
                <a:lnTo>
                  <a:pt x="25136" y="51994"/>
                </a:lnTo>
                <a:lnTo>
                  <a:pt x="12052" y="0"/>
                </a:lnTo>
                <a:lnTo>
                  <a:pt x="517" y="1549"/>
                </a:lnTo>
              </a:path>
            </a:pathLst>
          </a:custGeom>
          <a:solidFill>
            <a:schemeClr val="lt1"/>
          </a:solidFill>
          <a:ln>
            <a:noFill/>
          </a:ln>
        </p:spPr>
      </p:sp>
      <p:sp>
        <p:nvSpPr>
          <p:cNvPr id="372" name="Google Shape;372;p53"/>
          <p:cNvSpPr/>
          <p:nvPr/>
        </p:nvSpPr>
        <p:spPr>
          <a:xfrm>
            <a:off x="47350" y="3000025"/>
            <a:ext cx="800575" cy="1730275"/>
          </a:xfrm>
          <a:custGeom>
            <a:avLst/>
            <a:gdLst/>
            <a:ahLst/>
            <a:cxnLst/>
            <a:rect l="l" t="t" r="r" b="b"/>
            <a:pathLst>
              <a:path w="32023" h="69211" extrusionOk="0">
                <a:moveTo>
                  <a:pt x="19283" y="0"/>
                </a:moveTo>
                <a:lnTo>
                  <a:pt x="11879" y="3960"/>
                </a:lnTo>
                <a:lnTo>
                  <a:pt x="10158" y="18249"/>
                </a:lnTo>
                <a:lnTo>
                  <a:pt x="0" y="27719"/>
                </a:lnTo>
                <a:lnTo>
                  <a:pt x="0" y="69211"/>
                </a:lnTo>
                <a:lnTo>
                  <a:pt x="32023" y="67834"/>
                </a:lnTo>
                <a:lnTo>
                  <a:pt x="29785" y="4993"/>
                </a:lnTo>
                <a:close/>
              </a:path>
            </a:pathLst>
          </a:custGeom>
          <a:solidFill>
            <a:schemeClr val="lt1"/>
          </a:solidFill>
          <a:ln>
            <a:noFill/>
          </a:ln>
        </p:spPr>
      </p:sp>
      <p:pic>
        <p:nvPicPr>
          <p:cNvPr id="373" name="Google Shape;373;p53"/>
          <p:cNvPicPr preferRelativeResize="0"/>
          <p:nvPr/>
        </p:nvPicPr>
        <p:blipFill rotWithShape="1">
          <a:blip r:embed="rId4">
            <a:alphaModFix/>
          </a:blip>
          <a:srcRect/>
          <a:stretch/>
        </p:blipFill>
        <p:spPr>
          <a:xfrm>
            <a:off x="194979" y="3073171"/>
            <a:ext cx="249625" cy="1683550"/>
          </a:xfrm>
          <a:prstGeom prst="rect">
            <a:avLst/>
          </a:prstGeom>
          <a:noFill/>
          <a:ln>
            <a:noFill/>
          </a:ln>
        </p:spPr>
      </p:pic>
      <p:sp>
        <p:nvSpPr>
          <p:cNvPr id="374" name="Google Shape;374;p53"/>
          <p:cNvSpPr txBox="1">
            <a:spLocks noGrp="1"/>
          </p:cNvSpPr>
          <p:nvPr>
            <p:ph type="body" idx="1"/>
          </p:nvPr>
        </p:nvSpPr>
        <p:spPr>
          <a:xfrm>
            <a:off x="754875" y="953900"/>
            <a:ext cx="8028600" cy="38904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A carga eléctrica é:</a:t>
            </a:r>
            <a:endParaRPr sz="1700">
              <a:solidFill>
                <a:schemeClr val="accent1"/>
              </a:solidFill>
            </a:endParaRPr>
          </a:p>
          <a:p>
            <a:pPr marL="457200" lvl="0" indent="-336550" algn="l" rtl="0">
              <a:lnSpc>
                <a:spcPct val="105000"/>
              </a:lnSpc>
              <a:spcBef>
                <a:spcPts val="400"/>
              </a:spcBef>
              <a:spcAft>
                <a:spcPts val="0"/>
              </a:spcAft>
              <a:buSzPts val="1700"/>
              <a:buChar char="●"/>
            </a:pPr>
            <a:r>
              <a:rPr lang="pt-PT" sz="1700"/>
              <a:t>colectada durante um intervalo de tempo limitado: Δt</a:t>
            </a:r>
            <a:endParaRPr sz="1700"/>
          </a:p>
          <a:p>
            <a:pPr marL="457200" lvl="0" indent="-336550" algn="l" rtl="0">
              <a:lnSpc>
                <a:spcPct val="105000"/>
              </a:lnSpc>
              <a:spcBef>
                <a:spcPts val="0"/>
              </a:spcBef>
              <a:spcAft>
                <a:spcPts val="0"/>
              </a:spcAft>
              <a:buSzPts val="1700"/>
              <a:buChar char="●"/>
            </a:pPr>
            <a:r>
              <a:rPr lang="pt-PT" sz="1700"/>
              <a:t>proporcional à transferência de momento e afectada por incertezas: Δp</a:t>
            </a:r>
            <a:endParaRPr sz="1700"/>
          </a:p>
          <a:p>
            <a:pPr marL="0" lvl="0" indent="0" algn="l" rtl="0">
              <a:lnSpc>
                <a:spcPct val="105000"/>
              </a:lnSpc>
              <a:spcBef>
                <a:spcPts val="400"/>
              </a:spcBef>
              <a:spcAft>
                <a:spcPts val="0"/>
              </a:spcAft>
              <a:buSzPts val="1800"/>
              <a:buNone/>
            </a:pPr>
            <a:endParaRPr sz="1700"/>
          </a:p>
          <a:p>
            <a:pPr marL="0" lvl="0" indent="0" algn="l" rtl="0">
              <a:lnSpc>
                <a:spcPct val="105000"/>
              </a:lnSpc>
              <a:spcBef>
                <a:spcPts val="400"/>
              </a:spcBef>
              <a:spcAft>
                <a:spcPts val="0"/>
              </a:spcAft>
              <a:buSzPts val="1800"/>
              <a:buNone/>
            </a:pPr>
            <a:r>
              <a:rPr lang="pt-PT" sz="1700">
                <a:solidFill>
                  <a:schemeClr val="accent1"/>
                </a:solidFill>
              </a:rPr>
              <a:t>Em última análise se o observador repetir a mesma experiência em condições semelhantes, dificilmente reproduzirá os mesmos resultados </a:t>
            </a:r>
            <a:endParaRPr sz="1700">
              <a:solidFill>
                <a:schemeClr val="accent1"/>
              </a:solidFill>
            </a:endParaRPr>
          </a:p>
          <a:p>
            <a:pPr marL="0" lvl="0" indent="0" algn="ctr" rtl="0">
              <a:lnSpc>
                <a:spcPct val="105000"/>
              </a:lnSpc>
              <a:spcBef>
                <a:spcPts val="400"/>
              </a:spcBef>
              <a:spcAft>
                <a:spcPts val="0"/>
              </a:spcAft>
              <a:buSzPts val="1800"/>
              <a:buNone/>
            </a:pPr>
            <a:br>
              <a:rPr lang="pt-PT" sz="1700"/>
            </a:br>
            <a:r>
              <a:rPr lang="pt-PT" sz="1700"/>
              <a:t>|v</a:t>
            </a:r>
            <a:r>
              <a:rPr lang="pt-PT" sz="1700" baseline="-25000"/>
              <a:t>f</a:t>
            </a:r>
            <a:r>
              <a:rPr lang="pt-PT" sz="1700"/>
              <a:t>-v</a:t>
            </a:r>
            <a:r>
              <a:rPr lang="pt-PT" sz="1700" baseline="-25000"/>
              <a:t>i</a:t>
            </a:r>
            <a:r>
              <a:rPr lang="pt-PT" sz="1700"/>
              <a:t>| </a:t>
            </a:r>
            <a:r>
              <a:rPr lang="pt-PT" sz="1400"/>
              <a:t>⋅</a:t>
            </a:r>
            <a:r>
              <a:rPr lang="pt-PT" sz="1700"/>
              <a:t> Δp ~ ℏ </a:t>
            </a:r>
            <a:r>
              <a:rPr lang="pt-PT" sz="1400"/>
              <a:t>⋅</a:t>
            </a:r>
            <a:r>
              <a:rPr lang="pt-PT" sz="1700"/>
              <a:t> Δt        ➣     Δx </a:t>
            </a:r>
            <a:r>
              <a:rPr lang="pt-PT" sz="1400"/>
              <a:t>⋅ </a:t>
            </a:r>
            <a:r>
              <a:rPr lang="pt-PT" sz="1700"/>
              <a:t>Δp ≥ ℏ/2</a:t>
            </a:r>
            <a:endParaRPr sz="1700"/>
          </a:p>
          <a:p>
            <a:pPr marL="0" lvl="0" indent="0" algn="ctr" rtl="0">
              <a:lnSpc>
                <a:spcPct val="105000"/>
              </a:lnSpc>
              <a:spcBef>
                <a:spcPts val="400"/>
              </a:spcBef>
              <a:spcAft>
                <a:spcPts val="0"/>
              </a:spcAft>
              <a:buSzPts val="1800"/>
              <a:buNone/>
            </a:pPr>
            <a:endParaRPr sz="1700"/>
          </a:p>
          <a:p>
            <a:pPr marL="0" lvl="0" indent="0" algn="just" rtl="0">
              <a:lnSpc>
                <a:spcPct val="105000"/>
              </a:lnSpc>
              <a:spcBef>
                <a:spcPts val="400"/>
              </a:spcBef>
              <a:spcAft>
                <a:spcPts val="0"/>
              </a:spcAft>
              <a:buSzPts val="1800"/>
              <a:buNone/>
            </a:pPr>
            <a:r>
              <a:rPr lang="pt-PT" sz="1700">
                <a:solidFill>
                  <a:schemeClr val="accent1"/>
                </a:solidFill>
              </a:rPr>
              <a:t>No LHC as energias são tipicamente &gt;1 GeV  ⇒ λ = hc/E &lt; 10</a:t>
            </a:r>
            <a:r>
              <a:rPr lang="pt-PT" sz="1700" baseline="30000">
                <a:solidFill>
                  <a:schemeClr val="accent1"/>
                </a:solidFill>
              </a:rPr>
              <a:t>-15</a:t>
            </a:r>
            <a:r>
              <a:rPr lang="pt-PT" sz="1700">
                <a:solidFill>
                  <a:schemeClr val="accent1"/>
                </a:solidFill>
              </a:rPr>
              <a:t> m</a:t>
            </a:r>
            <a:endParaRPr sz="1700">
              <a:solidFill>
                <a:schemeClr val="accent1"/>
              </a:solidFill>
            </a:endParaRPr>
          </a:p>
          <a:p>
            <a:pPr marL="457200" lvl="0" indent="-336550" algn="just" rtl="0">
              <a:lnSpc>
                <a:spcPct val="105000"/>
              </a:lnSpc>
              <a:spcBef>
                <a:spcPts val="400"/>
              </a:spcBef>
              <a:spcAft>
                <a:spcPts val="0"/>
              </a:spcAft>
              <a:buSzPts val="1700"/>
              <a:buChar char="●"/>
            </a:pPr>
            <a:r>
              <a:rPr lang="pt-PT" sz="1700"/>
              <a:t>comportamento essencialmente corpuscular </a:t>
            </a:r>
            <a:endParaRPr sz="1700"/>
          </a:p>
          <a:p>
            <a:pPr marL="457200" lvl="0" indent="0" algn="just" rtl="0">
              <a:lnSpc>
                <a:spcPct val="105000"/>
              </a:lnSpc>
              <a:spcBef>
                <a:spcPts val="400"/>
              </a:spcBef>
              <a:spcAft>
                <a:spcPts val="0"/>
              </a:spcAft>
              <a:buSzPts val="1800"/>
              <a:buNone/>
            </a:pPr>
            <a:r>
              <a:rPr lang="pt-PT" sz="1700"/>
              <a:t>⇒ a incerteza quântica associada ao observador é pequena</a:t>
            </a:r>
            <a:endParaRPr sz="17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4"/>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42877"/>
              <a:buNone/>
            </a:pPr>
            <a:r>
              <a:rPr lang="pt-PT">
                <a:solidFill>
                  <a:schemeClr val="accent1"/>
                </a:solidFill>
              </a:rPr>
              <a:t>Princípios gerais de detecção no LHC</a:t>
            </a:r>
            <a:endParaRPr sz="2333">
              <a:solidFill>
                <a:schemeClr val="accent1"/>
              </a:solidFill>
            </a:endParaRPr>
          </a:p>
        </p:txBody>
      </p:sp>
      <p:pic>
        <p:nvPicPr>
          <p:cNvPr id="381" name="Google Shape;381;p54"/>
          <p:cNvPicPr preferRelativeResize="0"/>
          <p:nvPr/>
        </p:nvPicPr>
        <p:blipFill rotWithShape="1">
          <a:blip r:embed="rId3">
            <a:alphaModFix/>
          </a:blip>
          <a:srcRect l="19106"/>
          <a:stretch/>
        </p:blipFill>
        <p:spPr>
          <a:xfrm>
            <a:off x="16277" y="672150"/>
            <a:ext cx="2421775" cy="4362299"/>
          </a:xfrm>
          <a:prstGeom prst="rect">
            <a:avLst/>
          </a:prstGeom>
          <a:noFill/>
          <a:ln>
            <a:noFill/>
          </a:ln>
        </p:spPr>
      </p:pic>
      <p:sp>
        <p:nvSpPr>
          <p:cNvPr id="382" name="Google Shape;382;p54"/>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16</a:t>
            </a:fld>
            <a:endParaRPr sz="900">
              <a:solidFill>
                <a:schemeClr val="lt2"/>
              </a:solidFill>
              <a:latin typeface="Lato"/>
              <a:ea typeface="Lato"/>
              <a:cs typeface="Lato"/>
              <a:sym typeface="Lato"/>
            </a:endParaRPr>
          </a:p>
        </p:txBody>
      </p:sp>
      <p:sp>
        <p:nvSpPr>
          <p:cNvPr id="383" name="Google Shape;383;p54"/>
          <p:cNvSpPr txBox="1">
            <a:spLocks noGrp="1"/>
          </p:cNvSpPr>
          <p:nvPr>
            <p:ph type="body" idx="1"/>
          </p:nvPr>
        </p:nvSpPr>
        <p:spPr>
          <a:xfrm>
            <a:off x="685600" y="799800"/>
            <a:ext cx="8340900" cy="41727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105000"/>
              </a:lnSpc>
              <a:spcBef>
                <a:spcPts val="400"/>
              </a:spcBef>
              <a:spcAft>
                <a:spcPts val="0"/>
              </a:spcAft>
              <a:buSzPts val="1800"/>
              <a:buNone/>
            </a:pPr>
            <a:r>
              <a:rPr lang="pt-PT" sz="1700">
                <a:solidFill>
                  <a:schemeClr val="accent1"/>
                </a:solidFill>
              </a:rPr>
              <a:t>Há uma analogia entre a incerteza de Heisenberg e os detectores usados no LHC</a:t>
            </a: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 pela combinação correcta destes elementos atingimos a precisão necessária</a:t>
            </a:r>
            <a:endParaRPr sz="1700">
              <a:solidFill>
                <a:schemeClr val="accent1"/>
              </a:solidFill>
            </a:endParaRPr>
          </a:p>
        </p:txBody>
      </p:sp>
      <p:pic>
        <p:nvPicPr>
          <p:cNvPr id="384" name="Google Shape;384;p54" descr="http://www.lepp.cornell.edu/Research/EPP/CMS/rsrc/LEPP/Research/EPP/CMS/EventReconstruction/fe24elwhite_small.gif"/>
          <p:cNvPicPr preferRelativeResize="0"/>
          <p:nvPr/>
        </p:nvPicPr>
        <p:blipFill rotWithShape="1">
          <a:blip r:embed="rId4">
            <a:alphaModFix/>
          </a:blip>
          <a:srcRect/>
          <a:stretch/>
        </p:blipFill>
        <p:spPr>
          <a:xfrm rot="723387">
            <a:off x="2179284" y="1664984"/>
            <a:ext cx="1655491" cy="634538"/>
          </a:xfrm>
          <a:prstGeom prst="rect">
            <a:avLst/>
          </a:prstGeom>
          <a:noFill/>
          <a:ln>
            <a:noFill/>
          </a:ln>
        </p:spPr>
      </p:pic>
      <p:cxnSp>
        <p:nvCxnSpPr>
          <p:cNvPr id="385" name="Google Shape;385;p54"/>
          <p:cNvCxnSpPr/>
          <p:nvPr/>
        </p:nvCxnSpPr>
        <p:spPr>
          <a:xfrm>
            <a:off x="1108689" y="2000172"/>
            <a:ext cx="1152000" cy="0"/>
          </a:xfrm>
          <a:prstGeom prst="straightConnector1">
            <a:avLst/>
          </a:prstGeom>
          <a:solidFill>
            <a:schemeClr val="accent1"/>
          </a:solidFill>
          <a:ln w="9525" cap="flat" cmpd="sng">
            <a:solidFill>
              <a:srgbClr val="FF0000"/>
            </a:solidFill>
            <a:prstDash val="solid"/>
            <a:round/>
            <a:headEnd type="none" w="sm" len="sm"/>
            <a:tailEnd type="none" w="sm" len="sm"/>
          </a:ln>
        </p:spPr>
      </p:cxnSp>
      <p:sp>
        <p:nvSpPr>
          <p:cNvPr id="386" name="Google Shape;386;p54"/>
          <p:cNvSpPr txBox="1"/>
          <p:nvPr/>
        </p:nvSpPr>
        <p:spPr>
          <a:xfrm>
            <a:off x="3986250" y="1685975"/>
            <a:ext cx="38442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Medição da energia de uma partícula pela absorção completa da cascata de secundários</a:t>
            </a:r>
            <a:endParaRPr sz="1400" b="0" i="0" u="none" strike="noStrike" cap="none">
              <a:solidFill>
                <a:srgbClr val="000000"/>
              </a:solidFill>
              <a:latin typeface="Lato"/>
              <a:ea typeface="Lato"/>
              <a:cs typeface="Lato"/>
              <a:sym typeface="Lato"/>
            </a:endParaRPr>
          </a:p>
        </p:txBody>
      </p:sp>
      <p:sp>
        <p:nvSpPr>
          <p:cNvPr id="387" name="Google Shape;387;p54"/>
          <p:cNvSpPr txBox="1"/>
          <p:nvPr/>
        </p:nvSpPr>
        <p:spPr>
          <a:xfrm>
            <a:off x="974525" y="2555675"/>
            <a:ext cx="15165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dk2"/>
                </a:solidFill>
                <a:latin typeface="Lato"/>
                <a:ea typeface="Lato"/>
                <a:cs typeface="Lato"/>
                <a:sym typeface="Lato"/>
              </a:rPr>
              <a:t>Tracejadores</a:t>
            </a:r>
            <a:endParaRPr sz="1400" b="0" i="1" u="none" strike="noStrike" cap="none">
              <a:solidFill>
                <a:schemeClr val="dk2"/>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dk2"/>
                </a:solidFill>
                <a:latin typeface="Lato"/>
                <a:ea typeface="Lato"/>
                <a:cs typeface="Lato"/>
                <a:sym typeface="Lato"/>
              </a:rPr>
              <a:t>+</a:t>
            </a:r>
            <a:endParaRPr sz="1400" b="0" i="1" u="none" strike="noStrike" cap="none">
              <a:solidFill>
                <a:schemeClr val="dk2"/>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dk2"/>
                </a:solidFill>
                <a:latin typeface="Lato"/>
                <a:ea typeface="Lato"/>
                <a:cs typeface="Lato"/>
                <a:sym typeface="Lato"/>
              </a:rPr>
              <a:t>campo magnético</a:t>
            </a:r>
            <a:endParaRPr sz="1400" b="0" i="1" u="none" strike="noStrike" cap="none">
              <a:solidFill>
                <a:schemeClr val="dk2"/>
              </a:solidFill>
              <a:latin typeface="Lato"/>
              <a:ea typeface="Lato"/>
              <a:cs typeface="Lato"/>
              <a:sym typeface="Lato"/>
            </a:endParaRPr>
          </a:p>
        </p:txBody>
      </p:sp>
      <p:sp>
        <p:nvSpPr>
          <p:cNvPr id="388" name="Google Shape;388;p54"/>
          <p:cNvSpPr txBox="1"/>
          <p:nvPr/>
        </p:nvSpPr>
        <p:spPr>
          <a:xfrm>
            <a:off x="974525" y="1641275"/>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dk2"/>
                </a:solidFill>
                <a:latin typeface="Lato"/>
                <a:ea typeface="Lato"/>
                <a:cs typeface="Lato"/>
                <a:sym typeface="Lato"/>
              </a:rPr>
              <a:t>Calorimetria</a:t>
            </a:r>
            <a:endParaRPr sz="1400" b="0" i="1" u="none" strike="noStrike" cap="none">
              <a:solidFill>
                <a:srgbClr val="000000"/>
              </a:solidFill>
              <a:latin typeface="Arial"/>
              <a:ea typeface="Arial"/>
              <a:cs typeface="Arial"/>
              <a:sym typeface="Arial"/>
            </a:endParaRPr>
          </a:p>
        </p:txBody>
      </p:sp>
      <p:sp>
        <p:nvSpPr>
          <p:cNvPr id="389" name="Google Shape;389;p54"/>
          <p:cNvSpPr txBox="1"/>
          <p:nvPr/>
        </p:nvSpPr>
        <p:spPr>
          <a:xfrm>
            <a:off x="3986250" y="2828975"/>
            <a:ext cx="36273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Identificação da passagem de uma partícula através de repetidas interações mínimas</a:t>
            </a:r>
            <a:endParaRPr sz="1400" b="0" i="0" u="none" strike="noStrike" cap="none">
              <a:solidFill>
                <a:srgbClr val="000000"/>
              </a:solidFill>
              <a:latin typeface="Lato"/>
              <a:ea typeface="Lato"/>
              <a:cs typeface="Lato"/>
              <a:sym typeface="Lato"/>
            </a:endParaRPr>
          </a:p>
        </p:txBody>
      </p:sp>
      <p:graphicFrame>
        <p:nvGraphicFramePr>
          <p:cNvPr id="390" name="Google Shape;390;p54"/>
          <p:cNvGraphicFramePr/>
          <p:nvPr/>
        </p:nvGraphicFramePr>
        <p:xfrm>
          <a:off x="7743350" y="1281200"/>
          <a:ext cx="3000000" cy="3000000"/>
        </p:xfrm>
        <a:graphic>
          <a:graphicData uri="http://schemas.openxmlformats.org/drawingml/2006/table">
            <a:tbl>
              <a:tblPr>
                <a:noFill/>
                <a:tableStyleId>{D7BFDE7C-68DB-4AAF-8C0B-A35CB870EAB1}</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tblGrid>
              <a:tr h="312400">
                <a:tc>
                  <a:txBody>
                    <a:bodyPr/>
                    <a:lstStyle/>
                    <a:p>
                      <a:pPr marL="0" marR="0" lvl="0" indent="0" algn="ctr" rtl="0">
                        <a:lnSpc>
                          <a:spcPct val="100000"/>
                        </a:lnSpc>
                        <a:spcBef>
                          <a:spcPts val="0"/>
                        </a:spcBef>
                        <a:spcAft>
                          <a:spcPts val="0"/>
                        </a:spcAft>
                        <a:buClr>
                          <a:srgbClr val="000000"/>
                        </a:buClr>
                        <a:buSzPts val="1400"/>
                        <a:buFont typeface="Arial"/>
                        <a:buNone/>
                      </a:pPr>
                      <a:r>
                        <a:rPr lang="pt-PT" sz="1400" u="none" strike="noStrike" cap="none">
                          <a:latin typeface="Lato"/>
                          <a:ea typeface="Lato"/>
                          <a:cs typeface="Lato"/>
                          <a:sym typeface="Lato"/>
                        </a:rPr>
                        <a:t>E</a:t>
                      </a: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pt-PT" sz="1400" u="none" strike="noStrike" cap="none">
                          <a:latin typeface="Lato"/>
                          <a:ea typeface="Lato"/>
                          <a:cs typeface="Lato"/>
                          <a:sym typeface="Lato"/>
                        </a:rPr>
                        <a:t>x</a:t>
                      </a: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pt-PT" sz="1400" u="none" strike="noStrike" cap="none">
                          <a:latin typeface="Lato"/>
                          <a:ea typeface="Lato"/>
                          <a:cs typeface="Lato"/>
                          <a:sym typeface="Lato"/>
                        </a:rPr>
                        <a:t>t</a:t>
                      </a: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r h="1030675">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991575">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713425">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Lato"/>
                        <a:ea typeface="Lato"/>
                        <a:cs typeface="Lato"/>
                        <a:sym typeface="Lato"/>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391" name="Google Shape;391;p54"/>
          <p:cNvPicPr preferRelativeResize="0"/>
          <p:nvPr/>
        </p:nvPicPr>
        <p:blipFill rotWithShape="1">
          <a:blip r:embed="rId5">
            <a:alphaModFix/>
          </a:blip>
          <a:srcRect t="25138" r="66253"/>
          <a:stretch/>
        </p:blipFill>
        <p:spPr>
          <a:xfrm>
            <a:off x="7821400" y="1918947"/>
            <a:ext cx="240547" cy="400201"/>
          </a:xfrm>
          <a:prstGeom prst="rect">
            <a:avLst/>
          </a:prstGeom>
          <a:noFill/>
          <a:ln>
            <a:noFill/>
          </a:ln>
        </p:spPr>
      </p:pic>
      <p:pic>
        <p:nvPicPr>
          <p:cNvPr id="392" name="Google Shape;392;p54"/>
          <p:cNvPicPr preferRelativeResize="0"/>
          <p:nvPr/>
        </p:nvPicPr>
        <p:blipFill rotWithShape="1">
          <a:blip r:embed="rId5">
            <a:alphaModFix/>
          </a:blip>
          <a:srcRect l="33128" t="25138" r="33125"/>
          <a:stretch/>
        </p:blipFill>
        <p:spPr>
          <a:xfrm>
            <a:off x="8221309" y="1918947"/>
            <a:ext cx="240547" cy="400201"/>
          </a:xfrm>
          <a:prstGeom prst="rect">
            <a:avLst/>
          </a:prstGeom>
          <a:noFill/>
          <a:ln>
            <a:noFill/>
          </a:ln>
        </p:spPr>
      </p:pic>
      <p:pic>
        <p:nvPicPr>
          <p:cNvPr id="393" name="Google Shape;393;p54"/>
          <p:cNvPicPr preferRelativeResize="0"/>
          <p:nvPr/>
        </p:nvPicPr>
        <p:blipFill rotWithShape="1">
          <a:blip r:embed="rId5">
            <a:alphaModFix/>
          </a:blip>
          <a:srcRect l="33128" t="25138" r="33125"/>
          <a:stretch/>
        </p:blipFill>
        <p:spPr>
          <a:xfrm>
            <a:off x="8602309" y="1925313"/>
            <a:ext cx="240547" cy="400201"/>
          </a:xfrm>
          <a:prstGeom prst="rect">
            <a:avLst/>
          </a:prstGeom>
          <a:noFill/>
          <a:ln>
            <a:noFill/>
          </a:ln>
        </p:spPr>
      </p:pic>
      <p:pic>
        <p:nvPicPr>
          <p:cNvPr id="394" name="Google Shape;394;p54"/>
          <p:cNvPicPr preferRelativeResize="0"/>
          <p:nvPr/>
        </p:nvPicPr>
        <p:blipFill rotWithShape="1">
          <a:blip r:embed="rId5">
            <a:alphaModFix/>
          </a:blip>
          <a:srcRect t="25138" r="66253"/>
          <a:stretch/>
        </p:blipFill>
        <p:spPr>
          <a:xfrm>
            <a:off x="8202400" y="2985747"/>
            <a:ext cx="240547" cy="400201"/>
          </a:xfrm>
          <a:prstGeom prst="rect">
            <a:avLst/>
          </a:prstGeom>
          <a:noFill/>
          <a:ln>
            <a:noFill/>
          </a:ln>
        </p:spPr>
      </p:pic>
      <p:pic>
        <p:nvPicPr>
          <p:cNvPr id="395" name="Google Shape;395;p54"/>
          <p:cNvPicPr preferRelativeResize="0"/>
          <p:nvPr/>
        </p:nvPicPr>
        <p:blipFill rotWithShape="1">
          <a:blip r:embed="rId5">
            <a:alphaModFix/>
          </a:blip>
          <a:srcRect l="65199" t="25138" r="1051"/>
          <a:stretch/>
        </p:blipFill>
        <p:spPr>
          <a:xfrm>
            <a:off x="7832269" y="2993775"/>
            <a:ext cx="240547" cy="400201"/>
          </a:xfrm>
          <a:prstGeom prst="rect">
            <a:avLst/>
          </a:prstGeom>
          <a:noFill/>
          <a:ln>
            <a:noFill/>
          </a:ln>
        </p:spPr>
      </p:pic>
      <p:pic>
        <p:nvPicPr>
          <p:cNvPr id="396" name="Google Shape;396;p54"/>
          <p:cNvPicPr preferRelativeResize="0"/>
          <p:nvPr/>
        </p:nvPicPr>
        <p:blipFill rotWithShape="1">
          <a:blip r:embed="rId5">
            <a:alphaModFix/>
          </a:blip>
          <a:srcRect l="33128" t="25138" r="33125"/>
          <a:stretch/>
        </p:blipFill>
        <p:spPr>
          <a:xfrm>
            <a:off x="8602309" y="2992113"/>
            <a:ext cx="240547" cy="400201"/>
          </a:xfrm>
          <a:prstGeom prst="rect">
            <a:avLst/>
          </a:prstGeom>
          <a:noFill/>
          <a:ln>
            <a:noFill/>
          </a:ln>
        </p:spPr>
      </p:pic>
      <p:pic>
        <p:nvPicPr>
          <p:cNvPr id="397" name="Google Shape;397;p54"/>
          <p:cNvPicPr preferRelativeResize="0"/>
          <p:nvPr/>
        </p:nvPicPr>
        <p:blipFill rotWithShape="1">
          <a:blip r:embed="rId5">
            <a:alphaModFix/>
          </a:blip>
          <a:srcRect l="65199" t="25138" r="1051"/>
          <a:stretch/>
        </p:blipFill>
        <p:spPr>
          <a:xfrm>
            <a:off x="7832269" y="3895632"/>
            <a:ext cx="240547" cy="400201"/>
          </a:xfrm>
          <a:prstGeom prst="rect">
            <a:avLst/>
          </a:prstGeom>
          <a:noFill/>
          <a:ln>
            <a:noFill/>
          </a:ln>
        </p:spPr>
      </p:pic>
      <p:pic>
        <p:nvPicPr>
          <p:cNvPr id="398" name="Google Shape;398;p54"/>
          <p:cNvPicPr preferRelativeResize="0"/>
          <p:nvPr/>
        </p:nvPicPr>
        <p:blipFill rotWithShape="1">
          <a:blip r:embed="rId5">
            <a:alphaModFix/>
          </a:blip>
          <a:srcRect l="33128" t="25138" r="33125"/>
          <a:stretch/>
        </p:blipFill>
        <p:spPr>
          <a:xfrm>
            <a:off x="8221309" y="3906511"/>
            <a:ext cx="240547" cy="400201"/>
          </a:xfrm>
          <a:prstGeom prst="rect">
            <a:avLst/>
          </a:prstGeom>
          <a:noFill/>
          <a:ln>
            <a:noFill/>
          </a:ln>
        </p:spPr>
      </p:pic>
      <p:pic>
        <p:nvPicPr>
          <p:cNvPr id="399" name="Google Shape;399;p54"/>
          <p:cNvPicPr preferRelativeResize="0"/>
          <p:nvPr/>
        </p:nvPicPr>
        <p:blipFill rotWithShape="1">
          <a:blip r:embed="rId5">
            <a:alphaModFix/>
          </a:blip>
          <a:srcRect t="25138" r="66253"/>
          <a:stretch/>
        </p:blipFill>
        <p:spPr>
          <a:xfrm>
            <a:off x="8641425" y="3906895"/>
            <a:ext cx="240547" cy="400201"/>
          </a:xfrm>
          <a:prstGeom prst="rect">
            <a:avLst/>
          </a:prstGeom>
          <a:noFill/>
          <a:ln>
            <a:noFill/>
          </a:ln>
        </p:spPr>
      </p:pic>
      <p:sp>
        <p:nvSpPr>
          <p:cNvPr id="400" name="Google Shape;400;p54"/>
          <p:cNvSpPr txBox="1"/>
          <p:nvPr/>
        </p:nvSpPr>
        <p:spPr>
          <a:xfrm>
            <a:off x="974525" y="3774875"/>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dk2"/>
                </a:solidFill>
                <a:latin typeface="Lato"/>
                <a:ea typeface="Lato"/>
                <a:cs typeface="Lato"/>
                <a:sym typeface="Lato"/>
              </a:rPr>
              <a:t>“Velocimetros”</a:t>
            </a:r>
            <a:endParaRPr sz="1400" b="0" i="1" u="none" strike="noStrike" cap="none">
              <a:solidFill>
                <a:srgbClr val="000000"/>
              </a:solidFill>
              <a:latin typeface="Arial"/>
              <a:ea typeface="Arial"/>
              <a:cs typeface="Arial"/>
              <a:sym typeface="Arial"/>
            </a:endParaRPr>
          </a:p>
        </p:txBody>
      </p:sp>
      <p:pic>
        <p:nvPicPr>
          <p:cNvPr id="401" name="Google Shape;401;p54"/>
          <p:cNvPicPr preferRelativeResize="0"/>
          <p:nvPr/>
        </p:nvPicPr>
        <p:blipFill rotWithShape="1">
          <a:blip r:embed="rId6">
            <a:alphaModFix/>
          </a:blip>
          <a:srcRect/>
          <a:stretch/>
        </p:blipFill>
        <p:spPr>
          <a:xfrm>
            <a:off x="2491077" y="3555300"/>
            <a:ext cx="1073725" cy="833725"/>
          </a:xfrm>
          <a:prstGeom prst="rect">
            <a:avLst/>
          </a:prstGeom>
          <a:noFill/>
          <a:ln>
            <a:noFill/>
          </a:ln>
        </p:spPr>
      </p:pic>
      <p:sp>
        <p:nvSpPr>
          <p:cNvPr id="402" name="Google Shape;402;p54"/>
          <p:cNvSpPr txBox="1"/>
          <p:nvPr/>
        </p:nvSpPr>
        <p:spPr>
          <a:xfrm>
            <a:off x="3986250" y="3667175"/>
            <a:ext cx="36273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Medidas de velocidade/tempo de voo permitem distinguir diferentes partículas</a:t>
            </a:r>
            <a:endParaRPr sz="1400" b="0" i="0" u="none" strike="noStrike" cap="none">
              <a:solidFill>
                <a:srgbClr val="000000"/>
              </a:solidFill>
              <a:latin typeface="Lato"/>
              <a:ea typeface="Lato"/>
              <a:cs typeface="Lato"/>
              <a:sym typeface="Lato"/>
            </a:endParaRPr>
          </a:p>
        </p:txBody>
      </p:sp>
      <p:pic>
        <p:nvPicPr>
          <p:cNvPr id="403" name="Google Shape;403;p54"/>
          <p:cNvPicPr preferRelativeResize="0"/>
          <p:nvPr/>
        </p:nvPicPr>
        <p:blipFill rotWithShape="1">
          <a:blip r:embed="rId7">
            <a:alphaModFix/>
          </a:blip>
          <a:srcRect r="34932"/>
          <a:stretch/>
        </p:blipFill>
        <p:spPr>
          <a:xfrm>
            <a:off x="2401925" y="2379650"/>
            <a:ext cx="1210199" cy="11756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55"/>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17</a:t>
            </a:fld>
            <a:endParaRPr sz="900">
              <a:solidFill>
                <a:schemeClr val="lt2"/>
              </a:solidFill>
              <a:latin typeface="Lato"/>
              <a:ea typeface="Lato"/>
              <a:cs typeface="Lato"/>
              <a:sym typeface="Lato"/>
            </a:endParaRPr>
          </a:p>
        </p:txBody>
      </p:sp>
      <p:sp>
        <p:nvSpPr>
          <p:cNvPr id="410" name="Google Shape;410;p55"/>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Características genéricas de um detector</a:t>
            </a:r>
            <a:endParaRPr>
              <a:solidFill>
                <a:schemeClr val="accent1"/>
              </a:solidFill>
            </a:endParaRPr>
          </a:p>
        </p:txBody>
      </p:sp>
      <p:sp>
        <p:nvSpPr>
          <p:cNvPr id="411" name="Google Shape;411;p55"/>
          <p:cNvSpPr txBox="1">
            <a:spLocks noGrp="1"/>
          </p:cNvSpPr>
          <p:nvPr>
            <p:ph type="body" idx="1"/>
          </p:nvPr>
        </p:nvSpPr>
        <p:spPr>
          <a:xfrm>
            <a:off x="234200" y="799875"/>
            <a:ext cx="8028600" cy="39609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A sensibilidade de um detector à passagem de radiação depende:</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da </a:t>
            </a:r>
            <a:r>
              <a:rPr lang="pt-PT" sz="1800" b="1"/>
              <a:t>massa do detector</a:t>
            </a:r>
            <a:endParaRPr sz="1800" b="1"/>
          </a:p>
        </p:txBody>
      </p:sp>
      <p:sp>
        <p:nvSpPr>
          <p:cNvPr id="412" name="Google Shape;412;p55"/>
          <p:cNvSpPr/>
          <p:nvPr/>
        </p:nvSpPr>
        <p:spPr>
          <a:xfrm rot="-5400000">
            <a:off x="1413600" y="2943575"/>
            <a:ext cx="2278925" cy="999425"/>
          </a:xfrm>
          <a:prstGeom prst="flowChartMagneticDisk">
            <a:avLst/>
          </a:prstGeom>
          <a:gradFill>
            <a:gsLst>
              <a:gs pos="0">
                <a:srgbClr val="DBD4EB"/>
              </a:gs>
              <a:gs pos="100000">
                <a:srgbClr val="9180BB"/>
              </a:gs>
            </a:gsLst>
            <a:path path="circle">
              <a:fillToRect l="50000" t="50000" r="50000" b="50000"/>
            </a:path>
            <a:tileRect/>
          </a:gradFill>
          <a:ln w="9525" cap="flat"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55"/>
          <p:cNvSpPr txBox="1"/>
          <p:nvPr/>
        </p:nvSpPr>
        <p:spPr>
          <a:xfrm>
            <a:off x="2440150" y="4548675"/>
            <a:ext cx="402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δx</a:t>
            </a:r>
            <a:endParaRPr sz="1400" b="0" i="1" u="none" strike="noStrike" cap="none">
              <a:solidFill>
                <a:srgbClr val="000000"/>
              </a:solidFill>
              <a:latin typeface="Lato"/>
              <a:ea typeface="Lato"/>
              <a:cs typeface="Lato"/>
              <a:sym typeface="Lato"/>
            </a:endParaRPr>
          </a:p>
        </p:txBody>
      </p:sp>
      <p:sp>
        <p:nvSpPr>
          <p:cNvPr id="414" name="Google Shape;414;p55"/>
          <p:cNvSpPr txBox="1"/>
          <p:nvPr/>
        </p:nvSpPr>
        <p:spPr>
          <a:xfrm>
            <a:off x="2127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15" name="Google Shape;415;p55"/>
          <p:cNvSpPr txBox="1"/>
          <p:nvPr/>
        </p:nvSpPr>
        <p:spPr>
          <a:xfrm>
            <a:off x="2356025" y="2275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16" name="Google Shape;416;p55"/>
          <p:cNvSpPr txBox="1"/>
          <p:nvPr/>
        </p:nvSpPr>
        <p:spPr>
          <a:xfrm>
            <a:off x="2508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17" name="Google Shape;417;p55"/>
          <p:cNvSpPr txBox="1"/>
          <p:nvPr/>
        </p:nvSpPr>
        <p:spPr>
          <a:xfrm>
            <a:off x="2737025" y="2351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18" name="Google Shape;418;p55"/>
          <p:cNvSpPr txBox="1"/>
          <p:nvPr/>
        </p:nvSpPr>
        <p:spPr>
          <a:xfrm>
            <a:off x="2051225" y="3037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19" name="Google Shape;419;p55"/>
          <p:cNvSpPr txBox="1"/>
          <p:nvPr/>
        </p:nvSpPr>
        <p:spPr>
          <a:xfrm>
            <a:off x="2813225" y="32660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0" name="Google Shape;420;p55"/>
          <p:cNvSpPr txBox="1"/>
          <p:nvPr/>
        </p:nvSpPr>
        <p:spPr>
          <a:xfrm>
            <a:off x="26608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1" name="Google Shape;421;p55"/>
          <p:cNvSpPr txBox="1"/>
          <p:nvPr/>
        </p:nvSpPr>
        <p:spPr>
          <a:xfrm>
            <a:off x="21274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2" name="Google Shape;422;p55"/>
          <p:cNvSpPr txBox="1"/>
          <p:nvPr/>
        </p:nvSpPr>
        <p:spPr>
          <a:xfrm>
            <a:off x="23560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3" name="Google Shape;423;p55"/>
          <p:cNvSpPr txBox="1"/>
          <p:nvPr/>
        </p:nvSpPr>
        <p:spPr>
          <a:xfrm>
            <a:off x="2737025" y="3799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4" name="Google Shape;424;p55"/>
          <p:cNvSpPr txBox="1"/>
          <p:nvPr/>
        </p:nvSpPr>
        <p:spPr>
          <a:xfrm>
            <a:off x="2508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5" name="Google Shape;425;p55"/>
          <p:cNvSpPr txBox="1"/>
          <p:nvPr/>
        </p:nvSpPr>
        <p:spPr>
          <a:xfrm>
            <a:off x="2127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6" name="Google Shape;426;p55"/>
          <p:cNvSpPr txBox="1"/>
          <p:nvPr/>
        </p:nvSpPr>
        <p:spPr>
          <a:xfrm>
            <a:off x="2432225" y="4180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7" name="Google Shape;427;p55"/>
          <p:cNvSpPr txBox="1"/>
          <p:nvPr/>
        </p:nvSpPr>
        <p:spPr>
          <a:xfrm>
            <a:off x="2660825" y="4104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8" name="Google Shape;428;p55"/>
          <p:cNvSpPr txBox="1"/>
          <p:nvPr/>
        </p:nvSpPr>
        <p:spPr>
          <a:xfrm>
            <a:off x="2508425" y="3113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29" name="Google Shape;429;p55"/>
          <p:cNvSpPr txBox="1"/>
          <p:nvPr/>
        </p:nvSpPr>
        <p:spPr>
          <a:xfrm>
            <a:off x="2508425" y="2808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30" name="Google Shape;430;p55"/>
          <p:cNvSpPr txBox="1"/>
          <p:nvPr/>
        </p:nvSpPr>
        <p:spPr>
          <a:xfrm>
            <a:off x="2508425" y="3342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31" name="Google Shape;431;p55"/>
          <p:cNvSpPr txBox="1"/>
          <p:nvPr/>
        </p:nvSpPr>
        <p:spPr>
          <a:xfrm>
            <a:off x="2737025" y="2732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32" name="Google Shape;432;p55"/>
          <p:cNvSpPr txBox="1"/>
          <p:nvPr/>
        </p:nvSpPr>
        <p:spPr>
          <a:xfrm>
            <a:off x="2432225" y="3723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33" name="Google Shape;433;p55"/>
          <p:cNvSpPr txBox="1"/>
          <p:nvPr/>
        </p:nvSpPr>
        <p:spPr>
          <a:xfrm>
            <a:off x="4628625" y="2557875"/>
            <a:ext cx="4337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O número de centros difusores é proporcional </a:t>
            </a:r>
            <a:r>
              <a:rPr lang="pt-PT" sz="1400" b="0" i="1" u="none" strike="noStrike" cap="none">
                <a:solidFill>
                  <a:schemeClr val="dk2"/>
                </a:solidFill>
                <a:latin typeface="Lato"/>
                <a:ea typeface="Lato"/>
                <a:cs typeface="Lato"/>
                <a:sym typeface="Lato"/>
              </a:rPr>
              <a:t>à</a:t>
            </a:r>
            <a:r>
              <a:rPr lang="pt-PT" sz="1400" b="0" i="1" u="none" strike="noStrike" cap="none">
                <a:solidFill>
                  <a:srgbClr val="000000"/>
                </a:solidFill>
                <a:latin typeface="Lato"/>
                <a:ea typeface="Lato"/>
                <a:cs typeface="Lato"/>
                <a:sym typeface="Lato"/>
              </a:rPr>
              <a:t> massa</a:t>
            </a:r>
            <a:endParaRPr sz="1400" b="0" i="1"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rgbClr val="FC0128"/>
                </a:solidFill>
                <a:latin typeface="Lato"/>
                <a:ea typeface="Lato"/>
                <a:cs typeface="Lato"/>
                <a:sym typeface="Lato"/>
              </a:rPr>
              <a:t>N</a:t>
            </a:r>
            <a:r>
              <a:rPr lang="pt-PT" sz="1400" b="0" i="0" u="none" strike="noStrike" cap="none">
                <a:solidFill>
                  <a:srgbClr val="000000"/>
                </a:solidFill>
                <a:latin typeface="Lato"/>
                <a:ea typeface="Lato"/>
                <a:cs typeface="Lato"/>
                <a:sym typeface="Lato"/>
              </a:rPr>
              <a:t> = N</a:t>
            </a:r>
            <a:r>
              <a:rPr lang="pt-PT" sz="1400" b="0" i="0" u="none" strike="noStrike" cap="none" baseline="-25000">
                <a:solidFill>
                  <a:srgbClr val="000000"/>
                </a:solidFill>
                <a:latin typeface="Lato"/>
                <a:ea typeface="Lato"/>
                <a:cs typeface="Lato"/>
                <a:sym typeface="Lato"/>
              </a:rPr>
              <a:t>A</a:t>
            </a:r>
            <a:r>
              <a:rPr lang="pt-PT" sz="1400" b="0" i="0" u="none" strike="noStrike" cap="none">
                <a:solidFill>
                  <a:srgbClr val="000000"/>
                </a:solidFill>
                <a:latin typeface="Lato"/>
                <a:ea typeface="Lato"/>
                <a:cs typeface="Lato"/>
                <a:sym typeface="Lato"/>
              </a:rPr>
              <a:t> </a:t>
            </a:r>
            <a:r>
              <a:rPr lang="pt-PT" sz="1400" b="0" i="0" u="none" strike="noStrike" cap="none">
                <a:solidFill>
                  <a:schemeClr val="dk2"/>
                </a:solidFill>
                <a:latin typeface="Lato"/>
                <a:ea typeface="Lato"/>
                <a:cs typeface="Lato"/>
                <a:sym typeface="Lato"/>
              </a:rPr>
              <a:t>⋅</a:t>
            </a:r>
            <a:r>
              <a:rPr lang="pt-PT" sz="1400" b="0" i="0" u="none" strike="noStrike" cap="none">
                <a:solidFill>
                  <a:srgbClr val="000000"/>
                </a:solidFill>
                <a:latin typeface="Lato"/>
                <a:ea typeface="Lato"/>
                <a:cs typeface="Lato"/>
                <a:sym typeface="Lato"/>
              </a:rPr>
              <a:t> </a:t>
            </a:r>
            <a:r>
              <a:rPr lang="pt-PT" sz="1400" b="1" i="0" u="none" strike="noStrike" cap="none">
                <a:solidFill>
                  <a:srgbClr val="000000"/>
                </a:solidFill>
                <a:latin typeface="Lato"/>
                <a:ea typeface="Lato"/>
                <a:cs typeface="Lato"/>
                <a:sym typeface="Lato"/>
              </a:rPr>
              <a:t>m </a:t>
            </a:r>
            <a:r>
              <a:rPr lang="pt-PT" sz="1400" b="0" i="0" u="none" strike="noStrike" cap="none">
                <a:solidFill>
                  <a:srgbClr val="000000"/>
                </a:solidFill>
                <a:latin typeface="Lato"/>
                <a:ea typeface="Lato"/>
                <a:cs typeface="Lato"/>
                <a:sym typeface="Lato"/>
              </a:rPr>
              <a:t>/</a:t>
            </a:r>
            <a:r>
              <a:rPr lang="pt-PT" sz="1400" b="1" i="0" u="none" strike="noStrike" cap="none">
                <a:solidFill>
                  <a:srgbClr val="000000"/>
                </a:solidFill>
                <a:latin typeface="Lato"/>
                <a:ea typeface="Lato"/>
                <a:cs typeface="Lato"/>
                <a:sym typeface="Lato"/>
              </a:rPr>
              <a:t> </a:t>
            </a:r>
            <a:r>
              <a:rPr lang="pt-PT" sz="1400" b="0" i="0" u="none" strike="noStrike" cap="none">
                <a:solidFill>
                  <a:schemeClr val="dk2"/>
                </a:solidFill>
                <a:latin typeface="Lato"/>
                <a:ea typeface="Lato"/>
                <a:cs typeface="Lato"/>
                <a:sym typeface="Lato"/>
              </a:rPr>
              <a:t>M</a:t>
            </a:r>
            <a:endParaRPr sz="1400" b="1" i="0" u="none" strike="noStrike" cap="none">
              <a:solidFill>
                <a:srgbClr val="000000"/>
              </a:solidFill>
              <a:latin typeface="Lato"/>
              <a:ea typeface="Lato"/>
              <a:cs typeface="Lato"/>
              <a:sym typeface="Lato"/>
            </a:endParaRPr>
          </a:p>
        </p:txBody>
      </p:sp>
      <p:sp>
        <p:nvSpPr>
          <p:cNvPr id="434" name="Google Shape;434;p55"/>
          <p:cNvSpPr/>
          <p:nvPr/>
        </p:nvSpPr>
        <p:spPr>
          <a:xfrm>
            <a:off x="4628625" y="2526159"/>
            <a:ext cx="4213800" cy="872400"/>
          </a:xfrm>
          <a:prstGeom prst="roundRect">
            <a:avLst>
              <a:gd name="adj" fmla="val 16667"/>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35" name="Google Shape;435;p55"/>
          <p:cNvCxnSpPr/>
          <p:nvPr/>
        </p:nvCxnSpPr>
        <p:spPr>
          <a:xfrm flipH="1">
            <a:off x="6488175" y="3303800"/>
            <a:ext cx="552300" cy="534300"/>
          </a:xfrm>
          <a:prstGeom prst="straightConnector1">
            <a:avLst/>
          </a:prstGeom>
          <a:noFill/>
          <a:ln w="9525" cap="flat" cmpd="sng">
            <a:solidFill>
              <a:schemeClr val="dk2"/>
            </a:solidFill>
            <a:prstDash val="solid"/>
            <a:round/>
            <a:headEnd type="none" w="sm" len="sm"/>
            <a:tailEnd type="triangle" w="med" len="med"/>
          </a:ln>
        </p:spPr>
      </p:cxnSp>
      <p:sp>
        <p:nvSpPr>
          <p:cNvPr id="436" name="Google Shape;436;p55"/>
          <p:cNvSpPr txBox="1"/>
          <p:nvPr/>
        </p:nvSpPr>
        <p:spPr>
          <a:xfrm>
            <a:off x="7321525" y="3813450"/>
            <a:ext cx="16896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massa atómica / molecular</a:t>
            </a:r>
            <a:endParaRPr sz="12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[M]</a:t>
            </a:r>
            <a:endParaRPr sz="1200" b="0" i="0" u="none" strike="noStrike" cap="none">
              <a:solidFill>
                <a:srgbClr val="000000"/>
              </a:solidFill>
              <a:latin typeface="Lato"/>
              <a:ea typeface="Lato"/>
              <a:cs typeface="Lato"/>
              <a:sym typeface="Lato"/>
            </a:endParaRPr>
          </a:p>
        </p:txBody>
      </p:sp>
      <p:cxnSp>
        <p:nvCxnSpPr>
          <p:cNvPr id="437" name="Google Shape;437;p55"/>
          <p:cNvCxnSpPr/>
          <p:nvPr/>
        </p:nvCxnSpPr>
        <p:spPr>
          <a:xfrm>
            <a:off x="7358775" y="3297450"/>
            <a:ext cx="554100" cy="464100"/>
          </a:xfrm>
          <a:prstGeom prst="straightConnector1">
            <a:avLst/>
          </a:prstGeom>
          <a:noFill/>
          <a:ln w="9525" cap="flat" cmpd="sng">
            <a:solidFill>
              <a:schemeClr val="dk2"/>
            </a:solidFill>
            <a:prstDash val="solid"/>
            <a:round/>
            <a:headEnd type="none" w="sm" len="sm"/>
            <a:tailEnd type="triangle" w="med" len="med"/>
          </a:ln>
        </p:spPr>
      </p:cxnSp>
      <p:sp>
        <p:nvSpPr>
          <p:cNvPr id="438" name="Google Shape;438;p55"/>
          <p:cNvSpPr txBox="1"/>
          <p:nvPr/>
        </p:nvSpPr>
        <p:spPr>
          <a:xfrm>
            <a:off x="5717350" y="3879675"/>
            <a:ext cx="16896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1" i="0" u="none" strike="noStrike" cap="none">
                <a:solidFill>
                  <a:srgbClr val="000000"/>
                </a:solidFill>
                <a:latin typeface="Lato"/>
                <a:ea typeface="Lato"/>
                <a:cs typeface="Lato"/>
                <a:sym typeface="Lato"/>
              </a:rPr>
              <a:t>massa</a:t>
            </a:r>
            <a:endParaRPr sz="1200" b="1"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[M]</a:t>
            </a:r>
            <a:endParaRPr sz="1200" b="0" i="0" u="none" strike="noStrike" cap="none">
              <a:solidFill>
                <a:srgbClr val="000000"/>
              </a:solidFill>
              <a:latin typeface="Lato"/>
              <a:ea typeface="Lato"/>
              <a:cs typeface="Lato"/>
              <a:sym typeface="Lato"/>
            </a:endParaRPr>
          </a:p>
        </p:txBody>
      </p:sp>
      <p:cxnSp>
        <p:nvCxnSpPr>
          <p:cNvPr id="439" name="Google Shape;439;p55"/>
          <p:cNvCxnSpPr/>
          <p:nvPr/>
        </p:nvCxnSpPr>
        <p:spPr>
          <a:xfrm flipH="1">
            <a:off x="5035325" y="3329275"/>
            <a:ext cx="1515000" cy="483900"/>
          </a:xfrm>
          <a:prstGeom prst="straightConnector1">
            <a:avLst/>
          </a:prstGeom>
          <a:noFill/>
          <a:ln w="9525" cap="flat" cmpd="sng">
            <a:solidFill>
              <a:schemeClr val="dk2"/>
            </a:solidFill>
            <a:prstDash val="solid"/>
            <a:round/>
            <a:headEnd type="none" w="sm" len="sm"/>
            <a:tailEnd type="triangle" w="med" len="med"/>
          </a:ln>
        </p:spPr>
      </p:cxnSp>
      <p:sp>
        <p:nvSpPr>
          <p:cNvPr id="440" name="Google Shape;440;p55"/>
          <p:cNvSpPr txBox="1"/>
          <p:nvPr/>
        </p:nvSpPr>
        <p:spPr>
          <a:xfrm>
            <a:off x="2070000" y="4153350"/>
            <a:ext cx="402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A</a:t>
            </a:r>
            <a:endParaRPr sz="1400" b="0" i="1" u="none" strike="noStrike" cap="none">
              <a:solidFill>
                <a:srgbClr val="000000"/>
              </a:solidFill>
              <a:latin typeface="Lato"/>
              <a:ea typeface="Lato"/>
              <a:cs typeface="Lato"/>
              <a:sym typeface="Lato"/>
            </a:endParaRPr>
          </a:p>
        </p:txBody>
      </p:sp>
      <p:pic>
        <p:nvPicPr>
          <p:cNvPr id="441" name="Google Shape;441;p55"/>
          <p:cNvPicPr preferRelativeResize="0"/>
          <p:nvPr/>
        </p:nvPicPr>
        <p:blipFill rotWithShape="1">
          <a:blip r:embed="rId3">
            <a:alphaModFix/>
          </a:blip>
          <a:srcRect/>
          <a:stretch/>
        </p:blipFill>
        <p:spPr>
          <a:xfrm>
            <a:off x="4517424" y="4104150"/>
            <a:ext cx="628500" cy="759920"/>
          </a:xfrm>
          <a:prstGeom prst="rect">
            <a:avLst/>
          </a:prstGeom>
          <a:noFill/>
          <a:ln>
            <a:noFill/>
          </a:ln>
        </p:spPr>
      </p:pic>
      <p:sp>
        <p:nvSpPr>
          <p:cNvPr id="442" name="Google Shape;442;p55"/>
          <p:cNvSpPr/>
          <p:nvPr/>
        </p:nvSpPr>
        <p:spPr>
          <a:xfrm>
            <a:off x="5086200" y="3908550"/>
            <a:ext cx="923100" cy="271800"/>
          </a:xfrm>
          <a:prstGeom prst="wedgeRoundRectCallout">
            <a:avLst>
              <a:gd name="adj1" fmla="val -42185"/>
              <a:gd name="adj2" fmla="val 81153"/>
              <a:gd name="adj3" fmla="val 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Google Shape;443;p55"/>
          <p:cNvSpPr txBox="1"/>
          <p:nvPr/>
        </p:nvSpPr>
        <p:spPr>
          <a:xfrm>
            <a:off x="5035850" y="3915100"/>
            <a:ext cx="11139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pt-PT" sz="800" b="0" i="0" u="none" strike="noStrike" cap="none">
                <a:solidFill>
                  <a:srgbClr val="000000"/>
                </a:solidFill>
                <a:latin typeface="Lato"/>
                <a:ea typeface="Lato"/>
                <a:cs typeface="Lato"/>
                <a:sym typeface="Lato"/>
              </a:rPr>
              <a:t>6.022 </a:t>
            </a:r>
            <a:r>
              <a:rPr lang="pt-PT" sz="800" b="0" i="0" u="none" strike="noStrike" cap="none">
                <a:solidFill>
                  <a:schemeClr val="dk2"/>
                </a:solidFill>
                <a:latin typeface="Lato"/>
                <a:ea typeface="Lato"/>
                <a:cs typeface="Lato"/>
                <a:sym typeface="Lato"/>
              </a:rPr>
              <a:t>⋅</a:t>
            </a:r>
            <a:r>
              <a:rPr lang="pt-PT" sz="800" b="0" i="0" u="none" strike="noStrike" cap="none">
                <a:solidFill>
                  <a:srgbClr val="000000"/>
                </a:solidFill>
                <a:latin typeface="Lato"/>
                <a:ea typeface="Lato"/>
                <a:cs typeface="Lato"/>
                <a:sym typeface="Lato"/>
              </a:rPr>
              <a:t> 10</a:t>
            </a:r>
            <a:r>
              <a:rPr lang="pt-PT" sz="800" b="0" i="0" u="none" strike="noStrike" cap="none" baseline="30000">
                <a:solidFill>
                  <a:srgbClr val="000000"/>
                </a:solidFill>
                <a:latin typeface="Lato"/>
                <a:ea typeface="Lato"/>
                <a:cs typeface="Lato"/>
                <a:sym typeface="Lato"/>
              </a:rPr>
              <a:t>23</a:t>
            </a:r>
            <a:r>
              <a:rPr lang="pt-PT" sz="800" b="0" i="0" u="none" strike="noStrike" cap="none">
                <a:solidFill>
                  <a:srgbClr val="000000"/>
                </a:solidFill>
                <a:latin typeface="Lato"/>
                <a:ea typeface="Lato"/>
                <a:cs typeface="Lato"/>
                <a:sym typeface="Lato"/>
              </a:rPr>
              <a:t> mol</a:t>
            </a:r>
            <a:r>
              <a:rPr lang="pt-PT" sz="800" b="0" i="0" u="none" strike="noStrike" cap="none" baseline="30000">
                <a:solidFill>
                  <a:srgbClr val="000000"/>
                </a:solidFill>
                <a:latin typeface="Lato"/>
                <a:ea typeface="Lato"/>
                <a:cs typeface="Lato"/>
                <a:sym typeface="Lato"/>
              </a:rPr>
              <a:t>-1</a:t>
            </a:r>
            <a:endParaRPr sz="800" b="0" i="0" u="none" strike="noStrike" cap="none" baseline="30000">
              <a:solidFill>
                <a:srgbClr val="000000"/>
              </a:solidFill>
              <a:latin typeface="Lato"/>
              <a:ea typeface="Lato"/>
              <a:cs typeface="Lato"/>
              <a:sym typeface="Lato"/>
            </a:endParaRPr>
          </a:p>
        </p:txBody>
      </p:sp>
      <p:cxnSp>
        <p:nvCxnSpPr>
          <p:cNvPr id="444" name="Google Shape;444;p55"/>
          <p:cNvCxnSpPr/>
          <p:nvPr/>
        </p:nvCxnSpPr>
        <p:spPr>
          <a:xfrm>
            <a:off x="884429" y="2838550"/>
            <a:ext cx="1166700" cy="6300"/>
          </a:xfrm>
          <a:prstGeom prst="straightConnector1">
            <a:avLst/>
          </a:prstGeom>
          <a:noFill/>
          <a:ln w="9525" cap="flat" cmpd="sng">
            <a:solidFill>
              <a:schemeClr val="dk2"/>
            </a:solidFill>
            <a:prstDash val="solid"/>
            <a:round/>
            <a:headEnd type="none" w="sm" len="sm"/>
            <a:tailEnd type="triangle" w="med" len="med"/>
          </a:ln>
        </p:spPr>
      </p:cxnSp>
      <p:cxnSp>
        <p:nvCxnSpPr>
          <p:cNvPr id="445" name="Google Shape;445;p55"/>
          <p:cNvCxnSpPr/>
          <p:nvPr/>
        </p:nvCxnSpPr>
        <p:spPr>
          <a:xfrm rot="10800000">
            <a:off x="881928" y="2991500"/>
            <a:ext cx="1166700" cy="0"/>
          </a:xfrm>
          <a:prstGeom prst="straightConnector1">
            <a:avLst/>
          </a:prstGeom>
          <a:noFill/>
          <a:ln w="9525" cap="flat" cmpd="sng">
            <a:solidFill>
              <a:schemeClr val="dk2"/>
            </a:solidFill>
            <a:prstDash val="solid"/>
            <a:round/>
            <a:headEnd type="triangle" w="med" len="med"/>
            <a:tailEnd type="none" w="sm" len="sm"/>
          </a:ln>
        </p:spPr>
      </p:cxnSp>
      <p:cxnSp>
        <p:nvCxnSpPr>
          <p:cNvPr id="446" name="Google Shape;446;p55"/>
          <p:cNvCxnSpPr/>
          <p:nvPr/>
        </p:nvCxnSpPr>
        <p:spPr>
          <a:xfrm rot="10800000">
            <a:off x="881928" y="3143900"/>
            <a:ext cx="1166700" cy="0"/>
          </a:xfrm>
          <a:prstGeom prst="straightConnector1">
            <a:avLst/>
          </a:prstGeom>
          <a:noFill/>
          <a:ln w="9525" cap="flat" cmpd="sng">
            <a:solidFill>
              <a:schemeClr val="dk2"/>
            </a:solidFill>
            <a:prstDash val="solid"/>
            <a:round/>
            <a:headEnd type="triangle" w="med" len="med"/>
            <a:tailEnd type="none" w="sm" len="sm"/>
          </a:ln>
        </p:spPr>
      </p:cxnSp>
      <p:cxnSp>
        <p:nvCxnSpPr>
          <p:cNvPr id="447" name="Google Shape;447;p55"/>
          <p:cNvCxnSpPr/>
          <p:nvPr/>
        </p:nvCxnSpPr>
        <p:spPr>
          <a:xfrm>
            <a:off x="884429" y="3321210"/>
            <a:ext cx="1166700" cy="6300"/>
          </a:xfrm>
          <a:prstGeom prst="straightConnector1">
            <a:avLst/>
          </a:prstGeom>
          <a:noFill/>
          <a:ln w="9525" cap="flat" cmpd="sng">
            <a:solidFill>
              <a:schemeClr val="dk2"/>
            </a:solidFill>
            <a:prstDash val="solid"/>
            <a:round/>
            <a:headEnd type="none" w="sm" len="sm"/>
            <a:tailEnd type="triangle" w="med" len="med"/>
          </a:ln>
        </p:spPr>
      </p:cxnSp>
      <p:cxnSp>
        <p:nvCxnSpPr>
          <p:cNvPr id="448" name="Google Shape;448;p55"/>
          <p:cNvCxnSpPr/>
          <p:nvPr/>
        </p:nvCxnSpPr>
        <p:spPr>
          <a:xfrm>
            <a:off x="884429" y="3448146"/>
            <a:ext cx="1166700" cy="6300"/>
          </a:xfrm>
          <a:prstGeom prst="straightConnector1">
            <a:avLst/>
          </a:prstGeom>
          <a:noFill/>
          <a:ln w="9525" cap="flat" cmpd="sng">
            <a:solidFill>
              <a:schemeClr val="dk2"/>
            </a:solidFill>
            <a:prstDash val="solid"/>
            <a:round/>
            <a:headEnd type="none" w="sm" len="sm"/>
            <a:tailEnd type="triangle" w="med" len="med"/>
          </a:ln>
        </p:spPr>
      </p:cxnSp>
      <p:cxnSp>
        <p:nvCxnSpPr>
          <p:cNvPr id="449" name="Google Shape;449;p55"/>
          <p:cNvCxnSpPr/>
          <p:nvPr/>
        </p:nvCxnSpPr>
        <p:spPr>
          <a:xfrm rot="10800000">
            <a:off x="881928" y="3524900"/>
            <a:ext cx="1166700" cy="0"/>
          </a:xfrm>
          <a:prstGeom prst="straightConnector1">
            <a:avLst/>
          </a:prstGeom>
          <a:noFill/>
          <a:ln w="9525" cap="flat" cmpd="sng">
            <a:solidFill>
              <a:schemeClr val="dk2"/>
            </a:solidFill>
            <a:prstDash val="solid"/>
            <a:round/>
            <a:headEnd type="triangle" w="med" len="med"/>
            <a:tailEnd type="none" w="sm" len="sm"/>
          </a:ln>
        </p:spPr>
      </p:cxnSp>
      <p:sp>
        <p:nvSpPr>
          <p:cNvPr id="450" name="Google Shape;450;p55"/>
          <p:cNvSpPr txBox="1"/>
          <p:nvPr/>
        </p:nvSpPr>
        <p:spPr>
          <a:xfrm>
            <a:off x="2284725" y="2210550"/>
            <a:ext cx="852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dk2"/>
                </a:solidFill>
                <a:latin typeface="Lato"/>
                <a:ea typeface="Lato"/>
                <a:cs typeface="Lato"/>
                <a:sym typeface="Lato"/>
              </a:rPr>
              <a:t>    </a:t>
            </a:r>
            <a:r>
              <a:rPr lang="pt-PT" sz="1400" b="0" i="0" u="none" strike="noStrike" cap="none">
                <a:solidFill>
                  <a:srgbClr val="D8003B"/>
                </a:solidFill>
                <a:latin typeface="Lato"/>
                <a:ea typeface="Lato"/>
                <a:cs typeface="Lato"/>
                <a:sym typeface="Lato"/>
              </a:rPr>
              <a:t>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56"/>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18</a:t>
            </a:fld>
            <a:endParaRPr sz="900">
              <a:solidFill>
                <a:schemeClr val="lt2"/>
              </a:solidFill>
              <a:latin typeface="Lato"/>
              <a:ea typeface="Lato"/>
              <a:cs typeface="Lato"/>
              <a:sym typeface="Lato"/>
            </a:endParaRPr>
          </a:p>
        </p:txBody>
      </p:sp>
      <p:sp>
        <p:nvSpPr>
          <p:cNvPr id="457" name="Google Shape;457;p56"/>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Características genéricas de um detector</a:t>
            </a:r>
            <a:endParaRPr>
              <a:solidFill>
                <a:schemeClr val="accent1"/>
              </a:solidFill>
            </a:endParaRPr>
          </a:p>
        </p:txBody>
      </p:sp>
      <p:sp>
        <p:nvSpPr>
          <p:cNvPr id="458" name="Google Shape;458;p56"/>
          <p:cNvSpPr txBox="1">
            <a:spLocks noGrp="1"/>
          </p:cNvSpPr>
          <p:nvPr>
            <p:ph type="body" idx="1"/>
          </p:nvPr>
        </p:nvSpPr>
        <p:spPr>
          <a:xfrm>
            <a:off x="221475" y="801500"/>
            <a:ext cx="8028600" cy="34137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A sensibilidade de um detector à passagem de radiação depende:</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da massa do detector</a:t>
            </a:r>
            <a:endParaRPr sz="1800"/>
          </a:p>
          <a:p>
            <a:pPr marL="457200" lvl="0" indent="-342900" algn="l" rtl="0">
              <a:lnSpc>
                <a:spcPct val="115000"/>
              </a:lnSpc>
              <a:spcBef>
                <a:spcPts val="0"/>
              </a:spcBef>
              <a:spcAft>
                <a:spcPts val="0"/>
              </a:spcAft>
              <a:buSzPts val="1800"/>
              <a:buChar char="●"/>
            </a:pPr>
            <a:r>
              <a:rPr lang="pt-PT" sz="1800"/>
              <a:t>da </a:t>
            </a:r>
            <a:r>
              <a:rPr lang="pt-PT" sz="1800" b="1"/>
              <a:t>secção eficaz de interacção </a:t>
            </a:r>
            <a:r>
              <a:rPr lang="pt-PT" sz="1800"/>
              <a:t>(σ) entre a radiação e o material</a:t>
            </a:r>
            <a:endParaRPr sz="1800"/>
          </a:p>
        </p:txBody>
      </p:sp>
      <p:sp>
        <p:nvSpPr>
          <p:cNvPr id="459" name="Google Shape;459;p56"/>
          <p:cNvSpPr/>
          <p:nvPr/>
        </p:nvSpPr>
        <p:spPr>
          <a:xfrm rot="-5400000">
            <a:off x="1413600" y="2943575"/>
            <a:ext cx="2278925" cy="999425"/>
          </a:xfrm>
          <a:prstGeom prst="flowChartMagneticDisk">
            <a:avLst/>
          </a:prstGeom>
          <a:gradFill>
            <a:gsLst>
              <a:gs pos="0">
                <a:srgbClr val="DBD4EB"/>
              </a:gs>
              <a:gs pos="100000">
                <a:srgbClr val="9180BB"/>
              </a:gs>
            </a:gsLst>
            <a:path path="circle">
              <a:fillToRect l="50000" t="50000" r="50000" b="50000"/>
            </a:path>
            <a:tileRect/>
          </a:gradFill>
          <a:ln w="9525" cap="flat"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60" name="Google Shape;460;p56"/>
          <p:cNvCxnSpPr/>
          <p:nvPr/>
        </p:nvCxnSpPr>
        <p:spPr>
          <a:xfrm>
            <a:off x="888425" y="2838550"/>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461" name="Google Shape;461;p56"/>
          <p:cNvCxnSpPr/>
          <p:nvPr/>
        </p:nvCxnSpPr>
        <p:spPr>
          <a:xfrm rot="10800000" flipH="1">
            <a:off x="2651725" y="2927725"/>
            <a:ext cx="1336800" cy="63600"/>
          </a:xfrm>
          <a:prstGeom prst="straightConnector1">
            <a:avLst/>
          </a:prstGeom>
          <a:noFill/>
          <a:ln w="19050" cap="flat" cmpd="sng">
            <a:solidFill>
              <a:srgbClr val="008000"/>
            </a:solidFill>
            <a:prstDash val="solid"/>
            <a:round/>
            <a:headEnd type="none" w="sm" len="sm"/>
            <a:tailEnd type="triangle" w="med" len="med"/>
          </a:ln>
        </p:spPr>
      </p:cxnSp>
      <p:cxnSp>
        <p:nvCxnSpPr>
          <p:cNvPr id="462" name="Google Shape;462;p56"/>
          <p:cNvCxnSpPr/>
          <p:nvPr/>
        </p:nvCxnSpPr>
        <p:spPr>
          <a:xfrm rot="10800000">
            <a:off x="882025" y="2991507"/>
            <a:ext cx="1769700" cy="0"/>
          </a:xfrm>
          <a:prstGeom prst="straightConnector1">
            <a:avLst/>
          </a:prstGeom>
          <a:noFill/>
          <a:ln w="19050" cap="flat" cmpd="sng">
            <a:solidFill>
              <a:srgbClr val="008000"/>
            </a:solidFill>
            <a:prstDash val="solid"/>
            <a:round/>
            <a:headEnd type="none" w="sm" len="sm"/>
            <a:tailEnd type="none" w="sm" len="sm"/>
          </a:ln>
        </p:spPr>
      </p:cxnSp>
      <p:cxnSp>
        <p:nvCxnSpPr>
          <p:cNvPr id="463" name="Google Shape;463;p56"/>
          <p:cNvCxnSpPr/>
          <p:nvPr/>
        </p:nvCxnSpPr>
        <p:spPr>
          <a:xfrm>
            <a:off x="2651734" y="3144106"/>
            <a:ext cx="1330500" cy="101100"/>
          </a:xfrm>
          <a:prstGeom prst="straightConnector1">
            <a:avLst/>
          </a:prstGeom>
          <a:noFill/>
          <a:ln w="19050" cap="flat" cmpd="sng">
            <a:solidFill>
              <a:srgbClr val="008000"/>
            </a:solidFill>
            <a:prstDash val="solid"/>
            <a:round/>
            <a:headEnd type="none" w="sm" len="sm"/>
            <a:tailEnd type="triangle" w="med" len="med"/>
          </a:ln>
        </p:spPr>
      </p:cxnSp>
      <p:cxnSp>
        <p:nvCxnSpPr>
          <p:cNvPr id="464" name="Google Shape;464;p56"/>
          <p:cNvCxnSpPr/>
          <p:nvPr/>
        </p:nvCxnSpPr>
        <p:spPr>
          <a:xfrm rot="10800000">
            <a:off x="882025" y="3143907"/>
            <a:ext cx="1769700" cy="0"/>
          </a:xfrm>
          <a:prstGeom prst="straightConnector1">
            <a:avLst/>
          </a:prstGeom>
          <a:noFill/>
          <a:ln w="19050" cap="flat" cmpd="sng">
            <a:solidFill>
              <a:srgbClr val="008000"/>
            </a:solidFill>
            <a:prstDash val="solid"/>
            <a:round/>
            <a:headEnd type="none" w="sm" len="sm"/>
            <a:tailEnd type="none" w="sm" len="sm"/>
          </a:ln>
        </p:spPr>
      </p:cxnSp>
      <p:cxnSp>
        <p:nvCxnSpPr>
          <p:cNvPr id="465" name="Google Shape;465;p56"/>
          <p:cNvCxnSpPr/>
          <p:nvPr/>
        </p:nvCxnSpPr>
        <p:spPr>
          <a:xfrm>
            <a:off x="888425" y="3321213"/>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466" name="Google Shape;466;p56"/>
          <p:cNvCxnSpPr/>
          <p:nvPr/>
        </p:nvCxnSpPr>
        <p:spPr>
          <a:xfrm>
            <a:off x="888425" y="3448150"/>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467" name="Google Shape;467;p56"/>
          <p:cNvCxnSpPr/>
          <p:nvPr/>
        </p:nvCxnSpPr>
        <p:spPr>
          <a:xfrm>
            <a:off x="2632810" y="3526050"/>
            <a:ext cx="1324200" cy="163500"/>
          </a:xfrm>
          <a:prstGeom prst="straightConnector1">
            <a:avLst/>
          </a:prstGeom>
          <a:noFill/>
          <a:ln w="19050" cap="flat" cmpd="sng">
            <a:solidFill>
              <a:srgbClr val="008000"/>
            </a:solidFill>
            <a:prstDash val="solid"/>
            <a:round/>
            <a:headEnd type="none" w="sm" len="sm"/>
            <a:tailEnd type="triangle" w="med" len="med"/>
          </a:ln>
        </p:spPr>
      </p:cxnSp>
      <p:cxnSp>
        <p:nvCxnSpPr>
          <p:cNvPr id="468" name="Google Shape;468;p56"/>
          <p:cNvCxnSpPr/>
          <p:nvPr/>
        </p:nvCxnSpPr>
        <p:spPr>
          <a:xfrm rot="10800000">
            <a:off x="882025" y="3524907"/>
            <a:ext cx="1769700" cy="0"/>
          </a:xfrm>
          <a:prstGeom prst="straightConnector1">
            <a:avLst/>
          </a:prstGeom>
          <a:noFill/>
          <a:ln w="19050" cap="flat" cmpd="sng">
            <a:solidFill>
              <a:srgbClr val="008000"/>
            </a:solidFill>
            <a:prstDash val="solid"/>
            <a:round/>
            <a:headEnd type="none" w="sm" len="sm"/>
            <a:tailEnd type="none" w="sm" len="sm"/>
          </a:ln>
        </p:spPr>
      </p:cxnSp>
      <p:sp>
        <p:nvSpPr>
          <p:cNvPr id="469" name="Google Shape;469;p56"/>
          <p:cNvSpPr txBox="1"/>
          <p:nvPr/>
        </p:nvSpPr>
        <p:spPr>
          <a:xfrm>
            <a:off x="2440150" y="4548675"/>
            <a:ext cx="402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δx</a:t>
            </a:r>
            <a:endParaRPr sz="1400" b="0" i="1" u="none" strike="noStrike" cap="none">
              <a:solidFill>
                <a:srgbClr val="000000"/>
              </a:solidFill>
              <a:latin typeface="Lato"/>
              <a:ea typeface="Lato"/>
              <a:cs typeface="Lato"/>
              <a:sym typeface="Lato"/>
            </a:endParaRPr>
          </a:p>
        </p:txBody>
      </p:sp>
      <p:sp>
        <p:nvSpPr>
          <p:cNvPr id="470" name="Google Shape;470;p56"/>
          <p:cNvSpPr/>
          <p:nvPr/>
        </p:nvSpPr>
        <p:spPr>
          <a:xfrm>
            <a:off x="2580645" y="28971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Google Shape;471;p56"/>
          <p:cNvSpPr/>
          <p:nvPr/>
        </p:nvSpPr>
        <p:spPr>
          <a:xfrm>
            <a:off x="2644114" y="3049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2" name="Google Shape;472;p56"/>
          <p:cNvSpPr/>
          <p:nvPr/>
        </p:nvSpPr>
        <p:spPr>
          <a:xfrm>
            <a:off x="2567914" y="3430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p56"/>
          <p:cNvSpPr txBox="1"/>
          <p:nvPr/>
        </p:nvSpPr>
        <p:spPr>
          <a:xfrm>
            <a:off x="3973300" y="3714750"/>
            <a:ext cx="566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8000"/>
                </a:solidFill>
                <a:latin typeface="Lato"/>
                <a:ea typeface="Lato"/>
                <a:cs typeface="Lato"/>
                <a:sym typeface="Lato"/>
              </a:rPr>
              <a:t>N</a:t>
            </a:r>
            <a:r>
              <a:rPr lang="pt-PT" sz="1400" b="0" i="0" u="none" strike="noStrike" cap="none" baseline="-25000">
                <a:solidFill>
                  <a:srgbClr val="008000"/>
                </a:solidFill>
                <a:latin typeface="Lato"/>
                <a:ea typeface="Lato"/>
                <a:cs typeface="Lato"/>
                <a:sym typeface="Lato"/>
              </a:rPr>
              <a:t>f</a:t>
            </a:r>
            <a:endParaRPr sz="1400" b="0" i="0" u="none" strike="noStrike" cap="none" baseline="-25000">
              <a:solidFill>
                <a:srgbClr val="008000"/>
              </a:solidFill>
              <a:latin typeface="Lato"/>
              <a:ea typeface="Lato"/>
              <a:cs typeface="Lato"/>
              <a:sym typeface="Lato"/>
            </a:endParaRPr>
          </a:p>
        </p:txBody>
      </p:sp>
      <p:sp>
        <p:nvSpPr>
          <p:cNvPr id="474" name="Google Shape;474;p56"/>
          <p:cNvSpPr txBox="1"/>
          <p:nvPr/>
        </p:nvSpPr>
        <p:spPr>
          <a:xfrm>
            <a:off x="4628625" y="2557875"/>
            <a:ext cx="4337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Probabilidade de uma partícula interagir ao percorrer </a:t>
            </a:r>
            <a:r>
              <a:rPr lang="pt-PT" sz="1400" b="0" i="1" u="none" strike="noStrike" cap="none">
                <a:solidFill>
                  <a:schemeClr val="dk2"/>
                </a:solidFill>
                <a:latin typeface="Lato"/>
                <a:ea typeface="Lato"/>
                <a:cs typeface="Lato"/>
                <a:sym typeface="Lato"/>
              </a:rPr>
              <a:t>δ</a:t>
            </a:r>
            <a:r>
              <a:rPr lang="pt-PT" sz="1400" b="0" i="1" u="none" strike="noStrike" cap="none">
                <a:solidFill>
                  <a:srgbClr val="000000"/>
                </a:solidFill>
                <a:latin typeface="Lato"/>
                <a:ea typeface="Lato"/>
                <a:cs typeface="Lato"/>
                <a:sym typeface="Lato"/>
              </a:rPr>
              <a:t>x</a:t>
            </a:r>
            <a:endParaRPr sz="1400" b="0" i="1"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p = N</a:t>
            </a:r>
            <a:r>
              <a:rPr lang="pt-PT" sz="1400" b="0" i="0" u="none" strike="noStrike" cap="none" baseline="-25000">
                <a:solidFill>
                  <a:srgbClr val="000000"/>
                </a:solidFill>
                <a:latin typeface="Lato"/>
                <a:ea typeface="Lato"/>
                <a:cs typeface="Lato"/>
                <a:sym typeface="Lato"/>
              </a:rPr>
              <a:t>f </a:t>
            </a:r>
            <a:r>
              <a:rPr lang="pt-PT" sz="1400" b="0" i="0" u="none" strike="noStrike" cap="none">
                <a:solidFill>
                  <a:srgbClr val="000000"/>
                </a:solidFill>
                <a:latin typeface="Lato"/>
                <a:ea typeface="Lato"/>
                <a:cs typeface="Lato"/>
                <a:sym typeface="Lato"/>
              </a:rPr>
              <a:t>/ N</a:t>
            </a:r>
            <a:r>
              <a:rPr lang="pt-PT" sz="1400" b="0" i="0" u="none" strike="noStrike" cap="none" baseline="-25000">
                <a:solidFill>
                  <a:srgbClr val="000000"/>
                </a:solidFill>
                <a:latin typeface="Lato"/>
                <a:ea typeface="Lato"/>
                <a:cs typeface="Lato"/>
                <a:sym typeface="Lato"/>
              </a:rPr>
              <a:t>i</a:t>
            </a:r>
            <a:r>
              <a:rPr lang="pt-PT" sz="1400" b="0" i="0" u="none" strike="noStrike" cap="none">
                <a:solidFill>
                  <a:srgbClr val="000000"/>
                </a:solidFill>
                <a:latin typeface="Lato"/>
                <a:ea typeface="Lato"/>
                <a:cs typeface="Lato"/>
                <a:sym typeface="Lato"/>
              </a:rPr>
              <a:t>  = </a:t>
            </a:r>
            <a:r>
              <a:rPr lang="pt-PT" sz="1400" b="0" i="1" u="none" strike="noStrike" cap="none">
                <a:solidFill>
                  <a:schemeClr val="dk2"/>
                </a:solidFill>
                <a:latin typeface="Lato"/>
                <a:ea typeface="Lato"/>
                <a:cs typeface="Lato"/>
                <a:sym typeface="Lato"/>
              </a:rPr>
              <a:t>δx</a:t>
            </a:r>
            <a:r>
              <a:rPr lang="pt-PT" sz="1400" b="0" i="0" u="none" strike="noStrike" cap="none">
                <a:solidFill>
                  <a:srgbClr val="000000"/>
                </a:solidFill>
                <a:latin typeface="Lato"/>
                <a:ea typeface="Lato"/>
                <a:cs typeface="Lato"/>
                <a:sym typeface="Lato"/>
              </a:rPr>
              <a:t> </a:t>
            </a:r>
            <a:r>
              <a:rPr lang="pt-PT" sz="1400" b="0" i="0" u="none" strike="noStrike" cap="none">
                <a:solidFill>
                  <a:schemeClr val="dk2"/>
                </a:solidFill>
                <a:latin typeface="Lato"/>
                <a:ea typeface="Lato"/>
                <a:cs typeface="Lato"/>
                <a:sym typeface="Lato"/>
              </a:rPr>
              <a:t>⋅ </a:t>
            </a:r>
            <a:r>
              <a:rPr lang="pt-PT" sz="1400" b="0" i="0" u="none" strike="noStrike" cap="none">
                <a:solidFill>
                  <a:srgbClr val="000000"/>
                </a:solidFill>
                <a:latin typeface="Lato"/>
                <a:ea typeface="Lato"/>
                <a:cs typeface="Lato"/>
                <a:sym typeface="Lato"/>
              </a:rPr>
              <a:t>ρ ⋅ </a:t>
            </a:r>
            <a:r>
              <a:rPr lang="pt-PT" sz="1400" b="1" i="0" u="none" strike="noStrike" cap="none">
                <a:solidFill>
                  <a:srgbClr val="000000"/>
                </a:solidFill>
                <a:latin typeface="Lato"/>
                <a:ea typeface="Lato"/>
                <a:cs typeface="Lato"/>
                <a:sym typeface="Lato"/>
              </a:rPr>
              <a:t>σ</a:t>
            </a:r>
            <a:endParaRPr sz="1400" b="1" i="0" u="none" strike="noStrike" cap="none">
              <a:solidFill>
                <a:srgbClr val="000000"/>
              </a:solidFill>
              <a:latin typeface="Lato"/>
              <a:ea typeface="Lato"/>
              <a:cs typeface="Lato"/>
              <a:sym typeface="Lato"/>
            </a:endParaRPr>
          </a:p>
        </p:txBody>
      </p:sp>
      <p:sp>
        <p:nvSpPr>
          <p:cNvPr id="475" name="Google Shape;475;p56"/>
          <p:cNvSpPr txBox="1"/>
          <p:nvPr/>
        </p:nvSpPr>
        <p:spPr>
          <a:xfrm>
            <a:off x="2127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76" name="Google Shape;476;p56"/>
          <p:cNvSpPr txBox="1"/>
          <p:nvPr/>
        </p:nvSpPr>
        <p:spPr>
          <a:xfrm>
            <a:off x="2356025" y="2275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77" name="Google Shape;477;p56"/>
          <p:cNvSpPr txBox="1"/>
          <p:nvPr/>
        </p:nvSpPr>
        <p:spPr>
          <a:xfrm>
            <a:off x="2508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78" name="Google Shape;478;p56"/>
          <p:cNvSpPr txBox="1"/>
          <p:nvPr/>
        </p:nvSpPr>
        <p:spPr>
          <a:xfrm>
            <a:off x="2737025" y="2351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79" name="Google Shape;479;p56"/>
          <p:cNvSpPr txBox="1"/>
          <p:nvPr/>
        </p:nvSpPr>
        <p:spPr>
          <a:xfrm>
            <a:off x="2737025" y="2808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0" name="Google Shape;480;p56"/>
          <p:cNvSpPr txBox="1"/>
          <p:nvPr/>
        </p:nvSpPr>
        <p:spPr>
          <a:xfrm>
            <a:off x="2051225" y="3037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1" name="Google Shape;481;p56"/>
          <p:cNvSpPr txBox="1"/>
          <p:nvPr/>
        </p:nvSpPr>
        <p:spPr>
          <a:xfrm>
            <a:off x="2813225" y="32660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2" name="Google Shape;482;p56"/>
          <p:cNvSpPr txBox="1"/>
          <p:nvPr/>
        </p:nvSpPr>
        <p:spPr>
          <a:xfrm>
            <a:off x="26608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3" name="Google Shape;483;p56"/>
          <p:cNvSpPr txBox="1"/>
          <p:nvPr/>
        </p:nvSpPr>
        <p:spPr>
          <a:xfrm>
            <a:off x="21274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4" name="Google Shape;484;p56"/>
          <p:cNvSpPr txBox="1"/>
          <p:nvPr/>
        </p:nvSpPr>
        <p:spPr>
          <a:xfrm>
            <a:off x="23560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5" name="Google Shape;485;p56"/>
          <p:cNvSpPr txBox="1"/>
          <p:nvPr/>
        </p:nvSpPr>
        <p:spPr>
          <a:xfrm>
            <a:off x="2737025" y="3799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6" name="Google Shape;486;p56"/>
          <p:cNvSpPr txBox="1"/>
          <p:nvPr/>
        </p:nvSpPr>
        <p:spPr>
          <a:xfrm>
            <a:off x="2508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7" name="Google Shape;487;p56"/>
          <p:cNvSpPr txBox="1"/>
          <p:nvPr/>
        </p:nvSpPr>
        <p:spPr>
          <a:xfrm>
            <a:off x="2127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8" name="Google Shape;488;p56"/>
          <p:cNvSpPr txBox="1"/>
          <p:nvPr/>
        </p:nvSpPr>
        <p:spPr>
          <a:xfrm>
            <a:off x="2432225" y="4180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89" name="Google Shape;489;p56"/>
          <p:cNvSpPr txBox="1"/>
          <p:nvPr/>
        </p:nvSpPr>
        <p:spPr>
          <a:xfrm>
            <a:off x="2660825" y="4104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90" name="Google Shape;490;p56"/>
          <p:cNvSpPr txBox="1"/>
          <p:nvPr/>
        </p:nvSpPr>
        <p:spPr>
          <a:xfrm>
            <a:off x="2508425" y="3113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491" name="Google Shape;491;p56"/>
          <p:cNvSpPr txBox="1"/>
          <p:nvPr/>
        </p:nvSpPr>
        <p:spPr>
          <a:xfrm>
            <a:off x="2284725" y="2210550"/>
            <a:ext cx="852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dk2"/>
                </a:solidFill>
                <a:latin typeface="Lato"/>
                <a:ea typeface="Lato"/>
                <a:cs typeface="Lato"/>
                <a:sym typeface="Lato"/>
              </a:rPr>
              <a:t>ρ=</a:t>
            </a:r>
            <a:r>
              <a:rPr lang="pt-PT" sz="1400" b="0" i="0" u="none" strike="noStrike" cap="none">
                <a:solidFill>
                  <a:srgbClr val="D8003B"/>
                </a:solidFill>
                <a:latin typeface="Lato"/>
                <a:ea typeface="Lato"/>
                <a:cs typeface="Lato"/>
                <a:sym typeface="Lato"/>
              </a:rPr>
              <a:t>N</a:t>
            </a:r>
            <a:r>
              <a:rPr lang="pt-PT" sz="1400" b="0" i="0" u="none" strike="noStrike" cap="none">
                <a:solidFill>
                  <a:schemeClr val="dk2"/>
                </a:solidFill>
                <a:latin typeface="Lato"/>
                <a:ea typeface="Lato"/>
                <a:cs typeface="Lato"/>
                <a:sym typeface="Lato"/>
              </a:rPr>
              <a:t>/V</a:t>
            </a:r>
            <a:endParaRPr sz="1400" b="0" i="0" u="none" strike="noStrike" cap="none">
              <a:solidFill>
                <a:srgbClr val="000000"/>
              </a:solidFill>
              <a:latin typeface="Arial"/>
              <a:ea typeface="Arial"/>
              <a:cs typeface="Arial"/>
              <a:sym typeface="Arial"/>
            </a:endParaRPr>
          </a:p>
        </p:txBody>
      </p:sp>
      <p:sp>
        <p:nvSpPr>
          <p:cNvPr id="492" name="Google Shape;492;p56"/>
          <p:cNvSpPr/>
          <p:nvPr/>
        </p:nvSpPr>
        <p:spPr>
          <a:xfrm>
            <a:off x="4691750" y="2575800"/>
            <a:ext cx="4213800" cy="872400"/>
          </a:xfrm>
          <a:prstGeom prst="roundRect">
            <a:avLst>
              <a:gd name="adj" fmla="val 16667"/>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93" name="Google Shape;493;p56"/>
          <p:cNvCxnSpPr/>
          <p:nvPr/>
        </p:nvCxnSpPr>
        <p:spPr>
          <a:xfrm flipH="1">
            <a:off x="5818400" y="3315975"/>
            <a:ext cx="1292100" cy="528300"/>
          </a:xfrm>
          <a:prstGeom prst="straightConnector1">
            <a:avLst/>
          </a:prstGeom>
          <a:noFill/>
          <a:ln w="9525" cap="flat" cmpd="sng">
            <a:solidFill>
              <a:schemeClr val="dk2"/>
            </a:solidFill>
            <a:prstDash val="solid"/>
            <a:round/>
            <a:headEnd type="none" w="sm" len="sm"/>
            <a:tailEnd type="triangle" w="med" len="med"/>
          </a:ln>
        </p:spPr>
      </p:cxnSp>
      <p:cxnSp>
        <p:nvCxnSpPr>
          <p:cNvPr id="494" name="Google Shape;494;p56"/>
          <p:cNvCxnSpPr/>
          <p:nvPr/>
        </p:nvCxnSpPr>
        <p:spPr>
          <a:xfrm flipH="1">
            <a:off x="7021475" y="3348525"/>
            <a:ext cx="273900" cy="489600"/>
          </a:xfrm>
          <a:prstGeom prst="straightConnector1">
            <a:avLst/>
          </a:prstGeom>
          <a:noFill/>
          <a:ln w="9525" cap="flat" cmpd="sng">
            <a:solidFill>
              <a:schemeClr val="dk2"/>
            </a:solidFill>
            <a:prstDash val="solid"/>
            <a:round/>
            <a:headEnd type="none" w="sm" len="sm"/>
            <a:tailEnd type="triangle" w="med" len="med"/>
          </a:ln>
        </p:spPr>
      </p:cxnSp>
      <p:cxnSp>
        <p:nvCxnSpPr>
          <p:cNvPr id="495" name="Google Shape;495;p56"/>
          <p:cNvCxnSpPr/>
          <p:nvPr/>
        </p:nvCxnSpPr>
        <p:spPr>
          <a:xfrm>
            <a:off x="7578800" y="3285550"/>
            <a:ext cx="461100" cy="794400"/>
          </a:xfrm>
          <a:prstGeom prst="straightConnector1">
            <a:avLst/>
          </a:prstGeom>
          <a:noFill/>
          <a:ln w="9525" cap="flat" cmpd="sng">
            <a:solidFill>
              <a:schemeClr val="dk2"/>
            </a:solidFill>
            <a:prstDash val="solid"/>
            <a:round/>
            <a:headEnd type="none" w="sm" len="sm"/>
            <a:tailEnd type="triangle" w="med" len="med"/>
          </a:ln>
        </p:spPr>
      </p:cxnSp>
      <p:sp>
        <p:nvSpPr>
          <p:cNvPr id="496" name="Google Shape;496;p56"/>
          <p:cNvSpPr txBox="1"/>
          <p:nvPr/>
        </p:nvSpPr>
        <p:spPr>
          <a:xfrm>
            <a:off x="7473350" y="4042050"/>
            <a:ext cx="1546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1" i="0" u="none" strike="noStrike" cap="none">
                <a:solidFill>
                  <a:srgbClr val="000000"/>
                </a:solidFill>
                <a:latin typeface="Lato"/>
                <a:ea typeface="Lato"/>
                <a:cs typeface="Lato"/>
                <a:sym typeface="Lato"/>
              </a:rPr>
              <a:t>secção eficaz </a:t>
            </a:r>
            <a:endParaRPr sz="1200" b="1"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[L</a:t>
            </a:r>
            <a:r>
              <a:rPr lang="pt-PT" sz="1200" b="0" i="0" u="none" strike="noStrike" cap="none" baseline="30000">
                <a:solidFill>
                  <a:srgbClr val="000000"/>
                </a:solidFill>
                <a:latin typeface="Lato"/>
                <a:ea typeface="Lato"/>
                <a:cs typeface="Lato"/>
                <a:sym typeface="Lato"/>
              </a:rPr>
              <a:t>2</a:t>
            </a:r>
            <a:r>
              <a:rPr lang="pt-PT" sz="1200" b="0" i="0" u="none" strike="noStrike" cap="none">
                <a:solidFill>
                  <a:srgbClr val="000000"/>
                </a:solidFill>
                <a:latin typeface="Lato"/>
                <a:ea typeface="Lato"/>
                <a:cs typeface="Lato"/>
                <a:sym typeface="Lato"/>
              </a:rPr>
              <a:t>]</a:t>
            </a:r>
            <a:endParaRPr sz="1200" b="0" i="0" u="none" strike="noStrike" cap="none">
              <a:solidFill>
                <a:srgbClr val="000000"/>
              </a:solidFill>
              <a:latin typeface="Lato"/>
              <a:ea typeface="Lato"/>
              <a:cs typeface="Lato"/>
              <a:sym typeface="Lato"/>
            </a:endParaRPr>
          </a:p>
        </p:txBody>
      </p:sp>
      <p:sp>
        <p:nvSpPr>
          <p:cNvPr id="497" name="Google Shape;497;p56"/>
          <p:cNvSpPr txBox="1"/>
          <p:nvPr/>
        </p:nvSpPr>
        <p:spPr>
          <a:xfrm>
            <a:off x="6558950" y="3813450"/>
            <a:ext cx="9993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densidade </a:t>
            </a:r>
            <a:endParaRPr sz="12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[L</a:t>
            </a:r>
            <a:r>
              <a:rPr lang="pt-PT" sz="1200" b="0" i="0" u="none" strike="noStrike" cap="none" baseline="30000">
                <a:solidFill>
                  <a:srgbClr val="000000"/>
                </a:solidFill>
                <a:latin typeface="Lato"/>
                <a:ea typeface="Lato"/>
                <a:cs typeface="Lato"/>
                <a:sym typeface="Lato"/>
              </a:rPr>
              <a:t>-3</a:t>
            </a:r>
            <a:r>
              <a:rPr lang="pt-PT" sz="1200" b="0" i="0" u="none" strike="noStrike" cap="none">
                <a:solidFill>
                  <a:srgbClr val="000000"/>
                </a:solidFill>
                <a:latin typeface="Lato"/>
                <a:ea typeface="Lato"/>
                <a:cs typeface="Lato"/>
                <a:sym typeface="Lato"/>
              </a:rPr>
              <a:t>]</a:t>
            </a:r>
            <a:endParaRPr sz="1200" b="0" i="0" u="none" strike="noStrike" cap="none">
              <a:solidFill>
                <a:srgbClr val="000000"/>
              </a:solidFill>
              <a:latin typeface="Lato"/>
              <a:ea typeface="Lato"/>
              <a:cs typeface="Lato"/>
              <a:sym typeface="Lato"/>
            </a:endParaRPr>
          </a:p>
        </p:txBody>
      </p:sp>
      <p:sp>
        <p:nvSpPr>
          <p:cNvPr id="498" name="Google Shape;498;p56"/>
          <p:cNvSpPr txBox="1"/>
          <p:nvPr/>
        </p:nvSpPr>
        <p:spPr>
          <a:xfrm>
            <a:off x="5111150" y="3813450"/>
            <a:ext cx="9993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espessura </a:t>
            </a:r>
            <a:endParaRPr sz="12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[L]</a:t>
            </a:r>
            <a:endParaRPr sz="1200" b="0" i="0" u="none" strike="noStrike" cap="none">
              <a:solidFill>
                <a:srgbClr val="000000"/>
              </a:solidFill>
              <a:latin typeface="Lato"/>
              <a:ea typeface="Lato"/>
              <a:cs typeface="Lato"/>
              <a:sym typeface="Lato"/>
            </a:endParaRPr>
          </a:p>
        </p:txBody>
      </p:sp>
      <p:sp>
        <p:nvSpPr>
          <p:cNvPr id="499" name="Google Shape;499;p56"/>
          <p:cNvSpPr txBox="1"/>
          <p:nvPr/>
        </p:nvSpPr>
        <p:spPr>
          <a:xfrm>
            <a:off x="2070000" y="4153350"/>
            <a:ext cx="402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A</a:t>
            </a:r>
            <a:endParaRPr sz="1400" b="0" i="1" u="none" strike="noStrike" cap="none">
              <a:solidFill>
                <a:srgbClr val="000000"/>
              </a:solidFill>
              <a:latin typeface="Lato"/>
              <a:ea typeface="Lato"/>
              <a:cs typeface="Lato"/>
              <a:sym typeface="Lato"/>
            </a:endParaRPr>
          </a:p>
        </p:txBody>
      </p:sp>
      <p:sp>
        <p:nvSpPr>
          <p:cNvPr id="500" name="Google Shape;500;p56"/>
          <p:cNvSpPr txBox="1"/>
          <p:nvPr/>
        </p:nvSpPr>
        <p:spPr>
          <a:xfrm>
            <a:off x="2432225" y="3723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01" name="Google Shape;501;p56"/>
          <p:cNvSpPr txBox="1"/>
          <p:nvPr/>
        </p:nvSpPr>
        <p:spPr>
          <a:xfrm>
            <a:off x="850225" y="3677300"/>
            <a:ext cx="566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N</a:t>
            </a:r>
            <a:r>
              <a:rPr lang="pt-PT" sz="1400" b="0" i="0" u="none" strike="noStrike" cap="none" baseline="-25000">
                <a:solidFill>
                  <a:srgbClr val="000000"/>
                </a:solidFill>
                <a:latin typeface="Lato"/>
                <a:ea typeface="Lato"/>
                <a:cs typeface="Lato"/>
                <a:sym typeface="Lato"/>
              </a:rPr>
              <a:t>i</a:t>
            </a:r>
            <a:endParaRPr sz="1400" b="0" i="0" u="none" strike="noStrike" cap="none" baseline="-25000">
              <a:solidFill>
                <a:srgbClr val="000000"/>
              </a:solidFill>
              <a:latin typeface="Lato"/>
              <a:ea typeface="Lato"/>
              <a:cs typeface="Lato"/>
              <a:sym typeface="La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57"/>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19</a:t>
            </a:fld>
            <a:endParaRPr sz="900">
              <a:solidFill>
                <a:schemeClr val="lt2"/>
              </a:solidFill>
              <a:latin typeface="Lato"/>
              <a:ea typeface="Lato"/>
              <a:cs typeface="Lato"/>
              <a:sym typeface="Lato"/>
            </a:endParaRPr>
          </a:p>
        </p:txBody>
      </p:sp>
      <p:sp>
        <p:nvSpPr>
          <p:cNvPr id="508" name="Google Shape;508;p57"/>
          <p:cNvSpPr txBox="1"/>
          <p:nvPr/>
        </p:nvSpPr>
        <p:spPr>
          <a:xfrm>
            <a:off x="132825" y="576675"/>
            <a:ext cx="4337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Probabilidade de uma partícula interagir ao percorrer </a:t>
            </a:r>
            <a:r>
              <a:rPr lang="pt-PT" sz="1400" b="0" i="1" u="none" strike="noStrike" cap="none">
                <a:solidFill>
                  <a:schemeClr val="dk2"/>
                </a:solidFill>
                <a:latin typeface="Lato"/>
                <a:ea typeface="Lato"/>
                <a:cs typeface="Lato"/>
                <a:sym typeface="Lato"/>
              </a:rPr>
              <a:t>δ</a:t>
            </a:r>
            <a:r>
              <a:rPr lang="pt-PT" sz="1400" b="0" i="1" u="none" strike="noStrike" cap="none">
                <a:solidFill>
                  <a:srgbClr val="000000"/>
                </a:solidFill>
                <a:latin typeface="Lato"/>
                <a:ea typeface="Lato"/>
                <a:cs typeface="Lato"/>
                <a:sym typeface="Lato"/>
              </a:rPr>
              <a:t>x</a:t>
            </a:r>
            <a:endParaRPr sz="1400" b="0" i="1"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p = N</a:t>
            </a:r>
            <a:r>
              <a:rPr lang="pt-PT" sz="1400" b="0" i="0" u="none" strike="noStrike" cap="none" baseline="-25000">
                <a:solidFill>
                  <a:srgbClr val="000000"/>
                </a:solidFill>
                <a:latin typeface="Lato"/>
                <a:ea typeface="Lato"/>
                <a:cs typeface="Lato"/>
                <a:sym typeface="Lato"/>
              </a:rPr>
              <a:t>f </a:t>
            </a:r>
            <a:r>
              <a:rPr lang="pt-PT" sz="1400" b="0" i="0" u="none" strike="noStrike" cap="none">
                <a:solidFill>
                  <a:srgbClr val="000000"/>
                </a:solidFill>
                <a:latin typeface="Lato"/>
                <a:ea typeface="Lato"/>
                <a:cs typeface="Lato"/>
                <a:sym typeface="Lato"/>
              </a:rPr>
              <a:t>/ N</a:t>
            </a:r>
            <a:r>
              <a:rPr lang="pt-PT" sz="1400" b="0" i="0" u="none" strike="noStrike" cap="none" baseline="-25000">
                <a:solidFill>
                  <a:srgbClr val="000000"/>
                </a:solidFill>
                <a:latin typeface="Lato"/>
                <a:ea typeface="Lato"/>
                <a:cs typeface="Lato"/>
                <a:sym typeface="Lato"/>
              </a:rPr>
              <a:t>i</a:t>
            </a:r>
            <a:r>
              <a:rPr lang="pt-PT" sz="1400" b="0" i="0" u="none" strike="noStrike" cap="none">
                <a:solidFill>
                  <a:srgbClr val="000000"/>
                </a:solidFill>
                <a:latin typeface="Lato"/>
                <a:ea typeface="Lato"/>
                <a:cs typeface="Lato"/>
                <a:sym typeface="Lato"/>
              </a:rPr>
              <a:t>  = </a:t>
            </a:r>
            <a:r>
              <a:rPr lang="pt-PT" sz="1400" b="0" i="1" u="none" strike="noStrike" cap="none">
                <a:solidFill>
                  <a:schemeClr val="dk2"/>
                </a:solidFill>
                <a:latin typeface="Lato"/>
                <a:ea typeface="Lato"/>
                <a:cs typeface="Lato"/>
                <a:sym typeface="Lato"/>
              </a:rPr>
              <a:t>δx</a:t>
            </a:r>
            <a:r>
              <a:rPr lang="pt-PT" sz="1400" b="0" i="0" u="none" strike="noStrike" cap="none">
                <a:solidFill>
                  <a:srgbClr val="000000"/>
                </a:solidFill>
                <a:latin typeface="Lato"/>
                <a:ea typeface="Lato"/>
                <a:cs typeface="Lato"/>
                <a:sym typeface="Lato"/>
              </a:rPr>
              <a:t> </a:t>
            </a:r>
            <a:r>
              <a:rPr lang="pt-PT" sz="1400" b="0" i="0" u="none" strike="noStrike" cap="none">
                <a:solidFill>
                  <a:schemeClr val="dk2"/>
                </a:solidFill>
                <a:latin typeface="Lato"/>
                <a:ea typeface="Lato"/>
                <a:cs typeface="Lato"/>
                <a:sym typeface="Lato"/>
              </a:rPr>
              <a:t>⋅ </a:t>
            </a:r>
            <a:r>
              <a:rPr lang="pt-PT" sz="1400" b="0" i="0" u="none" strike="noStrike" cap="none">
                <a:solidFill>
                  <a:srgbClr val="000000"/>
                </a:solidFill>
                <a:latin typeface="Lato"/>
                <a:ea typeface="Lato"/>
                <a:cs typeface="Lato"/>
                <a:sym typeface="Lato"/>
              </a:rPr>
              <a:t>ρ ⋅ </a:t>
            </a:r>
            <a:r>
              <a:rPr lang="pt-PT" sz="1400" b="1" i="0" u="none" strike="noStrike" cap="none">
                <a:solidFill>
                  <a:srgbClr val="000000"/>
                </a:solidFill>
                <a:latin typeface="Lato"/>
                <a:ea typeface="Lato"/>
                <a:cs typeface="Lato"/>
                <a:sym typeface="Lato"/>
              </a:rPr>
              <a:t>σ</a:t>
            </a:r>
            <a:endParaRPr sz="1400" b="1" i="0" u="none" strike="noStrike" cap="none">
              <a:solidFill>
                <a:srgbClr val="000000"/>
              </a:solidFill>
              <a:latin typeface="Lato"/>
              <a:ea typeface="Lato"/>
              <a:cs typeface="Lato"/>
              <a:sym typeface="Lato"/>
            </a:endParaRPr>
          </a:p>
        </p:txBody>
      </p:sp>
      <p:sp>
        <p:nvSpPr>
          <p:cNvPr id="509" name="Google Shape;509;p57"/>
          <p:cNvSpPr/>
          <p:nvPr/>
        </p:nvSpPr>
        <p:spPr>
          <a:xfrm>
            <a:off x="195950" y="594600"/>
            <a:ext cx="4213800" cy="872400"/>
          </a:xfrm>
          <a:prstGeom prst="roundRect">
            <a:avLst>
              <a:gd name="adj" fmla="val 16667"/>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10" name="Google Shape;510;p57"/>
          <p:cNvCxnSpPr/>
          <p:nvPr/>
        </p:nvCxnSpPr>
        <p:spPr>
          <a:xfrm flipH="1">
            <a:off x="1909000" y="1337275"/>
            <a:ext cx="866700" cy="950100"/>
          </a:xfrm>
          <a:prstGeom prst="straightConnector1">
            <a:avLst/>
          </a:prstGeom>
          <a:noFill/>
          <a:ln w="19050" cap="flat" cmpd="sng">
            <a:solidFill>
              <a:schemeClr val="dk1"/>
            </a:solidFill>
            <a:prstDash val="solid"/>
            <a:round/>
            <a:headEnd type="none" w="sm" len="sm"/>
            <a:tailEnd type="none" w="sm" len="sm"/>
          </a:ln>
        </p:spPr>
      </p:cxnSp>
      <p:cxnSp>
        <p:nvCxnSpPr>
          <p:cNvPr id="511" name="Google Shape;511;p57"/>
          <p:cNvCxnSpPr/>
          <p:nvPr/>
        </p:nvCxnSpPr>
        <p:spPr>
          <a:xfrm>
            <a:off x="3159150" y="1362300"/>
            <a:ext cx="1075200" cy="925200"/>
          </a:xfrm>
          <a:prstGeom prst="straightConnector1">
            <a:avLst/>
          </a:prstGeom>
          <a:noFill/>
          <a:ln w="19050" cap="flat" cmpd="sng">
            <a:solidFill>
              <a:schemeClr val="dk1"/>
            </a:solidFill>
            <a:prstDash val="solid"/>
            <a:round/>
            <a:headEnd type="none" w="sm" len="sm"/>
            <a:tailEnd type="none" w="sm" len="sm"/>
          </a:ln>
        </p:spPr>
      </p:cxnSp>
      <p:sp>
        <p:nvSpPr>
          <p:cNvPr id="512" name="Google Shape;512;p57"/>
          <p:cNvSpPr txBox="1"/>
          <p:nvPr/>
        </p:nvSpPr>
        <p:spPr>
          <a:xfrm>
            <a:off x="1909775" y="3158775"/>
            <a:ext cx="23271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comprimento de interacção [L]</a:t>
            </a:r>
            <a:endParaRPr sz="1200" b="0" i="0" u="none" strike="noStrike" cap="none">
              <a:solidFill>
                <a:srgbClr val="000000"/>
              </a:solidFill>
              <a:latin typeface="Lato"/>
              <a:ea typeface="Lato"/>
              <a:cs typeface="Lato"/>
              <a:sym typeface="Lato"/>
            </a:endParaRPr>
          </a:p>
        </p:txBody>
      </p:sp>
      <p:sp>
        <p:nvSpPr>
          <p:cNvPr id="513" name="Google Shape;513;p57"/>
          <p:cNvSpPr/>
          <p:nvPr/>
        </p:nvSpPr>
        <p:spPr>
          <a:xfrm>
            <a:off x="2699500" y="1062225"/>
            <a:ext cx="441900" cy="300000"/>
          </a:xfrm>
          <a:prstGeom prst="roundRect">
            <a:avLst>
              <a:gd name="adj" fmla="val 16667"/>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57"/>
          <p:cNvSpPr txBox="1"/>
          <p:nvPr/>
        </p:nvSpPr>
        <p:spPr>
          <a:xfrm>
            <a:off x="1590975" y="2334050"/>
            <a:ext cx="3000000" cy="677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pt-PT" sz="3200" b="1" i="0" u="none" strike="noStrike" cap="none">
                <a:solidFill>
                  <a:schemeClr val="dk2"/>
                </a:solidFill>
                <a:latin typeface="Lato"/>
                <a:ea typeface="Lato"/>
                <a:cs typeface="Lato"/>
                <a:sym typeface="Lato"/>
              </a:rPr>
              <a:t>λ</a:t>
            </a:r>
            <a:r>
              <a:rPr lang="pt-PT" sz="3200" b="0" i="0" u="none" strike="noStrike" cap="none">
                <a:solidFill>
                  <a:schemeClr val="dk2"/>
                </a:solidFill>
                <a:latin typeface="Lato"/>
                <a:ea typeface="Lato"/>
                <a:cs typeface="Lato"/>
                <a:sym typeface="Lato"/>
              </a:rPr>
              <a:t> = 1 / ρ ⋅ σ</a:t>
            </a:r>
            <a:endParaRPr sz="3200" b="0" i="0" u="none" strike="noStrike" cap="none">
              <a:solidFill>
                <a:srgbClr val="000000"/>
              </a:solidFill>
              <a:latin typeface="Arial"/>
              <a:ea typeface="Arial"/>
              <a:cs typeface="Arial"/>
              <a:sym typeface="Arial"/>
            </a:endParaRPr>
          </a:p>
        </p:txBody>
      </p:sp>
      <p:sp>
        <p:nvSpPr>
          <p:cNvPr id="515" name="Google Shape;515;p57"/>
          <p:cNvSpPr/>
          <p:nvPr/>
        </p:nvSpPr>
        <p:spPr>
          <a:xfrm>
            <a:off x="1858800" y="2271000"/>
            <a:ext cx="2459100" cy="872400"/>
          </a:xfrm>
          <a:prstGeom prst="roundRect">
            <a:avLst>
              <a:gd name="adj" fmla="val 16667"/>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Google Shape;516;p57"/>
          <p:cNvSpPr txBox="1"/>
          <p:nvPr/>
        </p:nvSpPr>
        <p:spPr>
          <a:xfrm>
            <a:off x="7998350" y="756225"/>
            <a:ext cx="789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chemeClr val="accent1"/>
                </a:solidFill>
                <a:latin typeface="Lato"/>
                <a:ea typeface="Lato"/>
                <a:cs typeface="Lato"/>
                <a:sym typeface="Lato"/>
              </a:rPr>
              <a:t>1-e</a:t>
            </a:r>
            <a:r>
              <a:rPr lang="pt-PT" sz="1400" b="0" i="1" u="none" strike="noStrike" cap="none" baseline="30000">
                <a:solidFill>
                  <a:schemeClr val="accent1"/>
                </a:solidFill>
                <a:latin typeface="Lato"/>
                <a:ea typeface="Lato"/>
                <a:cs typeface="Lato"/>
                <a:sym typeface="Lato"/>
              </a:rPr>
              <a:t>-x/λ</a:t>
            </a:r>
            <a:endParaRPr sz="1400" b="0" i="1" u="none" strike="noStrike" cap="none" baseline="30000">
              <a:solidFill>
                <a:schemeClr val="accent1"/>
              </a:solidFill>
              <a:latin typeface="Lato"/>
              <a:ea typeface="Lato"/>
              <a:cs typeface="Lato"/>
              <a:sym typeface="Lato"/>
            </a:endParaRPr>
          </a:p>
        </p:txBody>
      </p:sp>
      <p:sp>
        <p:nvSpPr>
          <p:cNvPr id="517" name="Google Shape;517;p57"/>
          <p:cNvSpPr txBox="1"/>
          <p:nvPr/>
        </p:nvSpPr>
        <p:spPr>
          <a:xfrm>
            <a:off x="513825" y="3853275"/>
            <a:ext cx="4624500" cy="677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pt-PT" sz="1600" b="1" i="1" u="none" strike="noStrike" cap="none">
                <a:solidFill>
                  <a:srgbClr val="000000"/>
                </a:solidFill>
                <a:latin typeface="Lato"/>
                <a:ea typeface="Lato"/>
                <a:cs typeface="Lato"/>
                <a:sym typeface="Lato"/>
              </a:rPr>
              <a:t>Após percorrer um comprimento correspondente a λ </a:t>
            </a:r>
            <a:endParaRPr sz="1600" b="1" i="1"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600"/>
              <a:buFont typeface="Arial"/>
              <a:buNone/>
            </a:pPr>
            <a:r>
              <a:rPr lang="pt-PT" sz="1600" b="1" i="1" u="none" strike="noStrike" cap="none">
                <a:solidFill>
                  <a:srgbClr val="000000"/>
                </a:solidFill>
                <a:latin typeface="Lato"/>
                <a:ea typeface="Lato"/>
                <a:cs typeface="Lato"/>
                <a:sym typeface="Lato"/>
              </a:rPr>
              <a:t>o fluxo é atenuado em cerca de 37%</a:t>
            </a:r>
            <a:endParaRPr sz="1600" b="1" i="1" u="none" strike="noStrike" cap="none">
              <a:solidFill>
                <a:srgbClr val="000000"/>
              </a:solidFill>
              <a:latin typeface="Lato"/>
              <a:ea typeface="Lato"/>
              <a:cs typeface="Lato"/>
              <a:sym typeface="Lato"/>
            </a:endParaRPr>
          </a:p>
        </p:txBody>
      </p:sp>
      <p:pic>
        <p:nvPicPr>
          <p:cNvPr id="518" name="Google Shape;518;p57"/>
          <p:cNvPicPr preferRelativeResize="0"/>
          <p:nvPr/>
        </p:nvPicPr>
        <p:blipFill rotWithShape="1">
          <a:blip r:embed="rId3">
            <a:alphaModFix/>
          </a:blip>
          <a:srcRect/>
          <a:stretch/>
        </p:blipFill>
        <p:spPr>
          <a:xfrm>
            <a:off x="4961683" y="689625"/>
            <a:ext cx="3112867" cy="39204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a:t>
            </a:fld>
            <a:endParaRPr sz="900">
              <a:solidFill>
                <a:schemeClr val="lt2"/>
              </a:solidFill>
              <a:latin typeface="Lato"/>
              <a:ea typeface="Lato"/>
              <a:cs typeface="Lato"/>
              <a:sym typeface="Lato"/>
            </a:endParaRPr>
          </a:p>
        </p:txBody>
      </p:sp>
      <p:sp>
        <p:nvSpPr>
          <p:cNvPr id="261" name="Google Shape;261;p40"/>
          <p:cNvSpPr txBox="1">
            <a:spLocks noGrp="1"/>
          </p:cNvSpPr>
          <p:nvPr>
            <p:ph type="title"/>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t>Introdução</a:t>
            </a:r>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t>“Revelando” a passagem de partículas</a:t>
            </a:r>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t>Filosofia de construção de ATLAS e CMS</a:t>
            </a:r>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t>Como a reconstrução complementa a detecção</a:t>
            </a:r>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Clr>
                <a:schemeClr val="dk2"/>
              </a:buClr>
              <a:buSzPct val="111111"/>
              <a:buFont typeface="Arial"/>
              <a:buNone/>
            </a:pPr>
            <a:r>
              <a:rPr lang="pt-PT"/>
              <a:t>Conclusões</a:t>
            </a:r>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58"/>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20</a:t>
            </a:fld>
            <a:endParaRPr sz="900">
              <a:solidFill>
                <a:schemeClr val="lt2"/>
              </a:solidFill>
              <a:latin typeface="Lato"/>
              <a:ea typeface="Lato"/>
              <a:cs typeface="Lato"/>
              <a:sym typeface="Lato"/>
            </a:endParaRPr>
          </a:p>
        </p:txBody>
      </p:sp>
      <p:sp>
        <p:nvSpPr>
          <p:cNvPr id="525" name="Google Shape;525;p58"/>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Características genéricas de um detector</a:t>
            </a:r>
            <a:endParaRPr>
              <a:solidFill>
                <a:schemeClr val="accent1"/>
              </a:solidFill>
            </a:endParaRPr>
          </a:p>
        </p:txBody>
      </p:sp>
      <p:sp>
        <p:nvSpPr>
          <p:cNvPr id="526" name="Google Shape;526;p58"/>
          <p:cNvSpPr/>
          <p:nvPr/>
        </p:nvSpPr>
        <p:spPr>
          <a:xfrm>
            <a:off x="361550" y="761850"/>
            <a:ext cx="628400" cy="1536575"/>
          </a:xfrm>
          <a:custGeom>
            <a:avLst/>
            <a:gdLst/>
            <a:ahLst/>
            <a:cxnLst/>
            <a:rect l="l" t="t" r="r" b="b"/>
            <a:pathLst>
              <a:path w="25136" h="61463" extrusionOk="0">
                <a:moveTo>
                  <a:pt x="172" y="1721"/>
                </a:moveTo>
                <a:lnTo>
                  <a:pt x="0" y="59053"/>
                </a:lnTo>
                <a:lnTo>
                  <a:pt x="7920" y="55954"/>
                </a:lnTo>
                <a:lnTo>
                  <a:pt x="7059" y="61463"/>
                </a:lnTo>
                <a:lnTo>
                  <a:pt x="25136" y="51994"/>
                </a:lnTo>
                <a:lnTo>
                  <a:pt x="12052" y="0"/>
                </a:lnTo>
                <a:lnTo>
                  <a:pt x="517" y="1549"/>
                </a:lnTo>
              </a:path>
            </a:pathLst>
          </a:custGeom>
          <a:solidFill>
            <a:schemeClr val="lt1"/>
          </a:solidFill>
          <a:ln>
            <a:noFill/>
          </a:ln>
        </p:spPr>
      </p:sp>
      <p:sp>
        <p:nvSpPr>
          <p:cNvPr id="527" name="Google Shape;527;p58"/>
          <p:cNvSpPr/>
          <p:nvPr/>
        </p:nvSpPr>
        <p:spPr>
          <a:xfrm>
            <a:off x="47350" y="3000025"/>
            <a:ext cx="800575" cy="1730275"/>
          </a:xfrm>
          <a:custGeom>
            <a:avLst/>
            <a:gdLst/>
            <a:ahLst/>
            <a:cxnLst/>
            <a:rect l="l" t="t" r="r" b="b"/>
            <a:pathLst>
              <a:path w="32023" h="69211" extrusionOk="0">
                <a:moveTo>
                  <a:pt x="19283" y="0"/>
                </a:moveTo>
                <a:lnTo>
                  <a:pt x="11879" y="3960"/>
                </a:lnTo>
                <a:lnTo>
                  <a:pt x="10158" y="18249"/>
                </a:lnTo>
                <a:lnTo>
                  <a:pt x="0" y="27719"/>
                </a:lnTo>
                <a:lnTo>
                  <a:pt x="0" y="69211"/>
                </a:lnTo>
                <a:lnTo>
                  <a:pt x="32023" y="67834"/>
                </a:lnTo>
                <a:lnTo>
                  <a:pt x="29785" y="4993"/>
                </a:lnTo>
                <a:close/>
              </a:path>
            </a:pathLst>
          </a:custGeom>
          <a:solidFill>
            <a:schemeClr val="lt1"/>
          </a:solidFill>
          <a:ln>
            <a:noFill/>
          </a:ln>
        </p:spPr>
      </p:sp>
      <p:sp>
        <p:nvSpPr>
          <p:cNvPr id="528" name="Google Shape;528;p58"/>
          <p:cNvSpPr txBox="1">
            <a:spLocks noGrp="1"/>
          </p:cNvSpPr>
          <p:nvPr>
            <p:ph type="body" idx="1"/>
          </p:nvPr>
        </p:nvSpPr>
        <p:spPr>
          <a:xfrm>
            <a:off x="221475" y="801500"/>
            <a:ext cx="7054500" cy="13977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A sensibilidade de um detector à passagem de radiação depende</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da massa do detector</a:t>
            </a:r>
            <a:endParaRPr sz="1800"/>
          </a:p>
          <a:p>
            <a:pPr marL="457200" lvl="0" indent="-342900" algn="l" rtl="0">
              <a:lnSpc>
                <a:spcPct val="115000"/>
              </a:lnSpc>
              <a:spcBef>
                <a:spcPts val="0"/>
              </a:spcBef>
              <a:spcAft>
                <a:spcPts val="0"/>
              </a:spcAft>
              <a:buSzPts val="1800"/>
              <a:buChar char="●"/>
            </a:pPr>
            <a:r>
              <a:rPr lang="pt-PT" sz="1800"/>
              <a:t>da secção eficaz de interacção (σ) entre a radiação e o material</a:t>
            </a:r>
            <a:endParaRPr sz="1800"/>
          </a:p>
          <a:p>
            <a:pPr marL="457200" lvl="0" indent="-342900" algn="l" rtl="0">
              <a:lnSpc>
                <a:spcPct val="115000"/>
              </a:lnSpc>
              <a:spcBef>
                <a:spcPts val="0"/>
              </a:spcBef>
              <a:spcAft>
                <a:spcPts val="0"/>
              </a:spcAft>
              <a:buSzPts val="1800"/>
              <a:buChar char="●"/>
            </a:pPr>
            <a:r>
              <a:rPr lang="pt-PT" sz="1800"/>
              <a:t>do </a:t>
            </a:r>
            <a:r>
              <a:rPr lang="pt-PT" sz="1800" b="1"/>
              <a:t>material a montante</a:t>
            </a:r>
            <a:r>
              <a:rPr lang="pt-PT" sz="1800"/>
              <a:t> da região sensível</a:t>
            </a:r>
            <a:endParaRPr sz="1800"/>
          </a:p>
        </p:txBody>
      </p:sp>
      <p:sp>
        <p:nvSpPr>
          <p:cNvPr id="529" name="Google Shape;529;p58"/>
          <p:cNvSpPr/>
          <p:nvPr/>
        </p:nvSpPr>
        <p:spPr>
          <a:xfrm rot="-5400000">
            <a:off x="1413600" y="2943575"/>
            <a:ext cx="2278925" cy="999425"/>
          </a:xfrm>
          <a:prstGeom prst="flowChartMagneticDisk">
            <a:avLst/>
          </a:prstGeom>
          <a:gradFill>
            <a:gsLst>
              <a:gs pos="0">
                <a:srgbClr val="DBD4EB"/>
              </a:gs>
              <a:gs pos="100000">
                <a:srgbClr val="9180BB"/>
              </a:gs>
            </a:gsLst>
            <a:path path="circle">
              <a:fillToRect l="50000" t="50000" r="50000" b="50000"/>
            </a:path>
            <a:tileRect/>
          </a:gradFill>
          <a:ln w="9525" cap="flat"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30" name="Google Shape;530;p58"/>
          <p:cNvCxnSpPr/>
          <p:nvPr/>
        </p:nvCxnSpPr>
        <p:spPr>
          <a:xfrm>
            <a:off x="888425" y="2838550"/>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531" name="Google Shape;531;p58"/>
          <p:cNvCxnSpPr/>
          <p:nvPr/>
        </p:nvCxnSpPr>
        <p:spPr>
          <a:xfrm rot="10800000" flipH="1">
            <a:off x="2651725" y="2927725"/>
            <a:ext cx="1336800" cy="63600"/>
          </a:xfrm>
          <a:prstGeom prst="straightConnector1">
            <a:avLst/>
          </a:prstGeom>
          <a:noFill/>
          <a:ln w="9525" cap="flat" cmpd="sng">
            <a:solidFill>
              <a:schemeClr val="dk2"/>
            </a:solidFill>
            <a:prstDash val="solid"/>
            <a:round/>
            <a:headEnd type="none" w="sm" len="sm"/>
            <a:tailEnd type="triangle" w="med" len="med"/>
          </a:ln>
        </p:spPr>
      </p:cxnSp>
      <p:cxnSp>
        <p:nvCxnSpPr>
          <p:cNvPr id="532" name="Google Shape;532;p58"/>
          <p:cNvCxnSpPr/>
          <p:nvPr/>
        </p:nvCxnSpPr>
        <p:spPr>
          <a:xfrm rot="10800000">
            <a:off x="882025" y="2991507"/>
            <a:ext cx="1769700" cy="0"/>
          </a:xfrm>
          <a:prstGeom prst="straightConnector1">
            <a:avLst/>
          </a:prstGeom>
          <a:noFill/>
          <a:ln w="9525" cap="flat" cmpd="sng">
            <a:solidFill>
              <a:schemeClr val="dk2"/>
            </a:solidFill>
            <a:prstDash val="solid"/>
            <a:round/>
            <a:headEnd type="none" w="sm" len="sm"/>
            <a:tailEnd type="none" w="sm" len="sm"/>
          </a:ln>
        </p:spPr>
      </p:cxnSp>
      <p:cxnSp>
        <p:nvCxnSpPr>
          <p:cNvPr id="533" name="Google Shape;533;p58"/>
          <p:cNvCxnSpPr/>
          <p:nvPr/>
        </p:nvCxnSpPr>
        <p:spPr>
          <a:xfrm>
            <a:off x="2651734" y="3144106"/>
            <a:ext cx="1330500" cy="101100"/>
          </a:xfrm>
          <a:prstGeom prst="straightConnector1">
            <a:avLst/>
          </a:prstGeom>
          <a:noFill/>
          <a:ln w="9525" cap="flat" cmpd="sng">
            <a:solidFill>
              <a:schemeClr val="dk2"/>
            </a:solidFill>
            <a:prstDash val="solid"/>
            <a:round/>
            <a:headEnd type="none" w="sm" len="sm"/>
            <a:tailEnd type="triangle" w="med" len="med"/>
          </a:ln>
        </p:spPr>
      </p:cxnSp>
      <p:cxnSp>
        <p:nvCxnSpPr>
          <p:cNvPr id="534" name="Google Shape;534;p58"/>
          <p:cNvCxnSpPr/>
          <p:nvPr/>
        </p:nvCxnSpPr>
        <p:spPr>
          <a:xfrm rot="10800000">
            <a:off x="882025" y="3143907"/>
            <a:ext cx="1769700" cy="0"/>
          </a:xfrm>
          <a:prstGeom prst="straightConnector1">
            <a:avLst/>
          </a:prstGeom>
          <a:noFill/>
          <a:ln w="9525" cap="flat" cmpd="sng">
            <a:solidFill>
              <a:schemeClr val="dk2"/>
            </a:solidFill>
            <a:prstDash val="solid"/>
            <a:round/>
            <a:headEnd type="none" w="sm" len="sm"/>
            <a:tailEnd type="none" w="sm" len="sm"/>
          </a:ln>
        </p:spPr>
      </p:cxnSp>
      <p:cxnSp>
        <p:nvCxnSpPr>
          <p:cNvPr id="535" name="Google Shape;535;p58"/>
          <p:cNvCxnSpPr/>
          <p:nvPr/>
        </p:nvCxnSpPr>
        <p:spPr>
          <a:xfrm>
            <a:off x="888425" y="3321213"/>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536" name="Google Shape;536;p58"/>
          <p:cNvCxnSpPr/>
          <p:nvPr/>
        </p:nvCxnSpPr>
        <p:spPr>
          <a:xfrm>
            <a:off x="888425" y="3448150"/>
            <a:ext cx="3106500" cy="6300"/>
          </a:xfrm>
          <a:prstGeom prst="straightConnector1">
            <a:avLst/>
          </a:prstGeom>
          <a:noFill/>
          <a:ln w="9525" cap="flat" cmpd="sng">
            <a:solidFill>
              <a:schemeClr val="dk2"/>
            </a:solidFill>
            <a:prstDash val="solid"/>
            <a:round/>
            <a:headEnd type="none" w="sm" len="sm"/>
            <a:tailEnd type="triangle" w="med" len="med"/>
          </a:ln>
        </p:spPr>
      </p:cxnSp>
      <p:cxnSp>
        <p:nvCxnSpPr>
          <p:cNvPr id="537" name="Google Shape;537;p58"/>
          <p:cNvCxnSpPr/>
          <p:nvPr/>
        </p:nvCxnSpPr>
        <p:spPr>
          <a:xfrm>
            <a:off x="2632810" y="3526050"/>
            <a:ext cx="1324200" cy="163500"/>
          </a:xfrm>
          <a:prstGeom prst="straightConnector1">
            <a:avLst/>
          </a:prstGeom>
          <a:noFill/>
          <a:ln w="9525" cap="flat" cmpd="sng">
            <a:solidFill>
              <a:schemeClr val="dk2"/>
            </a:solidFill>
            <a:prstDash val="solid"/>
            <a:round/>
            <a:headEnd type="none" w="sm" len="sm"/>
            <a:tailEnd type="triangle" w="med" len="med"/>
          </a:ln>
        </p:spPr>
      </p:cxnSp>
      <p:cxnSp>
        <p:nvCxnSpPr>
          <p:cNvPr id="538" name="Google Shape;538;p58"/>
          <p:cNvCxnSpPr/>
          <p:nvPr/>
        </p:nvCxnSpPr>
        <p:spPr>
          <a:xfrm rot="10800000">
            <a:off x="882025" y="3524907"/>
            <a:ext cx="1769700" cy="0"/>
          </a:xfrm>
          <a:prstGeom prst="straightConnector1">
            <a:avLst/>
          </a:prstGeom>
          <a:noFill/>
          <a:ln w="9525" cap="flat" cmpd="sng">
            <a:solidFill>
              <a:schemeClr val="dk2"/>
            </a:solidFill>
            <a:prstDash val="solid"/>
            <a:round/>
            <a:headEnd type="none" w="sm" len="sm"/>
            <a:tailEnd type="none" w="sm" len="sm"/>
          </a:ln>
        </p:spPr>
      </p:cxnSp>
      <p:sp>
        <p:nvSpPr>
          <p:cNvPr id="539" name="Google Shape;539;p58"/>
          <p:cNvSpPr/>
          <p:nvPr/>
        </p:nvSpPr>
        <p:spPr>
          <a:xfrm>
            <a:off x="2580645" y="28971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58"/>
          <p:cNvSpPr/>
          <p:nvPr/>
        </p:nvSpPr>
        <p:spPr>
          <a:xfrm>
            <a:off x="2644114" y="3049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58"/>
          <p:cNvSpPr/>
          <p:nvPr/>
        </p:nvSpPr>
        <p:spPr>
          <a:xfrm>
            <a:off x="2567914" y="3430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58"/>
          <p:cNvSpPr txBox="1"/>
          <p:nvPr/>
        </p:nvSpPr>
        <p:spPr>
          <a:xfrm>
            <a:off x="2127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3" name="Google Shape;543;p58"/>
          <p:cNvSpPr txBox="1"/>
          <p:nvPr/>
        </p:nvSpPr>
        <p:spPr>
          <a:xfrm>
            <a:off x="2356025" y="2275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4" name="Google Shape;544;p58"/>
          <p:cNvSpPr txBox="1"/>
          <p:nvPr/>
        </p:nvSpPr>
        <p:spPr>
          <a:xfrm>
            <a:off x="2508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5" name="Google Shape;545;p58"/>
          <p:cNvSpPr txBox="1"/>
          <p:nvPr/>
        </p:nvSpPr>
        <p:spPr>
          <a:xfrm>
            <a:off x="2737025" y="2351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6" name="Google Shape;546;p58"/>
          <p:cNvSpPr txBox="1"/>
          <p:nvPr/>
        </p:nvSpPr>
        <p:spPr>
          <a:xfrm>
            <a:off x="2737025" y="2808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7" name="Google Shape;547;p58"/>
          <p:cNvSpPr txBox="1"/>
          <p:nvPr/>
        </p:nvSpPr>
        <p:spPr>
          <a:xfrm>
            <a:off x="2051225" y="3037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8" name="Google Shape;548;p58"/>
          <p:cNvSpPr txBox="1"/>
          <p:nvPr/>
        </p:nvSpPr>
        <p:spPr>
          <a:xfrm>
            <a:off x="2813225" y="32660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49" name="Google Shape;549;p58"/>
          <p:cNvSpPr txBox="1"/>
          <p:nvPr/>
        </p:nvSpPr>
        <p:spPr>
          <a:xfrm>
            <a:off x="26608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0" name="Google Shape;550;p58"/>
          <p:cNvSpPr txBox="1"/>
          <p:nvPr/>
        </p:nvSpPr>
        <p:spPr>
          <a:xfrm>
            <a:off x="21274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1" name="Google Shape;551;p58"/>
          <p:cNvSpPr txBox="1"/>
          <p:nvPr/>
        </p:nvSpPr>
        <p:spPr>
          <a:xfrm>
            <a:off x="23560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2" name="Google Shape;552;p58"/>
          <p:cNvSpPr txBox="1"/>
          <p:nvPr/>
        </p:nvSpPr>
        <p:spPr>
          <a:xfrm>
            <a:off x="2737025" y="3799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3" name="Google Shape;553;p58"/>
          <p:cNvSpPr txBox="1"/>
          <p:nvPr/>
        </p:nvSpPr>
        <p:spPr>
          <a:xfrm>
            <a:off x="2508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4" name="Google Shape;554;p58"/>
          <p:cNvSpPr txBox="1"/>
          <p:nvPr/>
        </p:nvSpPr>
        <p:spPr>
          <a:xfrm>
            <a:off x="2127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5" name="Google Shape;555;p58"/>
          <p:cNvSpPr txBox="1"/>
          <p:nvPr/>
        </p:nvSpPr>
        <p:spPr>
          <a:xfrm>
            <a:off x="2432225" y="4180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6" name="Google Shape;556;p58"/>
          <p:cNvSpPr txBox="1"/>
          <p:nvPr/>
        </p:nvSpPr>
        <p:spPr>
          <a:xfrm>
            <a:off x="2660825" y="4104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7" name="Google Shape;557;p58"/>
          <p:cNvSpPr txBox="1"/>
          <p:nvPr/>
        </p:nvSpPr>
        <p:spPr>
          <a:xfrm>
            <a:off x="2508425" y="3113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8" name="Google Shape;558;p58"/>
          <p:cNvSpPr txBox="1"/>
          <p:nvPr/>
        </p:nvSpPr>
        <p:spPr>
          <a:xfrm>
            <a:off x="2432225" y="3723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59" name="Google Shape;559;p58"/>
          <p:cNvSpPr/>
          <p:nvPr/>
        </p:nvSpPr>
        <p:spPr>
          <a:xfrm>
            <a:off x="432875" y="2457175"/>
            <a:ext cx="452100" cy="15786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60" name="Google Shape;560;p58"/>
          <p:cNvCxnSpPr/>
          <p:nvPr/>
        </p:nvCxnSpPr>
        <p:spPr>
          <a:xfrm>
            <a:off x="44550" y="2813650"/>
            <a:ext cx="394500" cy="6300"/>
          </a:xfrm>
          <a:prstGeom prst="straightConnector1">
            <a:avLst/>
          </a:prstGeom>
          <a:noFill/>
          <a:ln w="9525" cap="flat" cmpd="sng">
            <a:solidFill>
              <a:schemeClr val="dk2"/>
            </a:solidFill>
            <a:prstDash val="solid"/>
            <a:round/>
            <a:headEnd type="none" w="sm" len="sm"/>
            <a:tailEnd type="none" w="sm" len="sm"/>
          </a:ln>
        </p:spPr>
      </p:cxnSp>
      <p:cxnSp>
        <p:nvCxnSpPr>
          <p:cNvPr id="561" name="Google Shape;561;p58"/>
          <p:cNvCxnSpPr/>
          <p:nvPr/>
        </p:nvCxnSpPr>
        <p:spPr>
          <a:xfrm>
            <a:off x="44550" y="2858021"/>
            <a:ext cx="394500" cy="6300"/>
          </a:xfrm>
          <a:prstGeom prst="straightConnector1">
            <a:avLst/>
          </a:prstGeom>
          <a:noFill/>
          <a:ln w="9525" cap="flat" cmpd="sng">
            <a:solidFill>
              <a:schemeClr val="dk2"/>
            </a:solidFill>
            <a:prstDash val="solid"/>
            <a:round/>
            <a:headEnd type="none" w="sm" len="sm"/>
            <a:tailEnd type="none" w="sm" len="sm"/>
          </a:ln>
        </p:spPr>
      </p:cxnSp>
      <p:cxnSp>
        <p:nvCxnSpPr>
          <p:cNvPr id="562" name="Google Shape;562;p58"/>
          <p:cNvCxnSpPr/>
          <p:nvPr/>
        </p:nvCxnSpPr>
        <p:spPr>
          <a:xfrm>
            <a:off x="44550" y="2966050"/>
            <a:ext cx="394500" cy="6300"/>
          </a:xfrm>
          <a:prstGeom prst="straightConnector1">
            <a:avLst/>
          </a:prstGeom>
          <a:noFill/>
          <a:ln w="9525" cap="flat" cmpd="sng">
            <a:solidFill>
              <a:schemeClr val="dk2"/>
            </a:solidFill>
            <a:prstDash val="solid"/>
            <a:round/>
            <a:headEnd type="none" w="sm" len="sm"/>
            <a:tailEnd type="none" w="sm" len="sm"/>
          </a:ln>
        </p:spPr>
      </p:cxnSp>
      <p:cxnSp>
        <p:nvCxnSpPr>
          <p:cNvPr id="563" name="Google Shape;563;p58"/>
          <p:cNvCxnSpPr/>
          <p:nvPr/>
        </p:nvCxnSpPr>
        <p:spPr>
          <a:xfrm>
            <a:off x="44550" y="2889850"/>
            <a:ext cx="394500" cy="6300"/>
          </a:xfrm>
          <a:prstGeom prst="straightConnector1">
            <a:avLst/>
          </a:prstGeom>
          <a:noFill/>
          <a:ln w="9525" cap="flat" cmpd="sng">
            <a:solidFill>
              <a:schemeClr val="dk2"/>
            </a:solidFill>
            <a:prstDash val="solid"/>
            <a:round/>
            <a:headEnd type="none" w="sm" len="sm"/>
            <a:tailEnd type="none" w="sm" len="sm"/>
          </a:ln>
        </p:spPr>
      </p:cxnSp>
      <p:cxnSp>
        <p:nvCxnSpPr>
          <p:cNvPr id="564" name="Google Shape;564;p58"/>
          <p:cNvCxnSpPr/>
          <p:nvPr/>
        </p:nvCxnSpPr>
        <p:spPr>
          <a:xfrm>
            <a:off x="44550" y="3423250"/>
            <a:ext cx="394500" cy="6300"/>
          </a:xfrm>
          <a:prstGeom prst="straightConnector1">
            <a:avLst/>
          </a:prstGeom>
          <a:noFill/>
          <a:ln w="9525" cap="flat" cmpd="sng">
            <a:solidFill>
              <a:schemeClr val="dk2"/>
            </a:solidFill>
            <a:prstDash val="solid"/>
            <a:round/>
            <a:headEnd type="none" w="sm" len="sm"/>
            <a:tailEnd type="none" w="sm" len="sm"/>
          </a:ln>
        </p:spPr>
      </p:cxnSp>
      <p:sp>
        <p:nvSpPr>
          <p:cNvPr id="565" name="Google Shape;565;p58"/>
          <p:cNvSpPr txBox="1"/>
          <p:nvPr/>
        </p:nvSpPr>
        <p:spPr>
          <a:xfrm>
            <a:off x="37850" y="3671550"/>
            <a:ext cx="566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N</a:t>
            </a:r>
            <a:r>
              <a:rPr lang="pt-PT" sz="1400" b="0" i="0" u="none" strike="noStrike" cap="none" baseline="-25000">
                <a:solidFill>
                  <a:srgbClr val="000000"/>
                </a:solidFill>
                <a:latin typeface="Lato"/>
                <a:ea typeface="Lato"/>
                <a:cs typeface="Lato"/>
                <a:sym typeface="Lato"/>
              </a:rPr>
              <a:t>0</a:t>
            </a:r>
            <a:endParaRPr sz="1400" b="0" i="0" u="none" strike="noStrike" cap="none" baseline="-25000">
              <a:solidFill>
                <a:srgbClr val="000000"/>
              </a:solidFill>
              <a:latin typeface="Lato"/>
              <a:ea typeface="Lato"/>
              <a:cs typeface="Lato"/>
              <a:sym typeface="Lato"/>
            </a:endParaRPr>
          </a:p>
        </p:txBody>
      </p:sp>
      <p:sp>
        <p:nvSpPr>
          <p:cNvPr id="566" name="Google Shape;566;p58"/>
          <p:cNvSpPr txBox="1"/>
          <p:nvPr/>
        </p:nvSpPr>
        <p:spPr>
          <a:xfrm>
            <a:off x="5194425" y="2495350"/>
            <a:ext cx="3011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p:txBody>
      </p:sp>
      <p:sp>
        <p:nvSpPr>
          <p:cNvPr id="567" name="Google Shape;567;p58"/>
          <p:cNvSpPr txBox="1"/>
          <p:nvPr/>
        </p:nvSpPr>
        <p:spPr>
          <a:xfrm>
            <a:off x="5316375" y="3039300"/>
            <a:ext cx="27672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O material interposto entre a fonte e o detector pode absorver, converter, multiplicar, dispersar, …</a:t>
            </a:r>
            <a:endParaRPr sz="1400" b="0" i="1" u="none" strike="noStrike" cap="none">
              <a:solidFill>
                <a:srgbClr val="000000"/>
              </a:solidFill>
              <a:latin typeface="Lato"/>
              <a:ea typeface="Lato"/>
              <a:cs typeface="Lato"/>
              <a:sym typeface="Lato"/>
            </a:endParaRPr>
          </a:p>
        </p:txBody>
      </p:sp>
      <p:cxnSp>
        <p:nvCxnSpPr>
          <p:cNvPr id="568" name="Google Shape;568;p58"/>
          <p:cNvCxnSpPr/>
          <p:nvPr/>
        </p:nvCxnSpPr>
        <p:spPr>
          <a:xfrm>
            <a:off x="44550" y="3010421"/>
            <a:ext cx="394500" cy="6300"/>
          </a:xfrm>
          <a:prstGeom prst="straightConnector1">
            <a:avLst/>
          </a:prstGeom>
          <a:noFill/>
          <a:ln w="9525" cap="flat" cmpd="sng">
            <a:solidFill>
              <a:schemeClr val="dk2"/>
            </a:solidFill>
            <a:prstDash val="solid"/>
            <a:round/>
            <a:headEnd type="none" w="sm" len="sm"/>
            <a:tailEnd type="none" w="sm" len="sm"/>
          </a:ln>
        </p:spPr>
      </p:cxnSp>
      <p:sp>
        <p:nvSpPr>
          <p:cNvPr id="569" name="Google Shape;569;p58"/>
          <p:cNvSpPr txBox="1"/>
          <p:nvPr/>
        </p:nvSpPr>
        <p:spPr>
          <a:xfrm>
            <a:off x="850225" y="3677300"/>
            <a:ext cx="566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N</a:t>
            </a:r>
            <a:r>
              <a:rPr lang="pt-PT" sz="1400" b="0" i="0" u="none" strike="noStrike" cap="none" baseline="-25000">
                <a:solidFill>
                  <a:srgbClr val="000000"/>
                </a:solidFill>
                <a:latin typeface="Lato"/>
                <a:ea typeface="Lato"/>
                <a:cs typeface="Lato"/>
                <a:sym typeface="Lato"/>
              </a:rPr>
              <a:t>i</a:t>
            </a:r>
            <a:endParaRPr sz="1400" b="0" i="0" u="none" strike="noStrike" cap="none" baseline="-25000">
              <a:solidFill>
                <a:srgbClr val="000000"/>
              </a:solidFill>
              <a:latin typeface="Lato"/>
              <a:ea typeface="Lato"/>
              <a:cs typeface="Lato"/>
              <a:sym typeface="Lato"/>
            </a:endParaRPr>
          </a:p>
        </p:txBody>
      </p:sp>
      <p:cxnSp>
        <p:nvCxnSpPr>
          <p:cNvPr id="570" name="Google Shape;570;p58"/>
          <p:cNvCxnSpPr/>
          <p:nvPr/>
        </p:nvCxnSpPr>
        <p:spPr>
          <a:xfrm>
            <a:off x="44550" y="3499450"/>
            <a:ext cx="394500" cy="6300"/>
          </a:xfrm>
          <a:prstGeom prst="straightConnector1">
            <a:avLst/>
          </a:prstGeom>
          <a:noFill/>
          <a:ln w="9525" cap="flat" cmpd="sng">
            <a:solidFill>
              <a:schemeClr val="dk2"/>
            </a:solidFill>
            <a:prstDash val="solid"/>
            <a:round/>
            <a:headEnd type="none" w="sm" len="sm"/>
            <a:tailEnd type="none" w="sm" len="sm"/>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5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21</a:t>
            </a:fld>
            <a:endParaRPr sz="900">
              <a:solidFill>
                <a:schemeClr val="lt2"/>
              </a:solidFill>
              <a:latin typeface="Lato"/>
              <a:ea typeface="Lato"/>
              <a:cs typeface="Lato"/>
              <a:sym typeface="Lato"/>
            </a:endParaRPr>
          </a:p>
        </p:txBody>
      </p:sp>
      <p:sp>
        <p:nvSpPr>
          <p:cNvPr id="577" name="Google Shape;577;p59"/>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1111"/>
              <a:buNone/>
            </a:pPr>
            <a:r>
              <a:rPr lang="pt-PT">
                <a:solidFill>
                  <a:schemeClr val="accent1"/>
                </a:solidFill>
              </a:rPr>
              <a:t>Características genéricas de um detector</a:t>
            </a:r>
            <a:endParaRPr>
              <a:solidFill>
                <a:schemeClr val="accent1"/>
              </a:solidFill>
            </a:endParaRPr>
          </a:p>
        </p:txBody>
      </p:sp>
      <p:sp>
        <p:nvSpPr>
          <p:cNvPr id="578" name="Google Shape;578;p59"/>
          <p:cNvSpPr/>
          <p:nvPr/>
        </p:nvSpPr>
        <p:spPr>
          <a:xfrm rot="-5400000">
            <a:off x="1413600" y="2943575"/>
            <a:ext cx="2278925" cy="999425"/>
          </a:xfrm>
          <a:prstGeom prst="flowChartMagneticDisk">
            <a:avLst/>
          </a:prstGeom>
          <a:gradFill>
            <a:gsLst>
              <a:gs pos="0">
                <a:srgbClr val="DBD4EB"/>
              </a:gs>
              <a:gs pos="100000">
                <a:srgbClr val="9180BB"/>
              </a:gs>
            </a:gsLst>
            <a:path path="circle">
              <a:fillToRect l="50000" t="50000" r="50000" b="50000"/>
            </a:path>
            <a:tileRect/>
          </a:gradFill>
          <a:ln w="9525" cap="flat"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p59"/>
          <p:cNvSpPr/>
          <p:nvPr/>
        </p:nvSpPr>
        <p:spPr>
          <a:xfrm>
            <a:off x="2580645" y="28971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p59"/>
          <p:cNvSpPr/>
          <p:nvPr/>
        </p:nvSpPr>
        <p:spPr>
          <a:xfrm>
            <a:off x="2644114" y="3049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p59"/>
          <p:cNvSpPr/>
          <p:nvPr/>
        </p:nvSpPr>
        <p:spPr>
          <a:xfrm>
            <a:off x="2567914" y="3430500"/>
            <a:ext cx="102900" cy="163500"/>
          </a:xfrm>
          <a:prstGeom prst="star5">
            <a:avLst>
              <a:gd name="adj" fmla="val 19098"/>
              <a:gd name="hf" fmla="val 105146"/>
              <a:gd name="vf" fmla="val 110557"/>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p59"/>
          <p:cNvSpPr txBox="1"/>
          <p:nvPr/>
        </p:nvSpPr>
        <p:spPr>
          <a:xfrm>
            <a:off x="2127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3" name="Google Shape;583;p59"/>
          <p:cNvSpPr txBox="1"/>
          <p:nvPr/>
        </p:nvSpPr>
        <p:spPr>
          <a:xfrm>
            <a:off x="2356025" y="2275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4" name="Google Shape;584;p59"/>
          <p:cNvSpPr txBox="1"/>
          <p:nvPr/>
        </p:nvSpPr>
        <p:spPr>
          <a:xfrm>
            <a:off x="2508425" y="2427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5" name="Google Shape;585;p59"/>
          <p:cNvSpPr txBox="1"/>
          <p:nvPr/>
        </p:nvSpPr>
        <p:spPr>
          <a:xfrm>
            <a:off x="2737025" y="2351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6" name="Google Shape;586;p59"/>
          <p:cNvSpPr txBox="1"/>
          <p:nvPr/>
        </p:nvSpPr>
        <p:spPr>
          <a:xfrm>
            <a:off x="2737025" y="2808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7" name="Google Shape;587;p59"/>
          <p:cNvSpPr txBox="1"/>
          <p:nvPr/>
        </p:nvSpPr>
        <p:spPr>
          <a:xfrm>
            <a:off x="2051225" y="3037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8" name="Google Shape;588;p59"/>
          <p:cNvSpPr txBox="1"/>
          <p:nvPr/>
        </p:nvSpPr>
        <p:spPr>
          <a:xfrm>
            <a:off x="2813225" y="32660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89" name="Google Shape;589;p59"/>
          <p:cNvSpPr txBox="1"/>
          <p:nvPr/>
        </p:nvSpPr>
        <p:spPr>
          <a:xfrm>
            <a:off x="26608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0" name="Google Shape;590;p59"/>
          <p:cNvSpPr txBox="1"/>
          <p:nvPr/>
        </p:nvSpPr>
        <p:spPr>
          <a:xfrm>
            <a:off x="21274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1" name="Google Shape;591;p59"/>
          <p:cNvSpPr txBox="1"/>
          <p:nvPr/>
        </p:nvSpPr>
        <p:spPr>
          <a:xfrm>
            <a:off x="2356025" y="3494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2" name="Google Shape;592;p59"/>
          <p:cNvSpPr txBox="1"/>
          <p:nvPr/>
        </p:nvSpPr>
        <p:spPr>
          <a:xfrm>
            <a:off x="2737025" y="3799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3" name="Google Shape;593;p59"/>
          <p:cNvSpPr txBox="1"/>
          <p:nvPr/>
        </p:nvSpPr>
        <p:spPr>
          <a:xfrm>
            <a:off x="2508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4" name="Google Shape;594;p59"/>
          <p:cNvSpPr txBox="1"/>
          <p:nvPr/>
        </p:nvSpPr>
        <p:spPr>
          <a:xfrm>
            <a:off x="2127425" y="39518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5" name="Google Shape;595;p59"/>
          <p:cNvSpPr txBox="1"/>
          <p:nvPr/>
        </p:nvSpPr>
        <p:spPr>
          <a:xfrm>
            <a:off x="2432225" y="41804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6" name="Google Shape;596;p59"/>
          <p:cNvSpPr txBox="1"/>
          <p:nvPr/>
        </p:nvSpPr>
        <p:spPr>
          <a:xfrm>
            <a:off x="2660825" y="4104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7" name="Google Shape;597;p59"/>
          <p:cNvSpPr txBox="1"/>
          <p:nvPr/>
        </p:nvSpPr>
        <p:spPr>
          <a:xfrm>
            <a:off x="2508425" y="31136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8" name="Google Shape;598;p59"/>
          <p:cNvSpPr txBox="1"/>
          <p:nvPr/>
        </p:nvSpPr>
        <p:spPr>
          <a:xfrm>
            <a:off x="2432225" y="3723213"/>
            <a:ext cx="62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a:t>
            </a:r>
            <a:endParaRPr sz="1400" b="1" i="0" u="none" strike="noStrike" cap="none">
              <a:solidFill>
                <a:srgbClr val="D8003B"/>
              </a:solidFill>
              <a:latin typeface="Lato"/>
              <a:ea typeface="Lato"/>
              <a:cs typeface="Lato"/>
              <a:sym typeface="Lato"/>
            </a:endParaRPr>
          </a:p>
        </p:txBody>
      </p:sp>
      <p:sp>
        <p:nvSpPr>
          <p:cNvPr id="599" name="Google Shape;599;p59"/>
          <p:cNvSpPr/>
          <p:nvPr/>
        </p:nvSpPr>
        <p:spPr>
          <a:xfrm>
            <a:off x="1776025" y="2138875"/>
            <a:ext cx="1559700" cy="432900"/>
          </a:xfrm>
          <a:prstGeom prst="rect">
            <a:avLst/>
          </a:prstGeom>
          <a:solidFill>
            <a:srgbClr val="FFFFFF">
              <a:alpha val="5372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p59"/>
          <p:cNvSpPr txBox="1">
            <a:spLocks noGrp="1"/>
          </p:cNvSpPr>
          <p:nvPr>
            <p:ph type="body" idx="1"/>
          </p:nvPr>
        </p:nvSpPr>
        <p:spPr>
          <a:xfrm>
            <a:off x="221475" y="801500"/>
            <a:ext cx="8028600" cy="16875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A sensibilidade de um detector à passagem de radiação depende</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da secção eficaz de interacção (σ) entre a radiação e o material</a:t>
            </a:r>
            <a:endParaRPr sz="1800"/>
          </a:p>
          <a:p>
            <a:pPr marL="457200" lvl="0" indent="-342900" algn="l" rtl="0">
              <a:lnSpc>
                <a:spcPct val="115000"/>
              </a:lnSpc>
              <a:spcBef>
                <a:spcPts val="0"/>
              </a:spcBef>
              <a:spcAft>
                <a:spcPts val="0"/>
              </a:spcAft>
              <a:buSzPts val="1800"/>
              <a:buChar char="●"/>
            </a:pPr>
            <a:r>
              <a:rPr lang="pt-PT" sz="1800"/>
              <a:t>da massa do detector</a:t>
            </a:r>
            <a:endParaRPr sz="1800"/>
          </a:p>
          <a:p>
            <a:pPr marL="457200" lvl="0" indent="-342900" algn="l" rtl="0">
              <a:lnSpc>
                <a:spcPct val="115000"/>
              </a:lnSpc>
              <a:spcBef>
                <a:spcPts val="0"/>
              </a:spcBef>
              <a:spcAft>
                <a:spcPts val="0"/>
              </a:spcAft>
              <a:buSzPts val="1800"/>
              <a:buChar char="●"/>
            </a:pPr>
            <a:r>
              <a:rPr lang="pt-PT" sz="1800"/>
              <a:t>do material devante a região sensitiva do detector</a:t>
            </a:r>
            <a:endParaRPr sz="1800"/>
          </a:p>
          <a:p>
            <a:pPr marL="457200" lvl="0" indent="-342900" algn="l" rtl="0">
              <a:lnSpc>
                <a:spcPct val="115000"/>
              </a:lnSpc>
              <a:spcBef>
                <a:spcPts val="0"/>
              </a:spcBef>
              <a:spcAft>
                <a:spcPts val="0"/>
              </a:spcAft>
              <a:buSzPts val="1800"/>
              <a:buChar char="●"/>
            </a:pPr>
            <a:r>
              <a:rPr lang="pt-PT" sz="1800"/>
              <a:t>do </a:t>
            </a:r>
            <a:r>
              <a:rPr lang="pt-PT" sz="1800" b="1"/>
              <a:t>ruído intrínseco</a:t>
            </a:r>
            <a:r>
              <a:rPr lang="pt-PT" sz="1800"/>
              <a:t> do detector</a:t>
            </a:r>
            <a:endParaRPr sz="1800"/>
          </a:p>
        </p:txBody>
      </p:sp>
      <p:pic>
        <p:nvPicPr>
          <p:cNvPr id="601" name="Google Shape;601;p59"/>
          <p:cNvPicPr preferRelativeResize="0"/>
          <p:nvPr/>
        </p:nvPicPr>
        <p:blipFill rotWithShape="1">
          <a:blip r:embed="rId3">
            <a:alphaModFix/>
          </a:blip>
          <a:srcRect b="7089"/>
          <a:stretch/>
        </p:blipFill>
        <p:spPr>
          <a:xfrm>
            <a:off x="4629475" y="2447025"/>
            <a:ext cx="4429702" cy="1831074"/>
          </a:xfrm>
          <a:prstGeom prst="rect">
            <a:avLst/>
          </a:prstGeom>
          <a:noFill/>
          <a:ln>
            <a:noFill/>
          </a:ln>
        </p:spPr>
      </p:pic>
      <p:pic>
        <p:nvPicPr>
          <p:cNvPr id="602" name="Google Shape;602;p59"/>
          <p:cNvPicPr preferRelativeResize="0"/>
          <p:nvPr/>
        </p:nvPicPr>
        <p:blipFill rotWithShape="1">
          <a:blip r:embed="rId4">
            <a:alphaModFix/>
          </a:blip>
          <a:srcRect/>
          <a:stretch/>
        </p:blipFill>
        <p:spPr>
          <a:xfrm>
            <a:off x="4879875" y="2700509"/>
            <a:ext cx="1188600" cy="1188600"/>
          </a:xfrm>
          <a:prstGeom prst="rect">
            <a:avLst/>
          </a:prstGeom>
          <a:noFill/>
          <a:ln>
            <a:noFill/>
          </a:ln>
        </p:spPr>
      </p:pic>
      <p:sp>
        <p:nvSpPr>
          <p:cNvPr id="603" name="Google Shape;603;p59"/>
          <p:cNvSpPr/>
          <p:nvPr/>
        </p:nvSpPr>
        <p:spPr>
          <a:xfrm>
            <a:off x="6035594" y="2699809"/>
            <a:ext cx="191100" cy="1188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p59"/>
          <p:cNvSpPr txBox="1"/>
          <p:nvPr/>
        </p:nvSpPr>
        <p:spPr>
          <a:xfrm>
            <a:off x="5594699" y="2665509"/>
            <a:ext cx="9039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Lato"/>
                <a:ea typeface="Lato"/>
                <a:cs typeface="Lato"/>
                <a:sym typeface="Lato"/>
              </a:rPr>
              <a:t>pedestal</a:t>
            </a:r>
            <a:endParaRPr sz="1000" b="0" i="0" u="none" strike="noStrike" cap="none">
              <a:solidFill>
                <a:srgbClr val="000000"/>
              </a:solidFill>
              <a:latin typeface="Lato"/>
              <a:ea typeface="Lato"/>
              <a:cs typeface="Lato"/>
              <a:sym typeface="Lato"/>
            </a:endParaRPr>
          </a:p>
        </p:txBody>
      </p:sp>
      <p:cxnSp>
        <p:nvCxnSpPr>
          <p:cNvPr id="605" name="Google Shape;605;p59"/>
          <p:cNvCxnSpPr/>
          <p:nvPr/>
        </p:nvCxnSpPr>
        <p:spPr>
          <a:xfrm rot="5400000">
            <a:off x="5618549" y="3189884"/>
            <a:ext cx="801900" cy="229200"/>
          </a:xfrm>
          <a:prstGeom prst="curvedConnector3">
            <a:avLst>
              <a:gd name="adj1" fmla="val 99227"/>
            </a:avLst>
          </a:prstGeom>
          <a:noFill/>
          <a:ln w="9525" cap="flat" cmpd="sng">
            <a:solidFill>
              <a:schemeClr val="dk2"/>
            </a:solidFill>
            <a:prstDash val="solid"/>
            <a:round/>
            <a:headEnd type="none" w="sm" len="sm"/>
            <a:tailEnd type="stealth" w="med" len="med"/>
          </a:ln>
        </p:spPr>
      </p:cxnSp>
      <p:sp>
        <p:nvSpPr>
          <p:cNvPr id="606" name="Google Shape;606;p59"/>
          <p:cNvSpPr txBox="1"/>
          <p:nvPr/>
        </p:nvSpPr>
        <p:spPr>
          <a:xfrm>
            <a:off x="3056000" y="4246175"/>
            <a:ext cx="14130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1" u="none" strike="noStrike" cap="none">
                <a:solidFill>
                  <a:srgbClr val="000000"/>
                </a:solidFill>
                <a:latin typeface="Lato"/>
                <a:ea typeface="Lato"/>
                <a:cs typeface="Lato"/>
                <a:sym typeface="Lato"/>
              </a:rPr>
              <a:t>Electrónica de leitura (frontend)</a:t>
            </a:r>
            <a:endParaRPr sz="1200" b="0" i="1" u="none" strike="noStrike" cap="none">
              <a:solidFill>
                <a:srgbClr val="000000"/>
              </a:solidFill>
              <a:latin typeface="Lato"/>
              <a:ea typeface="Lato"/>
              <a:cs typeface="Lato"/>
              <a:sym typeface="Lato"/>
            </a:endParaRPr>
          </a:p>
        </p:txBody>
      </p:sp>
      <p:sp>
        <p:nvSpPr>
          <p:cNvPr id="607" name="Google Shape;607;p59"/>
          <p:cNvSpPr/>
          <p:nvPr/>
        </p:nvSpPr>
        <p:spPr>
          <a:xfrm>
            <a:off x="4816394" y="2699809"/>
            <a:ext cx="191100" cy="1188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08" name="Google Shape;608;p59"/>
          <p:cNvCxnSpPr/>
          <p:nvPr/>
        </p:nvCxnSpPr>
        <p:spPr>
          <a:xfrm>
            <a:off x="3252875" y="2667225"/>
            <a:ext cx="6300" cy="1559700"/>
          </a:xfrm>
          <a:prstGeom prst="straightConnector1">
            <a:avLst/>
          </a:prstGeom>
          <a:noFill/>
          <a:ln w="9525" cap="flat" cmpd="sng">
            <a:solidFill>
              <a:schemeClr val="dk2"/>
            </a:solidFill>
            <a:prstDash val="solid"/>
            <a:round/>
            <a:headEnd type="none" w="sm" len="sm"/>
            <a:tailEnd type="none" w="sm" len="sm"/>
          </a:ln>
        </p:spPr>
      </p:cxnSp>
      <p:sp>
        <p:nvSpPr>
          <p:cNvPr id="609" name="Google Shape;609;p59"/>
          <p:cNvSpPr/>
          <p:nvPr/>
        </p:nvSpPr>
        <p:spPr>
          <a:xfrm rot="-3711823">
            <a:off x="2876906" y="2801306"/>
            <a:ext cx="191119" cy="432899"/>
          </a:xfrm>
          <a:prstGeom prst="lightningBolt">
            <a:avLst/>
          </a:prstGeom>
          <a:solidFill>
            <a:srgbClr val="FFFF00"/>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p59"/>
          <p:cNvSpPr/>
          <p:nvPr/>
        </p:nvSpPr>
        <p:spPr>
          <a:xfrm rot="-3711823">
            <a:off x="2876906" y="2953706"/>
            <a:ext cx="191119" cy="432899"/>
          </a:xfrm>
          <a:prstGeom prst="lightningBolt">
            <a:avLst/>
          </a:prstGeom>
          <a:solidFill>
            <a:srgbClr val="FFFF00"/>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p59"/>
          <p:cNvSpPr/>
          <p:nvPr/>
        </p:nvSpPr>
        <p:spPr>
          <a:xfrm rot="-3711823">
            <a:off x="2876906" y="3334706"/>
            <a:ext cx="191119" cy="432899"/>
          </a:xfrm>
          <a:prstGeom prst="lightningBolt">
            <a:avLst/>
          </a:prstGeom>
          <a:solidFill>
            <a:srgbClr val="FFFF00"/>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2" name="Google Shape;612;p59"/>
          <p:cNvSpPr/>
          <p:nvPr/>
        </p:nvSpPr>
        <p:spPr>
          <a:xfrm>
            <a:off x="3132200" y="4226629"/>
            <a:ext cx="1270200" cy="636600"/>
          </a:xfrm>
          <a:prstGeom prst="roundRect">
            <a:avLst>
              <a:gd name="adj" fmla="val 16667"/>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13" name="Google Shape;613;p59"/>
          <p:cNvCxnSpPr>
            <a:stCxn id="612" idx="3"/>
            <a:endCxn id="614" idx="4"/>
          </p:cNvCxnSpPr>
          <p:nvPr/>
        </p:nvCxnSpPr>
        <p:spPr>
          <a:xfrm rot="10800000" flipH="1">
            <a:off x="4402400" y="4263529"/>
            <a:ext cx="2606100" cy="281400"/>
          </a:xfrm>
          <a:prstGeom prst="curvedConnector2">
            <a:avLst/>
          </a:prstGeom>
          <a:noFill/>
          <a:ln w="76200" cap="flat" cmpd="sng">
            <a:solidFill>
              <a:schemeClr val="dk2"/>
            </a:solidFill>
            <a:prstDash val="solid"/>
            <a:round/>
            <a:headEnd type="none" w="sm" len="sm"/>
            <a:tailEnd type="none" w="sm" len="sm"/>
          </a:ln>
        </p:spPr>
      </p:cxnSp>
      <p:sp>
        <p:nvSpPr>
          <p:cNvPr id="614" name="Google Shape;614;p59"/>
          <p:cNvSpPr/>
          <p:nvPr/>
        </p:nvSpPr>
        <p:spPr>
          <a:xfrm rot="1804571">
            <a:off x="6988806" y="4144957"/>
            <a:ext cx="102963" cy="1270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6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22</a:t>
            </a:fld>
            <a:endParaRPr sz="900">
              <a:solidFill>
                <a:schemeClr val="lt2"/>
              </a:solidFill>
              <a:latin typeface="Lato"/>
              <a:ea typeface="Lato"/>
              <a:cs typeface="Lato"/>
              <a:sym typeface="Lato"/>
            </a:endParaRPr>
          </a:p>
        </p:txBody>
      </p:sp>
      <p:sp>
        <p:nvSpPr>
          <p:cNvPr id="621" name="Google Shape;621;p60"/>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5420"/>
              <a:buNone/>
            </a:pPr>
            <a:r>
              <a:rPr lang="pt-PT" sz="2888">
                <a:solidFill>
                  <a:schemeClr val="accent1"/>
                </a:solidFill>
              </a:rPr>
              <a:t>Outras características importantes num detector</a:t>
            </a:r>
            <a:endParaRPr sz="2888">
              <a:solidFill>
                <a:schemeClr val="accent1"/>
              </a:solidFill>
            </a:endParaRPr>
          </a:p>
        </p:txBody>
      </p:sp>
      <p:sp>
        <p:nvSpPr>
          <p:cNvPr id="622" name="Google Shape;622;p60"/>
          <p:cNvSpPr txBox="1">
            <a:spLocks noGrp="1"/>
          </p:cNvSpPr>
          <p:nvPr>
            <p:ph type="body" idx="1"/>
          </p:nvPr>
        </p:nvSpPr>
        <p:spPr>
          <a:xfrm>
            <a:off x="221475" y="801500"/>
            <a:ext cx="8639100" cy="38739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São ainda importantes as seguintes características</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b="1">
                <a:solidFill>
                  <a:srgbClr val="008000"/>
                </a:solidFill>
              </a:rPr>
              <a:t>a resposta</a:t>
            </a:r>
            <a:r>
              <a:rPr lang="pt-PT" sz="1800"/>
              <a:t> : tipicamente impulso elétrico gerado pela passagem de radiação</a:t>
            </a:r>
            <a:endParaRPr sz="1800"/>
          </a:p>
        </p:txBody>
      </p:sp>
      <p:sp>
        <p:nvSpPr>
          <p:cNvPr id="623" name="Google Shape;623;p60"/>
          <p:cNvSpPr/>
          <p:nvPr/>
        </p:nvSpPr>
        <p:spPr>
          <a:xfrm rot="1804571">
            <a:off x="6988806" y="4144957"/>
            <a:ext cx="102963" cy="1270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24" name="Google Shape;624;p60"/>
          <p:cNvPicPr preferRelativeResize="0"/>
          <p:nvPr/>
        </p:nvPicPr>
        <p:blipFill rotWithShape="1">
          <a:blip r:embed="rId3">
            <a:alphaModFix/>
          </a:blip>
          <a:srcRect/>
          <a:stretch/>
        </p:blipFill>
        <p:spPr>
          <a:xfrm>
            <a:off x="265550" y="1711450"/>
            <a:ext cx="4094200" cy="3002950"/>
          </a:xfrm>
          <a:prstGeom prst="rect">
            <a:avLst/>
          </a:prstGeom>
          <a:noFill/>
          <a:ln>
            <a:noFill/>
          </a:ln>
        </p:spPr>
      </p:pic>
      <p:pic>
        <p:nvPicPr>
          <p:cNvPr id="625" name="Google Shape;625;p60"/>
          <p:cNvPicPr preferRelativeResize="0"/>
          <p:nvPr/>
        </p:nvPicPr>
        <p:blipFill rotWithShape="1">
          <a:blip r:embed="rId4">
            <a:alphaModFix/>
          </a:blip>
          <a:srcRect/>
          <a:stretch/>
        </p:blipFill>
        <p:spPr>
          <a:xfrm>
            <a:off x="4521975" y="1883300"/>
            <a:ext cx="4221926" cy="26493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61"/>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23</a:t>
            </a:fld>
            <a:endParaRPr sz="900">
              <a:solidFill>
                <a:schemeClr val="lt2"/>
              </a:solidFill>
              <a:latin typeface="Lato"/>
              <a:ea typeface="Lato"/>
              <a:cs typeface="Lato"/>
              <a:sym typeface="Lato"/>
            </a:endParaRPr>
          </a:p>
        </p:txBody>
      </p:sp>
      <p:sp>
        <p:nvSpPr>
          <p:cNvPr id="632" name="Google Shape;632;p61"/>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5420"/>
              <a:buNone/>
            </a:pPr>
            <a:r>
              <a:rPr lang="pt-PT" sz="2888">
                <a:solidFill>
                  <a:schemeClr val="accent1"/>
                </a:solidFill>
              </a:rPr>
              <a:t>Outras características importantes num detector</a:t>
            </a:r>
            <a:endParaRPr sz="2888">
              <a:solidFill>
                <a:schemeClr val="accent1"/>
              </a:solidFill>
            </a:endParaRPr>
          </a:p>
        </p:txBody>
      </p:sp>
      <p:sp>
        <p:nvSpPr>
          <p:cNvPr id="633" name="Google Shape;633;p61"/>
          <p:cNvSpPr txBox="1">
            <a:spLocks noGrp="1"/>
          </p:cNvSpPr>
          <p:nvPr>
            <p:ph type="body" idx="1"/>
          </p:nvPr>
        </p:nvSpPr>
        <p:spPr>
          <a:xfrm>
            <a:off x="221475" y="801500"/>
            <a:ext cx="8639100" cy="15990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São ainda importantes as seguintes características</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a resposta : tipicamente impulso elétrico gerado pela passagem de radiação</a:t>
            </a:r>
            <a:endParaRPr sz="1800"/>
          </a:p>
          <a:p>
            <a:pPr marL="457200" lvl="0" indent="-342900" algn="l" rtl="0">
              <a:lnSpc>
                <a:spcPct val="115000"/>
              </a:lnSpc>
              <a:spcBef>
                <a:spcPts val="0"/>
              </a:spcBef>
              <a:spcAft>
                <a:spcPts val="0"/>
              </a:spcAft>
              <a:buSzPts val="1800"/>
              <a:buChar char="●"/>
            </a:pPr>
            <a:r>
              <a:rPr lang="pt-PT" sz="1800" b="1">
                <a:solidFill>
                  <a:srgbClr val="008000"/>
                </a:solidFill>
              </a:rPr>
              <a:t>a resolução</a:t>
            </a:r>
            <a:r>
              <a:rPr lang="pt-PT" sz="1800"/>
              <a:t>: quanto maior for o impulso eléctrico maior a resolução</a:t>
            </a:r>
            <a:endParaRPr sz="1800"/>
          </a:p>
          <a:p>
            <a:pPr marL="457200" lvl="0" indent="0" algn="l" rtl="0">
              <a:lnSpc>
                <a:spcPct val="115000"/>
              </a:lnSpc>
              <a:spcBef>
                <a:spcPts val="400"/>
              </a:spcBef>
              <a:spcAft>
                <a:spcPts val="0"/>
              </a:spcAft>
              <a:buSzPts val="1800"/>
              <a:buNone/>
            </a:pPr>
            <a:r>
              <a:rPr lang="pt-PT" sz="1800"/>
              <a:t>                     o tipo de interacções entre a radiação e o detector é crucial</a:t>
            </a:r>
            <a:endParaRPr sz="1800"/>
          </a:p>
        </p:txBody>
      </p:sp>
      <p:sp>
        <p:nvSpPr>
          <p:cNvPr id="634" name="Google Shape;634;p61"/>
          <p:cNvSpPr/>
          <p:nvPr/>
        </p:nvSpPr>
        <p:spPr>
          <a:xfrm rot="1804571">
            <a:off x="6988806" y="4144957"/>
            <a:ext cx="102963" cy="1270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35" name="Google Shape;635;p61"/>
          <p:cNvPicPr preferRelativeResize="0"/>
          <p:nvPr/>
        </p:nvPicPr>
        <p:blipFill rotWithShape="1">
          <a:blip r:embed="rId3">
            <a:alphaModFix/>
          </a:blip>
          <a:srcRect/>
          <a:stretch/>
        </p:blipFill>
        <p:spPr>
          <a:xfrm>
            <a:off x="365875" y="2311222"/>
            <a:ext cx="8175900" cy="2791778"/>
          </a:xfrm>
          <a:prstGeom prst="rect">
            <a:avLst/>
          </a:prstGeom>
          <a:noFill/>
          <a:ln>
            <a:noFill/>
          </a:ln>
        </p:spPr>
      </p:pic>
      <p:sp>
        <p:nvSpPr>
          <p:cNvPr id="636" name="Google Shape;636;p61"/>
          <p:cNvSpPr txBox="1"/>
          <p:nvPr/>
        </p:nvSpPr>
        <p:spPr>
          <a:xfrm>
            <a:off x="839984" y="2745471"/>
            <a:ext cx="22575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Lato"/>
                <a:ea typeface="Lato"/>
                <a:cs typeface="Lato"/>
                <a:sym typeface="Lato"/>
              </a:rPr>
              <a:t>Ge</a:t>
            </a:r>
            <a:endParaRPr sz="1400" b="1"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domina a secção eficaz do efeito fotoeléctrico</a:t>
            </a:r>
            <a:endParaRPr sz="1400" b="0" i="0" u="none" strike="noStrike" cap="none">
              <a:solidFill>
                <a:srgbClr val="000000"/>
              </a:solidFill>
              <a:latin typeface="Lato"/>
              <a:ea typeface="Lato"/>
              <a:cs typeface="Lato"/>
              <a:sym typeface="Lato"/>
            </a:endParaRPr>
          </a:p>
        </p:txBody>
      </p:sp>
      <p:sp>
        <p:nvSpPr>
          <p:cNvPr id="637" name="Google Shape;637;p61"/>
          <p:cNvSpPr txBox="1"/>
          <p:nvPr/>
        </p:nvSpPr>
        <p:spPr>
          <a:xfrm>
            <a:off x="5155412" y="2716596"/>
            <a:ext cx="22575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Lato"/>
                <a:ea typeface="Lato"/>
                <a:cs typeface="Lato"/>
                <a:sym typeface="Lato"/>
              </a:rPr>
              <a:t>Cintilador orgânico</a:t>
            </a:r>
            <a:endParaRPr sz="1400" b="1"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domina a secção eficaz do efeito de Compton</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62"/>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24</a:t>
            </a:fld>
            <a:endParaRPr sz="900">
              <a:solidFill>
                <a:schemeClr val="lt2"/>
              </a:solidFill>
              <a:latin typeface="Lato"/>
              <a:ea typeface="Lato"/>
              <a:cs typeface="Lato"/>
              <a:sym typeface="Lato"/>
            </a:endParaRPr>
          </a:p>
        </p:txBody>
      </p:sp>
      <p:sp>
        <p:nvSpPr>
          <p:cNvPr id="644" name="Google Shape;644;p62"/>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5420"/>
              <a:buNone/>
            </a:pPr>
            <a:r>
              <a:rPr lang="pt-PT" sz="2888">
                <a:solidFill>
                  <a:schemeClr val="accent1"/>
                </a:solidFill>
              </a:rPr>
              <a:t>Outras características importantes num detector</a:t>
            </a:r>
            <a:endParaRPr sz="2888">
              <a:solidFill>
                <a:schemeClr val="accent1"/>
              </a:solidFill>
            </a:endParaRPr>
          </a:p>
        </p:txBody>
      </p:sp>
      <p:sp>
        <p:nvSpPr>
          <p:cNvPr id="645" name="Google Shape;645;p62"/>
          <p:cNvSpPr txBox="1">
            <a:spLocks noGrp="1"/>
          </p:cNvSpPr>
          <p:nvPr>
            <p:ph type="body" idx="1"/>
          </p:nvPr>
        </p:nvSpPr>
        <p:spPr>
          <a:xfrm>
            <a:off x="221475" y="801500"/>
            <a:ext cx="8639100" cy="21744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São ainda importantes as seguintes características</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a resposta : tipicamente impulso elétrico gerado pela passagem de radiação</a:t>
            </a:r>
            <a:endParaRPr sz="1800"/>
          </a:p>
          <a:p>
            <a:pPr marL="457200" lvl="0" indent="-342900" algn="l" rtl="0">
              <a:lnSpc>
                <a:spcPct val="115000"/>
              </a:lnSpc>
              <a:spcBef>
                <a:spcPts val="0"/>
              </a:spcBef>
              <a:spcAft>
                <a:spcPts val="0"/>
              </a:spcAft>
              <a:buSzPts val="1800"/>
              <a:buChar char="●"/>
            </a:pPr>
            <a:r>
              <a:rPr lang="pt-PT" sz="1800"/>
              <a:t>a resolução: quanto maior for o impulso eléctrico maior a resolução</a:t>
            </a:r>
            <a:endParaRPr sz="1800"/>
          </a:p>
          <a:p>
            <a:pPr marL="457200" lvl="0" indent="0" algn="l" rtl="0">
              <a:lnSpc>
                <a:spcPct val="115000"/>
              </a:lnSpc>
              <a:spcBef>
                <a:spcPts val="400"/>
              </a:spcBef>
              <a:spcAft>
                <a:spcPts val="0"/>
              </a:spcAft>
              <a:buSzPts val="1800"/>
              <a:buNone/>
            </a:pPr>
            <a:r>
              <a:rPr lang="pt-PT" sz="1800"/>
              <a:t>                     o tipo de interacções entre a radiação e o detector é crucial</a:t>
            </a:r>
            <a:endParaRPr sz="1800"/>
          </a:p>
          <a:p>
            <a:pPr marL="457200" lvl="0" indent="-342900" algn="l" rtl="0">
              <a:lnSpc>
                <a:spcPct val="115000"/>
              </a:lnSpc>
              <a:spcBef>
                <a:spcPts val="400"/>
              </a:spcBef>
              <a:spcAft>
                <a:spcPts val="0"/>
              </a:spcAft>
              <a:buSzPts val="1800"/>
              <a:buChar char="●"/>
            </a:pPr>
            <a:r>
              <a:rPr lang="pt-PT" sz="1800" b="1">
                <a:solidFill>
                  <a:srgbClr val="008000"/>
                </a:solidFill>
              </a:rPr>
              <a:t>o tempo de resposta</a:t>
            </a:r>
            <a:r>
              <a:rPr lang="pt-PT" sz="1800"/>
              <a:t>: determina a eficiência em tempo de um detector</a:t>
            </a:r>
            <a:endParaRPr sz="1800"/>
          </a:p>
          <a:p>
            <a:pPr marL="1371600" lvl="0" indent="0" algn="l" rtl="0">
              <a:lnSpc>
                <a:spcPct val="115000"/>
              </a:lnSpc>
              <a:spcBef>
                <a:spcPts val="400"/>
              </a:spcBef>
              <a:spcAft>
                <a:spcPts val="0"/>
              </a:spcAft>
              <a:buSzPts val="1800"/>
              <a:buNone/>
            </a:pPr>
            <a:r>
              <a:rPr lang="pt-PT" sz="1800"/>
              <a:t>    pode levar a uma saturação das taxas de eventos medidas</a:t>
            </a:r>
            <a:endParaRPr sz="1800"/>
          </a:p>
        </p:txBody>
      </p:sp>
      <p:sp>
        <p:nvSpPr>
          <p:cNvPr id="646" name="Google Shape;646;p62"/>
          <p:cNvSpPr/>
          <p:nvPr/>
        </p:nvSpPr>
        <p:spPr>
          <a:xfrm rot="1804571">
            <a:off x="6988806" y="4144957"/>
            <a:ext cx="102963" cy="1270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47" name="Google Shape;647;p62"/>
          <p:cNvPicPr preferRelativeResize="0"/>
          <p:nvPr/>
        </p:nvPicPr>
        <p:blipFill rotWithShape="1">
          <a:blip r:embed="rId3">
            <a:alphaModFix/>
          </a:blip>
          <a:srcRect/>
          <a:stretch/>
        </p:blipFill>
        <p:spPr>
          <a:xfrm>
            <a:off x="35700" y="3221150"/>
            <a:ext cx="4498774" cy="1338100"/>
          </a:xfrm>
          <a:prstGeom prst="rect">
            <a:avLst/>
          </a:prstGeom>
          <a:noFill/>
          <a:ln>
            <a:noFill/>
          </a:ln>
        </p:spPr>
      </p:pic>
      <p:pic>
        <p:nvPicPr>
          <p:cNvPr id="648" name="Google Shape;648;p62"/>
          <p:cNvPicPr preferRelativeResize="0"/>
          <p:nvPr/>
        </p:nvPicPr>
        <p:blipFill rotWithShape="1">
          <a:blip r:embed="rId4">
            <a:alphaModFix/>
          </a:blip>
          <a:srcRect/>
          <a:stretch/>
        </p:blipFill>
        <p:spPr>
          <a:xfrm>
            <a:off x="4492825" y="3226775"/>
            <a:ext cx="4585651" cy="16601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pic>
        <p:nvPicPr>
          <p:cNvPr id="654" name="Google Shape;654;p63"/>
          <p:cNvPicPr preferRelativeResize="0"/>
          <p:nvPr/>
        </p:nvPicPr>
        <p:blipFill rotWithShape="1">
          <a:blip r:embed="rId3">
            <a:alphaModFix/>
          </a:blip>
          <a:srcRect b="9648"/>
          <a:stretch/>
        </p:blipFill>
        <p:spPr>
          <a:xfrm>
            <a:off x="953125" y="3188850"/>
            <a:ext cx="3427250" cy="1903725"/>
          </a:xfrm>
          <a:prstGeom prst="rect">
            <a:avLst/>
          </a:prstGeom>
          <a:noFill/>
          <a:ln>
            <a:noFill/>
          </a:ln>
        </p:spPr>
      </p:pic>
      <p:sp>
        <p:nvSpPr>
          <p:cNvPr id="655" name="Google Shape;655;p6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25</a:t>
            </a:fld>
            <a:endParaRPr sz="900">
              <a:solidFill>
                <a:schemeClr val="lt2"/>
              </a:solidFill>
              <a:latin typeface="Lato"/>
              <a:ea typeface="Lato"/>
              <a:cs typeface="Lato"/>
              <a:sym typeface="Lato"/>
            </a:endParaRPr>
          </a:p>
        </p:txBody>
      </p:sp>
      <p:sp>
        <p:nvSpPr>
          <p:cNvPr id="656" name="Google Shape;656;p63"/>
          <p:cNvSpPr txBox="1">
            <a:spLocks noGrp="1"/>
          </p:cNvSpPr>
          <p:nvPr>
            <p:ph type="title"/>
          </p:nvPr>
        </p:nvSpPr>
        <p:spPr>
          <a:xfrm>
            <a:off x="127000" y="1524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115420"/>
              <a:buNone/>
            </a:pPr>
            <a:r>
              <a:rPr lang="pt-PT" sz="2888">
                <a:solidFill>
                  <a:schemeClr val="accent1"/>
                </a:solidFill>
              </a:rPr>
              <a:t>Outras características importantes num detector</a:t>
            </a:r>
            <a:endParaRPr sz="2888">
              <a:solidFill>
                <a:schemeClr val="accent1"/>
              </a:solidFill>
            </a:endParaRPr>
          </a:p>
        </p:txBody>
      </p:sp>
      <p:sp>
        <p:nvSpPr>
          <p:cNvPr id="657" name="Google Shape;657;p63"/>
          <p:cNvSpPr txBox="1">
            <a:spLocks noGrp="1"/>
          </p:cNvSpPr>
          <p:nvPr>
            <p:ph type="body" idx="1"/>
          </p:nvPr>
        </p:nvSpPr>
        <p:spPr>
          <a:xfrm>
            <a:off x="215100" y="782400"/>
            <a:ext cx="8639100" cy="25341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400"/>
              </a:spcBef>
              <a:spcAft>
                <a:spcPts val="0"/>
              </a:spcAft>
              <a:buSzPts val="1800"/>
              <a:buNone/>
            </a:pPr>
            <a:r>
              <a:rPr lang="pt-PT" sz="1800">
                <a:solidFill>
                  <a:schemeClr val="accent1"/>
                </a:solidFill>
              </a:rPr>
              <a:t>São ainda importantes as seguintes características</a:t>
            </a:r>
            <a:endParaRPr sz="1800">
              <a:solidFill>
                <a:schemeClr val="accent1"/>
              </a:solidFill>
            </a:endParaRPr>
          </a:p>
          <a:p>
            <a:pPr marL="457200" lvl="0" indent="-342900" algn="l" rtl="0">
              <a:lnSpc>
                <a:spcPct val="115000"/>
              </a:lnSpc>
              <a:spcBef>
                <a:spcPts val="400"/>
              </a:spcBef>
              <a:spcAft>
                <a:spcPts val="0"/>
              </a:spcAft>
              <a:buSzPts val="1800"/>
              <a:buChar char="●"/>
            </a:pPr>
            <a:r>
              <a:rPr lang="pt-PT" sz="1800"/>
              <a:t>a resposta : tipicamente impulso elétrico gerado pela passagem de radiação</a:t>
            </a:r>
            <a:endParaRPr sz="1800"/>
          </a:p>
          <a:p>
            <a:pPr marL="457200" lvl="0" indent="-342900" algn="l" rtl="0">
              <a:lnSpc>
                <a:spcPct val="115000"/>
              </a:lnSpc>
              <a:spcBef>
                <a:spcPts val="0"/>
              </a:spcBef>
              <a:spcAft>
                <a:spcPts val="0"/>
              </a:spcAft>
              <a:buSzPts val="1800"/>
              <a:buChar char="●"/>
            </a:pPr>
            <a:r>
              <a:rPr lang="pt-PT" sz="1800"/>
              <a:t>a resolução: quanto maior for o impulso eléctrico maior a resolução</a:t>
            </a:r>
            <a:endParaRPr sz="1800"/>
          </a:p>
          <a:p>
            <a:pPr marL="457200" lvl="0" indent="0" algn="l" rtl="0">
              <a:lnSpc>
                <a:spcPct val="115000"/>
              </a:lnSpc>
              <a:spcBef>
                <a:spcPts val="400"/>
              </a:spcBef>
              <a:spcAft>
                <a:spcPts val="0"/>
              </a:spcAft>
              <a:buSzPts val="1800"/>
              <a:buNone/>
            </a:pPr>
            <a:r>
              <a:rPr lang="pt-PT" sz="1800"/>
              <a:t>                     o tipo de interacções entre a radiação e o detector é crucial</a:t>
            </a:r>
            <a:endParaRPr sz="1800"/>
          </a:p>
          <a:p>
            <a:pPr marL="457200" lvl="0" indent="-342900" algn="l" rtl="0">
              <a:lnSpc>
                <a:spcPct val="115000"/>
              </a:lnSpc>
              <a:spcBef>
                <a:spcPts val="400"/>
              </a:spcBef>
              <a:spcAft>
                <a:spcPts val="0"/>
              </a:spcAft>
              <a:buSzPts val="1800"/>
              <a:buChar char="●"/>
            </a:pPr>
            <a:r>
              <a:rPr lang="pt-PT" sz="1800"/>
              <a:t>o tempo de resposta: determina a eficiência em tempo de um detector</a:t>
            </a:r>
            <a:endParaRPr sz="1800"/>
          </a:p>
          <a:p>
            <a:pPr marL="1371600" lvl="0" indent="0" algn="l" rtl="0">
              <a:lnSpc>
                <a:spcPct val="115000"/>
              </a:lnSpc>
              <a:spcBef>
                <a:spcPts val="400"/>
              </a:spcBef>
              <a:spcAft>
                <a:spcPts val="0"/>
              </a:spcAft>
              <a:buSzPts val="1800"/>
              <a:buNone/>
            </a:pPr>
            <a:r>
              <a:rPr lang="pt-PT" sz="1800"/>
              <a:t>    pode levar a uma saturação das taxas de eventos medidas</a:t>
            </a:r>
            <a:endParaRPr sz="1800"/>
          </a:p>
          <a:p>
            <a:pPr marL="457200" lvl="0" indent="-342900" algn="l" rtl="0">
              <a:lnSpc>
                <a:spcPct val="115000"/>
              </a:lnSpc>
              <a:spcBef>
                <a:spcPts val="400"/>
              </a:spcBef>
              <a:spcAft>
                <a:spcPts val="0"/>
              </a:spcAft>
              <a:buSzPts val="1800"/>
              <a:buChar char="●"/>
            </a:pPr>
            <a:r>
              <a:rPr lang="pt-PT" sz="1800" b="1">
                <a:solidFill>
                  <a:srgbClr val="008000"/>
                </a:solidFill>
              </a:rPr>
              <a:t>a eficiência</a:t>
            </a:r>
            <a:r>
              <a:rPr lang="pt-PT" sz="1800"/>
              <a:t>: produto da geometria (aceitação) e eficiência intrínseca</a:t>
            </a:r>
            <a:endParaRPr sz="1800" b="1"/>
          </a:p>
        </p:txBody>
      </p:sp>
      <p:sp>
        <p:nvSpPr>
          <p:cNvPr id="658" name="Google Shape;658;p63"/>
          <p:cNvSpPr/>
          <p:nvPr/>
        </p:nvSpPr>
        <p:spPr>
          <a:xfrm rot="1804571">
            <a:off x="6988806" y="4144957"/>
            <a:ext cx="102963" cy="1270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63"/>
          <p:cNvSpPr txBox="1"/>
          <p:nvPr/>
        </p:nvSpPr>
        <p:spPr>
          <a:xfrm>
            <a:off x="4486975" y="3409975"/>
            <a:ext cx="4337700" cy="1569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1" u="none" strike="noStrike" cap="none">
                <a:solidFill>
                  <a:srgbClr val="000000"/>
                </a:solidFill>
                <a:latin typeface="Lato"/>
                <a:ea typeface="Lato"/>
                <a:cs typeface="Lato"/>
                <a:sym typeface="Lato"/>
              </a:rPr>
              <a:t>Eficiência total de um detector</a:t>
            </a:r>
            <a:endParaRPr sz="1400" b="0" i="1"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ε</a:t>
            </a:r>
            <a:r>
              <a:rPr lang="pt-PT" sz="1400" b="0" i="0" u="none" strike="noStrike" cap="none" baseline="-25000">
                <a:solidFill>
                  <a:srgbClr val="000000"/>
                </a:solidFill>
                <a:latin typeface="Lato"/>
                <a:ea typeface="Lato"/>
                <a:cs typeface="Lato"/>
                <a:sym typeface="Lato"/>
              </a:rPr>
              <a:t>detector</a:t>
            </a:r>
            <a:r>
              <a:rPr lang="pt-PT" sz="1400" b="0" i="0" u="none" strike="noStrike" cap="none">
                <a:solidFill>
                  <a:srgbClr val="000000"/>
                </a:solidFill>
                <a:latin typeface="Lato"/>
                <a:ea typeface="Lato"/>
                <a:cs typeface="Lato"/>
                <a:sym typeface="Lato"/>
              </a:rPr>
              <a:t> = N</a:t>
            </a:r>
            <a:r>
              <a:rPr lang="pt-PT" sz="1400" b="0" i="0" u="none" strike="noStrike" cap="none" baseline="-25000">
                <a:solidFill>
                  <a:srgbClr val="000000"/>
                </a:solidFill>
                <a:latin typeface="Lato"/>
                <a:ea typeface="Lato"/>
                <a:cs typeface="Lato"/>
                <a:sym typeface="Lato"/>
              </a:rPr>
              <a:t>registados </a:t>
            </a:r>
            <a:r>
              <a:rPr lang="pt-PT" sz="1400" b="0" i="0" u="none" strike="noStrike" cap="none">
                <a:solidFill>
                  <a:srgbClr val="000000"/>
                </a:solidFill>
                <a:latin typeface="Lato"/>
                <a:ea typeface="Lato"/>
                <a:cs typeface="Lato"/>
                <a:sym typeface="Lato"/>
              </a:rPr>
              <a:t>/ N</a:t>
            </a:r>
            <a:r>
              <a:rPr lang="pt-PT" sz="1400" b="0" i="0" u="none" strike="noStrike" cap="none" baseline="-25000">
                <a:solidFill>
                  <a:srgbClr val="000000"/>
                </a:solidFill>
                <a:latin typeface="Lato"/>
                <a:ea typeface="Lato"/>
                <a:cs typeface="Lato"/>
                <a:sym typeface="Lato"/>
              </a:rPr>
              <a:t>emitidos</a:t>
            </a:r>
            <a:r>
              <a:rPr lang="pt-PT" sz="1400" b="0" i="0" u="none" strike="noStrike" cap="none">
                <a:solidFill>
                  <a:srgbClr val="000000"/>
                </a:solidFill>
                <a:latin typeface="Lato"/>
                <a:ea typeface="Lato"/>
                <a:cs typeface="Lato"/>
                <a:sym typeface="Lato"/>
              </a:rPr>
              <a:t>  </a:t>
            </a:r>
            <a:endParaRPr sz="14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500"/>
              <a:buFont typeface="Arial"/>
              <a:buNone/>
            </a:pPr>
            <a:r>
              <a:rPr lang="pt-PT" sz="500" b="0" i="0" u="none" strike="noStrike" cap="none">
                <a:solidFill>
                  <a:srgbClr val="000000"/>
                </a:solidFill>
                <a:latin typeface="Lato"/>
                <a:ea typeface="Lato"/>
                <a:cs typeface="Lato"/>
                <a:sym typeface="Lato"/>
              </a:rPr>
              <a:t>            </a:t>
            </a:r>
            <a:endParaRPr sz="5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           = </a:t>
            </a:r>
            <a:r>
              <a:rPr lang="pt-PT" sz="1400" b="0" i="0" u="none" strike="noStrike" cap="none">
                <a:solidFill>
                  <a:schemeClr val="dk2"/>
                </a:solidFill>
                <a:latin typeface="Lato"/>
                <a:ea typeface="Lato"/>
                <a:cs typeface="Lato"/>
                <a:sym typeface="Lato"/>
              </a:rPr>
              <a:t>(N</a:t>
            </a:r>
            <a:r>
              <a:rPr lang="pt-PT" sz="1400" b="0" i="0" u="none" strike="noStrike" cap="none" baseline="-25000">
                <a:solidFill>
                  <a:schemeClr val="dk2"/>
                </a:solidFill>
                <a:latin typeface="Lato"/>
                <a:ea typeface="Lato"/>
                <a:cs typeface="Lato"/>
                <a:sym typeface="Lato"/>
              </a:rPr>
              <a:t>indicidentes </a:t>
            </a:r>
            <a:r>
              <a:rPr lang="pt-PT" sz="1400" b="0" i="0" u="none" strike="noStrike" cap="none">
                <a:solidFill>
                  <a:schemeClr val="dk2"/>
                </a:solidFill>
                <a:latin typeface="Lato"/>
                <a:ea typeface="Lato"/>
                <a:cs typeface="Lato"/>
                <a:sym typeface="Lato"/>
              </a:rPr>
              <a:t>/ N</a:t>
            </a:r>
            <a:r>
              <a:rPr lang="pt-PT" sz="1400" b="0" i="0" u="none" strike="noStrike" cap="none" baseline="-25000">
                <a:solidFill>
                  <a:schemeClr val="dk2"/>
                </a:solidFill>
                <a:latin typeface="Lato"/>
                <a:ea typeface="Lato"/>
                <a:cs typeface="Lato"/>
                <a:sym typeface="Lato"/>
              </a:rPr>
              <a:t>emitidos</a:t>
            </a:r>
            <a:r>
              <a:rPr lang="pt-PT" sz="1400" b="0" i="0" u="none" strike="noStrike" cap="none">
                <a:solidFill>
                  <a:schemeClr val="dk2"/>
                </a:solidFill>
                <a:latin typeface="Lato"/>
                <a:ea typeface="Lato"/>
                <a:cs typeface="Lato"/>
                <a:sym typeface="Lato"/>
              </a:rPr>
              <a:t>) ⋅ (N</a:t>
            </a:r>
            <a:r>
              <a:rPr lang="pt-PT" sz="1400" b="0" i="0" u="none" strike="noStrike" cap="none" baseline="-25000">
                <a:solidFill>
                  <a:schemeClr val="dk2"/>
                </a:solidFill>
                <a:latin typeface="Lato"/>
                <a:ea typeface="Lato"/>
                <a:cs typeface="Lato"/>
                <a:sym typeface="Lato"/>
              </a:rPr>
              <a:t>registados </a:t>
            </a:r>
            <a:r>
              <a:rPr lang="pt-PT" sz="1400" b="0" i="0" u="none" strike="noStrike" cap="none">
                <a:solidFill>
                  <a:schemeClr val="dk2"/>
                </a:solidFill>
                <a:latin typeface="Lato"/>
                <a:ea typeface="Lato"/>
                <a:cs typeface="Lato"/>
                <a:sym typeface="Lato"/>
              </a:rPr>
              <a:t>/ N</a:t>
            </a:r>
            <a:r>
              <a:rPr lang="pt-PT" sz="1400" b="0" i="0" u="none" strike="noStrike" cap="none" baseline="-25000">
                <a:solidFill>
                  <a:schemeClr val="dk2"/>
                </a:solidFill>
                <a:latin typeface="Lato"/>
                <a:ea typeface="Lato"/>
                <a:cs typeface="Lato"/>
                <a:sym typeface="Lato"/>
              </a:rPr>
              <a:t>incidentes</a:t>
            </a:r>
            <a:r>
              <a:rPr lang="pt-PT" sz="1400" b="0" i="0" u="none" strike="noStrike" cap="none">
                <a:solidFill>
                  <a:schemeClr val="dk2"/>
                </a:solidFill>
                <a:latin typeface="Lato"/>
                <a:ea typeface="Lato"/>
                <a:cs typeface="Lato"/>
                <a:sym typeface="Lato"/>
              </a:rPr>
              <a:t>)</a:t>
            </a:r>
            <a:endParaRPr sz="1400" b="0" i="0" u="none" strike="noStrike" cap="none">
              <a:solidFill>
                <a:schemeClr val="dk2"/>
              </a:solidFill>
              <a:latin typeface="Lato"/>
              <a:ea typeface="Lato"/>
              <a:cs typeface="Lato"/>
              <a:sym typeface="Lato"/>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chemeClr val="dk2"/>
              </a:solidFill>
              <a:latin typeface="Lato"/>
              <a:ea typeface="Lato"/>
              <a:cs typeface="Lato"/>
              <a:sym typeface="Lato"/>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chemeClr val="dk2"/>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dk2"/>
                </a:solidFill>
                <a:latin typeface="Lato"/>
                <a:ea typeface="Lato"/>
                <a:cs typeface="Lato"/>
                <a:sym typeface="Lato"/>
              </a:rPr>
              <a:t>           = ε</a:t>
            </a:r>
            <a:r>
              <a:rPr lang="pt-PT" sz="1400" b="0" i="0" u="none" strike="noStrike" cap="none" baseline="-25000">
                <a:solidFill>
                  <a:schemeClr val="dk2"/>
                </a:solidFill>
                <a:latin typeface="Lato"/>
                <a:ea typeface="Lato"/>
                <a:cs typeface="Lato"/>
                <a:sym typeface="Lato"/>
              </a:rPr>
              <a:t>geometrica </a:t>
            </a:r>
            <a:r>
              <a:rPr lang="pt-PT" sz="1400" b="0" i="0" u="none" strike="noStrike" cap="none">
                <a:solidFill>
                  <a:schemeClr val="dk2"/>
                </a:solidFill>
                <a:latin typeface="Lato"/>
                <a:ea typeface="Lato"/>
                <a:cs typeface="Lato"/>
                <a:sym typeface="Lato"/>
              </a:rPr>
              <a:t>. ε</a:t>
            </a:r>
            <a:r>
              <a:rPr lang="pt-PT" sz="1400" b="0" i="0" u="none" strike="noStrike" cap="none" baseline="-25000">
                <a:solidFill>
                  <a:schemeClr val="dk2"/>
                </a:solidFill>
                <a:latin typeface="Lato"/>
                <a:ea typeface="Lato"/>
                <a:cs typeface="Lato"/>
                <a:sym typeface="Lato"/>
              </a:rPr>
              <a:t>intrinseca</a:t>
            </a:r>
            <a:endParaRPr sz="1400" b="0" i="0" u="none" strike="noStrike" cap="none">
              <a:solidFill>
                <a:schemeClr val="dk2"/>
              </a:solidFill>
              <a:latin typeface="Lato"/>
              <a:ea typeface="Lato"/>
              <a:cs typeface="Lato"/>
              <a:sym typeface="Lato"/>
            </a:endParaRPr>
          </a:p>
        </p:txBody>
      </p:sp>
      <p:sp>
        <p:nvSpPr>
          <p:cNvPr id="660" name="Google Shape;660;p63"/>
          <p:cNvSpPr/>
          <p:nvPr/>
        </p:nvSpPr>
        <p:spPr>
          <a:xfrm>
            <a:off x="4486975" y="3409975"/>
            <a:ext cx="4030200" cy="1569900"/>
          </a:xfrm>
          <a:prstGeom prst="roundRect">
            <a:avLst>
              <a:gd name="adj" fmla="val 11329"/>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64"/>
          <p:cNvSpPr txBox="1">
            <a:spLocks noGrp="1"/>
          </p:cNvSpPr>
          <p:nvPr>
            <p:ph type="title"/>
          </p:nvPr>
        </p:nvSpPr>
        <p:spPr>
          <a:xfrm>
            <a:off x="127000" y="304800"/>
            <a:ext cx="81759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t>Introdução</a:t>
            </a:r>
            <a:endParaRPr sz="1300" b="0"/>
          </a:p>
          <a:p>
            <a:pPr marL="0" lvl="0" indent="0" algn="l" rtl="0">
              <a:lnSpc>
                <a:spcPct val="100000"/>
              </a:lnSpc>
              <a:spcBef>
                <a:spcPts val="0"/>
              </a:spcBef>
              <a:spcAft>
                <a:spcPts val="0"/>
              </a:spcAft>
              <a:buSzPct val="71438"/>
              <a:buNone/>
            </a:pPr>
            <a:r>
              <a:rPr lang="pt-PT" sz="4666">
                <a:solidFill>
                  <a:schemeClr val="accent1"/>
                </a:solidFill>
              </a:rPr>
              <a:t>Sumário</a:t>
            </a:r>
            <a:endParaRPr sz="4666">
              <a:solidFill>
                <a:schemeClr val="accent1"/>
              </a:solidFill>
            </a:endParaRPr>
          </a:p>
        </p:txBody>
      </p:sp>
      <p:sp>
        <p:nvSpPr>
          <p:cNvPr id="666" name="Google Shape;666;p64"/>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26</a:t>
            </a:fld>
            <a:endParaRPr sz="900">
              <a:solidFill>
                <a:schemeClr val="lt2"/>
              </a:solidFill>
              <a:latin typeface="Lato"/>
              <a:ea typeface="Lato"/>
              <a:cs typeface="Lato"/>
              <a:sym typeface="Lato"/>
            </a:endParaRPr>
          </a:p>
        </p:txBody>
      </p:sp>
      <p:pic>
        <p:nvPicPr>
          <p:cNvPr id="667" name="Google Shape;667;p64"/>
          <p:cNvPicPr preferRelativeResize="0"/>
          <p:nvPr/>
        </p:nvPicPr>
        <p:blipFill rotWithShape="1">
          <a:blip r:embed="rId3">
            <a:alphaModFix/>
          </a:blip>
          <a:srcRect/>
          <a:stretch/>
        </p:blipFill>
        <p:spPr>
          <a:xfrm>
            <a:off x="1355525" y="1067475"/>
            <a:ext cx="6267450" cy="3810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65"/>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27</a:t>
            </a:fld>
            <a:endParaRPr sz="900">
              <a:solidFill>
                <a:schemeClr val="lt2"/>
              </a:solidFill>
              <a:latin typeface="Lato"/>
              <a:ea typeface="Lato"/>
              <a:cs typeface="Lato"/>
              <a:sym typeface="Lato"/>
            </a:endParaRPr>
          </a:p>
        </p:txBody>
      </p:sp>
      <p:sp>
        <p:nvSpPr>
          <p:cNvPr id="674" name="Google Shape;674;p65"/>
          <p:cNvSpPr txBox="1">
            <a:spLocks noGrp="1"/>
          </p:cNvSpPr>
          <p:nvPr>
            <p:ph type="title"/>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lt2"/>
                </a:solidFill>
              </a:rPr>
              <a:t>Introdução</a:t>
            </a:r>
            <a:endParaRPr>
              <a:solidFill>
                <a:schemeClr val="lt2"/>
              </a:solidFill>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t>“Revelando” a passagem de partículas</a:t>
            </a:r>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solidFill>
                  <a:schemeClr val="lt2"/>
                </a:solidFill>
              </a:rPr>
              <a:t>Alguns exemplos de detectores do LHC</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solidFill>
                  <a:schemeClr val="lt2"/>
                </a:solidFill>
              </a:rPr>
              <a:t>Como a reconstrução complementa a detecção</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Clr>
                <a:schemeClr val="dk2"/>
              </a:buClr>
              <a:buSzPct val="111111"/>
              <a:buFont typeface="Arial"/>
              <a:buNone/>
            </a:pPr>
            <a:r>
              <a:rPr lang="pt-PT">
                <a:solidFill>
                  <a:schemeClr val="lt2"/>
                </a:solidFill>
              </a:rPr>
              <a:t>Conclusões</a:t>
            </a:r>
            <a:endParaRPr>
              <a:solidFill>
                <a:schemeClr val="lt2"/>
              </a:solidFill>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pic>
        <p:nvPicPr>
          <p:cNvPr id="679" name="Google Shape;679;p66"/>
          <p:cNvPicPr preferRelativeResize="0"/>
          <p:nvPr/>
        </p:nvPicPr>
        <p:blipFill rotWithShape="1">
          <a:blip r:embed="rId3">
            <a:alphaModFix/>
          </a:blip>
          <a:srcRect/>
          <a:stretch/>
        </p:blipFill>
        <p:spPr>
          <a:xfrm>
            <a:off x="6376851" y="1271699"/>
            <a:ext cx="2362201" cy="1939410"/>
          </a:xfrm>
          <a:prstGeom prst="rect">
            <a:avLst/>
          </a:prstGeom>
          <a:noFill/>
          <a:ln>
            <a:noFill/>
          </a:ln>
        </p:spPr>
      </p:pic>
      <p:sp>
        <p:nvSpPr>
          <p:cNvPr id="680" name="Google Shape;680;p66"/>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Campo magnético: no coração de uma experiência</a:t>
            </a:r>
            <a:endParaRPr>
              <a:solidFill>
                <a:schemeClr val="accent1"/>
              </a:solidFill>
            </a:endParaRPr>
          </a:p>
        </p:txBody>
      </p:sp>
      <p:sp>
        <p:nvSpPr>
          <p:cNvPr id="681" name="Google Shape;681;p66"/>
          <p:cNvSpPr txBox="1">
            <a:spLocks noGrp="1"/>
          </p:cNvSpPr>
          <p:nvPr>
            <p:ph type="body" idx="1"/>
          </p:nvPr>
        </p:nvSpPr>
        <p:spPr>
          <a:xfrm>
            <a:off x="126875" y="820125"/>
            <a:ext cx="8636100" cy="3048300"/>
          </a:xfrm>
          <a:prstGeom prst="rect">
            <a:avLst/>
          </a:prstGeom>
          <a:noFill/>
          <a:ln>
            <a:noFill/>
          </a:ln>
        </p:spPr>
        <p:txBody>
          <a:bodyPr spcFirstLastPara="1" wrap="square" lIns="91425" tIns="45700" rIns="91425" bIns="45700" anchor="t" anchorCtr="0">
            <a:normAutofit/>
          </a:bodyPr>
          <a:lstStyle/>
          <a:p>
            <a:pPr marL="342900" lvl="0" indent="-342900" algn="l" rtl="0">
              <a:lnSpc>
                <a:spcPct val="115000"/>
              </a:lnSpc>
              <a:spcBef>
                <a:spcPts val="0"/>
              </a:spcBef>
              <a:spcAft>
                <a:spcPts val="0"/>
              </a:spcAft>
              <a:buSzPts val="1800"/>
              <a:buNone/>
            </a:pPr>
            <a:r>
              <a:rPr lang="pt-PT" sz="2000">
                <a:solidFill>
                  <a:schemeClr val="accent1"/>
                </a:solidFill>
              </a:rPr>
              <a:t>Cargas elétricas em movimento são sensíveis aos campos magnéticos</a:t>
            </a:r>
            <a:endParaRPr>
              <a:solidFill>
                <a:schemeClr val="accent1"/>
              </a:solidFill>
            </a:endParaRPr>
          </a:p>
          <a:p>
            <a:pPr marL="342900" lvl="0" indent="-342900" algn="l" rtl="0">
              <a:lnSpc>
                <a:spcPct val="115000"/>
              </a:lnSpc>
              <a:spcBef>
                <a:spcPts val="400"/>
              </a:spcBef>
              <a:spcAft>
                <a:spcPts val="0"/>
              </a:spcAft>
              <a:buSzPts val="1800"/>
              <a:buNone/>
            </a:pPr>
            <a:endParaRPr sz="500">
              <a:solidFill>
                <a:schemeClr val="accent1"/>
              </a:solidFill>
            </a:endParaRPr>
          </a:p>
          <a:p>
            <a:pPr marL="342900" lvl="0" indent="-342900" algn="l" rtl="0">
              <a:lnSpc>
                <a:spcPct val="115000"/>
              </a:lnSpc>
              <a:spcBef>
                <a:spcPts val="400"/>
              </a:spcBef>
              <a:spcAft>
                <a:spcPts val="0"/>
              </a:spcAft>
              <a:buSzPts val="1800"/>
              <a:buNone/>
            </a:pPr>
            <a:r>
              <a:rPr lang="pt-PT" sz="2000">
                <a:solidFill>
                  <a:schemeClr val="accent1"/>
                </a:solidFill>
              </a:rPr>
              <a:t>A partir da trajectória de uma partícula sujeita a B:</a:t>
            </a:r>
            <a:endParaRPr sz="2000">
              <a:solidFill>
                <a:schemeClr val="accent1"/>
              </a:solidFill>
            </a:endParaRPr>
          </a:p>
          <a:p>
            <a:pPr marL="457200" lvl="0" indent="-342900" algn="l" rtl="0">
              <a:lnSpc>
                <a:spcPct val="115000"/>
              </a:lnSpc>
              <a:spcBef>
                <a:spcPts val="400"/>
              </a:spcBef>
              <a:spcAft>
                <a:spcPts val="0"/>
              </a:spcAft>
              <a:buSzPts val="1800"/>
              <a:buChar char="●"/>
            </a:pPr>
            <a:r>
              <a:rPr lang="pt-PT" i="1"/>
              <a:t>direcção</a:t>
            </a:r>
            <a:r>
              <a:rPr lang="pt-PT"/>
              <a:t> </a:t>
            </a:r>
            <a:endParaRPr/>
          </a:p>
          <a:p>
            <a:pPr marL="457200" lvl="0" indent="0" algn="l" rtl="0">
              <a:lnSpc>
                <a:spcPct val="115000"/>
              </a:lnSpc>
              <a:spcBef>
                <a:spcPts val="400"/>
              </a:spcBef>
              <a:spcAft>
                <a:spcPts val="0"/>
              </a:spcAft>
              <a:buSzPts val="1800"/>
              <a:buNone/>
            </a:pPr>
            <a:r>
              <a:rPr lang="pt-PT"/>
              <a:t>⇒ medição da carga eléctrica</a:t>
            </a:r>
            <a:endParaRPr/>
          </a:p>
          <a:p>
            <a:pPr marL="457200" lvl="0" indent="-342900" algn="l" rtl="0">
              <a:lnSpc>
                <a:spcPct val="115000"/>
              </a:lnSpc>
              <a:spcBef>
                <a:spcPts val="400"/>
              </a:spcBef>
              <a:spcAft>
                <a:spcPts val="0"/>
              </a:spcAft>
              <a:buSzPts val="1800"/>
              <a:buChar char="●"/>
            </a:pPr>
            <a:r>
              <a:rPr lang="pt-PT" i="1"/>
              <a:t>raio de curvatura</a:t>
            </a:r>
            <a:endParaRPr i="1"/>
          </a:p>
          <a:p>
            <a:pPr marL="457200" lvl="0" indent="0" algn="l" rtl="0">
              <a:lnSpc>
                <a:spcPct val="115000"/>
              </a:lnSpc>
              <a:spcBef>
                <a:spcPts val="400"/>
              </a:spcBef>
              <a:spcAft>
                <a:spcPts val="0"/>
              </a:spcAft>
              <a:buSzPts val="1800"/>
              <a:buNone/>
            </a:pPr>
            <a:r>
              <a:rPr lang="pt-PT"/>
              <a:t>⇒ medida de momento (conhecida a massa)</a:t>
            </a:r>
            <a:endParaRPr/>
          </a:p>
          <a:p>
            <a:pPr marL="457200" lvl="0" indent="0" algn="l" rtl="0">
              <a:lnSpc>
                <a:spcPct val="115000"/>
              </a:lnSpc>
              <a:spcBef>
                <a:spcPts val="400"/>
              </a:spcBef>
              <a:spcAft>
                <a:spcPts val="0"/>
              </a:spcAft>
              <a:buSzPts val="1800"/>
              <a:buNone/>
            </a:pPr>
            <a:r>
              <a:rPr lang="pt-PT"/>
              <a:t>⇒ medida de massa (conhecida a velocidade)</a:t>
            </a:r>
            <a:endParaRPr sz="1600"/>
          </a:p>
        </p:txBody>
      </p:sp>
      <p:sp>
        <p:nvSpPr>
          <p:cNvPr id="682" name="Google Shape;682;p66"/>
          <p:cNvSpPr txBox="1"/>
          <p:nvPr/>
        </p:nvSpPr>
        <p:spPr>
          <a:xfrm>
            <a:off x="-1257300" y="942975"/>
            <a:ext cx="184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a:ea typeface="Times"/>
              <a:cs typeface="Times"/>
              <a:sym typeface="Times"/>
            </a:endParaRPr>
          </a:p>
        </p:txBody>
      </p:sp>
      <p:pic>
        <p:nvPicPr>
          <p:cNvPr id="683" name="Google Shape;683;p66"/>
          <p:cNvPicPr preferRelativeResize="0"/>
          <p:nvPr/>
        </p:nvPicPr>
        <p:blipFill rotWithShape="1">
          <a:blip r:embed="rId4">
            <a:alphaModFix/>
          </a:blip>
          <a:srcRect/>
          <a:stretch/>
        </p:blipFill>
        <p:spPr>
          <a:xfrm>
            <a:off x="6967400" y="3236826"/>
            <a:ext cx="1683800" cy="1458725"/>
          </a:xfrm>
          <a:prstGeom prst="rect">
            <a:avLst/>
          </a:prstGeom>
          <a:noFill/>
          <a:ln>
            <a:noFill/>
          </a:ln>
        </p:spPr>
      </p:pic>
      <p:sp>
        <p:nvSpPr>
          <p:cNvPr id="684" name="Google Shape;684;p66"/>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28</a:t>
            </a:fld>
            <a:endParaRPr sz="900">
              <a:solidFill>
                <a:schemeClr val="lt2"/>
              </a:solidFill>
              <a:latin typeface="Lato"/>
              <a:ea typeface="Lato"/>
              <a:cs typeface="Lato"/>
              <a:sym typeface="Lato"/>
            </a:endParaRPr>
          </a:p>
        </p:txBody>
      </p:sp>
      <p:pic>
        <p:nvPicPr>
          <p:cNvPr id="685" name="Google Shape;685;p66"/>
          <p:cNvPicPr preferRelativeResize="0"/>
          <p:nvPr/>
        </p:nvPicPr>
        <p:blipFill rotWithShape="1">
          <a:blip r:embed="rId5">
            <a:alphaModFix/>
          </a:blip>
          <a:srcRect/>
          <a:stretch/>
        </p:blipFill>
        <p:spPr>
          <a:xfrm>
            <a:off x="2509175" y="3716100"/>
            <a:ext cx="2457450" cy="533400"/>
          </a:xfrm>
          <a:prstGeom prst="rect">
            <a:avLst/>
          </a:prstGeom>
          <a:noFill/>
          <a:ln>
            <a:noFill/>
          </a:ln>
        </p:spPr>
      </p:pic>
      <p:sp>
        <p:nvSpPr>
          <p:cNvPr id="686" name="Google Shape;686;p66"/>
          <p:cNvSpPr/>
          <p:nvPr/>
        </p:nvSpPr>
        <p:spPr>
          <a:xfrm>
            <a:off x="2175650" y="3792300"/>
            <a:ext cx="3183600" cy="369300"/>
          </a:xfrm>
          <a:prstGeom prst="roundRect">
            <a:avLst>
              <a:gd name="adj" fmla="val 11329"/>
            </a:avLst>
          </a:prstGeom>
          <a:noFill/>
          <a:ln w="9525" cap="flat" cmpd="sng">
            <a:solidFill>
              <a:srgbClr val="008000"/>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687" name="Google Shape;687;p66"/>
          <p:cNvCxnSpPr/>
          <p:nvPr/>
        </p:nvCxnSpPr>
        <p:spPr>
          <a:xfrm flipH="1">
            <a:off x="1617325" y="4104400"/>
            <a:ext cx="1026300" cy="275100"/>
          </a:xfrm>
          <a:prstGeom prst="straightConnector1">
            <a:avLst/>
          </a:prstGeom>
          <a:noFill/>
          <a:ln w="9525" cap="flat" cmpd="sng">
            <a:solidFill>
              <a:schemeClr val="dk2"/>
            </a:solidFill>
            <a:prstDash val="solid"/>
            <a:round/>
            <a:headEnd type="none" w="sm" len="sm"/>
            <a:tailEnd type="triangle" w="med" len="med"/>
          </a:ln>
        </p:spPr>
      </p:cxnSp>
      <p:sp>
        <p:nvSpPr>
          <p:cNvPr id="688" name="Google Shape;688;p66"/>
          <p:cNvSpPr txBox="1"/>
          <p:nvPr/>
        </p:nvSpPr>
        <p:spPr>
          <a:xfrm>
            <a:off x="497325" y="4348550"/>
            <a:ext cx="16308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momento linear [GeV/c]</a:t>
            </a:r>
            <a:endParaRPr sz="1200" b="0" i="0" u="none" strike="noStrike" cap="none">
              <a:solidFill>
                <a:srgbClr val="000000"/>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Lato"/>
              <a:ea typeface="Lato"/>
              <a:cs typeface="Lato"/>
              <a:sym typeface="Lato"/>
            </a:endParaRPr>
          </a:p>
        </p:txBody>
      </p:sp>
      <p:sp>
        <p:nvSpPr>
          <p:cNvPr id="689" name="Google Shape;689;p66"/>
          <p:cNvSpPr txBox="1"/>
          <p:nvPr/>
        </p:nvSpPr>
        <p:spPr>
          <a:xfrm>
            <a:off x="2249925" y="4348550"/>
            <a:ext cx="12069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ângulo de inclinação</a:t>
            </a:r>
            <a:endParaRPr sz="1200" b="0" i="0" u="none" strike="noStrike" cap="none">
              <a:solidFill>
                <a:srgbClr val="000000"/>
              </a:solidFill>
              <a:latin typeface="Lato"/>
              <a:ea typeface="Lato"/>
              <a:cs typeface="Lato"/>
              <a:sym typeface="Lato"/>
            </a:endParaRPr>
          </a:p>
        </p:txBody>
      </p:sp>
      <p:sp>
        <p:nvSpPr>
          <p:cNvPr id="690" name="Google Shape;690;p66"/>
          <p:cNvSpPr txBox="1"/>
          <p:nvPr/>
        </p:nvSpPr>
        <p:spPr>
          <a:xfrm>
            <a:off x="3392925" y="4348550"/>
            <a:ext cx="110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carga eléctrica [e]</a:t>
            </a:r>
            <a:endParaRPr sz="1200" b="0" i="0" u="none" strike="noStrike" cap="none">
              <a:solidFill>
                <a:srgbClr val="000000"/>
              </a:solidFill>
              <a:latin typeface="Lato"/>
              <a:ea typeface="Lato"/>
              <a:cs typeface="Lato"/>
              <a:sym typeface="Lato"/>
            </a:endParaRPr>
          </a:p>
        </p:txBody>
      </p:sp>
      <p:sp>
        <p:nvSpPr>
          <p:cNvPr id="691" name="Google Shape;691;p66"/>
          <p:cNvSpPr txBox="1"/>
          <p:nvPr/>
        </p:nvSpPr>
        <p:spPr>
          <a:xfrm>
            <a:off x="4459725" y="4272350"/>
            <a:ext cx="11028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intensidade de campo magnético [T]</a:t>
            </a:r>
            <a:endParaRPr sz="1200" b="0" i="0" u="none" strike="noStrike" cap="none">
              <a:solidFill>
                <a:srgbClr val="000000"/>
              </a:solidFill>
              <a:latin typeface="Lato"/>
              <a:ea typeface="Lato"/>
              <a:cs typeface="Lato"/>
              <a:sym typeface="Lato"/>
            </a:endParaRPr>
          </a:p>
        </p:txBody>
      </p:sp>
      <p:sp>
        <p:nvSpPr>
          <p:cNvPr id="692" name="Google Shape;692;p66"/>
          <p:cNvSpPr txBox="1"/>
          <p:nvPr/>
        </p:nvSpPr>
        <p:spPr>
          <a:xfrm>
            <a:off x="5602725" y="4272350"/>
            <a:ext cx="110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Lato"/>
                <a:ea typeface="Lato"/>
                <a:cs typeface="Lato"/>
                <a:sym typeface="Lato"/>
              </a:rPr>
              <a:t>Raio de curvatura [L]</a:t>
            </a:r>
            <a:endParaRPr sz="1200" b="0" i="0" u="none" strike="noStrike" cap="none">
              <a:solidFill>
                <a:srgbClr val="000000"/>
              </a:solidFill>
              <a:latin typeface="Lato"/>
              <a:ea typeface="Lato"/>
              <a:cs typeface="Lato"/>
              <a:sym typeface="Lato"/>
            </a:endParaRPr>
          </a:p>
        </p:txBody>
      </p:sp>
      <p:cxnSp>
        <p:nvCxnSpPr>
          <p:cNvPr id="693" name="Google Shape;693;p66"/>
          <p:cNvCxnSpPr>
            <a:endCxn id="689" idx="0"/>
          </p:cNvCxnSpPr>
          <p:nvPr/>
        </p:nvCxnSpPr>
        <p:spPr>
          <a:xfrm flipH="1">
            <a:off x="2853375" y="4104350"/>
            <a:ext cx="476100" cy="244200"/>
          </a:xfrm>
          <a:prstGeom prst="straightConnector1">
            <a:avLst/>
          </a:prstGeom>
          <a:noFill/>
          <a:ln w="9525" cap="flat" cmpd="sng">
            <a:solidFill>
              <a:schemeClr val="dk2"/>
            </a:solidFill>
            <a:prstDash val="solid"/>
            <a:round/>
            <a:headEnd type="none" w="sm" len="sm"/>
            <a:tailEnd type="triangle" w="med" len="med"/>
          </a:ln>
        </p:spPr>
      </p:cxnSp>
      <p:cxnSp>
        <p:nvCxnSpPr>
          <p:cNvPr id="694" name="Google Shape;694;p66"/>
          <p:cNvCxnSpPr/>
          <p:nvPr/>
        </p:nvCxnSpPr>
        <p:spPr>
          <a:xfrm flipH="1">
            <a:off x="4042575" y="4180550"/>
            <a:ext cx="201300" cy="263100"/>
          </a:xfrm>
          <a:prstGeom prst="straightConnector1">
            <a:avLst/>
          </a:prstGeom>
          <a:noFill/>
          <a:ln w="9525" cap="flat" cmpd="sng">
            <a:solidFill>
              <a:schemeClr val="dk2"/>
            </a:solidFill>
            <a:prstDash val="solid"/>
            <a:round/>
            <a:headEnd type="none" w="sm" len="sm"/>
            <a:tailEnd type="triangle" w="med" len="med"/>
          </a:ln>
        </p:spPr>
      </p:cxnSp>
      <p:cxnSp>
        <p:nvCxnSpPr>
          <p:cNvPr id="695" name="Google Shape;695;p66"/>
          <p:cNvCxnSpPr/>
          <p:nvPr/>
        </p:nvCxnSpPr>
        <p:spPr>
          <a:xfrm>
            <a:off x="4548675" y="4180550"/>
            <a:ext cx="295500" cy="231300"/>
          </a:xfrm>
          <a:prstGeom prst="straightConnector1">
            <a:avLst/>
          </a:prstGeom>
          <a:noFill/>
          <a:ln w="9525" cap="flat" cmpd="sng">
            <a:solidFill>
              <a:schemeClr val="dk2"/>
            </a:solidFill>
            <a:prstDash val="solid"/>
            <a:round/>
            <a:headEnd type="none" w="sm" len="sm"/>
            <a:tailEnd type="triangle" w="med" len="med"/>
          </a:ln>
        </p:spPr>
      </p:cxnSp>
      <p:cxnSp>
        <p:nvCxnSpPr>
          <p:cNvPr id="696" name="Google Shape;696;p66"/>
          <p:cNvCxnSpPr/>
          <p:nvPr/>
        </p:nvCxnSpPr>
        <p:spPr>
          <a:xfrm>
            <a:off x="4929675" y="4180550"/>
            <a:ext cx="984300" cy="174000"/>
          </a:xfrm>
          <a:prstGeom prst="straightConnector1">
            <a:avLst/>
          </a:prstGeom>
          <a:noFill/>
          <a:ln w="9525" cap="flat" cmpd="sng">
            <a:solidFill>
              <a:schemeClr val="dk2"/>
            </a:solidFill>
            <a:prstDash val="solid"/>
            <a:round/>
            <a:headEnd type="none" w="sm" len="sm"/>
            <a:tailEnd type="triangl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pic>
        <p:nvPicPr>
          <p:cNvPr id="701" name="Google Shape;701;p67"/>
          <p:cNvPicPr preferRelativeResize="0"/>
          <p:nvPr/>
        </p:nvPicPr>
        <p:blipFill rotWithShape="1">
          <a:blip r:embed="rId3">
            <a:alphaModFix/>
          </a:blip>
          <a:srcRect/>
          <a:stretch/>
        </p:blipFill>
        <p:spPr>
          <a:xfrm>
            <a:off x="1735375" y="827100"/>
            <a:ext cx="5966774" cy="2373950"/>
          </a:xfrm>
          <a:prstGeom prst="rect">
            <a:avLst/>
          </a:prstGeom>
          <a:noFill/>
          <a:ln>
            <a:noFill/>
          </a:ln>
        </p:spPr>
      </p:pic>
      <p:sp>
        <p:nvSpPr>
          <p:cNvPr id="702" name="Google Shape;702;p67"/>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Campos magnéticos nas grandes experiências</a:t>
            </a:r>
            <a:endParaRPr>
              <a:solidFill>
                <a:schemeClr val="accent1"/>
              </a:solidFill>
            </a:endParaRPr>
          </a:p>
        </p:txBody>
      </p:sp>
      <p:sp>
        <p:nvSpPr>
          <p:cNvPr id="703" name="Google Shape;703;p67"/>
          <p:cNvSpPr txBox="1"/>
          <p:nvPr/>
        </p:nvSpPr>
        <p:spPr>
          <a:xfrm>
            <a:off x="-1257300" y="942975"/>
            <a:ext cx="184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a:ea typeface="Times"/>
              <a:cs typeface="Times"/>
              <a:sym typeface="Times"/>
            </a:endParaRPr>
          </a:p>
        </p:txBody>
      </p:sp>
      <p:sp>
        <p:nvSpPr>
          <p:cNvPr id="704" name="Google Shape;704;p67"/>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29</a:t>
            </a:fld>
            <a:endParaRPr sz="900">
              <a:solidFill>
                <a:schemeClr val="lt2"/>
              </a:solidFill>
              <a:latin typeface="Lato"/>
              <a:ea typeface="Lato"/>
              <a:cs typeface="Lato"/>
              <a:sym typeface="Lato"/>
            </a:endParaRPr>
          </a:p>
        </p:txBody>
      </p:sp>
      <p:graphicFrame>
        <p:nvGraphicFramePr>
          <p:cNvPr id="705" name="Google Shape;705;p67"/>
          <p:cNvGraphicFramePr/>
          <p:nvPr/>
        </p:nvGraphicFramePr>
        <p:xfrm>
          <a:off x="520750" y="3026725"/>
          <a:ext cx="3000000" cy="3000000"/>
        </p:xfrm>
        <a:graphic>
          <a:graphicData uri="http://schemas.openxmlformats.org/drawingml/2006/table">
            <a:tbl>
              <a:tblPr>
                <a:noFill/>
                <a:tableStyleId>{D7BFDE7C-68DB-4AAF-8C0B-A35CB870EAB1}</a:tableStyleId>
              </a:tblPr>
              <a:tblGrid>
                <a:gridCol w="1056325">
                  <a:extLst>
                    <a:ext uri="{9D8B030D-6E8A-4147-A177-3AD203B41FA5}">
                      <a16:colId xmlns:a16="http://schemas.microsoft.com/office/drawing/2014/main" val="20000"/>
                    </a:ext>
                  </a:extLst>
                </a:gridCol>
                <a:gridCol w="3799925">
                  <a:extLst>
                    <a:ext uri="{9D8B030D-6E8A-4147-A177-3AD203B41FA5}">
                      <a16:colId xmlns:a16="http://schemas.microsoft.com/office/drawing/2014/main" val="20001"/>
                    </a:ext>
                  </a:extLst>
                </a:gridCol>
                <a:gridCol w="3169725">
                  <a:extLst>
                    <a:ext uri="{9D8B030D-6E8A-4147-A177-3AD203B41FA5}">
                      <a16:colId xmlns:a16="http://schemas.microsoft.com/office/drawing/2014/main" val="20002"/>
                    </a:ext>
                  </a:extLst>
                </a:gridCol>
              </a:tblGrid>
              <a:tr h="396200">
                <a:tc>
                  <a:txBody>
                    <a:bodyPr/>
                    <a:lstStyle/>
                    <a:p>
                      <a:pPr marL="0" marR="0" lvl="0" indent="0" algn="l" rtl="0">
                        <a:lnSpc>
                          <a:spcPct val="100000"/>
                        </a:lnSpc>
                        <a:spcBef>
                          <a:spcPts val="0"/>
                        </a:spcBef>
                        <a:spcAft>
                          <a:spcPts val="0"/>
                        </a:spcAft>
                        <a:buClr>
                          <a:srgbClr val="000000"/>
                        </a:buClr>
                        <a:buSzPts val="1100"/>
                        <a:buFont typeface="Arial"/>
                        <a:buNone/>
                      </a:pP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pt-PT" sz="1600" b="1" u="none" strike="noStrike" cap="none">
                          <a:solidFill>
                            <a:schemeClr val="accent1"/>
                          </a:solidFill>
                          <a:latin typeface="Lato"/>
                          <a:ea typeface="Lato"/>
                          <a:cs typeface="Lato"/>
                          <a:sym typeface="Lato"/>
                        </a:rPr>
                        <a:t>ATLAS</a:t>
                      </a:r>
                      <a:endParaRPr sz="1600" b="1" u="none" strike="noStrike" cap="none">
                        <a:solidFill>
                          <a:schemeClr val="accent1"/>
                        </a:solidFill>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pt-PT" sz="1600" b="1" u="none" strike="noStrike" cap="none">
                          <a:solidFill>
                            <a:srgbClr val="D8003B"/>
                          </a:solidFill>
                          <a:latin typeface="Lato"/>
                          <a:ea typeface="Lato"/>
                          <a:cs typeface="Lato"/>
                          <a:sym typeface="Lato"/>
                        </a:rPr>
                        <a:t>CMS</a:t>
                      </a:r>
                      <a:endParaRPr sz="1600" b="1" u="none" strike="noStrike" cap="none">
                        <a:solidFill>
                          <a:srgbClr val="D8003B"/>
                        </a:solidFill>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100"/>
                        <a:buFont typeface="Arial"/>
                        <a:buNone/>
                      </a:pPr>
                      <a:r>
                        <a:rPr lang="pt-PT" sz="1100" i="1" u="none" strike="noStrike" cap="none">
                          <a:latin typeface="Lato"/>
                          <a:ea typeface="Lato"/>
                          <a:cs typeface="Lato"/>
                          <a:sym typeface="Lato"/>
                        </a:rPr>
                        <a:t>B</a:t>
                      </a:r>
                      <a:endParaRPr sz="11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0.6 T (8 bobinas, 2x2x30 voltas)</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4T (1 bobina, 2168 voltas/m)</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568300">
                <a:tc>
                  <a:txBody>
                    <a:bodyPr/>
                    <a:lstStyle/>
                    <a:p>
                      <a:pPr marL="0" marR="0" lvl="0" indent="0" algn="l" rtl="0">
                        <a:lnSpc>
                          <a:spcPct val="100000"/>
                        </a:lnSpc>
                        <a:spcBef>
                          <a:spcPts val="0"/>
                        </a:spcBef>
                        <a:spcAft>
                          <a:spcPts val="0"/>
                        </a:spcAft>
                        <a:buClr>
                          <a:srgbClr val="000000"/>
                        </a:buClr>
                        <a:buSzPts val="1100"/>
                        <a:buFont typeface="Arial"/>
                        <a:buNone/>
                      </a:pPr>
                      <a:r>
                        <a:rPr lang="pt-PT" sz="1100" i="1" u="none" strike="noStrike" cap="none">
                          <a:latin typeface="Lato"/>
                          <a:ea typeface="Lato"/>
                          <a:cs typeface="Lato"/>
                          <a:sym typeface="Lato"/>
                        </a:rPr>
                        <a:t>Desafios</a:t>
                      </a:r>
                      <a:endParaRPr sz="11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alinhamento espacial</a:t>
                      </a:r>
                      <a:endParaRPr sz="1100" u="none" strike="noStrike" cap="none">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1.5 GJ energia armazenada</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enrolamento do cabo </a:t>
                      </a:r>
                      <a:endParaRPr sz="1100" u="none" strike="noStrike" cap="none">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2.7 GJ energia armazenada</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73850">
                <a:tc>
                  <a:txBody>
                    <a:bodyPr/>
                    <a:lstStyle/>
                    <a:p>
                      <a:pPr marL="0" marR="0" lvl="0" indent="0" algn="l" rtl="0">
                        <a:lnSpc>
                          <a:spcPct val="100000"/>
                        </a:lnSpc>
                        <a:spcBef>
                          <a:spcPts val="0"/>
                        </a:spcBef>
                        <a:spcAft>
                          <a:spcPts val="0"/>
                        </a:spcAft>
                        <a:buClr>
                          <a:srgbClr val="000000"/>
                        </a:buClr>
                        <a:buSzPts val="1100"/>
                        <a:buFont typeface="Arial"/>
                        <a:buNone/>
                      </a:pPr>
                      <a:r>
                        <a:rPr lang="pt-PT" sz="1100" i="1" u="none" strike="noStrike" cap="none">
                          <a:latin typeface="Lato"/>
                          <a:ea typeface="Lato"/>
                          <a:cs typeface="Lato"/>
                          <a:sym typeface="Lato"/>
                        </a:rPr>
                        <a:t>Desvantagens</a:t>
                      </a:r>
                      <a:endParaRPr sz="11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campo toroidal limita capacidades de apontar para origem</a:t>
                      </a:r>
                      <a:endParaRPr sz="1100" u="none" strike="noStrike" cap="none">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necessita complemento de um solenóide interno (2T)</a:t>
                      </a:r>
                      <a:endParaRPr sz="1100" u="none" strike="noStrike" cap="none">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requer espaço</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espaço e tecnologias limitadas para calorimetria</a:t>
                      </a:r>
                      <a:endParaRPr sz="1100" u="none" strike="noStrike" cap="none">
                        <a:latin typeface="Lato"/>
                        <a:ea typeface="Lato"/>
                        <a:cs typeface="Lato"/>
                        <a:sym typeface="Lato"/>
                      </a:endParaRPr>
                    </a:p>
                    <a:p>
                      <a:pPr marL="0" marR="0" lvl="0" indent="0" algn="l" rtl="0">
                        <a:lnSpc>
                          <a:spcPct val="100000"/>
                        </a:lnSpc>
                        <a:spcBef>
                          <a:spcPts val="0"/>
                        </a:spcBef>
                        <a:spcAft>
                          <a:spcPts val="0"/>
                        </a:spcAft>
                        <a:buClr>
                          <a:srgbClr val="000000"/>
                        </a:buClr>
                        <a:buSzPts val="1100"/>
                        <a:buFont typeface="Arial"/>
                        <a:buNone/>
                      </a:pPr>
                      <a:r>
                        <a:rPr lang="pt-PT" sz="1100" u="none" strike="noStrike" cap="none">
                          <a:latin typeface="Lato"/>
                          <a:ea typeface="Lato"/>
                          <a:cs typeface="Lato"/>
                          <a:sym typeface="Lato"/>
                        </a:rPr>
                        <a:t>curvatura pequena a ângulos maiores</a:t>
                      </a:r>
                      <a:endParaRPr sz="11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1"/>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a:t>
            </a:fld>
            <a:endParaRPr sz="900">
              <a:solidFill>
                <a:schemeClr val="lt2"/>
              </a:solidFill>
              <a:latin typeface="Lato"/>
              <a:ea typeface="Lato"/>
              <a:cs typeface="Lato"/>
              <a:sym typeface="Lato"/>
            </a:endParaRPr>
          </a:p>
        </p:txBody>
      </p:sp>
      <p:sp>
        <p:nvSpPr>
          <p:cNvPr id="268" name="Google Shape;268;p41"/>
          <p:cNvSpPr txBox="1">
            <a:spLocks noGrp="1"/>
          </p:cNvSpPr>
          <p:nvPr>
            <p:ph type="title"/>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t>Introdução</a:t>
            </a:r>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solidFill>
                  <a:schemeClr val="lt2"/>
                </a:solidFill>
              </a:rPr>
              <a:t>“Revelando” a passagem de partículas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36666"/>
              <a:buNone/>
            </a:pPr>
            <a:r>
              <a:rPr lang="pt-PT">
                <a:solidFill>
                  <a:schemeClr val="lt2"/>
                </a:solidFill>
              </a:rPr>
              <a:t>Filosofia de construção de ATLAS e CMS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solidFill>
                  <a:schemeClr val="lt2"/>
                </a:solidFill>
              </a:rPr>
              <a:t>Como a reconstrução complementa a detecção</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Clr>
                <a:schemeClr val="dk2"/>
              </a:buClr>
              <a:buSzPct val="111111"/>
              <a:buFont typeface="Arial"/>
              <a:buNone/>
            </a:pPr>
            <a:r>
              <a:rPr lang="pt-PT">
                <a:solidFill>
                  <a:schemeClr val="lt2"/>
                </a:solidFill>
              </a:rPr>
              <a:t>Conclusões</a:t>
            </a:r>
            <a:endParaRPr>
              <a:solidFill>
                <a:schemeClr val="lt2"/>
              </a:solidFill>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09"/>
        <p:cNvGrpSpPr/>
        <p:nvPr/>
      </p:nvGrpSpPr>
      <p:grpSpPr>
        <a:xfrm>
          <a:off x="0" y="0"/>
          <a:ext cx="0" cy="0"/>
          <a:chOff x="0" y="0"/>
          <a:chExt cx="0" cy="0"/>
        </a:xfrm>
      </p:grpSpPr>
      <p:sp>
        <p:nvSpPr>
          <p:cNvPr id="710" name="Google Shape;710;p68"/>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Campos magnéticos nas grandes experiências</a:t>
            </a:r>
            <a:endParaRPr>
              <a:solidFill>
                <a:schemeClr val="accent1"/>
              </a:solidFill>
            </a:endParaRPr>
          </a:p>
        </p:txBody>
      </p:sp>
      <p:sp>
        <p:nvSpPr>
          <p:cNvPr id="711" name="Google Shape;711;p68"/>
          <p:cNvSpPr txBox="1"/>
          <p:nvPr/>
        </p:nvSpPr>
        <p:spPr>
          <a:xfrm>
            <a:off x="-1257300" y="942975"/>
            <a:ext cx="184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a:ea typeface="Times"/>
              <a:cs typeface="Times"/>
              <a:sym typeface="Times"/>
            </a:endParaRPr>
          </a:p>
        </p:txBody>
      </p:sp>
      <p:sp>
        <p:nvSpPr>
          <p:cNvPr id="712" name="Google Shape;712;p68"/>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30</a:t>
            </a:fld>
            <a:endParaRPr sz="900">
              <a:solidFill>
                <a:schemeClr val="lt2"/>
              </a:solidFill>
              <a:latin typeface="Lato"/>
              <a:ea typeface="Lato"/>
              <a:cs typeface="Lato"/>
              <a:sym typeface="Lato"/>
            </a:endParaRPr>
          </a:p>
        </p:txBody>
      </p:sp>
      <p:pic>
        <p:nvPicPr>
          <p:cNvPr id="713" name="Google Shape;713;p68"/>
          <p:cNvPicPr preferRelativeResize="0"/>
          <p:nvPr/>
        </p:nvPicPr>
        <p:blipFill rotWithShape="1">
          <a:blip r:embed="rId3">
            <a:alphaModFix/>
          </a:blip>
          <a:srcRect/>
          <a:stretch/>
        </p:blipFill>
        <p:spPr>
          <a:xfrm>
            <a:off x="1735375" y="827100"/>
            <a:ext cx="5966774" cy="2373950"/>
          </a:xfrm>
          <a:prstGeom prst="rect">
            <a:avLst/>
          </a:prstGeom>
          <a:noFill/>
          <a:ln>
            <a:noFill/>
          </a:ln>
        </p:spPr>
      </p:pic>
      <p:pic>
        <p:nvPicPr>
          <p:cNvPr id="714" name="Google Shape;714;p68"/>
          <p:cNvPicPr preferRelativeResize="0"/>
          <p:nvPr/>
        </p:nvPicPr>
        <p:blipFill rotWithShape="1">
          <a:blip r:embed="rId4">
            <a:alphaModFix/>
          </a:blip>
          <a:srcRect/>
          <a:stretch/>
        </p:blipFill>
        <p:spPr>
          <a:xfrm>
            <a:off x="1143000" y="3146675"/>
            <a:ext cx="6966349" cy="18745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69"/>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Como ver a trajectória das partículas?</a:t>
            </a:r>
            <a:endParaRPr>
              <a:solidFill>
                <a:schemeClr val="accent1"/>
              </a:solidFill>
            </a:endParaRPr>
          </a:p>
        </p:txBody>
      </p:sp>
      <p:sp>
        <p:nvSpPr>
          <p:cNvPr id="720" name="Google Shape;720;p69"/>
          <p:cNvSpPr txBox="1"/>
          <p:nvPr/>
        </p:nvSpPr>
        <p:spPr>
          <a:xfrm>
            <a:off x="-1257300" y="942975"/>
            <a:ext cx="184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a:ea typeface="Times"/>
              <a:cs typeface="Times"/>
              <a:sym typeface="Times"/>
            </a:endParaRPr>
          </a:p>
        </p:txBody>
      </p:sp>
      <p:sp>
        <p:nvSpPr>
          <p:cNvPr id="721" name="Google Shape;721;p6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31</a:t>
            </a:fld>
            <a:endParaRPr sz="900">
              <a:solidFill>
                <a:schemeClr val="lt2"/>
              </a:solidFill>
              <a:latin typeface="Lato"/>
              <a:ea typeface="Lato"/>
              <a:cs typeface="Lato"/>
              <a:sym typeface="Lato"/>
            </a:endParaRPr>
          </a:p>
        </p:txBody>
      </p:sp>
      <p:pic>
        <p:nvPicPr>
          <p:cNvPr id="722" name="Google Shape;722;p69"/>
          <p:cNvPicPr preferRelativeResize="0"/>
          <p:nvPr/>
        </p:nvPicPr>
        <p:blipFill rotWithShape="1">
          <a:blip r:embed="rId3">
            <a:alphaModFix/>
          </a:blip>
          <a:srcRect/>
          <a:stretch/>
        </p:blipFill>
        <p:spPr>
          <a:xfrm>
            <a:off x="601875" y="861525"/>
            <a:ext cx="3439866" cy="2324100"/>
          </a:xfrm>
          <a:prstGeom prst="rect">
            <a:avLst/>
          </a:prstGeom>
          <a:solidFill>
            <a:srgbClr val="7F7F7F"/>
          </a:solidFill>
          <a:ln>
            <a:noFill/>
          </a:ln>
        </p:spPr>
      </p:pic>
      <p:pic>
        <p:nvPicPr>
          <p:cNvPr id="723" name="Google Shape;723;p69" title="+"/>
          <p:cNvPicPr preferRelativeResize="0"/>
          <p:nvPr/>
        </p:nvPicPr>
        <p:blipFill rotWithShape="1">
          <a:blip r:embed="rId4">
            <a:alphaModFix/>
          </a:blip>
          <a:srcRect/>
          <a:stretch/>
        </p:blipFill>
        <p:spPr>
          <a:xfrm>
            <a:off x="5491475" y="861525"/>
            <a:ext cx="2563901" cy="2324100"/>
          </a:xfrm>
          <a:prstGeom prst="rect">
            <a:avLst/>
          </a:prstGeom>
          <a:noFill/>
          <a:ln>
            <a:noFill/>
          </a:ln>
        </p:spPr>
      </p:pic>
      <p:sp>
        <p:nvSpPr>
          <p:cNvPr id="724" name="Google Shape;724;p69"/>
          <p:cNvSpPr txBox="1"/>
          <p:nvPr/>
        </p:nvSpPr>
        <p:spPr>
          <a:xfrm>
            <a:off x="8065750" y="1871525"/>
            <a:ext cx="598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Lato"/>
                <a:ea typeface="Lato"/>
                <a:cs typeface="Lato"/>
                <a:sym typeface="Lato"/>
              </a:rPr>
              <a:t>Pb</a:t>
            </a:r>
            <a:endParaRPr sz="1400" b="1" i="0" u="none" strike="noStrike" cap="none">
              <a:solidFill>
                <a:srgbClr val="000000"/>
              </a:solidFill>
              <a:latin typeface="Lato"/>
              <a:ea typeface="Lato"/>
              <a:cs typeface="Lato"/>
              <a:sym typeface="Lato"/>
            </a:endParaRPr>
          </a:p>
        </p:txBody>
      </p:sp>
      <p:sp>
        <p:nvSpPr>
          <p:cNvPr id="725" name="Google Shape;725;p69"/>
          <p:cNvSpPr txBox="1">
            <a:spLocks noGrp="1"/>
          </p:cNvSpPr>
          <p:nvPr>
            <p:ph type="body" idx="1"/>
          </p:nvPr>
        </p:nvSpPr>
        <p:spPr>
          <a:xfrm>
            <a:off x="-183975" y="3410400"/>
            <a:ext cx="4856400" cy="1656900"/>
          </a:xfrm>
          <a:prstGeom prst="rect">
            <a:avLst/>
          </a:prstGeom>
          <a:noFill/>
          <a:ln>
            <a:noFill/>
          </a:ln>
        </p:spPr>
        <p:txBody>
          <a:bodyPr spcFirstLastPara="1" wrap="square" lIns="91425" tIns="45700" rIns="91425" bIns="45700" anchor="t" anchorCtr="0">
            <a:normAutofit/>
          </a:bodyPr>
          <a:lstStyle/>
          <a:p>
            <a:pPr marL="457200" lvl="0" indent="0" algn="l" rtl="0">
              <a:lnSpc>
                <a:spcPct val="115000"/>
              </a:lnSpc>
              <a:spcBef>
                <a:spcPts val="400"/>
              </a:spcBef>
              <a:spcAft>
                <a:spcPts val="0"/>
              </a:spcAft>
              <a:buSzPts val="1800"/>
              <a:buNone/>
            </a:pPr>
            <a:r>
              <a:rPr lang="pt-PT" sz="2000">
                <a:solidFill>
                  <a:schemeClr val="accent1"/>
                </a:solidFill>
              </a:rPr>
              <a:t>Câmara de nuvens </a:t>
            </a:r>
            <a:endParaRPr sz="2000">
              <a:solidFill>
                <a:schemeClr val="accent1"/>
              </a:solidFill>
            </a:endParaRPr>
          </a:p>
          <a:p>
            <a:pPr marL="457200" lvl="0" indent="0" algn="l" rtl="0">
              <a:lnSpc>
                <a:spcPct val="115000"/>
              </a:lnSpc>
              <a:spcBef>
                <a:spcPts val="400"/>
              </a:spcBef>
              <a:spcAft>
                <a:spcPts val="0"/>
              </a:spcAft>
              <a:buSzPts val="1800"/>
              <a:buNone/>
            </a:pPr>
            <a:r>
              <a:rPr lang="pt-PT" sz="2000">
                <a:solidFill>
                  <a:schemeClr val="accent1"/>
                </a:solidFill>
              </a:rPr>
              <a:t>(Wilson, 1911; Prémio Nobel 1927)</a:t>
            </a:r>
            <a:endParaRPr sz="2000">
              <a:solidFill>
                <a:schemeClr val="accent1"/>
              </a:solidFill>
            </a:endParaRPr>
          </a:p>
          <a:p>
            <a:pPr marL="457200" lvl="0" indent="0" algn="l" rtl="0">
              <a:lnSpc>
                <a:spcPct val="115000"/>
              </a:lnSpc>
              <a:spcBef>
                <a:spcPts val="400"/>
              </a:spcBef>
              <a:spcAft>
                <a:spcPts val="0"/>
              </a:spcAft>
              <a:buSzPts val="1800"/>
              <a:buNone/>
            </a:pPr>
            <a:r>
              <a:rPr lang="pt-PT" sz="1600"/>
              <a:t>Câmara com vapor que condensa em resultado de uma ionização, deixando um traço visível.</a:t>
            </a:r>
            <a:endParaRPr sz="1600"/>
          </a:p>
        </p:txBody>
      </p:sp>
      <p:sp>
        <p:nvSpPr>
          <p:cNvPr id="726" name="Google Shape;726;p69"/>
          <p:cNvSpPr txBox="1"/>
          <p:nvPr/>
        </p:nvSpPr>
        <p:spPr>
          <a:xfrm>
            <a:off x="7489825" y="872725"/>
            <a:ext cx="5985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pt-PT" sz="1600" b="1" i="0" u="none" strike="noStrike" cap="none">
                <a:solidFill>
                  <a:schemeClr val="lt1"/>
                </a:solidFill>
                <a:latin typeface="Lato"/>
                <a:ea typeface="Lato"/>
                <a:cs typeface="Lato"/>
                <a:sym typeface="Lato"/>
              </a:rPr>
              <a:t>⊗ B</a:t>
            </a:r>
            <a:endParaRPr sz="1600" b="0" i="0" u="none" strike="noStrike" cap="none">
              <a:solidFill>
                <a:srgbClr val="000000"/>
              </a:solidFill>
              <a:latin typeface="Lato"/>
              <a:ea typeface="Lato"/>
              <a:cs typeface="Lato"/>
              <a:sym typeface="Lato"/>
            </a:endParaRPr>
          </a:p>
        </p:txBody>
      </p:sp>
      <p:sp>
        <p:nvSpPr>
          <p:cNvPr id="727" name="Google Shape;727;p69"/>
          <p:cNvSpPr txBox="1">
            <a:spLocks noGrp="1"/>
          </p:cNvSpPr>
          <p:nvPr>
            <p:ph type="body" idx="1"/>
          </p:nvPr>
        </p:nvSpPr>
        <p:spPr>
          <a:xfrm>
            <a:off x="4235625" y="3410400"/>
            <a:ext cx="4997400" cy="1656900"/>
          </a:xfrm>
          <a:prstGeom prst="rect">
            <a:avLst/>
          </a:prstGeom>
          <a:noFill/>
          <a:ln>
            <a:noFill/>
          </a:ln>
        </p:spPr>
        <p:txBody>
          <a:bodyPr spcFirstLastPara="1" wrap="square" lIns="91425" tIns="45700" rIns="91425" bIns="45700" anchor="t" anchorCtr="0">
            <a:normAutofit/>
          </a:bodyPr>
          <a:lstStyle/>
          <a:p>
            <a:pPr marL="457200" lvl="0" indent="0" algn="l" rtl="0">
              <a:lnSpc>
                <a:spcPct val="115000"/>
              </a:lnSpc>
              <a:spcBef>
                <a:spcPts val="400"/>
              </a:spcBef>
              <a:spcAft>
                <a:spcPts val="0"/>
              </a:spcAft>
              <a:buSzPts val="1800"/>
              <a:buNone/>
            </a:pPr>
            <a:r>
              <a:rPr lang="pt-PT" sz="2000">
                <a:solidFill>
                  <a:schemeClr val="accent1"/>
                </a:solidFill>
              </a:rPr>
              <a:t>Descoberta do positrão (e</a:t>
            </a:r>
            <a:r>
              <a:rPr lang="pt-PT" sz="2000" baseline="30000">
                <a:solidFill>
                  <a:schemeClr val="accent1"/>
                </a:solidFill>
              </a:rPr>
              <a:t>+</a:t>
            </a:r>
            <a:r>
              <a:rPr lang="pt-PT" sz="2000">
                <a:solidFill>
                  <a:schemeClr val="accent1"/>
                </a:solidFill>
              </a:rPr>
              <a:t>)</a:t>
            </a:r>
            <a:endParaRPr sz="2000">
              <a:solidFill>
                <a:schemeClr val="accent1"/>
              </a:solidFill>
            </a:endParaRPr>
          </a:p>
          <a:p>
            <a:pPr marL="457200" lvl="0" indent="0" algn="l" rtl="0">
              <a:lnSpc>
                <a:spcPct val="115000"/>
              </a:lnSpc>
              <a:spcBef>
                <a:spcPts val="400"/>
              </a:spcBef>
              <a:spcAft>
                <a:spcPts val="0"/>
              </a:spcAft>
              <a:buSzPts val="1800"/>
              <a:buNone/>
            </a:pPr>
            <a:r>
              <a:rPr lang="pt-PT" sz="2000">
                <a:solidFill>
                  <a:schemeClr val="accent1"/>
                </a:solidFill>
              </a:rPr>
              <a:t>(Anderson, 1932; Prémio Nobel 1936)</a:t>
            </a:r>
            <a:endParaRPr sz="2000">
              <a:solidFill>
                <a:schemeClr val="accent1"/>
              </a:solidFill>
            </a:endParaRPr>
          </a:p>
          <a:p>
            <a:pPr marL="457200" lvl="0" indent="0" algn="l" rtl="0">
              <a:lnSpc>
                <a:spcPct val="115000"/>
              </a:lnSpc>
              <a:spcBef>
                <a:spcPts val="400"/>
              </a:spcBef>
              <a:spcAft>
                <a:spcPts val="0"/>
              </a:spcAft>
              <a:buSzPts val="1800"/>
              <a:buNone/>
            </a:pPr>
            <a:r>
              <a:rPr lang="pt-PT" sz="1600"/>
              <a:t>Câmara de nuvens, sob campo magnético com um absorvedor de chumbo.</a:t>
            </a:r>
            <a:endParaRPr sz="16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70"/>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Os primeiros reveladores de partículas</a:t>
            </a:r>
            <a:endParaRPr>
              <a:solidFill>
                <a:schemeClr val="accent1"/>
              </a:solidFill>
            </a:endParaRPr>
          </a:p>
        </p:txBody>
      </p:sp>
      <p:sp>
        <p:nvSpPr>
          <p:cNvPr id="733" name="Google Shape;733;p70"/>
          <p:cNvSpPr txBox="1"/>
          <p:nvPr/>
        </p:nvSpPr>
        <p:spPr>
          <a:xfrm>
            <a:off x="-1257300" y="942975"/>
            <a:ext cx="184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a:ea typeface="Times"/>
              <a:cs typeface="Times"/>
              <a:sym typeface="Times"/>
            </a:endParaRPr>
          </a:p>
        </p:txBody>
      </p:sp>
      <p:sp>
        <p:nvSpPr>
          <p:cNvPr id="734" name="Google Shape;734;p7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32</a:t>
            </a:fld>
            <a:endParaRPr sz="900">
              <a:solidFill>
                <a:schemeClr val="lt2"/>
              </a:solidFill>
              <a:latin typeface="Lato"/>
              <a:ea typeface="Lato"/>
              <a:cs typeface="Lato"/>
              <a:sym typeface="Lato"/>
            </a:endParaRPr>
          </a:p>
        </p:txBody>
      </p:sp>
      <p:sp>
        <p:nvSpPr>
          <p:cNvPr id="735" name="Google Shape;735;p70"/>
          <p:cNvSpPr txBox="1"/>
          <p:nvPr/>
        </p:nvSpPr>
        <p:spPr>
          <a:xfrm>
            <a:off x="7489825" y="872725"/>
            <a:ext cx="5985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pt-PT" sz="1600" b="1" i="0" u="none" strike="noStrike" cap="none">
                <a:solidFill>
                  <a:schemeClr val="lt1"/>
                </a:solidFill>
                <a:latin typeface="Lato"/>
                <a:ea typeface="Lato"/>
                <a:cs typeface="Lato"/>
                <a:sym typeface="Lato"/>
              </a:rPr>
              <a:t>⊗ B</a:t>
            </a:r>
            <a:endParaRPr sz="1600" b="0" i="0" u="none" strike="noStrike" cap="none">
              <a:solidFill>
                <a:srgbClr val="000000"/>
              </a:solidFill>
              <a:latin typeface="Lato"/>
              <a:ea typeface="Lato"/>
              <a:cs typeface="Lato"/>
              <a:sym typeface="Lato"/>
            </a:endParaRPr>
          </a:p>
        </p:txBody>
      </p:sp>
      <p:pic>
        <p:nvPicPr>
          <p:cNvPr id="736" name="Google Shape;736;p70" descr="bubble_1"/>
          <p:cNvPicPr preferRelativeResize="0">
            <a:picLocks noGrp="1"/>
          </p:cNvPicPr>
          <p:nvPr>
            <p:ph type="body" idx="1"/>
          </p:nvPr>
        </p:nvPicPr>
        <p:blipFill rotWithShape="1">
          <a:blip r:embed="rId3">
            <a:alphaModFix/>
          </a:blip>
          <a:srcRect/>
          <a:stretch/>
        </p:blipFill>
        <p:spPr>
          <a:xfrm>
            <a:off x="961252" y="872725"/>
            <a:ext cx="3416100" cy="3997800"/>
          </a:xfrm>
          <a:prstGeom prst="rect">
            <a:avLst/>
          </a:prstGeom>
          <a:noFill/>
          <a:ln>
            <a:noFill/>
          </a:ln>
        </p:spPr>
      </p:pic>
      <p:pic>
        <p:nvPicPr>
          <p:cNvPr id="737" name="Google Shape;737;p70" descr="bubble_2"/>
          <p:cNvPicPr preferRelativeResize="0">
            <a:picLocks noGrp="1"/>
          </p:cNvPicPr>
          <p:nvPr>
            <p:ph type="body" idx="4294967295"/>
          </p:nvPr>
        </p:nvPicPr>
        <p:blipFill rotWithShape="1">
          <a:blip r:embed="rId4">
            <a:alphaModFix/>
          </a:blip>
          <a:srcRect/>
          <a:stretch/>
        </p:blipFill>
        <p:spPr>
          <a:xfrm>
            <a:off x="5028772" y="889768"/>
            <a:ext cx="3685200" cy="39822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pic>
        <p:nvPicPr>
          <p:cNvPr id="742" name="Google Shape;742;p71"/>
          <p:cNvPicPr preferRelativeResize="0"/>
          <p:nvPr/>
        </p:nvPicPr>
        <p:blipFill rotWithShape="1">
          <a:blip r:embed="rId3">
            <a:alphaModFix/>
          </a:blip>
          <a:srcRect/>
          <a:stretch/>
        </p:blipFill>
        <p:spPr>
          <a:xfrm>
            <a:off x="152600" y="869200"/>
            <a:ext cx="4691700" cy="3483575"/>
          </a:xfrm>
          <a:prstGeom prst="rect">
            <a:avLst/>
          </a:prstGeom>
          <a:noFill/>
          <a:ln>
            <a:noFill/>
          </a:ln>
        </p:spPr>
      </p:pic>
      <p:pic>
        <p:nvPicPr>
          <p:cNvPr id="743" name="Google Shape;743;p71"/>
          <p:cNvPicPr preferRelativeResize="0"/>
          <p:nvPr/>
        </p:nvPicPr>
        <p:blipFill rotWithShape="1">
          <a:blip r:embed="rId4">
            <a:alphaModFix/>
          </a:blip>
          <a:srcRect/>
          <a:stretch/>
        </p:blipFill>
        <p:spPr>
          <a:xfrm>
            <a:off x="5141929" y="980700"/>
            <a:ext cx="3938797" cy="3077185"/>
          </a:xfrm>
          <a:prstGeom prst="rect">
            <a:avLst/>
          </a:prstGeom>
          <a:noFill/>
          <a:ln>
            <a:noFill/>
          </a:ln>
        </p:spPr>
      </p:pic>
      <p:sp>
        <p:nvSpPr>
          <p:cNvPr id="744" name="Google Shape;744;p71"/>
          <p:cNvSpPr txBox="1">
            <a:spLocks noGrp="1"/>
          </p:cNvSpPr>
          <p:nvPr>
            <p:ph type="title"/>
          </p:nvPr>
        </p:nvSpPr>
        <p:spPr>
          <a:xfrm>
            <a:off x="127000" y="152400"/>
            <a:ext cx="86361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Um exemplo histórico: Gargamelle</a:t>
            </a:r>
            <a:endParaRPr>
              <a:solidFill>
                <a:schemeClr val="accent1"/>
              </a:solidFill>
            </a:endParaRPr>
          </a:p>
        </p:txBody>
      </p:sp>
      <p:sp>
        <p:nvSpPr>
          <p:cNvPr id="745" name="Google Shape;745;p71"/>
          <p:cNvSpPr txBox="1"/>
          <p:nvPr/>
        </p:nvSpPr>
        <p:spPr>
          <a:xfrm>
            <a:off x="1445000" y="4403275"/>
            <a:ext cx="7479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i="0" u="none" strike="noStrike" cap="none">
                <a:solidFill>
                  <a:srgbClr val="000000"/>
                </a:solidFill>
                <a:latin typeface="Lato"/>
                <a:ea typeface="Lato"/>
                <a:cs typeface="Lato"/>
                <a:sym typeface="Lato"/>
              </a:rPr>
              <a:t>Em 1973 a experiência relatou a evidência de existência de correntes neutras - </a:t>
            </a:r>
            <a:r>
              <a:rPr lang="pt-PT" sz="1400" i="0" u="sng" strike="noStrike" cap="none">
                <a:solidFill>
                  <a:schemeClr val="hlink"/>
                </a:solidFill>
                <a:latin typeface="Lato"/>
                <a:ea typeface="Lato"/>
                <a:cs typeface="Lato"/>
                <a:sym typeface="Lato"/>
                <a:hlinkClick r:id="rId5"/>
              </a:rPr>
              <a:t>link</a:t>
            </a:r>
            <a:r>
              <a:rPr lang="pt-PT" sz="1400" i="0" u="none" strike="noStrike" cap="none">
                <a:solidFill>
                  <a:srgbClr val="000000"/>
                </a:solidFill>
                <a:latin typeface="Lato"/>
                <a:ea typeface="Lato"/>
                <a:cs typeface="Lato"/>
                <a:sym typeface="Lato"/>
              </a:rPr>
              <a:t>.</a:t>
            </a:r>
            <a:endParaRPr sz="1400" i="0" u="none" strike="noStrike" cap="none">
              <a:solidFill>
                <a:srgbClr val="000000"/>
              </a:solidFill>
              <a:latin typeface="Lato"/>
              <a:ea typeface="Lato"/>
              <a:cs typeface="Lato"/>
              <a:sym typeface="Lato"/>
            </a:endParaRPr>
          </a:p>
        </p:txBody>
      </p:sp>
      <p:sp>
        <p:nvSpPr>
          <p:cNvPr id="746" name="Google Shape;746;p71"/>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33</a:t>
            </a:fld>
            <a:endParaRPr sz="900">
              <a:solidFill>
                <a:schemeClr val="lt2"/>
              </a:solidFill>
              <a:latin typeface="Lato"/>
              <a:ea typeface="Lato"/>
              <a:cs typeface="Lato"/>
              <a:sym typeface="La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72"/>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Câmaras de fios (proportional multi-wire  chambers)</a:t>
            </a:r>
            <a:endParaRPr>
              <a:solidFill>
                <a:schemeClr val="accent1"/>
              </a:solidFill>
            </a:endParaRPr>
          </a:p>
        </p:txBody>
      </p:sp>
      <p:sp>
        <p:nvSpPr>
          <p:cNvPr id="752" name="Google Shape;752;p72"/>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34</a:t>
            </a:fld>
            <a:endParaRPr sz="900">
              <a:solidFill>
                <a:schemeClr val="lt2"/>
              </a:solidFill>
              <a:latin typeface="Lato"/>
              <a:ea typeface="Lato"/>
              <a:cs typeface="Lato"/>
              <a:sym typeface="Lato"/>
            </a:endParaRPr>
          </a:p>
        </p:txBody>
      </p:sp>
      <p:pic>
        <p:nvPicPr>
          <p:cNvPr id="753" name="Google Shape;753;p72"/>
          <p:cNvPicPr preferRelativeResize="0"/>
          <p:nvPr/>
        </p:nvPicPr>
        <p:blipFill rotWithShape="1">
          <a:blip r:embed="rId3">
            <a:alphaModFix/>
          </a:blip>
          <a:srcRect t="34866"/>
          <a:stretch/>
        </p:blipFill>
        <p:spPr>
          <a:xfrm>
            <a:off x="858975" y="814800"/>
            <a:ext cx="3272375" cy="1675550"/>
          </a:xfrm>
          <a:prstGeom prst="rect">
            <a:avLst/>
          </a:prstGeom>
          <a:noFill/>
          <a:ln>
            <a:noFill/>
          </a:ln>
        </p:spPr>
      </p:pic>
      <p:pic>
        <p:nvPicPr>
          <p:cNvPr id="754" name="Google Shape;754;p72"/>
          <p:cNvPicPr preferRelativeResize="0"/>
          <p:nvPr/>
        </p:nvPicPr>
        <p:blipFill rotWithShape="1">
          <a:blip r:embed="rId4">
            <a:alphaModFix/>
          </a:blip>
          <a:srcRect t="5489"/>
          <a:stretch/>
        </p:blipFill>
        <p:spPr>
          <a:xfrm>
            <a:off x="5397750" y="674700"/>
            <a:ext cx="3169224" cy="3935398"/>
          </a:xfrm>
          <a:prstGeom prst="rect">
            <a:avLst/>
          </a:prstGeom>
          <a:noFill/>
          <a:ln>
            <a:noFill/>
          </a:ln>
        </p:spPr>
      </p:pic>
      <p:sp>
        <p:nvSpPr>
          <p:cNvPr id="755" name="Google Shape;755;p72"/>
          <p:cNvSpPr txBox="1">
            <a:spLocks noGrp="1"/>
          </p:cNvSpPr>
          <p:nvPr>
            <p:ph type="body" idx="1"/>
          </p:nvPr>
        </p:nvSpPr>
        <p:spPr>
          <a:xfrm>
            <a:off x="166150" y="2630450"/>
            <a:ext cx="5002800" cy="2284500"/>
          </a:xfrm>
          <a:prstGeom prst="rect">
            <a:avLst/>
          </a:prstGeom>
          <a:noFill/>
          <a:ln>
            <a:noFill/>
          </a:ln>
        </p:spPr>
        <p:txBody>
          <a:bodyPr spcFirstLastPara="1" wrap="square" lIns="91425" tIns="45700" rIns="91425" bIns="45700" anchor="t" anchorCtr="0">
            <a:normAutofit fontScale="85000" lnSpcReduction="10000"/>
          </a:bodyPr>
          <a:lstStyle/>
          <a:p>
            <a:pPr marL="457200" lvl="0" indent="0" algn="l" rtl="0">
              <a:lnSpc>
                <a:spcPct val="115000"/>
              </a:lnSpc>
              <a:spcBef>
                <a:spcPts val="400"/>
              </a:spcBef>
              <a:spcAft>
                <a:spcPts val="0"/>
              </a:spcAft>
              <a:buSzPct val="105882"/>
              <a:buNone/>
            </a:pPr>
            <a:r>
              <a:rPr lang="pt-PT" sz="2000">
                <a:solidFill>
                  <a:schemeClr val="accent1"/>
                </a:solidFill>
              </a:rPr>
              <a:t>Criada em 1968 for Charpak </a:t>
            </a:r>
            <a:endParaRPr sz="2000">
              <a:solidFill>
                <a:schemeClr val="accent1"/>
              </a:solidFill>
            </a:endParaRPr>
          </a:p>
          <a:p>
            <a:pPr marL="457200" lvl="0" indent="0" algn="l" rtl="0">
              <a:lnSpc>
                <a:spcPct val="115000"/>
              </a:lnSpc>
              <a:spcBef>
                <a:spcPts val="400"/>
              </a:spcBef>
              <a:spcAft>
                <a:spcPts val="0"/>
              </a:spcAft>
              <a:buSzPct val="105882"/>
              <a:buNone/>
            </a:pPr>
            <a:r>
              <a:rPr lang="pt-PT" sz="2000">
                <a:solidFill>
                  <a:schemeClr val="accent1"/>
                </a:solidFill>
              </a:rPr>
              <a:t>(Prémio Nobel 1992)</a:t>
            </a:r>
            <a:endParaRPr sz="2000">
              <a:solidFill>
                <a:schemeClr val="accent1"/>
              </a:solidFill>
            </a:endParaRPr>
          </a:p>
          <a:p>
            <a:pPr marL="457200" lvl="0" indent="0" algn="l" rtl="0">
              <a:lnSpc>
                <a:spcPct val="115000"/>
              </a:lnSpc>
              <a:spcBef>
                <a:spcPts val="400"/>
              </a:spcBef>
              <a:spcAft>
                <a:spcPts val="0"/>
              </a:spcAft>
              <a:buSzPct val="132352"/>
              <a:buNone/>
            </a:pPr>
            <a:r>
              <a:rPr lang="pt-PT" sz="1600"/>
              <a:t>Transcrição do analógico para o digital.</a:t>
            </a:r>
            <a:endParaRPr sz="1600"/>
          </a:p>
          <a:p>
            <a:pPr marL="457200" lvl="0" indent="0" algn="l" rtl="0">
              <a:lnSpc>
                <a:spcPct val="115000"/>
              </a:lnSpc>
              <a:spcBef>
                <a:spcPts val="400"/>
              </a:spcBef>
              <a:spcAft>
                <a:spcPts val="0"/>
              </a:spcAft>
              <a:buSzPct val="132352"/>
              <a:buNone/>
            </a:pPr>
            <a:r>
              <a:rPr lang="pt-PT" sz="1600"/>
              <a:t>Rapidez e baixo custo.</a:t>
            </a:r>
            <a:endParaRPr sz="1600"/>
          </a:p>
          <a:p>
            <a:pPr marL="457200" lvl="0" indent="0" algn="l" rtl="0">
              <a:lnSpc>
                <a:spcPct val="115000"/>
              </a:lnSpc>
              <a:spcBef>
                <a:spcPts val="400"/>
              </a:spcBef>
              <a:spcAft>
                <a:spcPts val="0"/>
              </a:spcAft>
              <a:buSzPct val="132352"/>
              <a:buNone/>
            </a:pPr>
            <a:r>
              <a:rPr lang="pt-PT" sz="1600"/>
              <a:t>Alta tensão aplicada a cada fio imerso na câmara de gás.</a:t>
            </a:r>
            <a:endParaRPr sz="1600"/>
          </a:p>
          <a:p>
            <a:pPr marL="457200" lvl="0" indent="0" algn="l" rtl="0">
              <a:lnSpc>
                <a:spcPct val="115000"/>
              </a:lnSpc>
              <a:spcBef>
                <a:spcPts val="400"/>
              </a:spcBef>
              <a:spcAft>
                <a:spcPts val="0"/>
              </a:spcAft>
              <a:buSzPct val="132352"/>
              <a:buNone/>
            </a:pPr>
            <a:r>
              <a:rPr lang="pt-PT" sz="1600"/>
              <a:t>3 mm de espaçamento entre os fios.</a:t>
            </a:r>
            <a:endParaRPr sz="1600"/>
          </a:p>
          <a:p>
            <a:pPr marL="457200" lvl="0" indent="0" algn="l" rtl="0">
              <a:lnSpc>
                <a:spcPct val="115000"/>
              </a:lnSpc>
              <a:spcBef>
                <a:spcPts val="400"/>
              </a:spcBef>
              <a:spcAft>
                <a:spcPts val="0"/>
              </a:spcAft>
              <a:buSzPct val="132352"/>
              <a:buNone/>
            </a:pPr>
            <a:r>
              <a:rPr lang="pt-PT" sz="1600"/>
              <a:t>As cargas de ionização colectadas pelo fio mais próximo permitem atingir resolução de cerca de 100ns em tempo.</a:t>
            </a:r>
            <a:endParaRPr sz="1600"/>
          </a:p>
        </p:txBody>
      </p:sp>
      <p:pic>
        <p:nvPicPr>
          <p:cNvPr id="756" name="Google Shape;756;p72"/>
          <p:cNvPicPr preferRelativeResize="0"/>
          <p:nvPr/>
        </p:nvPicPr>
        <p:blipFill rotWithShape="1">
          <a:blip r:embed="rId5">
            <a:alphaModFix/>
          </a:blip>
          <a:srcRect r="56161"/>
          <a:stretch/>
        </p:blipFill>
        <p:spPr>
          <a:xfrm>
            <a:off x="5397753" y="3910025"/>
            <a:ext cx="3195975" cy="12441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73"/>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Câmaras de deriva (drift chambers)</a:t>
            </a:r>
            <a:endParaRPr>
              <a:solidFill>
                <a:schemeClr val="accent1"/>
              </a:solidFill>
            </a:endParaRPr>
          </a:p>
        </p:txBody>
      </p:sp>
      <p:sp>
        <p:nvSpPr>
          <p:cNvPr id="762" name="Google Shape;762;p7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35</a:t>
            </a:fld>
            <a:endParaRPr sz="900">
              <a:solidFill>
                <a:schemeClr val="lt2"/>
              </a:solidFill>
              <a:latin typeface="Lato"/>
              <a:ea typeface="Lato"/>
              <a:cs typeface="Lato"/>
              <a:sym typeface="Lato"/>
            </a:endParaRPr>
          </a:p>
        </p:txBody>
      </p:sp>
      <p:pic>
        <p:nvPicPr>
          <p:cNvPr id="763" name="Google Shape;763;p73"/>
          <p:cNvPicPr preferRelativeResize="0"/>
          <p:nvPr/>
        </p:nvPicPr>
        <p:blipFill rotWithShape="1">
          <a:blip r:embed="rId3">
            <a:alphaModFix/>
          </a:blip>
          <a:srcRect/>
          <a:stretch/>
        </p:blipFill>
        <p:spPr>
          <a:xfrm>
            <a:off x="4584257" y="1217625"/>
            <a:ext cx="4486644" cy="3389900"/>
          </a:xfrm>
          <a:prstGeom prst="rect">
            <a:avLst/>
          </a:prstGeom>
          <a:noFill/>
          <a:ln>
            <a:noFill/>
          </a:ln>
        </p:spPr>
      </p:pic>
      <p:sp>
        <p:nvSpPr>
          <p:cNvPr id="764" name="Google Shape;764;p73"/>
          <p:cNvSpPr txBox="1">
            <a:spLocks noGrp="1"/>
          </p:cNvSpPr>
          <p:nvPr>
            <p:ph type="body" idx="1"/>
          </p:nvPr>
        </p:nvSpPr>
        <p:spPr>
          <a:xfrm>
            <a:off x="287100" y="1324925"/>
            <a:ext cx="3869700" cy="32826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15000"/>
              </a:lnSpc>
              <a:spcBef>
                <a:spcPts val="400"/>
              </a:spcBef>
              <a:spcAft>
                <a:spcPts val="0"/>
              </a:spcAft>
              <a:buSzPct val="90000"/>
              <a:buNone/>
            </a:pPr>
            <a:r>
              <a:rPr lang="pt-PT" sz="2000"/>
              <a:t>O espaçamento entre ânodos nas câmaras de fios é um factor limitativo.</a:t>
            </a:r>
            <a:endParaRPr sz="2000"/>
          </a:p>
          <a:p>
            <a:pPr marL="0" lvl="0" indent="0" algn="l" rtl="0">
              <a:lnSpc>
                <a:spcPct val="115000"/>
              </a:lnSpc>
              <a:spcBef>
                <a:spcPts val="400"/>
              </a:spcBef>
              <a:spcAft>
                <a:spcPts val="0"/>
              </a:spcAft>
              <a:buSzPct val="90000"/>
              <a:buNone/>
            </a:pPr>
            <a:endParaRPr sz="2000"/>
          </a:p>
          <a:p>
            <a:pPr marL="0" lvl="0" indent="0" algn="l" rtl="0">
              <a:lnSpc>
                <a:spcPct val="115000"/>
              </a:lnSpc>
              <a:spcBef>
                <a:spcPts val="400"/>
              </a:spcBef>
              <a:spcAft>
                <a:spcPts val="0"/>
              </a:spcAft>
              <a:buSzPct val="90000"/>
              <a:buNone/>
            </a:pPr>
            <a:r>
              <a:rPr lang="pt-PT" sz="2000"/>
              <a:t>A resolução pode melhorar medindo o </a:t>
            </a:r>
            <a:r>
              <a:rPr lang="pt-PT" sz="2000">
                <a:solidFill>
                  <a:srgbClr val="008000"/>
                </a:solidFill>
              </a:rPr>
              <a:t>tempo de deriva</a:t>
            </a:r>
            <a:r>
              <a:rPr lang="pt-PT" sz="2000"/>
              <a:t> das cargas até ao ânodo</a:t>
            </a:r>
            <a:endParaRPr sz="2000"/>
          </a:p>
          <a:p>
            <a:pPr marL="0" lvl="0" indent="0" algn="l" rtl="0">
              <a:lnSpc>
                <a:spcPct val="115000"/>
              </a:lnSpc>
              <a:spcBef>
                <a:spcPts val="400"/>
              </a:spcBef>
              <a:spcAft>
                <a:spcPts val="0"/>
              </a:spcAft>
              <a:buSzPct val="90000"/>
              <a:buNone/>
            </a:pPr>
            <a:endParaRPr sz="2000"/>
          </a:p>
          <a:p>
            <a:pPr marL="0" lvl="0" indent="0" algn="l" rtl="0">
              <a:lnSpc>
                <a:spcPct val="115000"/>
              </a:lnSpc>
              <a:spcBef>
                <a:spcPts val="400"/>
              </a:spcBef>
              <a:spcAft>
                <a:spcPts val="0"/>
              </a:spcAft>
              <a:buSzPct val="90000"/>
              <a:buNone/>
            </a:pPr>
            <a:r>
              <a:rPr lang="pt-PT" sz="2000"/>
              <a:t>Para tal é necessário ter um tempo de referência para cada evento.</a:t>
            </a:r>
            <a:endParaRPr sz="2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74"/>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36</a:t>
            </a:fld>
            <a:endParaRPr sz="900">
              <a:solidFill>
                <a:schemeClr val="lt2"/>
              </a:solidFill>
              <a:latin typeface="Lato"/>
              <a:ea typeface="Lato"/>
              <a:cs typeface="Lato"/>
              <a:sym typeface="Lato"/>
            </a:endParaRPr>
          </a:p>
        </p:txBody>
      </p:sp>
      <p:pic>
        <p:nvPicPr>
          <p:cNvPr id="770" name="Google Shape;770;p74"/>
          <p:cNvPicPr preferRelativeResize="0"/>
          <p:nvPr/>
        </p:nvPicPr>
        <p:blipFill rotWithShape="1">
          <a:blip r:embed="rId3">
            <a:alphaModFix/>
          </a:blip>
          <a:srcRect l="39936"/>
          <a:stretch/>
        </p:blipFill>
        <p:spPr>
          <a:xfrm>
            <a:off x="337375" y="63200"/>
            <a:ext cx="3965849" cy="2296374"/>
          </a:xfrm>
          <a:prstGeom prst="rect">
            <a:avLst/>
          </a:prstGeom>
          <a:noFill/>
          <a:ln>
            <a:noFill/>
          </a:ln>
        </p:spPr>
      </p:pic>
      <p:pic>
        <p:nvPicPr>
          <p:cNvPr id="771" name="Google Shape;771;p74"/>
          <p:cNvPicPr preferRelativeResize="0"/>
          <p:nvPr/>
        </p:nvPicPr>
        <p:blipFill rotWithShape="1">
          <a:blip r:embed="rId4">
            <a:alphaModFix/>
          </a:blip>
          <a:srcRect/>
          <a:stretch/>
        </p:blipFill>
        <p:spPr>
          <a:xfrm>
            <a:off x="4438950" y="178250"/>
            <a:ext cx="4404776" cy="3342000"/>
          </a:xfrm>
          <a:prstGeom prst="rect">
            <a:avLst/>
          </a:prstGeom>
          <a:noFill/>
          <a:ln>
            <a:noFill/>
          </a:ln>
        </p:spPr>
      </p:pic>
      <p:pic>
        <p:nvPicPr>
          <p:cNvPr id="772" name="Google Shape;772;p74"/>
          <p:cNvPicPr preferRelativeResize="0"/>
          <p:nvPr/>
        </p:nvPicPr>
        <p:blipFill rotWithShape="1">
          <a:blip r:embed="rId3">
            <a:alphaModFix/>
          </a:blip>
          <a:srcRect r="59380"/>
          <a:stretch/>
        </p:blipFill>
        <p:spPr>
          <a:xfrm>
            <a:off x="992325" y="2616300"/>
            <a:ext cx="2951526" cy="2527200"/>
          </a:xfrm>
          <a:prstGeom prst="rect">
            <a:avLst/>
          </a:prstGeom>
          <a:noFill/>
          <a:ln>
            <a:noFill/>
          </a:ln>
        </p:spPr>
      </p:pic>
      <p:sp>
        <p:nvSpPr>
          <p:cNvPr id="773" name="Google Shape;773;p74"/>
          <p:cNvSpPr txBox="1"/>
          <p:nvPr/>
        </p:nvSpPr>
        <p:spPr>
          <a:xfrm>
            <a:off x="5245375" y="3825800"/>
            <a:ext cx="3000000" cy="1293000"/>
          </a:xfrm>
          <a:prstGeom prst="rect">
            <a:avLst/>
          </a:prstGeom>
          <a:noFill/>
          <a:ln>
            <a:noFill/>
          </a:ln>
        </p:spPr>
        <p:txBody>
          <a:bodyPr spcFirstLastPara="1" wrap="square" lIns="91425" tIns="91425" rIns="91425" bIns="91425" anchor="t" anchorCtr="0">
            <a:spAutoFit/>
          </a:bodyPr>
          <a:lstStyle/>
          <a:p>
            <a:pPr marL="342900" marR="0" lvl="0" indent="-342900" algn="l" rtl="0">
              <a:lnSpc>
                <a:spcPct val="150000"/>
              </a:lnSpc>
              <a:spcBef>
                <a:spcPts val="0"/>
              </a:spcBef>
              <a:spcAft>
                <a:spcPts val="0"/>
              </a:spcAft>
              <a:buClr>
                <a:srgbClr val="000000"/>
              </a:buClr>
              <a:buSzPts val="1800"/>
              <a:buFont typeface="Arial"/>
              <a:buNone/>
            </a:pPr>
            <a:r>
              <a:rPr lang="pt-PT" sz="1800" i="0" u="none" strike="noStrike" cap="none">
                <a:solidFill>
                  <a:schemeClr val="dk2"/>
                </a:solidFill>
                <a:latin typeface="Lato"/>
                <a:ea typeface="Lato"/>
                <a:cs typeface="Lato"/>
                <a:sym typeface="Lato"/>
              </a:rPr>
              <a:t>Barril de </a:t>
            </a:r>
            <a:r>
              <a:rPr lang="pt-PT" sz="1800" i="0" u="none" strike="noStrike" cap="none">
                <a:solidFill>
                  <a:srgbClr val="D8003B"/>
                </a:solidFill>
                <a:latin typeface="Lato"/>
                <a:ea typeface="Lato"/>
                <a:cs typeface="Lato"/>
                <a:sym typeface="Lato"/>
              </a:rPr>
              <a:t>CMS</a:t>
            </a:r>
            <a:r>
              <a:rPr lang="pt-PT" sz="1800" i="0" u="none" strike="noStrike" cap="none">
                <a:solidFill>
                  <a:schemeClr val="dk2"/>
                </a:solidFill>
                <a:latin typeface="Lato"/>
                <a:ea typeface="Lato"/>
                <a:cs typeface="Lato"/>
                <a:sym typeface="Lato"/>
              </a:rPr>
              <a:t>: 250 câmaras</a:t>
            </a:r>
            <a:endParaRPr sz="1800" i="0" u="none" strike="noStrike" cap="none">
              <a:solidFill>
                <a:schemeClr val="dk2"/>
              </a:solidFill>
              <a:latin typeface="Lato"/>
              <a:ea typeface="Lato"/>
              <a:cs typeface="Lato"/>
              <a:sym typeface="Lato"/>
            </a:endParaRPr>
          </a:p>
          <a:p>
            <a:pPr marL="342900" marR="0" lvl="0" indent="-342900" algn="l" rtl="0">
              <a:lnSpc>
                <a:spcPct val="150000"/>
              </a:lnSpc>
              <a:spcBef>
                <a:spcPts val="0"/>
              </a:spcBef>
              <a:spcAft>
                <a:spcPts val="0"/>
              </a:spcAft>
              <a:buClr>
                <a:srgbClr val="000000"/>
              </a:buClr>
              <a:buSzPts val="1800"/>
              <a:buFont typeface="Arial"/>
              <a:buNone/>
            </a:pPr>
            <a:r>
              <a:rPr lang="pt-PT" sz="1800" i="0" u="none" strike="noStrike" cap="none">
                <a:solidFill>
                  <a:schemeClr val="dk2"/>
                </a:solidFill>
                <a:latin typeface="Lato"/>
                <a:ea typeface="Lato"/>
                <a:cs typeface="Lato"/>
                <a:sym typeface="Lato"/>
              </a:rPr>
              <a:t>Total de 172’000 células</a:t>
            </a:r>
            <a:endParaRPr sz="1800" i="0" u="none" strike="noStrike" cap="none">
              <a:solidFill>
                <a:schemeClr val="dk2"/>
              </a:solidFill>
              <a:latin typeface="Lato"/>
              <a:ea typeface="Lato"/>
              <a:cs typeface="Lato"/>
              <a:sym typeface="Lato"/>
            </a:endParaRPr>
          </a:p>
          <a:p>
            <a:pPr marL="342900" marR="0" lvl="0" indent="-342900" algn="l" rtl="0">
              <a:lnSpc>
                <a:spcPct val="150000"/>
              </a:lnSpc>
              <a:spcBef>
                <a:spcPts val="0"/>
              </a:spcBef>
              <a:spcAft>
                <a:spcPts val="0"/>
              </a:spcAft>
              <a:buClr>
                <a:srgbClr val="000000"/>
              </a:buClr>
              <a:buSzPts val="1800"/>
              <a:buFont typeface="Arial"/>
              <a:buNone/>
            </a:pPr>
            <a:r>
              <a:rPr lang="pt-PT" sz="1800" i="0" u="none" strike="noStrike" cap="none">
                <a:solidFill>
                  <a:schemeClr val="dk2"/>
                </a:solidFill>
                <a:latin typeface="Lato"/>
                <a:ea typeface="Lato"/>
                <a:cs typeface="Lato"/>
                <a:sym typeface="Lato"/>
              </a:rPr>
              <a:t>Resolução de 250 µm</a:t>
            </a:r>
            <a:endParaRPr sz="1800" i="0" u="none" strike="noStrike" cap="none">
              <a:solidFill>
                <a:schemeClr val="dk2"/>
              </a:solidFill>
              <a:latin typeface="Lato"/>
              <a:ea typeface="Lato"/>
              <a:cs typeface="Lato"/>
              <a:sym typeface="Lato"/>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75"/>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Detectores de estado sólido I</a:t>
            </a:r>
            <a:endParaRPr>
              <a:solidFill>
                <a:schemeClr val="accent1"/>
              </a:solidFill>
            </a:endParaRPr>
          </a:p>
        </p:txBody>
      </p:sp>
      <p:sp>
        <p:nvSpPr>
          <p:cNvPr id="779" name="Google Shape;779;p75"/>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37</a:t>
            </a:fld>
            <a:endParaRPr sz="900">
              <a:solidFill>
                <a:schemeClr val="lt2"/>
              </a:solidFill>
              <a:latin typeface="Lato"/>
              <a:ea typeface="Lato"/>
              <a:cs typeface="Lato"/>
              <a:sym typeface="Lato"/>
            </a:endParaRPr>
          </a:p>
        </p:txBody>
      </p:sp>
      <p:pic>
        <p:nvPicPr>
          <p:cNvPr id="780" name="Google Shape;780;p75"/>
          <p:cNvPicPr preferRelativeResize="0"/>
          <p:nvPr/>
        </p:nvPicPr>
        <p:blipFill rotWithShape="1">
          <a:blip r:embed="rId3">
            <a:alphaModFix/>
          </a:blip>
          <a:srcRect/>
          <a:stretch/>
        </p:blipFill>
        <p:spPr>
          <a:xfrm>
            <a:off x="5435550" y="878625"/>
            <a:ext cx="3444625" cy="3437325"/>
          </a:xfrm>
          <a:prstGeom prst="rect">
            <a:avLst/>
          </a:prstGeom>
          <a:noFill/>
          <a:ln>
            <a:noFill/>
          </a:ln>
        </p:spPr>
      </p:pic>
      <p:graphicFrame>
        <p:nvGraphicFramePr>
          <p:cNvPr id="781" name="Google Shape;781;p75"/>
          <p:cNvGraphicFramePr/>
          <p:nvPr/>
        </p:nvGraphicFramePr>
        <p:xfrm>
          <a:off x="322475" y="2354075"/>
          <a:ext cx="3000000" cy="3000000"/>
        </p:xfrm>
        <a:graphic>
          <a:graphicData uri="http://schemas.openxmlformats.org/drawingml/2006/table">
            <a:tbl>
              <a:tblPr>
                <a:noFill/>
                <a:tableStyleId>{D7BFDE7C-68DB-4AAF-8C0B-A35CB870EAB1}</a:tableStyleId>
              </a:tblPr>
              <a:tblGrid>
                <a:gridCol w="1083225">
                  <a:extLst>
                    <a:ext uri="{9D8B030D-6E8A-4147-A177-3AD203B41FA5}">
                      <a16:colId xmlns:a16="http://schemas.microsoft.com/office/drawing/2014/main" val="20000"/>
                    </a:ext>
                  </a:extLst>
                </a:gridCol>
                <a:gridCol w="879550">
                  <a:extLst>
                    <a:ext uri="{9D8B030D-6E8A-4147-A177-3AD203B41FA5}">
                      <a16:colId xmlns:a16="http://schemas.microsoft.com/office/drawing/2014/main" val="20001"/>
                    </a:ext>
                  </a:extLst>
                </a:gridCol>
                <a:gridCol w="1019600">
                  <a:extLst>
                    <a:ext uri="{9D8B030D-6E8A-4147-A177-3AD203B41FA5}">
                      <a16:colId xmlns:a16="http://schemas.microsoft.com/office/drawing/2014/main" val="20002"/>
                    </a:ext>
                  </a:extLst>
                </a:gridCol>
                <a:gridCol w="994125">
                  <a:extLst>
                    <a:ext uri="{9D8B030D-6E8A-4147-A177-3AD203B41FA5}">
                      <a16:colId xmlns:a16="http://schemas.microsoft.com/office/drawing/2014/main" val="20003"/>
                    </a:ext>
                  </a:extLst>
                </a:gridCol>
                <a:gridCol w="994125">
                  <a:extLst>
                    <a:ext uri="{9D8B030D-6E8A-4147-A177-3AD203B41FA5}">
                      <a16:colId xmlns:a16="http://schemas.microsoft.com/office/drawing/2014/main" val="20004"/>
                    </a:ext>
                  </a:extLst>
                </a:gridCol>
              </a:tblGrid>
              <a:tr h="297650">
                <a:tc>
                  <a:txBody>
                    <a:bodyPr/>
                    <a:lstStyle/>
                    <a:p>
                      <a:pPr marL="0" marR="0" lvl="0" indent="0" algn="l" rtl="0">
                        <a:lnSpc>
                          <a:spcPct val="100000"/>
                        </a:lnSpc>
                        <a:spcBef>
                          <a:spcPts val="0"/>
                        </a:spcBef>
                        <a:spcAft>
                          <a:spcPts val="0"/>
                        </a:spcAft>
                        <a:buClr>
                          <a:srgbClr val="000000"/>
                        </a:buClr>
                        <a:buSzPts val="1200"/>
                        <a:buFont typeface="Arial"/>
                        <a:buNone/>
                      </a:pP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Clr>
                          <a:srgbClr val="000000"/>
                        </a:buClr>
                        <a:buSzPts val="1200"/>
                        <a:buFont typeface="Arial"/>
                        <a:buNone/>
                      </a:pPr>
                      <a:r>
                        <a:rPr lang="pt-PT" sz="1200" b="1" u="none" strike="noStrike" cap="none">
                          <a:latin typeface="Lato"/>
                          <a:ea typeface="Lato"/>
                          <a:cs typeface="Lato"/>
                          <a:sym typeface="Lato"/>
                        </a:rPr>
                        <a:t>Gás</a:t>
                      </a:r>
                      <a:endParaRPr sz="1200" b="1"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hMerge="1">
                  <a:txBody>
                    <a:bodyPr/>
                    <a:lstStyle/>
                    <a:p>
                      <a:endParaRPr lang="en-US"/>
                    </a:p>
                  </a:txBody>
                  <a:tcPr/>
                </a:tc>
                <a:tc gridSpan="2">
                  <a:txBody>
                    <a:bodyPr/>
                    <a:lstStyle/>
                    <a:p>
                      <a:pPr marL="0" marR="0" lvl="0" indent="0" algn="ctr" rtl="0">
                        <a:lnSpc>
                          <a:spcPct val="100000"/>
                        </a:lnSpc>
                        <a:spcBef>
                          <a:spcPts val="0"/>
                        </a:spcBef>
                        <a:spcAft>
                          <a:spcPts val="0"/>
                        </a:spcAft>
                        <a:buClr>
                          <a:srgbClr val="000000"/>
                        </a:buClr>
                        <a:buSzPts val="1200"/>
                        <a:buFont typeface="Arial"/>
                        <a:buNone/>
                      </a:pPr>
                      <a:r>
                        <a:rPr lang="pt-PT" sz="1200" b="1" u="none" strike="noStrike" cap="none">
                          <a:latin typeface="Lato"/>
                          <a:ea typeface="Lato"/>
                          <a:cs typeface="Lato"/>
                          <a:sym typeface="Lato"/>
                        </a:rPr>
                        <a:t>Estado sólido</a:t>
                      </a:r>
                      <a:endParaRPr sz="1200" b="1"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539775">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Densidade</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Baixa</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4.25 kg/m</a:t>
                      </a:r>
                      <a:r>
                        <a:rPr lang="pt-PT" sz="1200" u="none" strike="noStrike" cap="none" baseline="30000">
                          <a:latin typeface="Lato"/>
                          <a:ea typeface="Lato"/>
                          <a:cs typeface="Lato"/>
                          <a:sym typeface="Lato"/>
                        </a:rPr>
                        <a:t>3</a:t>
                      </a:r>
                      <a:r>
                        <a:rPr lang="pt-PT" sz="1200" u="none" strike="noStrike" cap="none">
                          <a:latin typeface="Lato"/>
                          <a:ea typeface="Lato"/>
                          <a:cs typeface="Lato"/>
                          <a:sym typeface="Lato"/>
                        </a:rPr>
                        <a:t> </a:t>
                      </a:r>
                      <a:endParaRPr sz="1200" u="none" strike="noStrike" cap="none">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a:t>
                      </a:r>
                      <a:r>
                        <a:rPr lang="pt-PT" sz="1200" u="none" strike="noStrike" cap="none">
                          <a:solidFill>
                            <a:schemeClr val="dk2"/>
                          </a:solidFill>
                          <a:latin typeface="Lato"/>
                          <a:ea typeface="Lato"/>
                          <a:cs typeface="Lato"/>
                          <a:sym typeface="Lato"/>
                        </a:rPr>
                        <a:t>C2H2F4)</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Alta</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2.33 g/cm</a:t>
                      </a:r>
                      <a:r>
                        <a:rPr lang="pt-PT" sz="1200" u="none" strike="noStrike" cap="none" baseline="30000">
                          <a:latin typeface="Lato"/>
                          <a:ea typeface="Lato"/>
                          <a:cs typeface="Lato"/>
                          <a:sym typeface="Lato"/>
                        </a:rPr>
                        <a:t>3 </a:t>
                      </a:r>
                      <a:r>
                        <a:rPr lang="pt-PT" sz="1200" u="none" strike="noStrike" cap="none">
                          <a:latin typeface="Lato"/>
                          <a:ea typeface="Lato"/>
                          <a:cs typeface="Lato"/>
                          <a:sym typeface="Lato"/>
                        </a:rPr>
                        <a:t>(Si)</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1"/>
                  </a:ext>
                </a:extLst>
              </a:tr>
              <a:tr h="469750">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Número atómico (Z)</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Baixo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2"/>
                        </a:buClr>
                        <a:buSzPts val="1100"/>
                        <a:buFont typeface="Arial"/>
                        <a:buNone/>
                      </a:pP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Moderado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14</a:t>
                      </a:r>
                      <a:endParaRPr sz="1200" u="none" strike="noStrike" cap="none">
                        <a:latin typeface="Lato"/>
                        <a:ea typeface="Lato"/>
                        <a:cs typeface="Lato"/>
                        <a:sym typeface="Lato"/>
                      </a:endParaRPr>
                    </a:p>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(Si)</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2"/>
                  </a:ext>
                </a:extLst>
              </a:tr>
              <a:tr h="565225">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Energia de ionização</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Moderado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30 eV</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Baixo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3 eV</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3"/>
                  </a:ext>
                </a:extLst>
              </a:tr>
              <a:tr h="526800">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Rapidez sinal</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Moderado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10ns-10µs</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Rápido</a:t>
                      </a:r>
                      <a:endParaRPr sz="1200" u="none" strike="noStrike" cap="none">
                        <a:latin typeface="Lato"/>
                        <a:ea typeface="Lato"/>
                        <a:cs typeface="Lato"/>
                        <a:sym typeface="Lato"/>
                      </a:endParaRPr>
                    </a:p>
                  </a:txBody>
                  <a:tcPr marL="91425" marR="91425" marT="91425" marB="91425">
                    <a:lnL w="9525" cap="flat" cmpd="sng">
                      <a:solidFill>
                        <a:schemeClr val="lt2"/>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&lt;20 ns</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782" name="Google Shape;782;p75"/>
          <p:cNvSpPr txBox="1"/>
          <p:nvPr/>
        </p:nvSpPr>
        <p:spPr>
          <a:xfrm>
            <a:off x="267550" y="802425"/>
            <a:ext cx="5091900" cy="13698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Princípio de funcionamento </a:t>
            </a:r>
            <a:r>
              <a:rPr lang="pt-PT" sz="1400" b="0" i="0" u="sng" strike="noStrike" cap="none">
                <a:solidFill>
                  <a:srgbClr val="000000"/>
                </a:solidFill>
                <a:latin typeface="Lato"/>
                <a:ea typeface="Lato"/>
                <a:cs typeface="Lato"/>
                <a:sym typeface="Lato"/>
              </a:rPr>
              <a:t>semelhante a câmara de gás</a:t>
            </a:r>
            <a:endParaRPr sz="1400" b="0" i="0" u="sng" strike="noStrike" cap="none">
              <a:solidFill>
                <a:srgbClr val="000000"/>
              </a:solidFill>
              <a:latin typeface="Lato"/>
              <a:ea typeface="Lato"/>
              <a:cs typeface="Lato"/>
              <a:sym typeface="Lato"/>
            </a:endParaRPr>
          </a:p>
          <a:p>
            <a:pPr marL="0" marR="504334" lvl="0" indent="0" algn="l" rtl="0">
              <a:lnSpc>
                <a:spcPct val="150000"/>
              </a:lnSpc>
              <a:spcBef>
                <a:spcPts val="0"/>
              </a:spcBef>
              <a:spcAft>
                <a:spcPts val="0"/>
              </a:spcAft>
              <a:buClr>
                <a:srgbClr val="000000"/>
              </a:buClr>
              <a:buSzPts val="1400"/>
              <a:buFont typeface="Arial"/>
              <a:buNone/>
            </a:pPr>
            <a:r>
              <a:rPr lang="pt-PT" sz="1400" b="1" i="0" u="none" strike="noStrike" cap="none">
                <a:solidFill>
                  <a:srgbClr val="000000"/>
                </a:solidFill>
                <a:latin typeface="Lato"/>
                <a:ea typeface="Lato"/>
                <a:cs typeface="Lato"/>
                <a:sym typeface="Lato"/>
              </a:rPr>
              <a:t>Energia de ionização cria pares electrão–buraco</a:t>
            </a:r>
            <a:r>
              <a:rPr lang="pt-PT" sz="1400" b="0" i="0" u="none" strike="noStrike" cap="none">
                <a:solidFill>
                  <a:srgbClr val="000000"/>
                </a:solidFill>
                <a:latin typeface="Lato"/>
                <a:ea typeface="Lato"/>
                <a:cs typeface="Lato"/>
                <a:sym typeface="Lato"/>
              </a:rPr>
              <a:t> que quais derivam para o catodo/anodo</a:t>
            </a:r>
            <a:endParaRPr sz="1400" b="0" i="0" u="none" strike="noStrike" cap="none">
              <a:solidFill>
                <a:srgbClr val="000000"/>
              </a:solidFill>
              <a:latin typeface="Lato"/>
              <a:ea typeface="Lato"/>
              <a:cs typeface="Lato"/>
              <a:sym typeface="Lato"/>
            </a:endParaRPr>
          </a:p>
          <a:p>
            <a:pPr marL="0" marR="0" lvl="0" indent="0" algn="l" rtl="0">
              <a:lnSpc>
                <a:spcPct val="15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A carga colectada é proporcional à energia depositada</a:t>
            </a:r>
            <a:endParaRPr sz="1400" b="0" i="0" u="none" strike="noStrike" cap="none">
              <a:solidFill>
                <a:srgbClr val="000000"/>
              </a:solidFill>
              <a:latin typeface="Lato"/>
              <a:ea typeface="Lato"/>
              <a:cs typeface="Lato"/>
              <a:sym typeface="Lato"/>
            </a:endParaRPr>
          </a:p>
        </p:txBody>
      </p:sp>
      <p:sp>
        <p:nvSpPr>
          <p:cNvPr id="783" name="Google Shape;783;p75"/>
          <p:cNvSpPr/>
          <p:nvPr/>
        </p:nvSpPr>
        <p:spPr>
          <a:xfrm>
            <a:off x="4532400" y="4417800"/>
            <a:ext cx="636600" cy="324600"/>
          </a:xfrm>
          <a:prstGeom prst="ellipse">
            <a:avLst/>
          </a:prstGeom>
          <a:noFill/>
          <a:ln w="9525" cap="flat" cmpd="sng">
            <a:solidFill>
              <a:srgbClr val="008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75"/>
          <p:cNvSpPr/>
          <p:nvPr/>
        </p:nvSpPr>
        <p:spPr>
          <a:xfrm>
            <a:off x="4345100" y="3849150"/>
            <a:ext cx="948000" cy="324600"/>
          </a:xfrm>
          <a:prstGeom prst="ellipse">
            <a:avLst/>
          </a:prstGeom>
          <a:noFill/>
          <a:ln w="9525" cap="flat" cmpd="sng">
            <a:solidFill>
              <a:srgbClr val="008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76"/>
          <p:cNvSpPr txBox="1">
            <a:spLocks noGrp="1"/>
          </p:cNvSpPr>
          <p:nvPr>
            <p:ph type="body" idx="1"/>
          </p:nvPr>
        </p:nvSpPr>
        <p:spPr>
          <a:xfrm>
            <a:off x="177800" y="1221850"/>
            <a:ext cx="4914900" cy="3436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1800"/>
              <a:buNone/>
            </a:pPr>
            <a:r>
              <a:rPr lang="pt-PT"/>
              <a:t>Providenciam uma medida extremamente precisa de posição (~10-100 µm)</a:t>
            </a:r>
            <a:endParaRPr/>
          </a:p>
          <a:p>
            <a:pPr marL="0" lvl="0" indent="0" algn="l" rtl="0">
              <a:lnSpc>
                <a:spcPct val="115000"/>
              </a:lnSpc>
              <a:spcBef>
                <a:spcPts val="360"/>
              </a:spcBef>
              <a:spcAft>
                <a:spcPts val="0"/>
              </a:spcAft>
              <a:buSzPts val="1800"/>
              <a:buNone/>
            </a:pPr>
            <a:endParaRPr/>
          </a:p>
          <a:p>
            <a:pPr marL="0" lvl="0" indent="0" algn="l" rtl="0">
              <a:lnSpc>
                <a:spcPct val="115000"/>
              </a:lnSpc>
              <a:spcBef>
                <a:spcPts val="360"/>
              </a:spcBef>
              <a:spcAft>
                <a:spcPts val="0"/>
              </a:spcAft>
              <a:buSzPts val="1800"/>
              <a:buNone/>
            </a:pPr>
            <a:r>
              <a:rPr lang="pt-PT"/>
              <a:t>Baixa energia de ionização ⇒ minizam a interacção com as partículas que os atravessam</a:t>
            </a:r>
            <a:endParaRPr/>
          </a:p>
          <a:p>
            <a:pPr marL="0" lvl="0" indent="0" algn="l" rtl="0">
              <a:lnSpc>
                <a:spcPct val="115000"/>
              </a:lnSpc>
              <a:spcBef>
                <a:spcPts val="360"/>
              </a:spcBef>
              <a:spcAft>
                <a:spcPts val="0"/>
              </a:spcAft>
              <a:buSzPts val="1800"/>
              <a:buNone/>
            </a:pPr>
            <a:endParaRPr/>
          </a:p>
          <a:p>
            <a:pPr marL="0" lvl="0" indent="0" algn="l" rtl="0">
              <a:lnSpc>
                <a:spcPct val="115000"/>
              </a:lnSpc>
              <a:spcBef>
                <a:spcPts val="360"/>
              </a:spcBef>
              <a:spcAft>
                <a:spcPts val="0"/>
              </a:spcAft>
              <a:buSzPts val="1800"/>
              <a:buNone/>
            </a:pPr>
            <a:r>
              <a:rPr lang="pt-PT"/>
              <a:t>Resilientes a radiação: podem ser colocados muito próximo dos feixes e ser medir decaímentos secundários de partículas com tempo de vida “elevado” </a:t>
            </a:r>
            <a:endParaRPr/>
          </a:p>
        </p:txBody>
      </p:sp>
      <p:pic>
        <p:nvPicPr>
          <p:cNvPr id="790" name="Google Shape;790;p76"/>
          <p:cNvPicPr preferRelativeResize="0"/>
          <p:nvPr/>
        </p:nvPicPr>
        <p:blipFill rotWithShape="1">
          <a:blip r:embed="rId3">
            <a:alphaModFix/>
          </a:blip>
          <a:srcRect t="11527"/>
          <a:stretch/>
        </p:blipFill>
        <p:spPr>
          <a:xfrm>
            <a:off x="4993375" y="381350"/>
            <a:ext cx="4135651" cy="4723400"/>
          </a:xfrm>
          <a:prstGeom prst="rect">
            <a:avLst/>
          </a:prstGeom>
          <a:noFill/>
          <a:ln>
            <a:noFill/>
          </a:ln>
        </p:spPr>
      </p:pic>
      <p:sp>
        <p:nvSpPr>
          <p:cNvPr id="791" name="Google Shape;791;p76"/>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Detectores de estado sólido II</a:t>
            </a:r>
            <a:endParaRPr>
              <a:solidFill>
                <a:schemeClr val="accent1"/>
              </a:solidFill>
            </a:endParaRPr>
          </a:p>
        </p:txBody>
      </p:sp>
      <p:sp>
        <p:nvSpPr>
          <p:cNvPr id="792" name="Google Shape;792;p76"/>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38</a:t>
            </a:fld>
            <a:endParaRPr sz="900">
              <a:solidFill>
                <a:schemeClr val="lt2"/>
              </a:solidFill>
              <a:latin typeface="Lato"/>
              <a:ea typeface="Lato"/>
              <a:cs typeface="Lato"/>
              <a:sym typeface="Lato"/>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p77"/>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Complexidade crescente dos detectores de Si</a:t>
            </a:r>
            <a:endParaRPr>
              <a:solidFill>
                <a:schemeClr val="accent1"/>
              </a:solidFill>
            </a:endParaRPr>
          </a:p>
        </p:txBody>
      </p:sp>
      <p:sp>
        <p:nvSpPr>
          <p:cNvPr id="798" name="Google Shape;798;p77"/>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39</a:t>
            </a:fld>
            <a:endParaRPr sz="900">
              <a:solidFill>
                <a:schemeClr val="lt2"/>
              </a:solidFill>
              <a:latin typeface="Lato"/>
              <a:ea typeface="Lato"/>
              <a:cs typeface="Lato"/>
              <a:sym typeface="Lato"/>
            </a:endParaRPr>
          </a:p>
        </p:txBody>
      </p:sp>
      <p:graphicFrame>
        <p:nvGraphicFramePr>
          <p:cNvPr id="799" name="Google Shape;799;p77"/>
          <p:cNvGraphicFramePr/>
          <p:nvPr/>
        </p:nvGraphicFramePr>
        <p:xfrm>
          <a:off x="1232300" y="1046625"/>
          <a:ext cx="3000000" cy="3000000"/>
        </p:xfrm>
        <a:graphic>
          <a:graphicData uri="http://schemas.openxmlformats.org/drawingml/2006/table">
            <a:tbl>
              <a:tblPr>
                <a:noFill/>
                <a:tableStyleId>{D7BFDE7C-68DB-4AAF-8C0B-A35CB870EAB1}</a:tableStyleId>
              </a:tblPr>
              <a:tblGrid>
                <a:gridCol w="1924400">
                  <a:extLst>
                    <a:ext uri="{9D8B030D-6E8A-4147-A177-3AD203B41FA5}">
                      <a16:colId xmlns:a16="http://schemas.microsoft.com/office/drawing/2014/main" val="20000"/>
                    </a:ext>
                  </a:extLst>
                </a:gridCol>
                <a:gridCol w="1562575">
                  <a:extLst>
                    <a:ext uri="{9D8B030D-6E8A-4147-A177-3AD203B41FA5}">
                      <a16:colId xmlns:a16="http://schemas.microsoft.com/office/drawing/2014/main" val="20001"/>
                    </a:ext>
                  </a:extLst>
                </a:gridCol>
                <a:gridCol w="1811375">
                  <a:extLst>
                    <a:ext uri="{9D8B030D-6E8A-4147-A177-3AD203B41FA5}">
                      <a16:colId xmlns:a16="http://schemas.microsoft.com/office/drawing/2014/main" val="20002"/>
                    </a:ext>
                  </a:extLst>
                </a:gridCol>
                <a:gridCol w="1766125">
                  <a:extLst>
                    <a:ext uri="{9D8B030D-6E8A-4147-A177-3AD203B41FA5}">
                      <a16:colId xmlns:a16="http://schemas.microsoft.com/office/drawing/2014/main" val="20003"/>
                    </a:ext>
                  </a:extLst>
                </a:gridCol>
              </a:tblGrid>
              <a:tr h="548600">
                <a:tc>
                  <a:txBody>
                    <a:bodyPr/>
                    <a:lstStyle/>
                    <a:p>
                      <a:pPr marL="0" marR="0" lvl="0" indent="0" algn="l" rtl="0">
                        <a:lnSpc>
                          <a:spcPct val="100000"/>
                        </a:lnSpc>
                        <a:spcBef>
                          <a:spcPts val="0"/>
                        </a:spcBef>
                        <a:spcAft>
                          <a:spcPts val="0"/>
                        </a:spcAft>
                        <a:buClr>
                          <a:srgbClr val="000000"/>
                        </a:buClr>
                        <a:buSzPts val="1500"/>
                        <a:buFont typeface="Arial"/>
                        <a:buNone/>
                      </a:pPr>
                      <a:r>
                        <a:rPr lang="pt-PT" sz="1500" b="1" u="none" strike="noStrike" cap="none">
                          <a:latin typeface="Lato"/>
                          <a:ea typeface="Lato"/>
                          <a:cs typeface="Lato"/>
                          <a:sym typeface="Lato"/>
                        </a:rPr>
                        <a:t>Experiência</a:t>
                      </a:r>
                      <a:endParaRPr sz="1500" b="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pt-PT" sz="1500" b="1" u="none" strike="noStrike" cap="none">
                          <a:latin typeface="Lato"/>
                          <a:ea typeface="Lato"/>
                          <a:cs typeface="Lato"/>
                          <a:sym typeface="Lato"/>
                        </a:rPr>
                        <a:t>Detectores</a:t>
                      </a:r>
                      <a:endParaRPr sz="1500" b="1"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EAEAEA"/>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500"/>
                        <a:buFont typeface="Arial"/>
                        <a:buNone/>
                      </a:pPr>
                      <a:r>
                        <a:rPr lang="pt-PT" sz="1500" b="1" u="none" strike="noStrike" cap="none">
                          <a:latin typeface="Lato"/>
                          <a:ea typeface="Lato"/>
                          <a:cs typeface="Lato"/>
                          <a:sym typeface="Lato"/>
                        </a:rPr>
                        <a:t>Canais [10</a:t>
                      </a:r>
                      <a:r>
                        <a:rPr lang="pt-PT" sz="1500" b="1" u="none" strike="noStrike" cap="none" baseline="30000">
                          <a:latin typeface="Lato"/>
                          <a:ea typeface="Lato"/>
                          <a:cs typeface="Lato"/>
                          <a:sym typeface="Lato"/>
                        </a:rPr>
                        <a:t>3</a:t>
                      </a:r>
                      <a:r>
                        <a:rPr lang="pt-PT" sz="1500" b="1" u="none" strike="noStrike" cap="none">
                          <a:latin typeface="Lato"/>
                          <a:ea typeface="Lato"/>
                          <a:cs typeface="Lato"/>
                          <a:sym typeface="Lato"/>
                        </a:rPr>
                        <a:t>]</a:t>
                      </a:r>
                      <a:endParaRPr sz="1500" b="1"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EAEAEA"/>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pt-PT" sz="1500" b="1" u="none" strike="noStrike" cap="none">
                          <a:latin typeface="Lato"/>
                          <a:ea typeface="Lato"/>
                          <a:cs typeface="Lato"/>
                          <a:sym typeface="Lato"/>
                        </a:rPr>
                        <a:t>Área de Si [m</a:t>
                      </a:r>
                      <a:r>
                        <a:rPr lang="pt-PT" sz="1500" b="1" u="none" strike="noStrike" cap="none" baseline="30000">
                          <a:latin typeface="Lato"/>
                          <a:ea typeface="Lato"/>
                          <a:cs typeface="Lato"/>
                          <a:sym typeface="Lato"/>
                        </a:rPr>
                        <a:t>2</a:t>
                      </a:r>
                      <a:r>
                        <a:rPr lang="pt-PT" sz="1500" b="1" u="none" strike="noStrike" cap="none">
                          <a:latin typeface="Lato"/>
                          <a:ea typeface="Lato"/>
                          <a:cs typeface="Lato"/>
                          <a:sym typeface="Lato"/>
                        </a:rPr>
                        <a:t>]</a:t>
                      </a:r>
                      <a:endParaRPr sz="1500" b="1"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19050" cap="flat" cmpd="sng">
                      <a:solidFill>
                        <a:schemeClr val="dk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548600">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Aleph (LEP)</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144</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95</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0.49</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1"/>
                  </a:ext>
                </a:extLst>
              </a:tr>
              <a:tr h="548600">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CDF (Tevatron)</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720</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405</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1.9</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2"/>
                  </a:ext>
                </a:extLst>
              </a:tr>
              <a:tr h="565225">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D0 (Tevatron)</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768</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793</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4.7</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3"/>
                  </a:ext>
                </a:extLst>
              </a:tr>
              <a:tr h="565225">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AMS II</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2300</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196</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6.5</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4"/>
                  </a:ext>
                </a:extLst>
              </a:tr>
              <a:tr h="565225">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ATLAS (LHC)</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4088</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6’300</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61</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5"/>
                  </a:ext>
                </a:extLst>
              </a:tr>
              <a:tr h="526800">
                <a:tc>
                  <a:txBody>
                    <a:bodyPr/>
                    <a:lstStyle/>
                    <a:p>
                      <a:pPr marL="0" marR="0" lvl="0" indent="0" algn="l" rtl="0">
                        <a:lnSpc>
                          <a:spcPct val="100000"/>
                        </a:lnSpc>
                        <a:spcBef>
                          <a:spcPts val="0"/>
                        </a:spcBef>
                        <a:spcAft>
                          <a:spcPts val="0"/>
                        </a:spcAft>
                        <a:buClr>
                          <a:srgbClr val="000000"/>
                        </a:buClr>
                        <a:buSzPts val="1200"/>
                        <a:buFont typeface="Arial"/>
                        <a:buNone/>
                      </a:pPr>
                      <a:r>
                        <a:rPr lang="pt-PT" sz="1200" i="1" u="none" strike="noStrike" cap="none">
                          <a:latin typeface="Lato"/>
                          <a:ea typeface="Lato"/>
                          <a:cs typeface="Lato"/>
                          <a:sym typeface="Lato"/>
                        </a:rPr>
                        <a:t>CMS (LHC)l</a:t>
                      </a:r>
                      <a:endParaRPr sz="1200" i="1"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15148</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10’000</a:t>
                      </a:r>
                      <a:endParaRPr sz="1200" u="none" strike="noStrike" cap="none">
                        <a:latin typeface="Lato"/>
                        <a:ea typeface="Lato"/>
                        <a:cs typeface="Lato"/>
                        <a:sym typeface="Lato"/>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EAEAEA"/>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pt-PT" sz="1200" u="none" strike="noStrike" cap="none">
                          <a:latin typeface="Lato"/>
                          <a:ea typeface="Lato"/>
                          <a:cs typeface="Lato"/>
                          <a:sym typeface="Lato"/>
                        </a:rPr>
                        <a:t>200</a:t>
                      </a:r>
                      <a:endParaRPr sz="1200" u="none" strike="noStrike" cap="none">
                        <a:latin typeface="Lato"/>
                        <a:ea typeface="Lato"/>
                        <a:cs typeface="Lato"/>
                        <a:sym typeface="Lato"/>
                      </a:endParaRPr>
                    </a:p>
                  </a:txBody>
                  <a:tcPr marL="91425" marR="91425" marT="91425" marB="91425">
                    <a:lnL w="9525" cap="flat" cmpd="sng">
                      <a:solidFill>
                        <a:srgbClr val="EAEAEA"/>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lt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2"/>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a:t>
            </a:fld>
            <a:endParaRPr sz="900">
              <a:solidFill>
                <a:schemeClr val="lt2"/>
              </a:solidFill>
              <a:latin typeface="Lato"/>
              <a:ea typeface="Lato"/>
              <a:cs typeface="Lato"/>
              <a:sym typeface="Lato"/>
            </a:endParaRPr>
          </a:p>
        </p:txBody>
      </p:sp>
      <p:pic>
        <p:nvPicPr>
          <p:cNvPr id="274" name="Google Shape;274;p42"/>
          <p:cNvPicPr preferRelativeResize="0"/>
          <p:nvPr/>
        </p:nvPicPr>
        <p:blipFill rotWithShape="1">
          <a:blip r:embed="rId3">
            <a:alphaModFix/>
          </a:blip>
          <a:srcRect l="43852" t="57550" r="12065" b="5918"/>
          <a:stretch/>
        </p:blipFill>
        <p:spPr>
          <a:xfrm>
            <a:off x="4521050" y="1511550"/>
            <a:ext cx="4030826" cy="1878975"/>
          </a:xfrm>
          <a:prstGeom prst="rect">
            <a:avLst/>
          </a:prstGeom>
          <a:noFill/>
          <a:ln>
            <a:noFill/>
          </a:ln>
        </p:spPr>
      </p:pic>
      <p:pic>
        <p:nvPicPr>
          <p:cNvPr id="275" name="Google Shape;275;p42"/>
          <p:cNvPicPr preferRelativeResize="0"/>
          <p:nvPr/>
        </p:nvPicPr>
        <p:blipFill rotWithShape="1">
          <a:blip r:embed="rId3">
            <a:alphaModFix/>
          </a:blip>
          <a:srcRect l="43852" t="57550" r="12065" b="5918"/>
          <a:stretch/>
        </p:blipFill>
        <p:spPr>
          <a:xfrm rot="10800000">
            <a:off x="558650" y="1511550"/>
            <a:ext cx="4030826" cy="1878975"/>
          </a:xfrm>
          <a:prstGeom prst="rect">
            <a:avLst/>
          </a:prstGeom>
          <a:noFill/>
          <a:ln>
            <a:noFill/>
          </a:ln>
        </p:spPr>
      </p:pic>
      <p:sp>
        <p:nvSpPr>
          <p:cNvPr id="276" name="Google Shape;276;p42"/>
          <p:cNvSpPr txBox="1"/>
          <p:nvPr/>
        </p:nvSpPr>
        <p:spPr>
          <a:xfrm>
            <a:off x="1340900" y="506175"/>
            <a:ext cx="1028700" cy="6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sz="3900" b="1">
                <a:solidFill>
                  <a:schemeClr val="lt2"/>
                </a:solidFill>
                <a:latin typeface="Raleway"/>
                <a:ea typeface="Raleway"/>
                <a:cs typeface="Raleway"/>
                <a:sym typeface="Raleway"/>
              </a:rPr>
              <a:t>p</a:t>
            </a:r>
            <a:endParaRPr sz="3900" b="1">
              <a:solidFill>
                <a:schemeClr val="lt2"/>
              </a:solidFill>
              <a:latin typeface="Raleway"/>
              <a:ea typeface="Raleway"/>
              <a:cs typeface="Raleway"/>
              <a:sym typeface="Raleway"/>
            </a:endParaRPr>
          </a:p>
        </p:txBody>
      </p:sp>
      <p:sp>
        <p:nvSpPr>
          <p:cNvPr id="277" name="Google Shape;277;p42"/>
          <p:cNvSpPr txBox="1"/>
          <p:nvPr/>
        </p:nvSpPr>
        <p:spPr>
          <a:xfrm>
            <a:off x="7284500" y="506175"/>
            <a:ext cx="1028700" cy="6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sz="3900" b="1">
                <a:solidFill>
                  <a:schemeClr val="lt2"/>
                </a:solidFill>
                <a:latin typeface="Raleway"/>
                <a:ea typeface="Raleway"/>
                <a:cs typeface="Raleway"/>
                <a:sym typeface="Raleway"/>
              </a:rPr>
              <a:t>p</a:t>
            </a:r>
            <a:endParaRPr sz="3900" b="1">
              <a:solidFill>
                <a:schemeClr val="lt2"/>
              </a:solidFill>
              <a:latin typeface="Raleway"/>
              <a:ea typeface="Raleway"/>
              <a:cs typeface="Raleway"/>
              <a:sym typeface="Raleway"/>
            </a:endParaRPr>
          </a:p>
        </p:txBody>
      </p:sp>
      <p:sp>
        <p:nvSpPr>
          <p:cNvPr id="278" name="Google Shape;278;p42"/>
          <p:cNvSpPr txBox="1"/>
          <p:nvPr/>
        </p:nvSpPr>
        <p:spPr>
          <a:xfrm>
            <a:off x="3170450" y="3690000"/>
            <a:ext cx="3421500" cy="6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sz="3900" b="1">
                <a:solidFill>
                  <a:schemeClr val="lt2"/>
                </a:solidFill>
                <a:latin typeface="Raleway"/>
                <a:ea typeface="Raleway"/>
                <a:cs typeface="Raleway"/>
                <a:sym typeface="Raleway"/>
              </a:rPr>
              <a:t>E</a:t>
            </a:r>
            <a:r>
              <a:rPr lang="pt-PT" sz="3900" b="1" baseline="-25000">
                <a:solidFill>
                  <a:schemeClr val="lt2"/>
                </a:solidFill>
                <a:latin typeface="Raleway"/>
                <a:ea typeface="Raleway"/>
                <a:cs typeface="Raleway"/>
                <a:sym typeface="Raleway"/>
              </a:rPr>
              <a:t>CM</a:t>
            </a:r>
            <a:r>
              <a:rPr lang="pt-PT" sz="3900" b="1">
                <a:solidFill>
                  <a:schemeClr val="lt2"/>
                </a:solidFill>
                <a:latin typeface="Raleway"/>
                <a:ea typeface="Raleway"/>
                <a:cs typeface="Raleway"/>
                <a:sym typeface="Raleway"/>
              </a:rPr>
              <a:t> = 13.6 TeV</a:t>
            </a:r>
            <a:endParaRPr sz="3900" b="1">
              <a:solidFill>
                <a:schemeClr val="lt2"/>
              </a:solidFill>
              <a:latin typeface="Raleway"/>
              <a:ea typeface="Raleway"/>
              <a:cs typeface="Raleway"/>
              <a:sym typeface="Raleway"/>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78"/>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40</a:t>
            </a:fld>
            <a:endParaRPr sz="900">
              <a:solidFill>
                <a:schemeClr val="lt2"/>
              </a:solidFill>
              <a:latin typeface="Lato"/>
              <a:ea typeface="Lato"/>
              <a:cs typeface="Lato"/>
              <a:sym typeface="Lato"/>
            </a:endParaRPr>
          </a:p>
        </p:txBody>
      </p:sp>
      <p:pic>
        <p:nvPicPr>
          <p:cNvPr id="805" name="Google Shape;805;p78"/>
          <p:cNvPicPr preferRelativeResize="0"/>
          <p:nvPr/>
        </p:nvPicPr>
        <p:blipFill rotWithShape="1">
          <a:blip r:embed="rId3">
            <a:alphaModFix/>
          </a:blip>
          <a:srcRect/>
          <a:stretch/>
        </p:blipFill>
        <p:spPr>
          <a:xfrm>
            <a:off x="971103" y="6100"/>
            <a:ext cx="7359402" cy="506120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09"/>
        <p:cNvGrpSpPr/>
        <p:nvPr/>
      </p:nvGrpSpPr>
      <p:grpSpPr>
        <a:xfrm>
          <a:off x="0" y="0"/>
          <a:ext cx="0" cy="0"/>
          <a:chOff x="0" y="0"/>
          <a:chExt cx="0" cy="0"/>
        </a:xfrm>
      </p:grpSpPr>
      <p:sp>
        <p:nvSpPr>
          <p:cNvPr id="810" name="Google Shape;810;p79"/>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Ligando os pontos: reconstrução de trajectórias I</a:t>
            </a:r>
            <a:endParaRPr>
              <a:solidFill>
                <a:schemeClr val="accent1"/>
              </a:solidFill>
            </a:endParaRPr>
          </a:p>
        </p:txBody>
      </p:sp>
      <p:sp>
        <p:nvSpPr>
          <p:cNvPr id="811" name="Google Shape;811;p7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41</a:t>
            </a:fld>
            <a:endParaRPr sz="900">
              <a:solidFill>
                <a:schemeClr val="lt2"/>
              </a:solidFill>
              <a:latin typeface="Lato"/>
              <a:ea typeface="Lato"/>
              <a:cs typeface="Lato"/>
              <a:sym typeface="Lato"/>
            </a:endParaRPr>
          </a:p>
        </p:txBody>
      </p:sp>
      <p:pic>
        <p:nvPicPr>
          <p:cNvPr id="812" name="Google Shape;812;p79"/>
          <p:cNvPicPr preferRelativeResize="0"/>
          <p:nvPr/>
        </p:nvPicPr>
        <p:blipFill rotWithShape="1">
          <a:blip r:embed="rId3">
            <a:alphaModFix/>
          </a:blip>
          <a:srcRect/>
          <a:stretch/>
        </p:blipFill>
        <p:spPr>
          <a:xfrm>
            <a:off x="1151825" y="706600"/>
            <a:ext cx="3048450" cy="2877675"/>
          </a:xfrm>
          <a:prstGeom prst="rect">
            <a:avLst/>
          </a:prstGeom>
          <a:noFill/>
          <a:ln>
            <a:noFill/>
          </a:ln>
        </p:spPr>
      </p:pic>
      <p:pic>
        <p:nvPicPr>
          <p:cNvPr id="813" name="Google Shape;813;p79"/>
          <p:cNvPicPr preferRelativeResize="0"/>
          <p:nvPr/>
        </p:nvPicPr>
        <p:blipFill rotWithShape="1">
          <a:blip r:embed="rId4">
            <a:alphaModFix/>
          </a:blip>
          <a:srcRect/>
          <a:stretch/>
        </p:blipFill>
        <p:spPr>
          <a:xfrm>
            <a:off x="1666525" y="3622850"/>
            <a:ext cx="1687275" cy="756175"/>
          </a:xfrm>
          <a:prstGeom prst="rect">
            <a:avLst/>
          </a:prstGeom>
          <a:noFill/>
          <a:ln>
            <a:noFill/>
          </a:ln>
        </p:spPr>
      </p:pic>
      <p:pic>
        <p:nvPicPr>
          <p:cNvPr id="814" name="Google Shape;814;p79"/>
          <p:cNvPicPr preferRelativeResize="0"/>
          <p:nvPr/>
        </p:nvPicPr>
        <p:blipFill rotWithShape="1">
          <a:blip r:embed="rId5">
            <a:alphaModFix/>
          </a:blip>
          <a:srcRect/>
          <a:stretch/>
        </p:blipFill>
        <p:spPr>
          <a:xfrm>
            <a:off x="4932825" y="3545900"/>
            <a:ext cx="2056550" cy="786850"/>
          </a:xfrm>
          <a:prstGeom prst="rect">
            <a:avLst/>
          </a:prstGeom>
          <a:noFill/>
          <a:ln>
            <a:noFill/>
          </a:ln>
        </p:spPr>
      </p:pic>
      <p:pic>
        <p:nvPicPr>
          <p:cNvPr id="815" name="Google Shape;815;p79"/>
          <p:cNvPicPr preferRelativeResize="0"/>
          <p:nvPr/>
        </p:nvPicPr>
        <p:blipFill rotWithShape="1">
          <a:blip r:embed="rId6">
            <a:alphaModFix/>
          </a:blip>
          <a:srcRect/>
          <a:stretch/>
        </p:blipFill>
        <p:spPr>
          <a:xfrm>
            <a:off x="4856625" y="1100650"/>
            <a:ext cx="2257425" cy="21717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80"/>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Ligando os pontos: reconstrução de trajectórias II</a:t>
            </a:r>
            <a:endParaRPr>
              <a:solidFill>
                <a:schemeClr val="accent1"/>
              </a:solidFill>
            </a:endParaRPr>
          </a:p>
        </p:txBody>
      </p:sp>
      <p:sp>
        <p:nvSpPr>
          <p:cNvPr id="821" name="Google Shape;821;p8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42</a:t>
            </a:fld>
            <a:endParaRPr sz="900">
              <a:solidFill>
                <a:schemeClr val="lt2"/>
              </a:solidFill>
              <a:latin typeface="Lato"/>
              <a:ea typeface="Lato"/>
              <a:cs typeface="Lato"/>
              <a:sym typeface="Lato"/>
            </a:endParaRPr>
          </a:p>
        </p:txBody>
      </p:sp>
      <p:pic>
        <p:nvPicPr>
          <p:cNvPr id="822" name="Google Shape;822;p80"/>
          <p:cNvPicPr preferRelativeResize="0"/>
          <p:nvPr/>
        </p:nvPicPr>
        <p:blipFill rotWithShape="1">
          <a:blip r:embed="rId3">
            <a:alphaModFix/>
          </a:blip>
          <a:srcRect/>
          <a:stretch/>
        </p:blipFill>
        <p:spPr>
          <a:xfrm>
            <a:off x="598375" y="827100"/>
            <a:ext cx="8058799" cy="415857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pic>
        <p:nvPicPr>
          <p:cNvPr id="827" name="Google Shape;827;p81"/>
          <p:cNvPicPr preferRelativeResize="0"/>
          <p:nvPr/>
        </p:nvPicPr>
        <p:blipFill rotWithShape="1">
          <a:blip r:embed="rId3">
            <a:alphaModFix amt="90000"/>
          </a:blip>
          <a:srcRect l="-3661" t="5853" r="-5950" b="-1803"/>
          <a:stretch/>
        </p:blipFill>
        <p:spPr>
          <a:xfrm>
            <a:off x="4767925" y="313700"/>
            <a:ext cx="4203000" cy="4225200"/>
          </a:xfrm>
          <a:prstGeom prst="ellipse">
            <a:avLst/>
          </a:prstGeom>
          <a:noFill/>
          <a:ln>
            <a:noFill/>
          </a:ln>
        </p:spPr>
      </p:pic>
      <p:sp>
        <p:nvSpPr>
          <p:cNvPr id="828" name="Google Shape;828;p81"/>
          <p:cNvSpPr txBox="1">
            <a:spLocks noGrp="1"/>
          </p:cNvSpPr>
          <p:nvPr>
            <p:ph type="title"/>
          </p:nvPr>
        </p:nvSpPr>
        <p:spPr>
          <a:xfrm>
            <a:off x="339575" y="-291100"/>
            <a:ext cx="4756200" cy="34206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pt-PT" sz="1200" b="0"/>
              <a:t>Revelando a passagem de partículas</a:t>
            </a:r>
            <a:endParaRPr sz="1200" b="0"/>
          </a:p>
          <a:p>
            <a:pPr marL="0" lvl="0" indent="0" algn="l" rtl="0">
              <a:lnSpc>
                <a:spcPct val="100000"/>
              </a:lnSpc>
              <a:spcBef>
                <a:spcPts val="0"/>
              </a:spcBef>
              <a:spcAft>
                <a:spcPts val="0"/>
              </a:spcAft>
              <a:buSzPts val="3600"/>
              <a:buNone/>
            </a:pPr>
            <a:r>
              <a:rPr lang="pt-PT"/>
              <a:t>Ligando os pontos: reconstrução de trajectórias III</a:t>
            </a:r>
            <a:endParaRPr/>
          </a:p>
        </p:txBody>
      </p:sp>
      <p:sp>
        <p:nvSpPr>
          <p:cNvPr id="829" name="Google Shape;829;p81"/>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pt-PT"/>
              <a:t>43</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82"/>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44</a:t>
            </a:fld>
            <a:endParaRPr/>
          </a:p>
        </p:txBody>
      </p:sp>
      <p:pic>
        <p:nvPicPr>
          <p:cNvPr id="835" name="Google Shape;835;p82"/>
          <p:cNvPicPr preferRelativeResize="0"/>
          <p:nvPr/>
        </p:nvPicPr>
        <p:blipFill rotWithShape="1">
          <a:blip r:embed="rId3">
            <a:alphaModFix/>
          </a:blip>
          <a:srcRect/>
          <a:stretch/>
        </p:blipFill>
        <p:spPr>
          <a:xfrm>
            <a:off x="2324100" y="300038"/>
            <a:ext cx="4791075" cy="3590925"/>
          </a:xfrm>
          <a:prstGeom prst="rect">
            <a:avLst/>
          </a:prstGeom>
          <a:noFill/>
          <a:ln>
            <a:noFill/>
          </a:ln>
        </p:spPr>
      </p:pic>
      <p:sp>
        <p:nvSpPr>
          <p:cNvPr id="836" name="Google Shape;836;p82"/>
          <p:cNvSpPr txBox="1">
            <a:spLocks noGrp="1"/>
          </p:cNvSpPr>
          <p:nvPr>
            <p:ph type="title" idx="4294967295"/>
          </p:nvPr>
        </p:nvSpPr>
        <p:spPr>
          <a:xfrm>
            <a:off x="138150" y="4124325"/>
            <a:ext cx="8867700" cy="5223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SzPts val="3000"/>
              <a:buNone/>
            </a:pPr>
            <a:r>
              <a:rPr lang="pt-PT" sz="1800" b="0">
                <a:latin typeface="Lato"/>
                <a:ea typeface="Lato"/>
                <a:cs typeface="Lato"/>
                <a:sym typeface="Lato"/>
              </a:rPr>
              <a:t>… em última instância temos de as converter em partículas ionizantes</a:t>
            </a:r>
            <a:endParaRPr sz="1800">
              <a:latin typeface="Lato"/>
              <a:ea typeface="Lato"/>
              <a:cs typeface="Lato"/>
              <a:sym typeface="Lato"/>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40"/>
        <p:cNvGrpSpPr/>
        <p:nvPr/>
      </p:nvGrpSpPr>
      <p:grpSpPr>
        <a:xfrm>
          <a:off x="0" y="0"/>
          <a:ext cx="0" cy="0"/>
          <a:chOff x="0" y="0"/>
          <a:chExt cx="0" cy="0"/>
        </a:xfrm>
      </p:grpSpPr>
      <p:sp>
        <p:nvSpPr>
          <p:cNvPr id="841" name="Google Shape;841;p83"/>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Princípios de calorimetria</a:t>
            </a:r>
            <a:endParaRPr>
              <a:solidFill>
                <a:schemeClr val="accent1"/>
              </a:solidFill>
            </a:endParaRPr>
          </a:p>
        </p:txBody>
      </p:sp>
      <p:sp>
        <p:nvSpPr>
          <p:cNvPr id="842" name="Google Shape;842;p8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45</a:t>
            </a:fld>
            <a:endParaRPr sz="900">
              <a:solidFill>
                <a:schemeClr val="lt2"/>
              </a:solidFill>
              <a:latin typeface="Lato"/>
              <a:ea typeface="Lato"/>
              <a:cs typeface="Lato"/>
              <a:sym typeface="Lato"/>
            </a:endParaRPr>
          </a:p>
        </p:txBody>
      </p:sp>
      <p:pic>
        <p:nvPicPr>
          <p:cNvPr id="843" name="Google Shape;843;p83"/>
          <p:cNvPicPr preferRelativeResize="0"/>
          <p:nvPr/>
        </p:nvPicPr>
        <p:blipFill rotWithShape="1">
          <a:blip r:embed="rId3">
            <a:alphaModFix/>
          </a:blip>
          <a:srcRect l="793"/>
          <a:stretch/>
        </p:blipFill>
        <p:spPr>
          <a:xfrm>
            <a:off x="3255575" y="1175550"/>
            <a:ext cx="5560100" cy="3910801"/>
          </a:xfrm>
          <a:prstGeom prst="rect">
            <a:avLst/>
          </a:prstGeom>
          <a:noFill/>
          <a:ln>
            <a:noFill/>
          </a:ln>
        </p:spPr>
      </p:pic>
      <p:sp>
        <p:nvSpPr>
          <p:cNvPr id="844" name="Google Shape;844;p83"/>
          <p:cNvSpPr txBox="1">
            <a:spLocks noGrp="1"/>
          </p:cNvSpPr>
          <p:nvPr>
            <p:ph type="body" idx="1"/>
          </p:nvPr>
        </p:nvSpPr>
        <p:spPr>
          <a:xfrm>
            <a:off x="254000" y="857625"/>
            <a:ext cx="7470900" cy="3436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360"/>
              </a:spcBef>
              <a:spcAft>
                <a:spcPts val="0"/>
              </a:spcAft>
              <a:buSzPts val="1800"/>
              <a:buNone/>
            </a:pPr>
            <a:r>
              <a:rPr lang="pt-PT" b="1">
                <a:solidFill>
                  <a:schemeClr val="accent1"/>
                </a:solidFill>
              </a:rPr>
              <a:t>As partículas precisam de interagir na matéria ⇒ interacção destrutiva</a:t>
            </a:r>
            <a:endParaRPr b="1">
              <a:solidFill>
                <a:schemeClr val="accent1"/>
              </a:solidFill>
            </a:endParaRPr>
          </a:p>
          <a:p>
            <a:pPr marL="457200" lvl="0" indent="-342900" algn="l" rtl="0">
              <a:lnSpc>
                <a:spcPct val="115000"/>
              </a:lnSpc>
              <a:spcBef>
                <a:spcPts val="360"/>
              </a:spcBef>
              <a:spcAft>
                <a:spcPts val="0"/>
              </a:spcAft>
              <a:buSzPts val="1800"/>
              <a:buChar char="●"/>
            </a:pPr>
            <a:r>
              <a:rPr lang="pt-PT"/>
              <a:t>Os depósitos de energia são convertidos em sinal</a:t>
            </a:r>
            <a:endParaRPr/>
          </a:p>
          <a:p>
            <a:pPr marL="457200" lvl="0" indent="-342900" algn="l" rtl="0">
              <a:lnSpc>
                <a:spcPct val="115000"/>
              </a:lnSpc>
              <a:spcBef>
                <a:spcPts val="0"/>
              </a:spcBef>
              <a:spcAft>
                <a:spcPts val="0"/>
              </a:spcAft>
              <a:buSzPts val="1800"/>
              <a:buChar char="●"/>
            </a:pPr>
            <a:r>
              <a:rPr lang="pt-PT"/>
              <a:t>É preciso colectar: carga, luz, calor</a:t>
            </a:r>
            <a:endParaRPr/>
          </a:p>
        </p:txBody>
      </p:sp>
      <p:pic>
        <p:nvPicPr>
          <p:cNvPr id="845" name="Google Shape;845;p83"/>
          <p:cNvPicPr preferRelativeResize="0"/>
          <p:nvPr/>
        </p:nvPicPr>
        <p:blipFill rotWithShape="1">
          <a:blip r:embed="rId4">
            <a:alphaModFix/>
          </a:blip>
          <a:srcRect/>
          <a:stretch/>
        </p:blipFill>
        <p:spPr>
          <a:xfrm>
            <a:off x="236150" y="3238750"/>
            <a:ext cx="3019424" cy="1780675"/>
          </a:xfrm>
          <a:prstGeom prst="rect">
            <a:avLst/>
          </a:prstGeom>
          <a:noFill/>
          <a:ln>
            <a:noFill/>
          </a:ln>
        </p:spPr>
      </p:pic>
      <p:sp>
        <p:nvSpPr>
          <p:cNvPr id="846" name="Google Shape;846;p83"/>
          <p:cNvSpPr txBox="1"/>
          <p:nvPr/>
        </p:nvSpPr>
        <p:spPr>
          <a:xfrm>
            <a:off x="1000125" y="27622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Cintilação</a:t>
            </a:r>
            <a:endParaRPr sz="1400" b="1" i="1" u="none" strike="noStrike" cap="none">
              <a:solidFill>
                <a:srgbClr val="006600"/>
              </a:solidFill>
              <a:latin typeface="Lato"/>
              <a:ea typeface="Lato"/>
              <a:cs typeface="Lato"/>
              <a:sym typeface="Lato"/>
            </a:endParaRPr>
          </a:p>
        </p:txBody>
      </p:sp>
      <p:sp>
        <p:nvSpPr>
          <p:cNvPr id="847" name="Google Shape;847;p83"/>
          <p:cNvSpPr txBox="1"/>
          <p:nvPr/>
        </p:nvSpPr>
        <p:spPr>
          <a:xfrm>
            <a:off x="5343525" y="34480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Ionização</a:t>
            </a:r>
            <a:endParaRPr sz="1400" b="1" i="1" u="none" strike="noStrike" cap="none">
              <a:solidFill>
                <a:srgbClr val="006600"/>
              </a:solidFill>
              <a:latin typeface="Lato"/>
              <a:ea typeface="Lato"/>
              <a:cs typeface="Lato"/>
              <a:sym typeface="Lato"/>
            </a:endParaRPr>
          </a:p>
        </p:txBody>
      </p:sp>
      <p:sp>
        <p:nvSpPr>
          <p:cNvPr id="848" name="Google Shape;848;p83"/>
          <p:cNvSpPr txBox="1"/>
          <p:nvPr/>
        </p:nvSpPr>
        <p:spPr>
          <a:xfrm>
            <a:off x="3667125" y="4057650"/>
            <a:ext cx="11907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Radiação de</a:t>
            </a:r>
            <a:endParaRPr sz="1400" b="1" i="1" u="none" strike="noStrike" cap="none">
              <a:solidFill>
                <a:srgbClr val="0066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Čerenkov</a:t>
            </a:r>
            <a:endParaRPr sz="1400" b="1" i="1" u="none" strike="noStrike" cap="none">
              <a:solidFill>
                <a:srgbClr val="006600"/>
              </a:solidFill>
              <a:latin typeface="Lato"/>
              <a:ea typeface="Lato"/>
              <a:cs typeface="Lato"/>
              <a:sym typeface="Lato"/>
            </a:endParaRPr>
          </a:p>
        </p:txBody>
      </p:sp>
      <p:sp>
        <p:nvSpPr>
          <p:cNvPr id="849" name="Google Shape;849;p83"/>
          <p:cNvSpPr txBox="1"/>
          <p:nvPr/>
        </p:nvSpPr>
        <p:spPr>
          <a:xfrm>
            <a:off x="6867525" y="44386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e/ɣ</a:t>
            </a:r>
            <a:endParaRPr sz="1400" b="1" i="1" u="none" strike="noStrike" cap="none">
              <a:solidFill>
                <a:srgbClr val="006600"/>
              </a:solidFill>
              <a:latin typeface="Lato"/>
              <a:ea typeface="Lato"/>
              <a:cs typeface="Lato"/>
              <a:sym typeface="Lato"/>
            </a:endParaRPr>
          </a:p>
        </p:txBody>
      </p:sp>
      <p:sp>
        <p:nvSpPr>
          <p:cNvPr id="850" name="Google Shape;850;p83"/>
          <p:cNvSpPr txBox="1"/>
          <p:nvPr/>
        </p:nvSpPr>
        <p:spPr>
          <a:xfrm>
            <a:off x="6638925" y="23812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Hadrões</a:t>
            </a:r>
            <a:endParaRPr sz="1400" b="1" i="1" u="none" strike="noStrike" cap="none">
              <a:solidFill>
                <a:srgbClr val="006600"/>
              </a:solidFill>
              <a:latin typeface="Lato"/>
              <a:ea typeface="Lato"/>
              <a:cs typeface="Lato"/>
              <a:sym typeface="Lato"/>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84"/>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Funções de um calorímetro</a:t>
            </a:r>
            <a:endParaRPr>
              <a:solidFill>
                <a:schemeClr val="accent1"/>
              </a:solidFill>
            </a:endParaRPr>
          </a:p>
        </p:txBody>
      </p:sp>
      <p:sp>
        <p:nvSpPr>
          <p:cNvPr id="856" name="Google Shape;856;p84"/>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46</a:t>
            </a:fld>
            <a:endParaRPr sz="900">
              <a:solidFill>
                <a:schemeClr val="lt2"/>
              </a:solidFill>
              <a:latin typeface="Lato"/>
              <a:ea typeface="Lato"/>
              <a:cs typeface="Lato"/>
              <a:sym typeface="Lato"/>
            </a:endParaRPr>
          </a:p>
        </p:txBody>
      </p:sp>
      <p:pic>
        <p:nvPicPr>
          <p:cNvPr id="857" name="Google Shape;857;p84"/>
          <p:cNvPicPr preferRelativeResize="0"/>
          <p:nvPr/>
        </p:nvPicPr>
        <p:blipFill rotWithShape="1">
          <a:blip r:embed="rId3">
            <a:alphaModFix/>
          </a:blip>
          <a:srcRect l="58442"/>
          <a:stretch/>
        </p:blipFill>
        <p:spPr>
          <a:xfrm>
            <a:off x="6486525" y="1175550"/>
            <a:ext cx="2329150" cy="3910801"/>
          </a:xfrm>
          <a:prstGeom prst="rect">
            <a:avLst/>
          </a:prstGeom>
          <a:noFill/>
          <a:ln>
            <a:noFill/>
          </a:ln>
        </p:spPr>
      </p:pic>
      <p:sp>
        <p:nvSpPr>
          <p:cNvPr id="858" name="Google Shape;858;p84"/>
          <p:cNvSpPr txBox="1">
            <a:spLocks noGrp="1"/>
          </p:cNvSpPr>
          <p:nvPr>
            <p:ph type="body" idx="1"/>
          </p:nvPr>
        </p:nvSpPr>
        <p:spPr>
          <a:xfrm>
            <a:off x="254000" y="1086225"/>
            <a:ext cx="7470900" cy="35658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115000"/>
              </a:lnSpc>
              <a:spcBef>
                <a:spcPts val="360"/>
              </a:spcBef>
              <a:spcAft>
                <a:spcPts val="0"/>
              </a:spcAft>
              <a:buSzPts val="1800"/>
              <a:buNone/>
            </a:pPr>
            <a:r>
              <a:rPr lang="pt-PT" b="1">
                <a:solidFill>
                  <a:schemeClr val="accent1"/>
                </a:solidFill>
              </a:rPr>
              <a:t>Os calorímetros medem a energia das partículas, mas são versáteis</a:t>
            </a:r>
            <a:endParaRPr b="1">
              <a:solidFill>
                <a:schemeClr val="accent1"/>
              </a:solidFill>
            </a:endParaRPr>
          </a:p>
          <a:p>
            <a:pPr marL="457200" lvl="0" indent="-336550" algn="l" rtl="0">
              <a:lnSpc>
                <a:spcPct val="115000"/>
              </a:lnSpc>
              <a:spcBef>
                <a:spcPts val="360"/>
              </a:spcBef>
              <a:spcAft>
                <a:spcPts val="0"/>
              </a:spcAft>
              <a:buSzPts val="1700"/>
              <a:buChar char="●"/>
            </a:pPr>
            <a:r>
              <a:rPr lang="pt-PT" sz="1700"/>
              <a:t>podem medir também posições, ângulos e tempo</a:t>
            </a:r>
            <a:endParaRPr sz="1700"/>
          </a:p>
          <a:p>
            <a:pPr marL="457200" lvl="0" indent="-336550" algn="l" rtl="0">
              <a:lnSpc>
                <a:spcPct val="115000"/>
              </a:lnSpc>
              <a:spcBef>
                <a:spcPts val="0"/>
              </a:spcBef>
              <a:spcAft>
                <a:spcPts val="0"/>
              </a:spcAft>
              <a:buSzPts val="1700"/>
              <a:buChar char="●"/>
            </a:pPr>
            <a:r>
              <a:rPr lang="pt-PT" sz="1700"/>
              <a:t>permitem identificar as partículas a partir das cascatas que iniciam</a:t>
            </a:r>
            <a:endParaRPr sz="1700"/>
          </a:p>
          <a:p>
            <a:pPr marL="457200" lvl="0" indent="-336550" algn="l" rtl="0">
              <a:lnSpc>
                <a:spcPct val="115000"/>
              </a:lnSpc>
              <a:spcBef>
                <a:spcPts val="0"/>
              </a:spcBef>
              <a:spcAft>
                <a:spcPts val="0"/>
              </a:spcAft>
              <a:buSzPts val="1700"/>
              <a:buChar char="●"/>
            </a:pPr>
            <a:r>
              <a:rPr lang="pt-PT" sz="1700"/>
              <a:t>permitem inferir a energia de neutrinos (balanço)</a:t>
            </a:r>
            <a:endParaRPr sz="1700"/>
          </a:p>
          <a:p>
            <a:pPr marL="0" lvl="0" indent="0" algn="l" rtl="0">
              <a:lnSpc>
                <a:spcPct val="115000"/>
              </a:lnSpc>
              <a:spcBef>
                <a:spcPts val="360"/>
              </a:spcBef>
              <a:spcAft>
                <a:spcPts val="0"/>
              </a:spcAft>
              <a:buSzPts val="1800"/>
              <a:buNone/>
            </a:pPr>
            <a:endParaRPr/>
          </a:p>
          <a:p>
            <a:pPr marL="0" lvl="0" indent="0" algn="l" rtl="0">
              <a:lnSpc>
                <a:spcPct val="115000"/>
              </a:lnSpc>
              <a:spcBef>
                <a:spcPts val="360"/>
              </a:spcBef>
              <a:spcAft>
                <a:spcPts val="0"/>
              </a:spcAft>
              <a:buSzPts val="1800"/>
              <a:buNone/>
            </a:pPr>
            <a:r>
              <a:rPr lang="pt-PT" sz="1900" b="1">
                <a:solidFill>
                  <a:schemeClr val="accent1"/>
                </a:solidFill>
              </a:rPr>
              <a:t>Na generalidade dos casos:</a:t>
            </a:r>
            <a:endParaRPr sz="1900" b="1">
              <a:solidFill>
                <a:schemeClr val="accent1"/>
              </a:solidFill>
            </a:endParaRPr>
          </a:p>
          <a:p>
            <a:pPr marL="457200" lvl="0" indent="-336550" algn="l" rtl="0">
              <a:lnSpc>
                <a:spcPct val="115000"/>
              </a:lnSpc>
              <a:spcBef>
                <a:spcPts val="360"/>
              </a:spcBef>
              <a:spcAft>
                <a:spcPts val="0"/>
              </a:spcAft>
              <a:buSzPts val="1700"/>
              <a:buChar char="●"/>
            </a:pPr>
            <a:r>
              <a:rPr lang="pt-PT" sz="1700"/>
              <a:t>a resolução melhora com a energia depositada</a:t>
            </a:r>
            <a:endParaRPr sz="1700"/>
          </a:p>
          <a:p>
            <a:pPr marL="457200" lvl="0" indent="-336550" algn="l" rtl="0">
              <a:lnSpc>
                <a:spcPct val="115000"/>
              </a:lnSpc>
              <a:spcBef>
                <a:spcPts val="0"/>
              </a:spcBef>
              <a:spcAft>
                <a:spcPts val="0"/>
              </a:spcAft>
              <a:buSzPts val="1700"/>
              <a:buChar char="●"/>
            </a:pPr>
            <a:r>
              <a:rPr lang="pt-PT" sz="1700"/>
              <a:t>providenciam sinais rápidos e fáceis de reconstruir</a:t>
            </a:r>
            <a:endParaRPr sz="1700"/>
          </a:p>
          <a:p>
            <a:pPr marL="457200" lvl="0" indent="0" algn="l" rtl="0">
              <a:lnSpc>
                <a:spcPct val="115000"/>
              </a:lnSpc>
              <a:spcBef>
                <a:spcPts val="360"/>
              </a:spcBef>
              <a:spcAft>
                <a:spcPts val="0"/>
              </a:spcAft>
              <a:buSzPts val="1800"/>
              <a:buNone/>
            </a:pPr>
            <a:r>
              <a:rPr lang="pt-PT" sz="1700"/>
              <a:t>(podem ser usados em sistemas de </a:t>
            </a:r>
            <a:r>
              <a:rPr lang="pt-PT" sz="1700" i="1"/>
              <a:t>trigger</a:t>
            </a:r>
            <a:r>
              <a:rPr lang="pt-PT" sz="1700"/>
              <a:t>)</a:t>
            </a:r>
            <a:endParaRPr sz="1700"/>
          </a:p>
          <a:p>
            <a:pPr marL="457200" lvl="0" indent="-336550" algn="l" rtl="0">
              <a:lnSpc>
                <a:spcPct val="115000"/>
              </a:lnSpc>
              <a:spcBef>
                <a:spcPts val="360"/>
              </a:spcBef>
              <a:spcAft>
                <a:spcPts val="0"/>
              </a:spcAft>
              <a:buSzPts val="1700"/>
              <a:buChar char="●"/>
            </a:pPr>
            <a:r>
              <a:rPr lang="pt-PT" sz="1700"/>
              <a:t>tem de ser dimensionados para conter as cascatas de secundários</a:t>
            </a:r>
            <a:endParaRPr sz="1700"/>
          </a:p>
          <a:p>
            <a:pPr marL="0" lvl="0" indent="0" algn="l" rtl="0">
              <a:lnSpc>
                <a:spcPct val="115000"/>
              </a:lnSpc>
              <a:spcBef>
                <a:spcPts val="360"/>
              </a:spcBef>
              <a:spcAft>
                <a:spcPts val="0"/>
              </a:spcAft>
              <a:buSzPts val="1800"/>
              <a:buNone/>
            </a:pPr>
            <a:endParaRPr sz="1700"/>
          </a:p>
          <a:p>
            <a:pPr marL="0" lvl="0" indent="0" algn="l" rtl="0">
              <a:lnSpc>
                <a:spcPct val="115000"/>
              </a:lnSpc>
              <a:spcBef>
                <a:spcPts val="360"/>
              </a:spcBef>
              <a:spcAft>
                <a:spcPts val="0"/>
              </a:spcAft>
              <a:buSzPts val="1800"/>
              <a:buNone/>
            </a:pPr>
            <a:r>
              <a:rPr lang="pt-PT" sz="1700" b="1">
                <a:solidFill>
                  <a:schemeClr val="accent1"/>
                </a:solidFill>
              </a:rPr>
              <a:t>É quase impossível fazer física das altas energias sem um!</a:t>
            </a:r>
            <a:endParaRPr sz="1700" b="1">
              <a:solidFill>
                <a:schemeClr val="accent1"/>
              </a:solidFill>
            </a:endParaRPr>
          </a:p>
        </p:txBody>
      </p:sp>
      <p:sp>
        <p:nvSpPr>
          <p:cNvPr id="859" name="Google Shape;859;p84"/>
          <p:cNvSpPr txBox="1"/>
          <p:nvPr/>
        </p:nvSpPr>
        <p:spPr>
          <a:xfrm>
            <a:off x="6867525" y="44386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e/ɣ</a:t>
            </a:r>
            <a:endParaRPr sz="1400" b="1" i="1" u="none" strike="noStrike" cap="none">
              <a:solidFill>
                <a:srgbClr val="006600"/>
              </a:solidFill>
              <a:latin typeface="Lato"/>
              <a:ea typeface="Lato"/>
              <a:cs typeface="Lato"/>
              <a:sym typeface="Lato"/>
            </a:endParaRPr>
          </a:p>
        </p:txBody>
      </p:sp>
      <p:sp>
        <p:nvSpPr>
          <p:cNvPr id="860" name="Google Shape;860;p84"/>
          <p:cNvSpPr txBox="1"/>
          <p:nvPr/>
        </p:nvSpPr>
        <p:spPr>
          <a:xfrm>
            <a:off x="6638925" y="2381250"/>
            <a:ext cx="1714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rgbClr val="006600"/>
                </a:solidFill>
                <a:latin typeface="Lato"/>
                <a:ea typeface="Lato"/>
                <a:cs typeface="Lato"/>
                <a:sym typeface="Lato"/>
              </a:rPr>
              <a:t>Hadrões</a:t>
            </a:r>
            <a:endParaRPr sz="1400" b="1" i="1" u="none" strike="noStrike" cap="none">
              <a:solidFill>
                <a:srgbClr val="006600"/>
              </a:solidFill>
              <a:latin typeface="Lato"/>
              <a:ea typeface="Lato"/>
              <a:cs typeface="Lato"/>
              <a:sym typeface="Lato"/>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sp>
        <p:nvSpPr>
          <p:cNvPr id="865" name="Google Shape;865;p85"/>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Cascatas eletromagnéticas</a:t>
            </a:r>
            <a:endParaRPr>
              <a:solidFill>
                <a:schemeClr val="accent1"/>
              </a:solidFill>
            </a:endParaRPr>
          </a:p>
        </p:txBody>
      </p:sp>
      <p:sp>
        <p:nvSpPr>
          <p:cNvPr id="866" name="Google Shape;866;p85"/>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47</a:t>
            </a:fld>
            <a:endParaRPr sz="900">
              <a:solidFill>
                <a:schemeClr val="lt2"/>
              </a:solidFill>
              <a:latin typeface="Lato"/>
              <a:ea typeface="Lato"/>
              <a:cs typeface="Lato"/>
              <a:sym typeface="Lato"/>
            </a:endParaRPr>
          </a:p>
        </p:txBody>
      </p:sp>
      <p:sp>
        <p:nvSpPr>
          <p:cNvPr id="867" name="Google Shape;867;p85"/>
          <p:cNvSpPr txBox="1">
            <a:spLocks noGrp="1"/>
          </p:cNvSpPr>
          <p:nvPr>
            <p:ph type="body" idx="1"/>
          </p:nvPr>
        </p:nvSpPr>
        <p:spPr>
          <a:xfrm>
            <a:off x="254000" y="1086225"/>
            <a:ext cx="8815500" cy="35658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360"/>
              </a:spcBef>
              <a:spcAft>
                <a:spcPts val="0"/>
              </a:spcAft>
              <a:buSzPts val="1800"/>
              <a:buNone/>
            </a:pPr>
            <a:r>
              <a:rPr lang="pt-PT" b="1">
                <a:solidFill>
                  <a:schemeClr val="accent1"/>
                </a:solidFill>
              </a:rPr>
              <a:t>A alta energia os fotões e electrões interagem com núcleos e electrões atómicos</a:t>
            </a:r>
            <a:endParaRPr b="1">
              <a:solidFill>
                <a:schemeClr val="accent1"/>
              </a:solidFill>
            </a:endParaRPr>
          </a:p>
          <a:p>
            <a:pPr marL="0" lvl="0" indent="0" algn="l" rtl="0">
              <a:lnSpc>
                <a:spcPct val="115000"/>
              </a:lnSpc>
              <a:spcBef>
                <a:spcPts val="360"/>
              </a:spcBef>
              <a:spcAft>
                <a:spcPts val="0"/>
              </a:spcAft>
              <a:buSzPts val="1800"/>
              <a:buNone/>
            </a:pPr>
            <a:endParaRPr sz="1700">
              <a:solidFill>
                <a:schemeClr val="accent1"/>
              </a:solidFill>
            </a:endParaRPr>
          </a:p>
          <a:p>
            <a:pPr marL="457200" lvl="0" indent="-330200" algn="l" rtl="0">
              <a:lnSpc>
                <a:spcPct val="115000"/>
              </a:lnSpc>
              <a:spcBef>
                <a:spcPts val="360"/>
              </a:spcBef>
              <a:spcAft>
                <a:spcPts val="0"/>
              </a:spcAft>
              <a:buSzPts val="1600"/>
              <a:buChar char="●"/>
            </a:pPr>
            <a:r>
              <a:rPr lang="pt-PT" sz="1600"/>
              <a:t>ionização</a:t>
            </a:r>
            <a:endParaRPr sz="1600"/>
          </a:p>
          <a:p>
            <a:pPr marL="457200" lvl="0" indent="-330200" algn="l" rtl="0">
              <a:lnSpc>
                <a:spcPct val="115000"/>
              </a:lnSpc>
              <a:spcBef>
                <a:spcPts val="0"/>
              </a:spcBef>
              <a:spcAft>
                <a:spcPts val="0"/>
              </a:spcAft>
              <a:buSzPts val="1600"/>
              <a:buChar char="●"/>
            </a:pPr>
            <a:r>
              <a:rPr lang="pt-PT" sz="1600"/>
              <a:t>bremsstrahlung</a:t>
            </a:r>
            <a:endParaRPr sz="1600"/>
          </a:p>
          <a:p>
            <a:pPr marL="0" lvl="0" indent="0" algn="l" rtl="0">
              <a:lnSpc>
                <a:spcPct val="115000"/>
              </a:lnSpc>
              <a:spcBef>
                <a:spcPts val="360"/>
              </a:spcBef>
              <a:spcAft>
                <a:spcPts val="0"/>
              </a:spcAft>
              <a:buSzPts val="1800"/>
              <a:buNone/>
            </a:pPr>
            <a:endParaRPr sz="1600"/>
          </a:p>
          <a:p>
            <a:pPr marL="457200" lvl="0" indent="-330200" algn="l" rtl="0">
              <a:lnSpc>
                <a:spcPct val="115000"/>
              </a:lnSpc>
              <a:spcBef>
                <a:spcPts val="360"/>
              </a:spcBef>
              <a:spcAft>
                <a:spcPts val="0"/>
              </a:spcAft>
              <a:buSzPts val="1600"/>
              <a:buChar char="●"/>
            </a:pPr>
            <a:r>
              <a:rPr lang="pt-PT" sz="1600"/>
              <a:t>efeito fotoeléctrico</a:t>
            </a:r>
            <a:endParaRPr sz="1600"/>
          </a:p>
          <a:p>
            <a:pPr marL="457200" lvl="0" indent="-330200" algn="l" rtl="0">
              <a:lnSpc>
                <a:spcPct val="115000"/>
              </a:lnSpc>
              <a:spcBef>
                <a:spcPts val="0"/>
              </a:spcBef>
              <a:spcAft>
                <a:spcPts val="0"/>
              </a:spcAft>
              <a:buSzPts val="1600"/>
              <a:buChar char="●"/>
            </a:pPr>
            <a:r>
              <a:rPr lang="pt-PT" sz="1600"/>
              <a:t>dispersão de Compton</a:t>
            </a:r>
            <a:endParaRPr sz="1600"/>
          </a:p>
          <a:p>
            <a:pPr marL="457200" lvl="0" indent="-330200" algn="l" rtl="0">
              <a:lnSpc>
                <a:spcPct val="115000"/>
              </a:lnSpc>
              <a:spcBef>
                <a:spcPts val="0"/>
              </a:spcBef>
              <a:spcAft>
                <a:spcPts val="0"/>
              </a:spcAft>
              <a:buSzPts val="1600"/>
              <a:buChar char="●"/>
            </a:pPr>
            <a:r>
              <a:rPr lang="pt-PT" sz="1600"/>
              <a:t>produção de pares</a:t>
            </a:r>
            <a:endParaRPr sz="1600"/>
          </a:p>
          <a:p>
            <a:pPr marL="0" lvl="0" indent="0" algn="l" rtl="0">
              <a:lnSpc>
                <a:spcPct val="115000"/>
              </a:lnSpc>
              <a:spcBef>
                <a:spcPts val="360"/>
              </a:spcBef>
              <a:spcAft>
                <a:spcPts val="0"/>
              </a:spcAft>
              <a:buSzPts val="1800"/>
              <a:buNone/>
            </a:pPr>
            <a:endParaRPr sz="1700" b="1">
              <a:solidFill>
                <a:schemeClr val="accent1"/>
              </a:solidFill>
            </a:endParaRPr>
          </a:p>
          <a:p>
            <a:pPr marL="0" lvl="0" indent="0" algn="l" rtl="0">
              <a:lnSpc>
                <a:spcPct val="115000"/>
              </a:lnSpc>
              <a:spcBef>
                <a:spcPts val="360"/>
              </a:spcBef>
              <a:spcAft>
                <a:spcPts val="0"/>
              </a:spcAft>
              <a:buSzPts val="1800"/>
              <a:buNone/>
            </a:pPr>
            <a:r>
              <a:rPr lang="pt-PT" sz="1700" b="1">
                <a:solidFill>
                  <a:schemeClr val="accent1"/>
                </a:solidFill>
              </a:rPr>
              <a:t>A evolução destas cascatas é fácil de prever</a:t>
            </a:r>
            <a:endParaRPr sz="1700" b="1">
              <a:solidFill>
                <a:schemeClr val="accent1"/>
              </a:solidFill>
            </a:endParaRPr>
          </a:p>
          <a:p>
            <a:pPr marL="457200" lvl="0" indent="-330200" algn="l" rtl="0">
              <a:lnSpc>
                <a:spcPct val="115000"/>
              </a:lnSpc>
              <a:spcBef>
                <a:spcPts val="360"/>
              </a:spcBef>
              <a:spcAft>
                <a:spcPts val="0"/>
              </a:spcAft>
              <a:buSzPts val="1600"/>
              <a:buChar char="●"/>
            </a:pPr>
            <a:r>
              <a:rPr lang="pt-PT" sz="1600"/>
              <a:t>os secundários comportam-se como os primários</a:t>
            </a:r>
            <a:endParaRPr sz="1600"/>
          </a:p>
        </p:txBody>
      </p:sp>
      <p:pic>
        <p:nvPicPr>
          <p:cNvPr id="868" name="Google Shape;868;p85"/>
          <p:cNvPicPr preferRelativeResize="0"/>
          <p:nvPr/>
        </p:nvPicPr>
        <p:blipFill rotWithShape="1">
          <a:blip r:embed="rId3">
            <a:alphaModFix/>
          </a:blip>
          <a:srcRect/>
          <a:stretch/>
        </p:blipFill>
        <p:spPr>
          <a:xfrm>
            <a:off x="3963055" y="1415775"/>
            <a:ext cx="4645596" cy="3565800"/>
          </a:xfrm>
          <a:prstGeom prst="rect">
            <a:avLst/>
          </a:prstGeom>
          <a:noFill/>
          <a:ln>
            <a:noFill/>
          </a:ln>
        </p:spPr>
      </p:pic>
      <p:cxnSp>
        <p:nvCxnSpPr>
          <p:cNvPr id="869" name="Google Shape;869;p85"/>
          <p:cNvCxnSpPr/>
          <p:nvPr/>
        </p:nvCxnSpPr>
        <p:spPr>
          <a:xfrm rot="10800000" flipH="1">
            <a:off x="2686050" y="2705025"/>
            <a:ext cx="1771800" cy="200100"/>
          </a:xfrm>
          <a:prstGeom prst="straightConnector1">
            <a:avLst/>
          </a:prstGeom>
          <a:noFill/>
          <a:ln w="9525" cap="flat" cmpd="sng">
            <a:solidFill>
              <a:schemeClr val="accent5"/>
            </a:solidFill>
            <a:prstDash val="solid"/>
            <a:round/>
            <a:headEnd type="none" w="sm" len="sm"/>
            <a:tailEnd type="triangle" w="med" len="med"/>
          </a:ln>
        </p:spPr>
      </p:cxnSp>
      <p:cxnSp>
        <p:nvCxnSpPr>
          <p:cNvPr id="870" name="Google Shape;870;p85"/>
          <p:cNvCxnSpPr/>
          <p:nvPr/>
        </p:nvCxnSpPr>
        <p:spPr>
          <a:xfrm rot="10800000" flipH="1">
            <a:off x="2914650" y="3019425"/>
            <a:ext cx="3238500" cy="190500"/>
          </a:xfrm>
          <a:prstGeom prst="straightConnector1">
            <a:avLst/>
          </a:prstGeom>
          <a:noFill/>
          <a:ln w="9525" cap="flat" cmpd="sng">
            <a:solidFill>
              <a:schemeClr val="accent5"/>
            </a:solidFill>
            <a:prstDash val="solid"/>
            <a:round/>
            <a:headEnd type="none" w="sm" len="sm"/>
            <a:tailEnd type="triangle" w="med" len="med"/>
          </a:ln>
        </p:spPr>
      </p:cxnSp>
      <p:cxnSp>
        <p:nvCxnSpPr>
          <p:cNvPr id="871" name="Google Shape;871;p85"/>
          <p:cNvCxnSpPr/>
          <p:nvPr/>
        </p:nvCxnSpPr>
        <p:spPr>
          <a:xfrm>
            <a:off x="2838450" y="3438525"/>
            <a:ext cx="3162300" cy="647700"/>
          </a:xfrm>
          <a:prstGeom prst="straightConnector1">
            <a:avLst/>
          </a:prstGeom>
          <a:noFill/>
          <a:ln w="9525" cap="flat" cmpd="sng">
            <a:solidFill>
              <a:schemeClr val="accent5"/>
            </a:solidFill>
            <a:prstDash val="solid"/>
            <a:round/>
            <a:headEnd type="none" w="sm" len="sm"/>
            <a:tailEnd type="triangle" w="med" len="med"/>
          </a:ln>
        </p:spPr>
      </p:cxnSp>
      <p:sp>
        <p:nvSpPr>
          <p:cNvPr id="872" name="Google Shape;872;p85"/>
          <p:cNvSpPr/>
          <p:nvPr/>
        </p:nvSpPr>
        <p:spPr>
          <a:xfrm>
            <a:off x="342900" y="1781175"/>
            <a:ext cx="2676600" cy="695400"/>
          </a:xfrm>
          <a:prstGeom prst="roundRect">
            <a:avLst>
              <a:gd name="adj" fmla="val 16667"/>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3" name="Google Shape;873;p85"/>
          <p:cNvSpPr/>
          <p:nvPr/>
        </p:nvSpPr>
        <p:spPr>
          <a:xfrm>
            <a:off x="342900" y="2695575"/>
            <a:ext cx="2676600" cy="981000"/>
          </a:xfrm>
          <a:prstGeom prst="roundRect">
            <a:avLst>
              <a:gd name="adj" fmla="val 16667"/>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4" name="Google Shape;874;p85"/>
          <p:cNvSpPr txBox="1"/>
          <p:nvPr/>
        </p:nvSpPr>
        <p:spPr>
          <a:xfrm>
            <a:off x="2724150" y="1457325"/>
            <a:ext cx="381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chemeClr val="accent1"/>
                </a:solidFill>
                <a:latin typeface="Lato"/>
                <a:ea typeface="Lato"/>
                <a:cs typeface="Lato"/>
                <a:sym typeface="Lato"/>
              </a:rPr>
              <a:t>e</a:t>
            </a:r>
            <a:endParaRPr sz="1400" b="1" i="1" u="none" strike="noStrike" cap="none">
              <a:solidFill>
                <a:schemeClr val="accent1"/>
              </a:solidFill>
              <a:latin typeface="Lato"/>
              <a:ea typeface="Lato"/>
              <a:cs typeface="Lato"/>
              <a:sym typeface="Lato"/>
            </a:endParaRPr>
          </a:p>
        </p:txBody>
      </p:sp>
      <p:sp>
        <p:nvSpPr>
          <p:cNvPr id="875" name="Google Shape;875;p85"/>
          <p:cNvSpPr txBox="1"/>
          <p:nvPr/>
        </p:nvSpPr>
        <p:spPr>
          <a:xfrm>
            <a:off x="2724150" y="2371725"/>
            <a:ext cx="381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1" u="none" strike="noStrike" cap="none">
                <a:solidFill>
                  <a:schemeClr val="accent1"/>
                </a:solidFill>
                <a:latin typeface="Lato"/>
                <a:ea typeface="Lato"/>
                <a:cs typeface="Lato"/>
                <a:sym typeface="Lato"/>
              </a:rPr>
              <a:t>ɣ</a:t>
            </a:r>
            <a:endParaRPr sz="1400" b="1" i="1" u="none" strike="noStrike" cap="none">
              <a:solidFill>
                <a:schemeClr val="accent1"/>
              </a:solidFill>
              <a:latin typeface="Lato"/>
              <a:ea typeface="Lato"/>
              <a:cs typeface="Lato"/>
              <a:sym typeface="Lato"/>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79"/>
        <p:cNvGrpSpPr/>
        <p:nvPr/>
      </p:nvGrpSpPr>
      <p:grpSpPr>
        <a:xfrm>
          <a:off x="0" y="0"/>
          <a:ext cx="0" cy="0"/>
          <a:chOff x="0" y="0"/>
          <a:chExt cx="0" cy="0"/>
        </a:xfrm>
      </p:grpSpPr>
      <p:sp>
        <p:nvSpPr>
          <p:cNvPr id="880" name="Google Shape;880;p86"/>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Cascatas eletromagnéticas - um modelo simples</a:t>
            </a:r>
            <a:endParaRPr>
              <a:solidFill>
                <a:schemeClr val="accent1"/>
              </a:solidFill>
            </a:endParaRPr>
          </a:p>
        </p:txBody>
      </p:sp>
      <p:sp>
        <p:nvSpPr>
          <p:cNvPr id="881" name="Google Shape;881;p86"/>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48</a:t>
            </a:fld>
            <a:endParaRPr sz="900">
              <a:solidFill>
                <a:schemeClr val="lt2"/>
              </a:solidFill>
              <a:latin typeface="Lato"/>
              <a:ea typeface="Lato"/>
              <a:cs typeface="Lato"/>
              <a:sym typeface="Lato"/>
            </a:endParaRPr>
          </a:p>
        </p:txBody>
      </p:sp>
      <p:sp>
        <p:nvSpPr>
          <p:cNvPr id="882" name="Google Shape;882;p86"/>
          <p:cNvSpPr txBox="1">
            <a:spLocks noGrp="1"/>
          </p:cNvSpPr>
          <p:nvPr>
            <p:ph type="body" idx="1"/>
          </p:nvPr>
        </p:nvSpPr>
        <p:spPr>
          <a:xfrm>
            <a:off x="254000" y="1086225"/>
            <a:ext cx="5508600" cy="3565800"/>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15000"/>
              </a:lnSpc>
              <a:spcBef>
                <a:spcPts val="360"/>
              </a:spcBef>
              <a:spcAft>
                <a:spcPts val="0"/>
              </a:spcAft>
              <a:buSzPct val="111455"/>
              <a:buNone/>
            </a:pPr>
            <a:r>
              <a:rPr lang="pt-PT" sz="1900" b="1">
                <a:solidFill>
                  <a:schemeClr val="accent1"/>
                </a:solidFill>
              </a:rPr>
              <a:t>Simplificando, a energia é dividida a cada passo por 2</a:t>
            </a:r>
            <a:endParaRPr sz="1900" b="1">
              <a:solidFill>
                <a:schemeClr val="accent1"/>
              </a:solidFill>
            </a:endParaRPr>
          </a:p>
          <a:p>
            <a:pPr marL="457200" lvl="0" indent="-328484" algn="l" rtl="0">
              <a:lnSpc>
                <a:spcPct val="115000"/>
              </a:lnSpc>
              <a:spcBef>
                <a:spcPts val="360"/>
              </a:spcBef>
              <a:spcAft>
                <a:spcPts val="0"/>
              </a:spcAft>
              <a:buSzPct val="100000"/>
              <a:buChar char="●"/>
            </a:pPr>
            <a:r>
              <a:rPr lang="pt-PT" sz="1850"/>
              <a:t>E → E/2 → E/4 → …</a:t>
            </a:r>
            <a:endParaRPr sz="1850"/>
          </a:p>
          <a:p>
            <a:pPr marL="0" lvl="0" indent="0" algn="l" rtl="0">
              <a:lnSpc>
                <a:spcPct val="115000"/>
              </a:lnSpc>
              <a:spcBef>
                <a:spcPts val="360"/>
              </a:spcBef>
              <a:spcAft>
                <a:spcPts val="0"/>
              </a:spcAft>
              <a:buSzPct val="117647"/>
              <a:buNone/>
            </a:pPr>
            <a:endParaRPr b="1">
              <a:solidFill>
                <a:schemeClr val="accent1"/>
              </a:solidFill>
            </a:endParaRPr>
          </a:p>
          <a:p>
            <a:pPr marL="0" lvl="0" indent="0" algn="l" rtl="0">
              <a:lnSpc>
                <a:spcPct val="115000"/>
              </a:lnSpc>
              <a:spcBef>
                <a:spcPts val="360"/>
              </a:spcBef>
              <a:spcAft>
                <a:spcPts val="0"/>
              </a:spcAft>
              <a:buSzPct val="111455"/>
              <a:buNone/>
            </a:pPr>
            <a:r>
              <a:rPr lang="pt-PT" sz="1900" b="1">
                <a:solidFill>
                  <a:schemeClr val="accent1"/>
                </a:solidFill>
              </a:rPr>
              <a:t>A dada profundidade:</a:t>
            </a:r>
            <a:endParaRPr sz="1900" b="1">
              <a:solidFill>
                <a:schemeClr val="accent1"/>
              </a:solidFill>
            </a:endParaRPr>
          </a:p>
          <a:p>
            <a:pPr marL="457200" lvl="0" indent="-328484" algn="l" rtl="0">
              <a:lnSpc>
                <a:spcPct val="115000"/>
              </a:lnSpc>
              <a:spcBef>
                <a:spcPts val="360"/>
              </a:spcBef>
              <a:spcAft>
                <a:spcPts val="0"/>
              </a:spcAft>
              <a:buSzPct val="100000"/>
              <a:buChar char="●"/>
            </a:pPr>
            <a:r>
              <a:rPr lang="pt-PT" sz="1850"/>
              <a:t>número de partículas a dat: N = 2</a:t>
            </a:r>
            <a:r>
              <a:rPr lang="pt-PT" sz="1850" baseline="30000"/>
              <a:t>x/X0</a:t>
            </a:r>
            <a:endParaRPr sz="1850"/>
          </a:p>
          <a:p>
            <a:pPr marL="457200" lvl="0" indent="-328484" algn="l" rtl="0">
              <a:lnSpc>
                <a:spcPct val="115000"/>
              </a:lnSpc>
              <a:spcBef>
                <a:spcPts val="0"/>
              </a:spcBef>
              <a:spcAft>
                <a:spcPts val="0"/>
              </a:spcAft>
              <a:buSzPct val="100000"/>
              <a:buChar char="●"/>
            </a:pPr>
            <a:r>
              <a:rPr lang="pt-PT" sz="1850"/>
              <a:t>energia a dada profundidade: E = E</a:t>
            </a:r>
            <a:r>
              <a:rPr lang="pt-PT" sz="1850" baseline="-25000"/>
              <a:t>0</a:t>
            </a:r>
            <a:r>
              <a:rPr lang="pt-PT" sz="1850"/>
              <a:t> / 2</a:t>
            </a:r>
            <a:r>
              <a:rPr lang="pt-PT" sz="1850" baseline="30000"/>
              <a:t>x/X0</a:t>
            </a:r>
            <a:endParaRPr sz="1850"/>
          </a:p>
          <a:p>
            <a:pPr marL="0" lvl="0" indent="0" algn="l" rtl="0">
              <a:lnSpc>
                <a:spcPct val="115000"/>
              </a:lnSpc>
              <a:spcBef>
                <a:spcPts val="360"/>
              </a:spcBef>
              <a:spcAft>
                <a:spcPts val="0"/>
              </a:spcAft>
              <a:buSzPct val="132352"/>
              <a:buNone/>
            </a:pPr>
            <a:endParaRPr sz="1600"/>
          </a:p>
          <a:p>
            <a:pPr marL="0" lvl="0" indent="0" algn="l" rtl="0">
              <a:lnSpc>
                <a:spcPct val="115000"/>
              </a:lnSpc>
              <a:spcBef>
                <a:spcPts val="360"/>
              </a:spcBef>
              <a:spcAft>
                <a:spcPts val="0"/>
              </a:spcAft>
              <a:buSzPct val="111455"/>
              <a:buNone/>
            </a:pPr>
            <a:r>
              <a:rPr lang="pt-PT" sz="1900" b="1">
                <a:solidFill>
                  <a:schemeClr val="accent1"/>
                </a:solidFill>
              </a:rPr>
              <a:t>A cascata vai-se multiplicando até uma energia crítica E</a:t>
            </a:r>
            <a:r>
              <a:rPr lang="pt-PT" sz="1900" b="1" baseline="-25000">
                <a:solidFill>
                  <a:schemeClr val="accent1"/>
                </a:solidFill>
              </a:rPr>
              <a:t>c</a:t>
            </a:r>
            <a:r>
              <a:rPr lang="pt-PT" sz="1900" b="1">
                <a:solidFill>
                  <a:schemeClr val="accent1"/>
                </a:solidFill>
              </a:rPr>
              <a:t> </a:t>
            </a:r>
            <a:endParaRPr sz="1900" b="1">
              <a:solidFill>
                <a:schemeClr val="accent1"/>
              </a:solidFill>
            </a:endParaRPr>
          </a:p>
          <a:p>
            <a:pPr marL="457200" lvl="0" indent="-328484" algn="l" rtl="0">
              <a:lnSpc>
                <a:spcPct val="115000"/>
              </a:lnSpc>
              <a:spcBef>
                <a:spcPts val="360"/>
              </a:spcBef>
              <a:spcAft>
                <a:spcPts val="0"/>
              </a:spcAft>
              <a:buSzPct val="100000"/>
              <a:buChar char="●"/>
            </a:pPr>
            <a:r>
              <a:rPr lang="pt-PT" sz="1850"/>
              <a:t>profundidade do máximo: x</a:t>
            </a:r>
            <a:r>
              <a:rPr lang="pt-PT" sz="1850" baseline="-25000"/>
              <a:t>max</a:t>
            </a:r>
            <a:r>
              <a:rPr lang="pt-PT" sz="1850"/>
              <a:t> ∝ X</a:t>
            </a:r>
            <a:r>
              <a:rPr lang="pt-PT" sz="1850" baseline="-25000"/>
              <a:t>0</a:t>
            </a:r>
            <a:r>
              <a:rPr lang="pt-PT" sz="1850"/>
              <a:t> log</a:t>
            </a:r>
            <a:r>
              <a:rPr lang="pt-PT" sz="1850" baseline="-25000"/>
              <a:t>2</a:t>
            </a:r>
            <a:r>
              <a:rPr lang="pt-PT" sz="1850"/>
              <a:t> E / E</a:t>
            </a:r>
            <a:r>
              <a:rPr lang="pt-PT" sz="1850" baseline="-25000"/>
              <a:t>c</a:t>
            </a:r>
            <a:endParaRPr sz="1850"/>
          </a:p>
          <a:p>
            <a:pPr marL="457200" lvl="0" indent="-328484" algn="l" rtl="0">
              <a:lnSpc>
                <a:spcPct val="115000"/>
              </a:lnSpc>
              <a:spcBef>
                <a:spcPts val="0"/>
              </a:spcBef>
              <a:spcAft>
                <a:spcPts val="0"/>
              </a:spcAft>
              <a:buSzPct val="100000"/>
              <a:buChar char="●"/>
            </a:pPr>
            <a:r>
              <a:rPr lang="pt-PT" sz="1850"/>
              <a:t>N</a:t>
            </a:r>
            <a:r>
              <a:rPr lang="pt-PT" sz="1850" baseline="-25000"/>
              <a:t>max</a:t>
            </a:r>
            <a:r>
              <a:rPr lang="pt-PT" sz="1850"/>
              <a:t> ~ E</a:t>
            </a:r>
            <a:r>
              <a:rPr lang="pt-PT" sz="1850" baseline="-25000"/>
              <a:t>0</a:t>
            </a:r>
            <a:r>
              <a:rPr lang="pt-PT" sz="1850"/>
              <a:t> / E</a:t>
            </a:r>
            <a:r>
              <a:rPr lang="pt-PT" sz="1850" baseline="-25000"/>
              <a:t>c</a:t>
            </a:r>
            <a:endParaRPr sz="1850"/>
          </a:p>
          <a:p>
            <a:pPr marL="0" lvl="0" indent="0" algn="l" rtl="0">
              <a:lnSpc>
                <a:spcPct val="115000"/>
              </a:lnSpc>
              <a:spcBef>
                <a:spcPts val="360"/>
              </a:spcBef>
              <a:spcAft>
                <a:spcPts val="0"/>
              </a:spcAft>
              <a:buSzPct val="132352"/>
              <a:buNone/>
            </a:pPr>
            <a:endParaRPr sz="1600"/>
          </a:p>
          <a:p>
            <a:pPr marL="0" lvl="0" indent="0" algn="l" rtl="0">
              <a:lnSpc>
                <a:spcPct val="115000"/>
              </a:lnSpc>
              <a:spcBef>
                <a:spcPts val="360"/>
              </a:spcBef>
              <a:spcAft>
                <a:spcPts val="0"/>
              </a:spcAft>
              <a:buSzPct val="100840"/>
              <a:buNone/>
            </a:pPr>
            <a:r>
              <a:rPr lang="pt-PT" sz="2100" b="1">
                <a:solidFill>
                  <a:schemeClr val="accent1"/>
                </a:solidFill>
              </a:rPr>
              <a:t>Este modelo simples não anda longe da realidade!</a:t>
            </a:r>
            <a:endParaRPr sz="1600">
              <a:solidFill>
                <a:schemeClr val="accent1"/>
              </a:solidFill>
            </a:endParaRPr>
          </a:p>
        </p:txBody>
      </p:sp>
      <p:pic>
        <p:nvPicPr>
          <p:cNvPr id="883" name="Google Shape;883;p86"/>
          <p:cNvPicPr preferRelativeResize="0"/>
          <p:nvPr/>
        </p:nvPicPr>
        <p:blipFill rotWithShape="1">
          <a:blip r:embed="rId3">
            <a:alphaModFix/>
          </a:blip>
          <a:srcRect/>
          <a:stretch/>
        </p:blipFill>
        <p:spPr>
          <a:xfrm>
            <a:off x="5610225" y="1086225"/>
            <a:ext cx="3429000" cy="325755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8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49</a:t>
            </a:fld>
            <a:endParaRPr/>
          </a:p>
        </p:txBody>
      </p:sp>
      <p:pic>
        <p:nvPicPr>
          <p:cNvPr id="889" name="Google Shape;889;p87"/>
          <p:cNvPicPr preferRelativeResize="0"/>
          <p:nvPr/>
        </p:nvPicPr>
        <p:blipFill rotWithShape="1">
          <a:blip r:embed="rId3">
            <a:alphaModFix/>
          </a:blip>
          <a:srcRect/>
          <a:stretch/>
        </p:blipFill>
        <p:spPr>
          <a:xfrm>
            <a:off x="609600" y="152400"/>
            <a:ext cx="7662711" cy="48387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4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a:t>
            </a:fld>
            <a:endParaRPr sz="900">
              <a:solidFill>
                <a:schemeClr val="lt2"/>
              </a:solidFill>
              <a:latin typeface="Lato"/>
              <a:ea typeface="Lato"/>
              <a:cs typeface="Lato"/>
              <a:sym typeface="Lato"/>
            </a:endParaRPr>
          </a:p>
        </p:txBody>
      </p:sp>
      <p:sp>
        <p:nvSpPr>
          <p:cNvPr id="284" name="Google Shape;284;p43"/>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Qual é a interacção principal numa colisão de protões? </a:t>
            </a:r>
            <a:endParaRPr sz="1700" baseline="300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88"/>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Cascatas hadrónicas</a:t>
            </a:r>
            <a:endParaRPr>
              <a:solidFill>
                <a:schemeClr val="accent1"/>
              </a:solidFill>
            </a:endParaRPr>
          </a:p>
        </p:txBody>
      </p:sp>
      <p:sp>
        <p:nvSpPr>
          <p:cNvPr id="895" name="Google Shape;895;p88"/>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50</a:t>
            </a:fld>
            <a:endParaRPr sz="900">
              <a:solidFill>
                <a:schemeClr val="lt2"/>
              </a:solidFill>
              <a:latin typeface="Lato"/>
              <a:ea typeface="Lato"/>
              <a:cs typeface="Lato"/>
              <a:sym typeface="Lato"/>
            </a:endParaRPr>
          </a:p>
        </p:txBody>
      </p:sp>
      <p:sp>
        <p:nvSpPr>
          <p:cNvPr id="896" name="Google Shape;896;p88"/>
          <p:cNvSpPr txBox="1">
            <a:spLocks noGrp="1"/>
          </p:cNvSpPr>
          <p:nvPr>
            <p:ph type="body" idx="1"/>
          </p:nvPr>
        </p:nvSpPr>
        <p:spPr>
          <a:xfrm>
            <a:off x="1006475" y="3390900"/>
            <a:ext cx="7890000" cy="12858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360"/>
              </a:spcBef>
              <a:spcAft>
                <a:spcPts val="0"/>
              </a:spcAft>
              <a:buSzPts val="1800"/>
              <a:buNone/>
            </a:pPr>
            <a:r>
              <a:rPr lang="pt-PT" b="1">
                <a:solidFill>
                  <a:schemeClr val="accent1"/>
                </a:solidFill>
              </a:rPr>
              <a:t>As reacções nucleares são mais complexas</a:t>
            </a:r>
            <a:endParaRPr b="1">
              <a:solidFill>
                <a:schemeClr val="accent1"/>
              </a:solidFill>
            </a:endParaRPr>
          </a:p>
          <a:p>
            <a:pPr marL="457200" lvl="0" indent="-330200" algn="l" rtl="0">
              <a:lnSpc>
                <a:spcPct val="115000"/>
              </a:lnSpc>
              <a:spcBef>
                <a:spcPts val="360"/>
              </a:spcBef>
              <a:spcAft>
                <a:spcPts val="0"/>
              </a:spcAft>
              <a:buSzPts val="1600"/>
              <a:buChar char="●"/>
            </a:pPr>
            <a:r>
              <a:rPr lang="pt-PT" sz="1600"/>
              <a:t>dependem da energia, da partícula incidente, dos alvos, etc.</a:t>
            </a:r>
            <a:endParaRPr sz="1600"/>
          </a:p>
          <a:p>
            <a:pPr marL="457200" lvl="0" indent="-330200" algn="l" rtl="0">
              <a:lnSpc>
                <a:spcPct val="115000"/>
              </a:lnSpc>
              <a:spcBef>
                <a:spcPts val="0"/>
              </a:spcBef>
              <a:spcAft>
                <a:spcPts val="0"/>
              </a:spcAft>
              <a:buSzPts val="1600"/>
              <a:buChar char="●"/>
            </a:pPr>
            <a:r>
              <a:rPr lang="pt-PT" sz="1600"/>
              <a:t>os produtos são uma mistura de fragmentos electromagnéticos e novos hadrões</a:t>
            </a:r>
            <a:endParaRPr sz="1600"/>
          </a:p>
          <a:p>
            <a:pPr marL="457200" lvl="0" indent="-330200" algn="l" rtl="0">
              <a:lnSpc>
                <a:spcPct val="115000"/>
              </a:lnSpc>
              <a:spcBef>
                <a:spcPts val="0"/>
              </a:spcBef>
              <a:spcAft>
                <a:spcPts val="0"/>
              </a:spcAft>
              <a:buSzPts val="1600"/>
              <a:buChar char="●"/>
            </a:pPr>
            <a:r>
              <a:rPr lang="pt-PT" sz="1600"/>
              <a:t>contenção das cascatas requere uma massa elevada no calorímetro</a:t>
            </a:r>
            <a:endParaRPr sz="1600"/>
          </a:p>
        </p:txBody>
      </p:sp>
      <p:pic>
        <p:nvPicPr>
          <p:cNvPr id="897" name="Google Shape;897;p88"/>
          <p:cNvPicPr preferRelativeResize="0"/>
          <p:nvPr/>
        </p:nvPicPr>
        <p:blipFill rotWithShape="1">
          <a:blip r:embed="rId3">
            <a:alphaModFix/>
          </a:blip>
          <a:srcRect/>
          <a:stretch/>
        </p:blipFill>
        <p:spPr>
          <a:xfrm>
            <a:off x="1006475" y="827100"/>
            <a:ext cx="6222708" cy="2459401"/>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89"/>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Cascatas hadrónicas</a:t>
            </a:r>
            <a:endParaRPr>
              <a:solidFill>
                <a:schemeClr val="accent1"/>
              </a:solidFill>
            </a:endParaRPr>
          </a:p>
        </p:txBody>
      </p:sp>
      <p:sp>
        <p:nvSpPr>
          <p:cNvPr id="903" name="Google Shape;903;p8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51</a:t>
            </a:fld>
            <a:endParaRPr sz="900">
              <a:solidFill>
                <a:schemeClr val="lt2"/>
              </a:solidFill>
              <a:latin typeface="Lato"/>
              <a:ea typeface="Lato"/>
              <a:cs typeface="Lato"/>
              <a:sym typeface="Lato"/>
            </a:endParaRPr>
          </a:p>
        </p:txBody>
      </p:sp>
      <p:pic>
        <p:nvPicPr>
          <p:cNvPr id="904" name="Google Shape;904;p89"/>
          <p:cNvPicPr preferRelativeResize="0"/>
          <p:nvPr/>
        </p:nvPicPr>
        <p:blipFill rotWithShape="1">
          <a:blip r:embed="rId3">
            <a:alphaModFix/>
          </a:blip>
          <a:srcRect/>
          <a:stretch/>
        </p:blipFill>
        <p:spPr>
          <a:xfrm>
            <a:off x="962025" y="769950"/>
            <a:ext cx="7601253" cy="3935400"/>
          </a:xfrm>
          <a:prstGeom prst="rect">
            <a:avLst/>
          </a:prstGeom>
          <a:noFill/>
          <a:ln>
            <a:noFill/>
          </a:ln>
        </p:spPr>
      </p:pic>
      <p:sp>
        <p:nvSpPr>
          <p:cNvPr id="905" name="Google Shape;905;p89"/>
          <p:cNvSpPr txBox="1">
            <a:spLocks noGrp="1"/>
          </p:cNvSpPr>
          <p:nvPr>
            <p:ph type="body" idx="1"/>
          </p:nvPr>
        </p:nvSpPr>
        <p:spPr>
          <a:xfrm>
            <a:off x="369850" y="4581525"/>
            <a:ext cx="8686800" cy="4572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360"/>
              </a:spcBef>
              <a:spcAft>
                <a:spcPts val="0"/>
              </a:spcAft>
              <a:buSzPts val="1800"/>
              <a:buNone/>
            </a:pPr>
            <a:r>
              <a:rPr lang="pt-PT" b="1">
                <a:solidFill>
                  <a:schemeClr val="accent1"/>
                </a:solidFill>
              </a:rPr>
              <a:t>Não há duas semelhantes: modelos associados com incertezas significativas!</a:t>
            </a:r>
            <a:endParaRPr sz="1600"/>
          </a:p>
        </p:txBody>
      </p:sp>
      <p:sp>
        <p:nvSpPr>
          <p:cNvPr id="906" name="Google Shape;906;p89"/>
          <p:cNvSpPr txBox="1"/>
          <p:nvPr/>
        </p:nvSpPr>
        <p:spPr>
          <a:xfrm>
            <a:off x="1209675" y="3867150"/>
            <a:ext cx="3219600" cy="6156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rgbClr val="FF000C"/>
              </a:buClr>
              <a:buSzPts val="1400"/>
              <a:buFont typeface="Lato"/>
              <a:buChar char="-"/>
            </a:pPr>
            <a:r>
              <a:rPr lang="pt-PT" sz="1400" b="0" i="0" u="none" strike="noStrike" cap="none">
                <a:solidFill>
                  <a:srgbClr val="FF000C"/>
                </a:solidFill>
                <a:latin typeface="Lato"/>
                <a:ea typeface="Lato"/>
                <a:cs typeface="Lato"/>
                <a:sym typeface="Lato"/>
              </a:rPr>
              <a:t>componente electromagnética</a:t>
            </a:r>
            <a:endParaRPr sz="1400" b="0" i="0" u="none" strike="noStrike" cap="none">
              <a:solidFill>
                <a:srgbClr val="FF000C"/>
              </a:solidFill>
              <a:latin typeface="Lato"/>
              <a:ea typeface="Lato"/>
              <a:cs typeface="Lato"/>
              <a:sym typeface="Lato"/>
            </a:endParaRPr>
          </a:p>
          <a:p>
            <a:pPr marL="457200" marR="0" lvl="0" indent="-317500" algn="l" rtl="0">
              <a:lnSpc>
                <a:spcPct val="100000"/>
              </a:lnSpc>
              <a:spcBef>
                <a:spcPts val="0"/>
              </a:spcBef>
              <a:spcAft>
                <a:spcPts val="0"/>
              </a:spcAft>
              <a:buClr>
                <a:schemeClr val="accent1"/>
              </a:buClr>
              <a:buSzPts val="1400"/>
              <a:buFont typeface="Lato"/>
              <a:buChar char="-"/>
            </a:pPr>
            <a:r>
              <a:rPr lang="pt-PT" sz="1400" b="0" i="0" u="none" strike="noStrike" cap="none">
                <a:solidFill>
                  <a:schemeClr val="accent1"/>
                </a:solidFill>
                <a:latin typeface="Lato"/>
                <a:ea typeface="Lato"/>
                <a:cs typeface="Lato"/>
                <a:sym typeface="Lato"/>
              </a:rPr>
              <a:t>componente hadrónica</a:t>
            </a:r>
            <a:endParaRPr sz="1400" b="0" i="0" u="none" strike="noStrike" cap="none">
              <a:solidFill>
                <a:schemeClr val="accent1"/>
              </a:solidFill>
              <a:latin typeface="Lato"/>
              <a:ea typeface="Lato"/>
              <a:cs typeface="Lato"/>
              <a:sym typeface="Lato"/>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10"/>
        <p:cNvGrpSpPr/>
        <p:nvPr/>
      </p:nvGrpSpPr>
      <p:grpSpPr>
        <a:xfrm>
          <a:off x="0" y="0"/>
          <a:ext cx="0" cy="0"/>
          <a:chOff x="0" y="0"/>
          <a:chExt cx="0" cy="0"/>
        </a:xfrm>
      </p:grpSpPr>
      <p:sp>
        <p:nvSpPr>
          <p:cNvPr id="911" name="Google Shape;911;p90"/>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Cascatas hadrónicas - contenção</a:t>
            </a:r>
            <a:endParaRPr>
              <a:solidFill>
                <a:schemeClr val="accent1"/>
              </a:solidFill>
            </a:endParaRPr>
          </a:p>
        </p:txBody>
      </p:sp>
      <p:sp>
        <p:nvSpPr>
          <p:cNvPr id="912" name="Google Shape;912;p9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52</a:t>
            </a:fld>
            <a:endParaRPr sz="900">
              <a:solidFill>
                <a:schemeClr val="lt2"/>
              </a:solidFill>
              <a:latin typeface="Lato"/>
              <a:ea typeface="Lato"/>
              <a:cs typeface="Lato"/>
              <a:sym typeface="Lato"/>
            </a:endParaRPr>
          </a:p>
        </p:txBody>
      </p:sp>
      <p:pic>
        <p:nvPicPr>
          <p:cNvPr id="913" name="Google Shape;913;p90"/>
          <p:cNvPicPr preferRelativeResize="0"/>
          <p:nvPr/>
        </p:nvPicPr>
        <p:blipFill rotWithShape="1">
          <a:blip r:embed="rId3">
            <a:alphaModFix/>
          </a:blip>
          <a:srcRect/>
          <a:stretch/>
        </p:blipFill>
        <p:spPr>
          <a:xfrm>
            <a:off x="152400" y="827100"/>
            <a:ext cx="8336584" cy="393540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17"/>
        <p:cNvGrpSpPr/>
        <p:nvPr/>
      </p:nvGrpSpPr>
      <p:grpSpPr>
        <a:xfrm>
          <a:off x="0" y="0"/>
          <a:ext cx="0" cy="0"/>
          <a:chOff x="0" y="0"/>
          <a:chExt cx="0" cy="0"/>
        </a:xfrm>
      </p:grpSpPr>
      <p:sp>
        <p:nvSpPr>
          <p:cNvPr id="918" name="Google Shape;918;p91"/>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Materiais tipicamente usados em absorvedores</a:t>
            </a:r>
            <a:endParaRPr>
              <a:solidFill>
                <a:schemeClr val="accent1"/>
              </a:solidFill>
            </a:endParaRPr>
          </a:p>
        </p:txBody>
      </p:sp>
      <p:sp>
        <p:nvSpPr>
          <p:cNvPr id="919" name="Google Shape;919;p91"/>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53</a:t>
            </a:fld>
            <a:endParaRPr sz="900">
              <a:solidFill>
                <a:schemeClr val="lt2"/>
              </a:solidFill>
              <a:latin typeface="Lato"/>
              <a:ea typeface="Lato"/>
              <a:cs typeface="Lato"/>
              <a:sym typeface="Lato"/>
            </a:endParaRPr>
          </a:p>
        </p:txBody>
      </p:sp>
      <p:pic>
        <p:nvPicPr>
          <p:cNvPr id="920" name="Google Shape;920;p91"/>
          <p:cNvPicPr preferRelativeResize="0"/>
          <p:nvPr/>
        </p:nvPicPr>
        <p:blipFill rotWithShape="1">
          <a:blip r:embed="rId3">
            <a:alphaModFix/>
          </a:blip>
          <a:srcRect/>
          <a:stretch/>
        </p:blipFill>
        <p:spPr>
          <a:xfrm>
            <a:off x="152400" y="827100"/>
            <a:ext cx="5971395" cy="4163999"/>
          </a:xfrm>
          <a:prstGeom prst="rect">
            <a:avLst/>
          </a:prstGeom>
          <a:noFill/>
          <a:ln>
            <a:noFill/>
          </a:ln>
        </p:spPr>
      </p:pic>
      <p:sp>
        <p:nvSpPr>
          <p:cNvPr id="921" name="Google Shape;921;p91"/>
          <p:cNvSpPr txBox="1"/>
          <p:nvPr/>
        </p:nvSpPr>
        <p:spPr>
          <a:xfrm>
            <a:off x="6214200" y="2514600"/>
            <a:ext cx="2823600" cy="233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Quanto menores forem os comprimentos de interacção nuclear e de radiação</a:t>
            </a:r>
            <a:r>
              <a:rPr lang="pt-PT">
                <a:latin typeface="Lato"/>
                <a:ea typeface="Lato"/>
                <a:cs typeface="Lato"/>
                <a:sym typeface="Lato"/>
              </a:rPr>
              <a:t> </a:t>
            </a:r>
            <a:r>
              <a:rPr lang="pt-PT" sz="1400" b="0" i="0" u="none" strike="noStrike" cap="none">
                <a:solidFill>
                  <a:srgbClr val="000000"/>
                </a:solidFill>
                <a:latin typeface="Lato"/>
                <a:ea typeface="Lato"/>
                <a:cs typeface="Lato"/>
                <a:sym typeface="Lato"/>
              </a:rPr>
              <a:t>e mais densos forem os materiais melhor!</a:t>
            </a:r>
            <a:endParaRPr sz="14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Lato"/>
                <a:ea typeface="Lato"/>
                <a:cs typeface="Lato"/>
                <a:sym typeface="Lato"/>
              </a:rPr>
              <a:t>Custo, activação radioactiva, maleabilidade</a:t>
            </a:r>
            <a:r>
              <a:rPr lang="pt-PT">
                <a:latin typeface="Lato"/>
                <a:ea typeface="Lato"/>
                <a:cs typeface="Lato"/>
                <a:sym typeface="Lato"/>
              </a:rPr>
              <a:t>,</a:t>
            </a:r>
            <a:r>
              <a:rPr lang="pt-PT" sz="1400" b="0" i="0" u="none" strike="noStrike" cap="none">
                <a:solidFill>
                  <a:srgbClr val="000000"/>
                </a:solidFill>
                <a:latin typeface="Lato"/>
                <a:ea typeface="Lato"/>
                <a:cs typeface="Lato"/>
                <a:sym typeface="Lato"/>
              </a:rPr>
              <a:t> facilidade de corte, </a:t>
            </a:r>
            <a:r>
              <a:rPr lang="pt-PT">
                <a:latin typeface="Lato"/>
                <a:ea typeface="Lato"/>
                <a:cs typeface="Lato"/>
                <a:sym typeface="Lato"/>
              </a:rPr>
              <a:t>etc.</a:t>
            </a:r>
            <a:r>
              <a:rPr lang="pt-PT" sz="1400" b="0" i="0" u="none" strike="noStrike" cap="none">
                <a:solidFill>
                  <a:srgbClr val="000000"/>
                </a:solidFill>
                <a:latin typeface="Lato"/>
                <a:ea typeface="Lato"/>
                <a:cs typeface="Lato"/>
                <a:sym typeface="Lato"/>
              </a:rPr>
              <a:t> são alguns dos pontos a considerar na escolha.</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Google Shape;926;p92"/>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Modelo de resolução calorimétrica</a:t>
            </a:r>
            <a:endParaRPr>
              <a:solidFill>
                <a:schemeClr val="accent1"/>
              </a:solidFill>
            </a:endParaRPr>
          </a:p>
        </p:txBody>
      </p:sp>
      <p:sp>
        <p:nvSpPr>
          <p:cNvPr id="927" name="Google Shape;927;p92"/>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54</a:t>
            </a:fld>
            <a:endParaRPr sz="900">
              <a:solidFill>
                <a:schemeClr val="lt2"/>
              </a:solidFill>
              <a:latin typeface="Lato"/>
              <a:ea typeface="Lato"/>
              <a:cs typeface="Lato"/>
              <a:sym typeface="Lato"/>
            </a:endParaRPr>
          </a:p>
        </p:txBody>
      </p:sp>
      <p:pic>
        <p:nvPicPr>
          <p:cNvPr id="928" name="Google Shape;928;p92"/>
          <p:cNvPicPr preferRelativeResize="0"/>
          <p:nvPr/>
        </p:nvPicPr>
        <p:blipFill rotWithShape="1">
          <a:blip r:embed="rId3">
            <a:alphaModFix/>
          </a:blip>
          <a:srcRect/>
          <a:stretch/>
        </p:blipFill>
        <p:spPr>
          <a:xfrm>
            <a:off x="1250925" y="1198575"/>
            <a:ext cx="3076600" cy="858161"/>
          </a:xfrm>
          <a:prstGeom prst="rect">
            <a:avLst/>
          </a:prstGeom>
          <a:noFill/>
          <a:ln>
            <a:noFill/>
          </a:ln>
        </p:spPr>
      </p:pic>
      <p:cxnSp>
        <p:nvCxnSpPr>
          <p:cNvPr id="929" name="Google Shape;929;p92"/>
          <p:cNvCxnSpPr/>
          <p:nvPr/>
        </p:nvCxnSpPr>
        <p:spPr>
          <a:xfrm rot="10800000" flipH="1">
            <a:off x="1117600" y="1981200"/>
            <a:ext cx="1019100" cy="533400"/>
          </a:xfrm>
          <a:prstGeom prst="straightConnector1">
            <a:avLst/>
          </a:prstGeom>
          <a:noFill/>
          <a:ln w="19050" cap="flat" cmpd="sng">
            <a:solidFill>
              <a:schemeClr val="accent1"/>
            </a:solidFill>
            <a:prstDash val="solid"/>
            <a:round/>
            <a:headEnd type="none" w="sm" len="sm"/>
            <a:tailEnd type="triangle" w="med" len="med"/>
          </a:ln>
        </p:spPr>
      </p:cxnSp>
      <p:cxnSp>
        <p:nvCxnSpPr>
          <p:cNvPr id="930" name="Google Shape;930;p92"/>
          <p:cNvCxnSpPr/>
          <p:nvPr/>
        </p:nvCxnSpPr>
        <p:spPr>
          <a:xfrm rot="10800000" flipH="1">
            <a:off x="2765425" y="1981200"/>
            <a:ext cx="438000" cy="762000"/>
          </a:xfrm>
          <a:prstGeom prst="straightConnector1">
            <a:avLst/>
          </a:prstGeom>
          <a:noFill/>
          <a:ln w="19050" cap="flat" cmpd="sng">
            <a:solidFill>
              <a:schemeClr val="dk2"/>
            </a:solidFill>
            <a:prstDash val="solid"/>
            <a:round/>
            <a:headEnd type="none" w="sm" len="sm"/>
            <a:tailEnd type="triangle" w="med" len="med"/>
          </a:ln>
        </p:spPr>
      </p:cxnSp>
      <p:cxnSp>
        <p:nvCxnSpPr>
          <p:cNvPr id="931" name="Google Shape;931;p92"/>
          <p:cNvCxnSpPr/>
          <p:nvPr/>
        </p:nvCxnSpPr>
        <p:spPr>
          <a:xfrm rot="10800000">
            <a:off x="4041550" y="1981125"/>
            <a:ext cx="486000" cy="657300"/>
          </a:xfrm>
          <a:prstGeom prst="straightConnector1">
            <a:avLst/>
          </a:prstGeom>
          <a:noFill/>
          <a:ln w="19050" cap="flat" cmpd="sng">
            <a:solidFill>
              <a:srgbClr val="FF000C"/>
            </a:solidFill>
            <a:prstDash val="solid"/>
            <a:round/>
            <a:headEnd type="none" w="sm" len="sm"/>
            <a:tailEnd type="triangle" w="med" len="med"/>
          </a:ln>
        </p:spPr>
      </p:cxnSp>
      <p:pic>
        <p:nvPicPr>
          <p:cNvPr id="932" name="Google Shape;932;p92"/>
          <p:cNvPicPr preferRelativeResize="0"/>
          <p:nvPr/>
        </p:nvPicPr>
        <p:blipFill rotWithShape="1">
          <a:blip r:embed="rId4">
            <a:alphaModFix/>
          </a:blip>
          <a:srcRect/>
          <a:stretch/>
        </p:blipFill>
        <p:spPr>
          <a:xfrm>
            <a:off x="5232368" y="1133475"/>
            <a:ext cx="3600981" cy="3294863"/>
          </a:xfrm>
          <a:prstGeom prst="rect">
            <a:avLst/>
          </a:prstGeom>
          <a:noFill/>
          <a:ln>
            <a:noFill/>
          </a:ln>
        </p:spPr>
      </p:pic>
      <p:cxnSp>
        <p:nvCxnSpPr>
          <p:cNvPr id="933" name="Google Shape;933;p92"/>
          <p:cNvCxnSpPr/>
          <p:nvPr/>
        </p:nvCxnSpPr>
        <p:spPr>
          <a:xfrm>
            <a:off x="6009676" y="1133475"/>
            <a:ext cx="116100" cy="928200"/>
          </a:xfrm>
          <a:prstGeom prst="straightConnector1">
            <a:avLst/>
          </a:prstGeom>
          <a:noFill/>
          <a:ln w="19050" cap="flat" cmpd="sng">
            <a:solidFill>
              <a:schemeClr val="dk2"/>
            </a:solidFill>
            <a:prstDash val="solid"/>
            <a:round/>
            <a:headEnd type="none" w="sm" len="sm"/>
            <a:tailEnd type="triangle" w="med" len="med"/>
          </a:ln>
        </p:spPr>
      </p:cxnSp>
      <p:sp>
        <p:nvSpPr>
          <p:cNvPr id="934" name="Google Shape;934;p92"/>
          <p:cNvSpPr/>
          <p:nvPr/>
        </p:nvSpPr>
        <p:spPr>
          <a:xfrm>
            <a:off x="6148896" y="2224028"/>
            <a:ext cx="986123" cy="939717"/>
          </a:xfrm>
          <a:custGeom>
            <a:avLst/>
            <a:gdLst/>
            <a:ahLst/>
            <a:cxnLst/>
            <a:rect l="l" t="t" r="r" b="b"/>
            <a:pathLst>
              <a:path w="32385" h="30861" extrusionOk="0">
                <a:moveTo>
                  <a:pt x="0" y="0"/>
                </a:moveTo>
                <a:cubicBezTo>
                  <a:pt x="889" y="2667"/>
                  <a:pt x="2223" y="11430"/>
                  <a:pt x="5334" y="16002"/>
                </a:cubicBezTo>
                <a:cubicBezTo>
                  <a:pt x="8446" y="20574"/>
                  <a:pt x="14161" y="24956"/>
                  <a:pt x="18669" y="27432"/>
                </a:cubicBezTo>
                <a:cubicBezTo>
                  <a:pt x="23178" y="29909"/>
                  <a:pt x="30099" y="30290"/>
                  <a:pt x="32385" y="30861"/>
                </a:cubicBezTo>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35" name="Google Shape;935;p92"/>
          <p:cNvCxnSpPr/>
          <p:nvPr/>
        </p:nvCxnSpPr>
        <p:spPr>
          <a:xfrm rot="10800000" flipH="1">
            <a:off x="6749073" y="3384093"/>
            <a:ext cx="2084400" cy="11700"/>
          </a:xfrm>
          <a:prstGeom prst="straightConnector1">
            <a:avLst/>
          </a:prstGeom>
          <a:noFill/>
          <a:ln w="19050" cap="flat" cmpd="sng">
            <a:solidFill>
              <a:srgbClr val="FF000C"/>
            </a:solidFill>
            <a:prstDash val="solid"/>
            <a:round/>
            <a:headEnd type="none" w="sm" len="sm"/>
            <a:tailEnd type="triangle" w="med" len="med"/>
          </a:ln>
        </p:spPr>
      </p:cxnSp>
      <p:sp>
        <p:nvSpPr>
          <p:cNvPr id="936" name="Google Shape;936;p92"/>
          <p:cNvSpPr txBox="1"/>
          <p:nvPr/>
        </p:nvSpPr>
        <p:spPr>
          <a:xfrm>
            <a:off x="142875" y="2790825"/>
            <a:ext cx="1400100" cy="169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6600"/>
                </a:solidFill>
                <a:latin typeface="Lato"/>
                <a:ea typeface="Lato"/>
                <a:cs typeface="Lato"/>
                <a:sym typeface="Lato"/>
              </a:rPr>
              <a:t>termo estocástico</a:t>
            </a:r>
            <a:r>
              <a:rPr lang="pt-PT" sz="1400" b="1" i="0" u="none" strike="noStrike" cap="none">
                <a:solidFill>
                  <a:srgbClr val="000000"/>
                </a:solidFill>
                <a:latin typeface="Lato"/>
                <a:ea typeface="Lato"/>
                <a:cs typeface="Lato"/>
                <a:sym typeface="Lato"/>
              </a:rPr>
              <a:t> </a:t>
            </a:r>
            <a:r>
              <a:rPr lang="pt-PT" sz="1400" b="0" i="0" u="none" strike="noStrike" cap="none">
                <a:solidFill>
                  <a:srgbClr val="000000"/>
                </a:solidFill>
                <a:latin typeface="Lato"/>
                <a:ea typeface="Lato"/>
                <a:cs typeface="Lato"/>
                <a:sym typeface="Lato"/>
              </a:rPr>
              <a:t>- relacionado com as flutuações no desenvolvimento da cascata</a:t>
            </a:r>
            <a:endParaRPr sz="1400" b="0" i="0" u="none" strike="noStrike" cap="none">
              <a:solidFill>
                <a:srgbClr val="000000"/>
              </a:solidFill>
              <a:latin typeface="Lato"/>
              <a:ea typeface="Lato"/>
              <a:cs typeface="Lato"/>
              <a:sym typeface="Lato"/>
            </a:endParaRPr>
          </a:p>
        </p:txBody>
      </p:sp>
      <p:sp>
        <p:nvSpPr>
          <p:cNvPr id="937" name="Google Shape;937;p92"/>
          <p:cNvSpPr txBox="1"/>
          <p:nvPr/>
        </p:nvSpPr>
        <p:spPr>
          <a:xfrm>
            <a:off x="1895475" y="2790825"/>
            <a:ext cx="1400100" cy="1908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accent1"/>
                </a:solidFill>
                <a:latin typeface="Lato"/>
                <a:ea typeface="Lato"/>
                <a:cs typeface="Lato"/>
                <a:sym typeface="Lato"/>
              </a:rPr>
              <a:t>termo de ruido</a:t>
            </a:r>
            <a:r>
              <a:rPr lang="pt-PT" sz="1400" b="1" i="0" u="none" strike="noStrike" cap="none">
                <a:solidFill>
                  <a:srgbClr val="000000"/>
                </a:solidFill>
                <a:latin typeface="Lato"/>
                <a:ea typeface="Lato"/>
                <a:cs typeface="Lato"/>
                <a:sym typeface="Lato"/>
              </a:rPr>
              <a:t> </a:t>
            </a:r>
            <a:r>
              <a:rPr lang="pt-PT" sz="1400" b="0" i="0" u="none" strike="noStrike" cap="none">
                <a:solidFill>
                  <a:srgbClr val="000000"/>
                </a:solidFill>
                <a:latin typeface="Lato"/>
                <a:ea typeface="Lato"/>
                <a:cs typeface="Lato"/>
                <a:sym typeface="Lato"/>
              </a:rPr>
              <a:t>- degradação adicional introduzida a baixa energia pela eletrónica, sobreposicoes, …</a:t>
            </a:r>
            <a:endParaRPr sz="1400" b="0" i="0" u="none" strike="noStrike" cap="none">
              <a:solidFill>
                <a:srgbClr val="000000"/>
              </a:solidFill>
              <a:latin typeface="Lato"/>
              <a:ea typeface="Lato"/>
              <a:cs typeface="Lato"/>
              <a:sym typeface="Lato"/>
            </a:endParaRPr>
          </a:p>
        </p:txBody>
      </p:sp>
      <p:sp>
        <p:nvSpPr>
          <p:cNvPr id="938" name="Google Shape;938;p92"/>
          <p:cNvSpPr txBox="1"/>
          <p:nvPr/>
        </p:nvSpPr>
        <p:spPr>
          <a:xfrm>
            <a:off x="3648075" y="2714625"/>
            <a:ext cx="1400100" cy="233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termo constante</a:t>
            </a:r>
            <a:r>
              <a:rPr lang="pt-PT" sz="1400" b="1" i="0" u="none" strike="noStrike" cap="none">
                <a:solidFill>
                  <a:schemeClr val="accent1"/>
                </a:solidFill>
                <a:latin typeface="Lato"/>
                <a:ea typeface="Lato"/>
                <a:cs typeface="Lato"/>
                <a:sym typeface="Lato"/>
              </a:rPr>
              <a:t> </a:t>
            </a:r>
            <a:r>
              <a:rPr lang="pt-PT" sz="1400" b="0" i="0" u="none" strike="noStrike" cap="none">
                <a:solidFill>
                  <a:srgbClr val="000000"/>
                </a:solidFill>
                <a:latin typeface="Lato"/>
                <a:ea typeface="Lato"/>
                <a:cs typeface="Lato"/>
                <a:sym typeface="Lato"/>
              </a:rPr>
              <a:t>- normalmente devido a falta de contenção da energia das cascatas energéticas, danos de radiação, etc.</a:t>
            </a:r>
            <a:endParaRPr sz="1400" b="0" i="0" u="none" strike="noStrike" cap="none">
              <a:solidFill>
                <a:srgbClr val="000000"/>
              </a:solidFill>
              <a:latin typeface="Lato"/>
              <a:ea typeface="Lato"/>
              <a:cs typeface="Lato"/>
              <a:sym typeface="Lato"/>
            </a:endParaRPr>
          </a:p>
        </p:txBody>
      </p:sp>
      <p:sp>
        <p:nvSpPr>
          <p:cNvPr id="939" name="Google Shape;939;p92"/>
          <p:cNvSpPr txBox="1"/>
          <p:nvPr/>
        </p:nvSpPr>
        <p:spPr>
          <a:xfrm>
            <a:off x="6616950" y="4375425"/>
            <a:ext cx="1590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000" i="1">
                <a:solidFill>
                  <a:schemeClr val="dk2"/>
                </a:solidFill>
                <a:latin typeface="Lato"/>
                <a:ea typeface="Lato"/>
                <a:cs typeface="Lato"/>
                <a:sym typeface="Lato"/>
              </a:rPr>
              <a:t>resolução de reconstrução de energia de electrões</a:t>
            </a:r>
            <a:endParaRPr sz="1000" i="1"/>
          </a:p>
        </p:txBody>
      </p:sp>
      <p:pic>
        <p:nvPicPr>
          <p:cNvPr id="940" name="Google Shape;940;p92"/>
          <p:cNvPicPr preferRelativeResize="0"/>
          <p:nvPr/>
        </p:nvPicPr>
        <p:blipFill rotWithShape="1">
          <a:blip r:embed="rId3">
            <a:alphaModFix/>
          </a:blip>
          <a:srcRect l="54696" t="28495" r="34726" b="37774"/>
          <a:stretch/>
        </p:blipFill>
        <p:spPr>
          <a:xfrm>
            <a:off x="236375" y="4836475"/>
            <a:ext cx="256992" cy="228600"/>
          </a:xfrm>
          <a:prstGeom prst="rect">
            <a:avLst/>
          </a:prstGeom>
          <a:noFill/>
          <a:ln>
            <a:noFill/>
          </a:ln>
        </p:spPr>
      </p:pic>
      <p:sp>
        <p:nvSpPr>
          <p:cNvPr id="941" name="Google Shape;941;p92"/>
          <p:cNvSpPr txBox="1"/>
          <p:nvPr/>
        </p:nvSpPr>
        <p:spPr>
          <a:xfrm>
            <a:off x="417150" y="4807600"/>
            <a:ext cx="2084400" cy="17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PT" sz="1100">
                <a:solidFill>
                  <a:schemeClr val="lt2"/>
                </a:solidFill>
                <a:latin typeface="Lato"/>
                <a:ea typeface="Lato"/>
                <a:cs typeface="Lato"/>
                <a:sym typeface="Lato"/>
              </a:rPr>
              <a:t>= soma em quadratura</a:t>
            </a:r>
            <a:endParaRPr sz="1100">
              <a:solidFill>
                <a:schemeClr val="lt2"/>
              </a:solidFill>
              <a:latin typeface="Lato"/>
              <a:ea typeface="Lato"/>
              <a:cs typeface="Lato"/>
              <a:sym typeface="Lato"/>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pic>
        <p:nvPicPr>
          <p:cNvPr id="946" name="Google Shape;946;p93"/>
          <p:cNvPicPr preferRelativeResize="0"/>
          <p:nvPr/>
        </p:nvPicPr>
        <p:blipFill rotWithShape="1">
          <a:blip r:embed="rId3">
            <a:alphaModFix/>
          </a:blip>
          <a:srcRect/>
          <a:stretch/>
        </p:blipFill>
        <p:spPr>
          <a:xfrm>
            <a:off x="5079323" y="1122373"/>
            <a:ext cx="4067926" cy="3494101"/>
          </a:xfrm>
          <a:prstGeom prst="rect">
            <a:avLst/>
          </a:prstGeom>
          <a:noFill/>
          <a:ln>
            <a:noFill/>
          </a:ln>
        </p:spPr>
      </p:pic>
      <p:sp>
        <p:nvSpPr>
          <p:cNvPr id="947" name="Google Shape;947;p93"/>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Revelando a passagem de partículas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Modelo de resolução calorimétrica</a:t>
            </a:r>
            <a:endParaRPr>
              <a:solidFill>
                <a:schemeClr val="accent1"/>
              </a:solidFill>
            </a:endParaRPr>
          </a:p>
        </p:txBody>
      </p:sp>
      <p:sp>
        <p:nvSpPr>
          <p:cNvPr id="948" name="Google Shape;948;p93"/>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55</a:t>
            </a:fld>
            <a:endParaRPr sz="900">
              <a:solidFill>
                <a:schemeClr val="lt2"/>
              </a:solidFill>
              <a:latin typeface="Lato"/>
              <a:ea typeface="Lato"/>
              <a:cs typeface="Lato"/>
              <a:sym typeface="Lato"/>
            </a:endParaRPr>
          </a:p>
        </p:txBody>
      </p:sp>
      <p:pic>
        <p:nvPicPr>
          <p:cNvPr id="949" name="Google Shape;949;p93"/>
          <p:cNvPicPr preferRelativeResize="0"/>
          <p:nvPr/>
        </p:nvPicPr>
        <p:blipFill rotWithShape="1">
          <a:blip r:embed="rId4">
            <a:alphaModFix/>
          </a:blip>
          <a:srcRect/>
          <a:stretch/>
        </p:blipFill>
        <p:spPr>
          <a:xfrm>
            <a:off x="1250925" y="1198575"/>
            <a:ext cx="3076600" cy="858161"/>
          </a:xfrm>
          <a:prstGeom prst="rect">
            <a:avLst/>
          </a:prstGeom>
          <a:noFill/>
          <a:ln>
            <a:noFill/>
          </a:ln>
        </p:spPr>
      </p:pic>
      <p:cxnSp>
        <p:nvCxnSpPr>
          <p:cNvPr id="950" name="Google Shape;950;p93"/>
          <p:cNvCxnSpPr/>
          <p:nvPr/>
        </p:nvCxnSpPr>
        <p:spPr>
          <a:xfrm rot="10800000" flipH="1">
            <a:off x="1117600" y="1981200"/>
            <a:ext cx="1019100" cy="533400"/>
          </a:xfrm>
          <a:prstGeom prst="straightConnector1">
            <a:avLst/>
          </a:prstGeom>
          <a:noFill/>
          <a:ln w="19050" cap="flat" cmpd="sng">
            <a:solidFill>
              <a:schemeClr val="accent1"/>
            </a:solidFill>
            <a:prstDash val="solid"/>
            <a:round/>
            <a:headEnd type="none" w="sm" len="sm"/>
            <a:tailEnd type="triangle" w="med" len="med"/>
          </a:ln>
        </p:spPr>
      </p:cxnSp>
      <p:cxnSp>
        <p:nvCxnSpPr>
          <p:cNvPr id="951" name="Google Shape;951;p93"/>
          <p:cNvCxnSpPr/>
          <p:nvPr/>
        </p:nvCxnSpPr>
        <p:spPr>
          <a:xfrm rot="10800000" flipH="1">
            <a:off x="2765425" y="1981200"/>
            <a:ext cx="438000" cy="762000"/>
          </a:xfrm>
          <a:prstGeom prst="straightConnector1">
            <a:avLst/>
          </a:prstGeom>
          <a:noFill/>
          <a:ln w="19050" cap="flat" cmpd="sng">
            <a:solidFill>
              <a:schemeClr val="dk2"/>
            </a:solidFill>
            <a:prstDash val="solid"/>
            <a:round/>
            <a:headEnd type="none" w="sm" len="sm"/>
            <a:tailEnd type="triangle" w="med" len="med"/>
          </a:ln>
        </p:spPr>
      </p:cxnSp>
      <p:cxnSp>
        <p:nvCxnSpPr>
          <p:cNvPr id="952" name="Google Shape;952;p93"/>
          <p:cNvCxnSpPr/>
          <p:nvPr/>
        </p:nvCxnSpPr>
        <p:spPr>
          <a:xfrm rot="10800000">
            <a:off x="4041550" y="1981125"/>
            <a:ext cx="486000" cy="657300"/>
          </a:xfrm>
          <a:prstGeom prst="straightConnector1">
            <a:avLst/>
          </a:prstGeom>
          <a:noFill/>
          <a:ln w="19050" cap="flat" cmpd="sng">
            <a:solidFill>
              <a:srgbClr val="FF000C"/>
            </a:solidFill>
            <a:prstDash val="solid"/>
            <a:round/>
            <a:headEnd type="none" w="sm" len="sm"/>
            <a:tailEnd type="triangle" w="med" len="med"/>
          </a:ln>
        </p:spPr>
      </p:cxnSp>
      <p:cxnSp>
        <p:nvCxnSpPr>
          <p:cNvPr id="953" name="Google Shape;953;p93"/>
          <p:cNvCxnSpPr/>
          <p:nvPr/>
        </p:nvCxnSpPr>
        <p:spPr>
          <a:xfrm flipH="1">
            <a:off x="7589176" y="1257300"/>
            <a:ext cx="973200" cy="926100"/>
          </a:xfrm>
          <a:prstGeom prst="straightConnector1">
            <a:avLst/>
          </a:prstGeom>
          <a:noFill/>
          <a:ln w="19050" cap="flat" cmpd="sng">
            <a:solidFill>
              <a:schemeClr val="dk2"/>
            </a:solidFill>
            <a:prstDash val="solid"/>
            <a:round/>
            <a:headEnd type="none" w="sm" len="sm"/>
            <a:tailEnd type="triangle" w="med" len="med"/>
          </a:ln>
        </p:spPr>
      </p:cxnSp>
      <p:cxnSp>
        <p:nvCxnSpPr>
          <p:cNvPr id="954" name="Google Shape;954;p93"/>
          <p:cNvCxnSpPr/>
          <p:nvPr/>
        </p:nvCxnSpPr>
        <p:spPr>
          <a:xfrm flipH="1">
            <a:off x="5909825" y="3799900"/>
            <a:ext cx="829200" cy="600"/>
          </a:xfrm>
          <a:prstGeom prst="straightConnector1">
            <a:avLst/>
          </a:prstGeom>
          <a:noFill/>
          <a:ln w="19050" cap="flat" cmpd="sng">
            <a:solidFill>
              <a:srgbClr val="FF000C"/>
            </a:solidFill>
            <a:prstDash val="solid"/>
            <a:round/>
            <a:headEnd type="none" w="sm" len="sm"/>
            <a:tailEnd type="triangle" w="med" len="med"/>
          </a:ln>
        </p:spPr>
      </p:cxnSp>
      <p:sp>
        <p:nvSpPr>
          <p:cNvPr id="955" name="Google Shape;955;p93"/>
          <p:cNvSpPr txBox="1"/>
          <p:nvPr/>
        </p:nvSpPr>
        <p:spPr>
          <a:xfrm>
            <a:off x="142875" y="2790825"/>
            <a:ext cx="1400100" cy="169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6600"/>
                </a:solidFill>
                <a:latin typeface="Lato"/>
                <a:ea typeface="Lato"/>
                <a:cs typeface="Lato"/>
                <a:sym typeface="Lato"/>
              </a:rPr>
              <a:t>termo estocástico</a:t>
            </a:r>
            <a:r>
              <a:rPr lang="pt-PT" sz="1400" b="1" i="0" u="none" strike="noStrike" cap="none">
                <a:solidFill>
                  <a:srgbClr val="000000"/>
                </a:solidFill>
                <a:latin typeface="Lato"/>
                <a:ea typeface="Lato"/>
                <a:cs typeface="Lato"/>
                <a:sym typeface="Lato"/>
              </a:rPr>
              <a:t> </a:t>
            </a:r>
            <a:r>
              <a:rPr lang="pt-PT" sz="1400" b="0" i="0" u="none" strike="noStrike" cap="none">
                <a:solidFill>
                  <a:srgbClr val="000000"/>
                </a:solidFill>
                <a:latin typeface="Lato"/>
                <a:ea typeface="Lato"/>
                <a:cs typeface="Lato"/>
                <a:sym typeface="Lato"/>
              </a:rPr>
              <a:t>- relacionado com as flutuações no desenvolvimento da cascata</a:t>
            </a:r>
            <a:endParaRPr sz="1400" b="0" i="0" u="none" strike="noStrike" cap="none">
              <a:solidFill>
                <a:srgbClr val="000000"/>
              </a:solidFill>
              <a:latin typeface="Lato"/>
              <a:ea typeface="Lato"/>
              <a:cs typeface="Lato"/>
              <a:sym typeface="Lato"/>
            </a:endParaRPr>
          </a:p>
        </p:txBody>
      </p:sp>
      <p:sp>
        <p:nvSpPr>
          <p:cNvPr id="956" name="Google Shape;956;p93"/>
          <p:cNvSpPr txBox="1"/>
          <p:nvPr/>
        </p:nvSpPr>
        <p:spPr>
          <a:xfrm>
            <a:off x="1895475" y="2790825"/>
            <a:ext cx="1400100" cy="1908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accent1"/>
                </a:solidFill>
                <a:latin typeface="Lato"/>
                <a:ea typeface="Lato"/>
                <a:cs typeface="Lato"/>
                <a:sym typeface="Lato"/>
              </a:rPr>
              <a:t>termo de ruido</a:t>
            </a:r>
            <a:r>
              <a:rPr lang="pt-PT" sz="1400" b="1" i="0" u="none" strike="noStrike" cap="none">
                <a:solidFill>
                  <a:srgbClr val="000000"/>
                </a:solidFill>
                <a:latin typeface="Lato"/>
                <a:ea typeface="Lato"/>
                <a:cs typeface="Lato"/>
                <a:sym typeface="Lato"/>
              </a:rPr>
              <a:t> </a:t>
            </a:r>
            <a:r>
              <a:rPr lang="pt-PT" sz="1400" b="0" i="0" u="none" strike="noStrike" cap="none">
                <a:solidFill>
                  <a:srgbClr val="000000"/>
                </a:solidFill>
                <a:latin typeface="Lato"/>
                <a:ea typeface="Lato"/>
                <a:cs typeface="Lato"/>
                <a:sym typeface="Lato"/>
              </a:rPr>
              <a:t>- degradação adicional introduzida a baixa energia pela eletrónica, sobreposicoes, …</a:t>
            </a:r>
            <a:endParaRPr sz="1400" b="0" i="0" u="none" strike="noStrike" cap="none">
              <a:solidFill>
                <a:srgbClr val="000000"/>
              </a:solidFill>
              <a:latin typeface="Lato"/>
              <a:ea typeface="Lato"/>
              <a:cs typeface="Lato"/>
              <a:sym typeface="Lato"/>
            </a:endParaRPr>
          </a:p>
        </p:txBody>
      </p:sp>
      <p:sp>
        <p:nvSpPr>
          <p:cNvPr id="957" name="Google Shape;957;p93"/>
          <p:cNvSpPr txBox="1"/>
          <p:nvPr/>
        </p:nvSpPr>
        <p:spPr>
          <a:xfrm>
            <a:off x="3648075" y="2714625"/>
            <a:ext cx="1400100" cy="233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D8003B"/>
                </a:solidFill>
                <a:latin typeface="Lato"/>
                <a:ea typeface="Lato"/>
                <a:cs typeface="Lato"/>
                <a:sym typeface="Lato"/>
              </a:rPr>
              <a:t>termo constante</a:t>
            </a:r>
            <a:r>
              <a:rPr lang="pt-PT" sz="1400" b="1" i="0" u="none" strike="noStrike" cap="none">
                <a:solidFill>
                  <a:schemeClr val="accent1"/>
                </a:solidFill>
                <a:latin typeface="Lato"/>
                <a:ea typeface="Lato"/>
                <a:cs typeface="Lato"/>
                <a:sym typeface="Lato"/>
              </a:rPr>
              <a:t> </a:t>
            </a:r>
            <a:r>
              <a:rPr lang="pt-PT" sz="1400" b="0" i="0" u="none" strike="noStrike" cap="none">
                <a:solidFill>
                  <a:srgbClr val="000000"/>
                </a:solidFill>
                <a:latin typeface="Lato"/>
                <a:ea typeface="Lato"/>
                <a:cs typeface="Lato"/>
                <a:sym typeface="Lato"/>
              </a:rPr>
              <a:t>- normalmente devido a falta de contenção da energia das cascatas energéticas, danos de radiação, etc.</a:t>
            </a:r>
            <a:endParaRPr sz="1400" b="0" i="0" u="none" strike="noStrike" cap="none">
              <a:solidFill>
                <a:srgbClr val="000000"/>
              </a:solidFill>
              <a:latin typeface="Lato"/>
              <a:ea typeface="Lato"/>
              <a:cs typeface="Lato"/>
              <a:sym typeface="Lato"/>
            </a:endParaRPr>
          </a:p>
        </p:txBody>
      </p:sp>
      <p:pic>
        <p:nvPicPr>
          <p:cNvPr id="958" name="Google Shape;958;p93"/>
          <p:cNvPicPr preferRelativeResize="0"/>
          <p:nvPr/>
        </p:nvPicPr>
        <p:blipFill rotWithShape="1">
          <a:blip r:embed="rId5">
            <a:alphaModFix/>
          </a:blip>
          <a:srcRect/>
          <a:stretch/>
        </p:blipFill>
        <p:spPr>
          <a:xfrm>
            <a:off x="5672146" y="1362071"/>
            <a:ext cx="1667719" cy="533400"/>
          </a:xfrm>
          <a:prstGeom prst="rect">
            <a:avLst/>
          </a:prstGeom>
          <a:noFill/>
          <a:ln>
            <a:noFill/>
          </a:ln>
        </p:spPr>
      </p:pic>
      <p:sp>
        <p:nvSpPr>
          <p:cNvPr id="959" name="Google Shape;959;p93"/>
          <p:cNvSpPr txBox="1"/>
          <p:nvPr/>
        </p:nvSpPr>
        <p:spPr>
          <a:xfrm>
            <a:off x="7213825" y="3545025"/>
            <a:ext cx="1590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accent1"/>
                </a:solidFill>
                <a:latin typeface="Lato"/>
                <a:ea typeface="Lato"/>
                <a:cs typeface="Lato"/>
                <a:sym typeface="Lato"/>
              </a:rPr>
              <a:t>ATLAS - TileCal</a:t>
            </a:r>
            <a:endParaRPr sz="1400" b="1" i="0" u="none" strike="noStrike" cap="none">
              <a:solidFill>
                <a:schemeClr val="accent1"/>
              </a:solidFill>
              <a:latin typeface="Lato"/>
              <a:ea typeface="Lato"/>
              <a:cs typeface="Lato"/>
              <a:sym typeface="Lato"/>
            </a:endParaRPr>
          </a:p>
        </p:txBody>
      </p:sp>
      <p:sp>
        <p:nvSpPr>
          <p:cNvPr id="960" name="Google Shape;960;p93"/>
          <p:cNvSpPr txBox="1"/>
          <p:nvPr/>
        </p:nvSpPr>
        <p:spPr>
          <a:xfrm>
            <a:off x="6464550" y="4527825"/>
            <a:ext cx="1905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000" i="1">
                <a:solidFill>
                  <a:schemeClr val="dk2"/>
                </a:solidFill>
                <a:latin typeface="Lato"/>
                <a:ea typeface="Lato"/>
                <a:cs typeface="Lato"/>
                <a:sym typeface="Lato"/>
              </a:rPr>
              <a:t>resolução de reconstrução de energia de piões carregados</a:t>
            </a:r>
            <a:endParaRPr sz="1000" i="1"/>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64"/>
        <p:cNvGrpSpPr/>
        <p:nvPr/>
      </p:nvGrpSpPr>
      <p:grpSpPr>
        <a:xfrm>
          <a:off x="0" y="0"/>
          <a:ext cx="0" cy="0"/>
          <a:chOff x="0" y="0"/>
          <a:chExt cx="0" cy="0"/>
        </a:xfrm>
      </p:grpSpPr>
      <p:sp>
        <p:nvSpPr>
          <p:cNvPr id="965" name="Google Shape;965;p94"/>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56</a:t>
            </a:fld>
            <a:endParaRPr/>
          </a:p>
        </p:txBody>
      </p:sp>
      <p:pic>
        <p:nvPicPr>
          <p:cNvPr id="966" name="Google Shape;966;p94"/>
          <p:cNvPicPr preferRelativeResize="0"/>
          <p:nvPr/>
        </p:nvPicPr>
        <p:blipFill rotWithShape="1">
          <a:blip r:embed="rId3">
            <a:alphaModFix/>
          </a:blip>
          <a:srcRect/>
          <a:stretch/>
        </p:blipFill>
        <p:spPr>
          <a:xfrm>
            <a:off x="523875" y="152400"/>
            <a:ext cx="7832428" cy="4838700"/>
          </a:xfrm>
          <a:prstGeom prst="rect">
            <a:avLst/>
          </a:prstGeom>
          <a:noFill/>
          <a:ln>
            <a:noFill/>
          </a:ln>
        </p:spPr>
      </p:pic>
      <p:pic>
        <p:nvPicPr>
          <p:cNvPr id="967" name="Google Shape;967;p94"/>
          <p:cNvPicPr preferRelativeResize="0"/>
          <p:nvPr/>
        </p:nvPicPr>
        <p:blipFill rotWithShape="1">
          <a:blip r:embed="rId4">
            <a:alphaModFix/>
          </a:blip>
          <a:srcRect/>
          <a:stretch/>
        </p:blipFill>
        <p:spPr>
          <a:xfrm>
            <a:off x="66674" y="49799"/>
            <a:ext cx="1950223" cy="1026526"/>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95"/>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57</a:t>
            </a:fld>
            <a:endParaRPr/>
          </a:p>
        </p:txBody>
      </p:sp>
      <p:pic>
        <p:nvPicPr>
          <p:cNvPr id="973" name="Google Shape;973;p95"/>
          <p:cNvPicPr preferRelativeResize="0"/>
          <p:nvPr/>
        </p:nvPicPr>
        <p:blipFill rotWithShape="1">
          <a:blip r:embed="rId3">
            <a:alphaModFix/>
          </a:blip>
          <a:srcRect/>
          <a:stretch/>
        </p:blipFill>
        <p:spPr>
          <a:xfrm>
            <a:off x="619125" y="156488"/>
            <a:ext cx="8193198" cy="4830517"/>
          </a:xfrm>
          <a:prstGeom prst="rect">
            <a:avLst/>
          </a:prstGeom>
          <a:noFill/>
          <a:ln>
            <a:noFill/>
          </a:ln>
        </p:spPr>
      </p:pic>
      <p:pic>
        <p:nvPicPr>
          <p:cNvPr id="974" name="Google Shape;974;p95"/>
          <p:cNvPicPr preferRelativeResize="0"/>
          <p:nvPr/>
        </p:nvPicPr>
        <p:blipFill rotWithShape="1">
          <a:blip r:embed="rId4">
            <a:alphaModFix/>
          </a:blip>
          <a:srcRect/>
          <a:stretch/>
        </p:blipFill>
        <p:spPr>
          <a:xfrm>
            <a:off x="7650275" y="156501"/>
            <a:ext cx="1162051" cy="1162051"/>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78"/>
        <p:cNvGrpSpPr/>
        <p:nvPr/>
      </p:nvGrpSpPr>
      <p:grpSpPr>
        <a:xfrm>
          <a:off x="0" y="0"/>
          <a:ext cx="0" cy="0"/>
          <a:chOff x="0" y="0"/>
          <a:chExt cx="0" cy="0"/>
        </a:xfrm>
      </p:grpSpPr>
      <p:sp>
        <p:nvSpPr>
          <p:cNvPr id="979" name="Google Shape;979;p96"/>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58</a:t>
            </a:fld>
            <a:endParaRPr/>
          </a:p>
        </p:txBody>
      </p:sp>
      <p:pic>
        <p:nvPicPr>
          <p:cNvPr id="980" name="Google Shape;980;p96"/>
          <p:cNvPicPr preferRelativeResize="0"/>
          <p:nvPr/>
        </p:nvPicPr>
        <p:blipFill rotWithShape="1">
          <a:blip r:embed="rId3">
            <a:alphaModFix/>
          </a:blip>
          <a:srcRect/>
          <a:stretch/>
        </p:blipFill>
        <p:spPr>
          <a:xfrm>
            <a:off x="457200" y="152400"/>
            <a:ext cx="7662711" cy="4838701"/>
          </a:xfrm>
          <a:prstGeom prst="rect">
            <a:avLst/>
          </a:prstGeom>
          <a:noFill/>
          <a:ln>
            <a:noFill/>
          </a:ln>
        </p:spPr>
      </p:pic>
      <p:pic>
        <p:nvPicPr>
          <p:cNvPr id="981" name="Google Shape;981;p96"/>
          <p:cNvPicPr preferRelativeResize="0"/>
          <p:nvPr/>
        </p:nvPicPr>
        <p:blipFill rotWithShape="1">
          <a:blip r:embed="rId4">
            <a:alphaModFix/>
          </a:blip>
          <a:srcRect/>
          <a:stretch/>
        </p:blipFill>
        <p:spPr>
          <a:xfrm>
            <a:off x="7229475" y="228600"/>
            <a:ext cx="1695450" cy="116205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985"/>
        <p:cNvGrpSpPr/>
        <p:nvPr/>
      </p:nvGrpSpPr>
      <p:grpSpPr>
        <a:xfrm>
          <a:off x="0" y="0"/>
          <a:ext cx="0" cy="0"/>
          <a:chOff x="0" y="0"/>
          <a:chExt cx="0" cy="0"/>
        </a:xfrm>
      </p:grpSpPr>
      <p:sp>
        <p:nvSpPr>
          <p:cNvPr id="986" name="Google Shape;986;p9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59</a:t>
            </a:fld>
            <a:endParaRPr/>
          </a:p>
        </p:txBody>
      </p:sp>
      <p:pic>
        <p:nvPicPr>
          <p:cNvPr id="987" name="Google Shape;987;p97"/>
          <p:cNvPicPr preferRelativeResize="0"/>
          <p:nvPr/>
        </p:nvPicPr>
        <p:blipFill rotWithShape="1">
          <a:blip r:embed="rId3">
            <a:alphaModFix/>
          </a:blip>
          <a:srcRect/>
          <a:stretch/>
        </p:blipFill>
        <p:spPr>
          <a:xfrm>
            <a:off x="1268888" y="243650"/>
            <a:ext cx="6606224" cy="4838699"/>
          </a:xfrm>
          <a:prstGeom prst="rect">
            <a:avLst/>
          </a:prstGeom>
          <a:noFill/>
          <a:ln>
            <a:noFill/>
          </a:ln>
        </p:spPr>
      </p:pic>
      <p:pic>
        <p:nvPicPr>
          <p:cNvPr id="988" name="Google Shape;988;p97"/>
          <p:cNvPicPr preferRelativeResize="0"/>
          <p:nvPr/>
        </p:nvPicPr>
        <p:blipFill rotWithShape="1">
          <a:blip r:embed="rId4">
            <a:alphaModFix/>
          </a:blip>
          <a:srcRect/>
          <a:stretch/>
        </p:blipFill>
        <p:spPr>
          <a:xfrm>
            <a:off x="185252" y="107000"/>
            <a:ext cx="1083650" cy="14646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4"/>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6</a:t>
            </a:fld>
            <a:endParaRPr sz="900">
              <a:solidFill>
                <a:schemeClr val="lt2"/>
              </a:solidFill>
              <a:latin typeface="Lato"/>
              <a:ea typeface="Lato"/>
              <a:cs typeface="Lato"/>
              <a:sym typeface="Lato"/>
            </a:endParaRPr>
          </a:p>
        </p:txBody>
      </p:sp>
      <p:sp>
        <p:nvSpPr>
          <p:cNvPr id="290" name="Google Shape;290;p44"/>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Qual é a interacção principal numa colisão de protões?  </a:t>
            </a:r>
            <a:r>
              <a:rPr lang="pt-PT" sz="1700" b="1">
                <a:solidFill>
                  <a:srgbClr val="741B47"/>
                </a:solidFill>
              </a:rPr>
              <a:t>Forte</a:t>
            </a:r>
            <a:endParaRPr sz="1700" b="1" baseline="30000">
              <a:solidFill>
                <a:srgbClr val="741B47"/>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92"/>
        <p:cNvGrpSpPr/>
        <p:nvPr/>
      </p:nvGrpSpPr>
      <p:grpSpPr>
        <a:xfrm>
          <a:off x="0" y="0"/>
          <a:ext cx="0" cy="0"/>
          <a:chOff x="0" y="0"/>
          <a:chExt cx="0" cy="0"/>
        </a:xfrm>
      </p:grpSpPr>
      <p:sp>
        <p:nvSpPr>
          <p:cNvPr id="993" name="Google Shape;993;p98"/>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60</a:t>
            </a:fld>
            <a:endParaRPr/>
          </a:p>
        </p:txBody>
      </p:sp>
      <p:sp>
        <p:nvSpPr>
          <p:cNvPr id="994" name="Google Shape;994;p98"/>
          <p:cNvSpPr txBox="1">
            <a:spLocks noGrp="1"/>
          </p:cNvSpPr>
          <p:nvPr>
            <p:ph type="title" idx="4294967295"/>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lt2"/>
                </a:solidFill>
              </a:rPr>
              <a:t>Introdução</a:t>
            </a:r>
            <a:endParaRPr>
              <a:solidFill>
                <a:schemeClr val="lt2"/>
              </a:solidFill>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solidFill>
                  <a:schemeClr val="lt2"/>
                </a:solidFill>
              </a:rPr>
              <a:t>“Revelando” a passagem de partículas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36666"/>
              <a:buNone/>
            </a:pPr>
            <a:r>
              <a:rPr lang="pt-PT"/>
              <a:t>Filosofia de construção de ATLAS e CMS</a:t>
            </a:r>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solidFill>
                  <a:schemeClr val="lt2"/>
                </a:solidFill>
              </a:rPr>
              <a:t>Como a reconstrução complementa a detecção</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Clr>
                <a:schemeClr val="dk2"/>
              </a:buClr>
              <a:buSzPct val="111111"/>
              <a:buFont typeface="Arial"/>
              <a:buNone/>
            </a:pPr>
            <a:r>
              <a:rPr lang="pt-PT">
                <a:solidFill>
                  <a:schemeClr val="lt2"/>
                </a:solidFill>
              </a:rPr>
              <a:t>Conclusões</a:t>
            </a:r>
            <a:endParaRPr>
              <a:solidFill>
                <a:schemeClr val="lt2"/>
              </a:solidFill>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98"/>
        <p:cNvGrpSpPr/>
        <p:nvPr/>
      </p:nvGrpSpPr>
      <p:grpSpPr>
        <a:xfrm>
          <a:off x="0" y="0"/>
          <a:ext cx="0" cy="0"/>
          <a:chOff x="0" y="0"/>
          <a:chExt cx="0" cy="0"/>
        </a:xfrm>
      </p:grpSpPr>
      <p:sp>
        <p:nvSpPr>
          <p:cNvPr id="999" name="Google Shape;999;p99"/>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Filosofia de construção de ATLAS e CMS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A física alinha os princípios gerais</a:t>
            </a:r>
            <a:endParaRPr>
              <a:solidFill>
                <a:schemeClr val="accent1"/>
              </a:solidFill>
            </a:endParaRPr>
          </a:p>
        </p:txBody>
      </p:sp>
      <p:sp>
        <p:nvSpPr>
          <p:cNvPr id="1000" name="Google Shape;1000;p99"/>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61</a:t>
            </a:fld>
            <a:endParaRPr sz="900">
              <a:solidFill>
                <a:schemeClr val="lt2"/>
              </a:solidFill>
              <a:latin typeface="Lato"/>
              <a:ea typeface="Lato"/>
              <a:cs typeface="Lato"/>
              <a:sym typeface="Lato"/>
            </a:endParaRPr>
          </a:p>
        </p:txBody>
      </p:sp>
      <p:pic>
        <p:nvPicPr>
          <p:cNvPr id="1001" name="Google Shape;1001;p99"/>
          <p:cNvPicPr preferRelativeResize="0"/>
          <p:nvPr/>
        </p:nvPicPr>
        <p:blipFill rotWithShape="1">
          <a:blip r:embed="rId3">
            <a:alphaModFix/>
          </a:blip>
          <a:srcRect/>
          <a:stretch/>
        </p:blipFill>
        <p:spPr>
          <a:xfrm>
            <a:off x="1132300" y="934600"/>
            <a:ext cx="6935375" cy="39803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sp>
        <p:nvSpPr>
          <p:cNvPr id="1006" name="Google Shape;1006;p100"/>
          <p:cNvSpPr txBox="1">
            <a:spLocks noGrp="1"/>
          </p:cNvSpPr>
          <p:nvPr>
            <p:ph type="title"/>
          </p:nvPr>
        </p:nvSpPr>
        <p:spPr>
          <a:xfrm>
            <a:off x="127000" y="152400"/>
            <a:ext cx="8867700" cy="5223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256410"/>
              <a:buNone/>
            </a:pPr>
            <a:r>
              <a:rPr lang="pt-PT" sz="1300" b="0">
                <a:solidFill>
                  <a:schemeClr val="accent1"/>
                </a:solidFill>
              </a:rPr>
              <a:t>Filosofia de construção de ATLAS e CMS</a:t>
            </a:r>
            <a:endParaRPr sz="1300" b="0">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A engenharia guia a concretização</a:t>
            </a:r>
            <a:endParaRPr>
              <a:solidFill>
                <a:schemeClr val="accent1"/>
              </a:solidFill>
            </a:endParaRPr>
          </a:p>
        </p:txBody>
      </p:sp>
      <p:sp>
        <p:nvSpPr>
          <p:cNvPr id="1007" name="Google Shape;1007;p100"/>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62</a:t>
            </a:fld>
            <a:endParaRPr sz="900">
              <a:solidFill>
                <a:schemeClr val="lt2"/>
              </a:solidFill>
              <a:latin typeface="Lato"/>
              <a:ea typeface="Lato"/>
              <a:cs typeface="Lato"/>
              <a:sym typeface="Lato"/>
            </a:endParaRPr>
          </a:p>
        </p:txBody>
      </p:sp>
      <p:pic>
        <p:nvPicPr>
          <p:cNvPr id="1008" name="Google Shape;1008;p100"/>
          <p:cNvPicPr preferRelativeResize="0"/>
          <p:nvPr/>
        </p:nvPicPr>
        <p:blipFill rotWithShape="1">
          <a:blip r:embed="rId3">
            <a:alphaModFix/>
          </a:blip>
          <a:srcRect/>
          <a:stretch/>
        </p:blipFill>
        <p:spPr>
          <a:xfrm>
            <a:off x="1009650" y="817575"/>
            <a:ext cx="6782124" cy="4164001"/>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13"/>
        <p:cNvGrpSpPr/>
        <p:nvPr/>
      </p:nvGrpSpPr>
      <p:grpSpPr>
        <a:xfrm>
          <a:off x="0" y="0"/>
          <a:ext cx="0" cy="0"/>
          <a:chOff x="0" y="0"/>
          <a:chExt cx="0" cy="0"/>
        </a:xfrm>
      </p:grpSpPr>
      <p:pic>
        <p:nvPicPr>
          <p:cNvPr id="1014" name="Google Shape;1014;p101"/>
          <p:cNvPicPr preferRelativeResize="0"/>
          <p:nvPr/>
        </p:nvPicPr>
        <p:blipFill rotWithShape="1">
          <a:blip r:embed="rId3">
            <a:alphaModFix/>
          </a:blip>
          <a:srcRect/>
          <a:stretch/>
        </p:blipFill>
        <p:spPr>
          <a:xfrm>
            <a:off x="1149975" y="152400"/>
            <a:ext cx="6844045" cy="4838701"/>
          </a:xfrm>
          <a:prstGeom prst="rect">
            <a:avLst/>
          </a:prstGeom>
          <a:noFill/>
          <a:ln>
            <a:noFill/>
          </a:ln>
        </p:spPr>
      </p:pic>
    </p:spTree>
  </p:cSld>
  <p:clrMapOvr>
    <a:masterClrMapping/>
  </p:clrMapOvr>
  <p:transition>
    <p:push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19"/>
        <p:cNvGrpSpPr/>
        <p:nvPr/>
      </p:nvGrpSpPr>
      <p:grpSpPr>
        <a:xfrm>
          <a:off x="0" y="0"/>
          <a:ext cx="0" cy="0"/>
          <a:chOff x="0" y="0"/>
          <a:chExt cx="0" cy="0"/>
        </a:xfrm>
      </p:grpSpPr>
      <p:pic>
        <p:nvPicPr>
          <p:cNvPr id="1020" name="Google Shape;1020;p102"/>
          <p:cNvPicPr preferRelativeResize="0"/>
          <p:nvPr/>
        </p:nvPicPr>
        <p:blipFill rotWithShape="1">
          <a:blip r:embed="rId3">
            <a:alphaModFix/>
          </a:blip>
          <a:srcRect/>
          <a:stretch/>
        </p:blipFill>
        <p:spPr>
          <a:xfrm>
            <a:off x="2219325" y="19200"/>
            <a:ext cx="5133974" cy="5049425"/>
          </a:xfrm>
          <a:prstGeom prst="rect">
            <a:avLst/>
          </a:prstGeom>
          <a:noFill/>
          <a:ln>
            <a:noFill/>
          </a:ln>
        </p:spPr>
      </p:pic>
      <p:pic>
        <p:nvPicPr>
          <p:cNvPr id="1021" name="Google Shape;1021;p102"/>
          <p:cNvPicPr preferRelativeResize="0"/>
          <p:nvPr/>
        </p:nvPicPr>
        <p:blipFill rotWithShape="1">
          <a:blip r:embed="rId4">
            <a:alphaModFix/>
          </a:blip>
          <a:srcRect/>
          <a:stretch/>
        </p:blipFill>
        <p:spPr>
          <a:xfrm>
            <a:off x="201725" y="99351"/>
            <a:ext cx="1162051" cy="1162051"/>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25"/>
        <p:cNvGrpSpPr/>
        <p:nvPr/>
      </p:nvGrpSpPr>
      <p:grpSpPr>
        <a:xfrm>
          <a:off x="0" y="0"/>
          <a:ext cx="0" cy="0"/>
          <a:chOff x="0" y="0"/>
          <a:chExt cx="0" cy="0"/>
        </a:xfrm>
      </p:grpSpPr>
      <p:grpSp>
        <p:nvGrpSpPr>
          <p:cNvPr id="1026" name="Google Shape;1026;p103"/>
          <p:cNvGrpSpPr/>
          <p:nvPr/>
        </p:nvGrpSpPr>
        <p:grpSpPr>
          <a:xfrm>
            <a:off x="11125" y="525075"/>
            <a:ext cx="9140375" cy="4513650"/>
            <a:chOff x="1377" y="1001"/>
            <a:chExt cx="3231" cy="1947"/>
          </a:xfrm>
        </p:grpSpPr>
        <p:pic>
          <p:nvPicPr>
            <p:cNvPr id="1027" name="Google Shape;1027;p103" descr="40-cavern2"/>
            <p:cNvPicPr preferRelativeResize="0"/>
            <p:nvPr/>
          </p:nvPicPr>
          <p:blipFill rotWithShape="1">
            <a:blip r:embed="rId3">
              <a:alphaModFix/>
            </a:blip>
            <a:srcRect l="11030" t="11028" r="17668" b="31676"/>
            <a:stretch/>
          </p:blipFill>
          <p:spPr>
            <a:xfrm>
              <a:off x="1377" y="1001"/>
              <a:ext cx="3231" cy="1947"/>
            </a:xfrm>
            <a:prstGeom prst="rect">
              <a:avLst/>
            </a:prstGeom>
            <a:noFill/>
            <a:ln>
              <a:noFill/>
            </a:ln>
          </p:spPr>
        </p:pic>
        <p:pic>
          <p:nvPicPr>
            <p:cNvPr id="1028" name="Google Shape;1028;p103"/>
            <p:cNvPicPr preferRelativeResize="0"/>
            <p:nvPr/>
          </p:nvPicPr>
          <p:blipFill rotWithShape="1">
            <a:blip r:embed="rId4">
              <a:alphaModFix/>
            </a:blip>
            <a:srcRect/>
            <a:stretch/>
          </p:blipFill>
          <p:spPr>
            <a:xfrm>
              <a:off x="2477" y="1530"/>
              <a:ext cx="942" cy="1272"/>
            </a:xfrm>
            <a:prstGeom prst="rect">
              <a:avLst/>
            </a:prstGeom>
            <a:noFill/>
            <a:ln>
              <a:noFill/>
            </a:ln>
          </p:spPr>
        </p:pic>
      </p:grpSp>
      <p:sp>
        <p:nvSpPr>
          <p:cNvPr id="1029" name="Google Shape;1029;p103"/>
          <p:cNvSpPr txBox="1"/>
          <p:nvPr/>
        </p:nvSpPr>
        <p:spPr>
          <a:xfrm>
            <a:off x="33338" y="-3572"/>
            <a:ext cx="8609100" cy="5928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pt-PT" sz="2400" b="1" i="0" u="none" strike="noStrike" cap="none">
                <a:solidFill>
                  <a:srgbClr val="000090"/>
                </a:solidFill>
                <a:latin typeface="Lato"/>
                <a:ea typeface="Lato"/>
                <a:cs typeface="Lato"/>
                <a:sym typeface="Lato"/>
              </a:rPr>
              <a:t>Os detectores ATLAS e CMS o edifício 40 do CERN</a:t>
            </a:r>
            <a:endParaRPr sz="1400" b="0" i="0" u="none" strike="noStrike" cap="none">
              <a:solidFill>
                <a:srgbClr val="000000"/>
              </a:solidFill>
              <a:latin typeface="Lato"/>
              <a:ea typeface="Lato"/>
              <a:cs typeface="Lato"/>
              <a:sym typeface="Lato"/>
            </a:endParaRPr>
          </a:p>
        </p:txBody>
      </p:sp>
      <p:sp>
        <p:nvSpPr>
          <p:cNvPr id="1030" name="Google Shape;1030;p103"/>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65</a:t>
            </a:fld>
            <a:endParaRPr/>
          </a:p>
        </p:txBody>
      </p:sp>
      <p:sp>
        <p:nvSpPr>
          <p:cNvPr id="1031" name="Google Shape;1031;p103"/>
          <p:cNvSpPr txBox="1"/>
          <p:nvPr/>
        </p:nvSpPr>
        <p:spPr>
          <a:xfrm>
            <a:off x="1200150" y="1247775"/>
            <a:ext cx="1095300" cy="477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900"/>
              <a:buFont typeface="Arial"/>
              <a:buNone/>
            </a:pPr>
            <a:r>
              <a:rPr lang="pt-PT" sz="1900" b="1" i="0" u="none" strike="noStrike" cap="none">
                <a:solidFill>
                  <a:srgbClr val="FF000C"/>
                </a:solidFill>
                <a:latin typeface="Lato"/>
                <a:ea typeface="Lato"/>
                <a:cs typeface="Lato"/>
                <a:sym typeface="Lato"/>
              </a:rPr>
              <a:t>CMS</a:t>
            </a:r>
            <a:endParaRPr sz="1900" b="1" i="0" u="none" strike="noStrike" cap="none">
              <a:solidFill>
                <a:srgbClr val="FF000C"/>
              </a:solidFill>
              <a:latin typeface="Lato"/>
              <a:ea typeface="Lato"/>
              <a:cs typeface="Lato"/>
              <a:sym typeface="Lato"/>
            </a:endParaRPr>
          </a:p>
        </p:txBody>
      </p:sp>
      <p:sp>
        <p:nvSpPr>
          <p:cNvPr id="1032" name="Google Shape;1032;p103"/>
          <p:cNvSpPr txBox="1"/>
          <p:nvPr/>
        </p:nvSpPr>
        <p:spPr>
          <a:xfrm>
            <a:off x="6915150" y="1247775"/>
            <a:ext cx="1095300" cy="477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900"/>
              <a:buFont typeface="Arial"/>
              <a:buNone/>
            </a:pPr>
            <a:r>
              <a:rPr lang="pt-PT" sz="1900" b="1" i="0" u="none" strike="noStrike" cap="none">
                <a:solidFill>
                  <a:schemeClr val="accent1"/>
                </a:solidFill>
                <a:latin typeface="Lato"/>
                <a:ea typeface="Lato"/>
                <a:cs typeface="Lato"/>
                <a:sym typeface="Lato"/>
              </a:rPr>
              <a:t>ATLAS</a:t>
            </a:r>
            <a:endParaRPr sz="1900" b="1" i="0" u="none" strike="noStrike" cap="none">
              <a:solidFill>
                <a:schemeClr val="accent1"/>
              </a:solidFill>
              <a:latin typeface="Lato"/>
              <a:ea typeface="Lato"/>
              <a:cs typeface="Lato"/>
              <a:sym typeface="Lato"/>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37"/>
        <p:cNvGrpSpPr/>
        <p:nvPr/>
      </p:nvGrpSpPr>
      <p:grpSpPr>
        <a:xfrm>
          <a:off x="0" y="0"/>
          <a:ext cx="0" cy="0"/>
          <a:chOff x="0" y="0"/>
          <a:chExt cx="0" cy="0"/>
        </a:xfrm>
      </p:grpSpPr>
      <p:sp>
        <p:nvSpPr>
          <p:cNvPr id="1038" name="Google Shape;1038;p104"/>
          <p:cNvSpPr txBox="1">
            <a:spLocks noGrp="1"/>
          </p:cNvSpPr>
          <p:nvPr>
            <p:ph type="title"/>
          </p:nvPr>
        </p:nvSpPr>
        <p:spPr>
          <a:xfrm>
            <a:off x="127000" y="76200"/>
            <a:ext cx="59841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rgbClr val="1155CC"/>
                </a:solidFill>
              </a:rPr>
              <a:t>O detector e as partículas</a:t>
            </a:r>
            <a:endParaRPr>
              <a:solidFill>
                <a:srgbClr val="1155CC"/>
              </a:solidFill>
            </a:endParaRPr>
          </a:p>
        </p:txBody>
      </p:sp>
      <p:pic>
        <p:nvPicPr>
          <p:cNvPr id="1039" name="Google Shape;1039;p104" descr="CMS_Slice"/>
          <p:cNvPicPr preferRelativeResize="0"/>
          <p:nvPr/>
        </p:nvPicPr>
        <p:blipFill rotWithShape="1">
          <a:blip r:embed="rId3">
            <a:alphaModFix/>
          </a:blip>
          <a:srcRect/>
          <a:stretch/>
        </p:blipFill>
        <p:spPr>
          <a:xfrm>
            <a:off x="0" y="829144"/>
            <a:ext cx="6858001" cy="3525083"/>
          </a:xfrm>
          <a:prstGeom prst="rect">
            <a:avLst/>
          </a:prstGeom>
          <a:noFill/>
          <a:ln>
            <a:noFill/>
          </a:ln>
        </p:spPr>
      </p:pic>
      <p:sp>
        <p:nvSpPr>
          <p:cNvPr id="1040" name="Google Shape;1040;p104"/>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latin typeface="Lato"/>
                <a:ea typeface="Lato"/>
                <a:cs typeface="Lato"/>
                <a:sym typeface="Lato"/>
              </a:rPr>
              <a:t>66</a:t>
            </a:fld>
            <a:endParaRPr sz="1000">
              <a:latin typeface="Lato"/>
              <a:ea typeface="Lato"/>
              <a:cs typeface="Lato"/>
              <a:sym typeface="Lato"/>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pic>
        <p:nvPicPr>
          <p:cNvPr id="1046" name="Google Shape;1046;p105"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sp>
        <p:nvSpPr>
          <p:cNvPr id="1047" name="Google Shape;1047;p105"/>
          <p:cNvSpPr/>
          <p:nvPr/>
        </p:nvSpPr>
        <p:spPr>
          <a:xfrm>
            <a:off x="2481263" y="4341019"/>
            <a:ext cx="1519200" cy="263100"/>
          </a:xfrm>
          <a:prstGeom prst="rect">
            <a:avLst/>
          </a:prstGeom>
          <a:gradFill>
            <a:gsLst>
              <a:gs pos="0">
                <a:srgbClr val="85FFDB">
                  <a:alpha val="0"/>
                </a:srgbClr>
              </a:gs>
              <a:gs pos="100000">
                <a:srgbClr val="00EBA8">
                  <a:alpha val="0"/>
                </a:srgbClr>
              </a:gs>
            </a:gsLst>
            <a:lin ang="5400012" scaled="0"/>
          </a:gradFill>
          <a:ln>
            <a:noFill/>
          </a:ln>
          <a:effectLst>
            <a:outerShdw dist="23000" dir="5400000" rotWithShape="0">
              <a:srgbClr val="80808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48" name="Google Shape;1048;p105"/>
          <p:cNvSpPr/>
          <p:nvPr/>
        </p:nvSpPr>
        <p:spPr>
          <a:xfrm>
            <a:off x="371475" y="4345781"/>
            <a:ext cx="1269900" cy="257100"/>
          </a:xfrm>
          <a:prstGeom prst="rect">
            <a:avLst/>
          </a:prstGeom>
          <a:gradFill>
            <a:gsLst>
              <a:gs pos="0">
                <a:srgbClr val="85FFDB">
                  <a:alpha val="0"/>
                </a:srgbClr>
              </a:gs>
              <a:gs pos="100000">
                <a:srgbClr val="00EBA8">
                  <a:alpha val="0"/>
                </a:srgbClr>
              </a:gs>
            </a:gsLst>
            <a:lin ang="5400012" scaled="0"/>
          </a:gradFill>
          <a:ln>
            <a:noFill/>
          </a:ln>
          <a:effectLst>
            <a:outerShdw dist="23000" dir="5400000" rotWithShape="0">
              <a:srgbClr val="80808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49" name="Google Shape;1049;p105"/>
          <p:cNvSpPr/>
          <p:nvPr/>
        </p:nvSpPr>
        <p:spPr>
          <a:xfrm>
            <a:off x="4579938" y="4336256"/>
            <a:ext cx="3270300" cy="294000"/>
          </a:xfrm>
          <a:prstGeom prst="rect">
            <a:avLst/>
          </a:prstGeom>
          <a:gradFill>
            <a:gsLst>
              <a:gs pos="0">
                <a:srgbClr val="85FFDB">
                  <a:alpha val="0"/>
                </a:srgbClr>
              </a:gs>
              <a:gs pos="100000">
                <a:srgbClr val="00EBA8">
                  <a:alpha val="0"/>
                </a:srgbClr>
              </a:gs>
            </a:gsLst>
            <a:lin ang="5400012" scaled="0"/>
          </a:gradFill>
          <a:ln>
            <a:noFill/>
          </a:ln>
          <a:effectLst>
            <a:outerShdw dist="23000" dir="5400000" rotWithShape="0">
              <a:srgbClr val="80808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50" name="Google Shape;1050;p105"/>
          <p:cNvSpPr/>
          <p:nvPr/>
        </p:nvSpPr>
        <p:spPr>
          <a:xfrm>
            <a:off x="365125" y="4661297"/>
            <a:ext cx="3513000" cy="263100"/>
          </a:xfrm>
          <a:prstGeom prst="rect">
            <a:avLst/>
          </a:prstGeom>
          <a:gradFill>
            <a:gsLst>
              <a:gs pos="0">
                <a:srgbClr val="85FFDB">
                  <a:alpha val="0"/>
                </a:srgbClr>
              </a:gs>
              <a:gs pos="100000">
                <a:srgbClr val="00EBA8">
                  <a:alpha val="0"/>
                </a:srgbClr>
              </a:gs>
            </a:gsLst>
            <a:lin ang="5400012" scaled="0"/>
          </a:gradFill>
          <a:ln>
            <a:noFill/>
          </a:ln>
          <a:effectLst>
            <a:outerShdw dist="23000" dir="5400000" rotWithShape="0">
              <a:srgbClr val="80808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51" name="Google Shape;1051;p105"/>
          <p:cNvSpPr/>
          <p:nvPr/>
        </p:nvSpPr>
        <p:spPr>
          <a:xfrm>
            <a:off x="4594225" y="4670822"/>
            <a:ext cx="1446300" cy="273900"/>
          </a:xfrm>
          <a:prstGeom prst="rect">
            <a:avLst/>
          </a:prstGeom>
          <a:gradFill>
            <a:gsLst>
              <a:gs pos="0">
                <a:srgbClr val="85FFDB">
                  <a:alpha val="0"/>
                </a:srgbClr>
              </a:gs>
              <a:gs pos="100000">
                <a:srgbClr val="00EBA8">
                  <a:alpha val="0"/>
                </a:srgbClr>
              </a:gs>
            </a:gsLst>
            <a:lin ang="5400012" scaled="0"/>
          </a:gradFill>
          <a:ln>
            <a:noFill/>
          </a:ln>
          <a:effectLst>
            <a:outerShdw dist="23000" dir="5400000" rotWithShape="0">
              <a:srgbClr val="80808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52" name="Google Shape;1052;p105"/>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67</a:t>
            </a:fld>
            <a:endParaRPr/>
          </a:p>
        </p:txBody>
      </p:sp>
      <p:sp>
        <p:nvSpPr>
          <p:cNvPr id="1053" name="Google Shape;1053;p105"/>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pic>
        <p:nvPicPr>
          <p:cNvPr id="1059" name="Google Shape;1059;p106"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pic>
        <p:nvPicPr>
          <p:cNvPr id="1060" name="Google Shape;1060;p106" descr="MuonHits.gif"/>
          <p:cNvPicPr preferRelativeResize="0"/>
          <p:nvPr/>
        </p:nvPicPr>
        <p:blipFill rotWithShape="1">
          <a:blip r:embed="rId4">
            <a:alphaModFix/>
          </a:blip>
          <a:srcRect/>
          <a:stretch/>
        </p:blipFill>
        <p:spPr>
          <a:xfrm>
            <a:off x="3497200" y="1076054"/>
            <a:ext cx="3193256" cy="1340644"/>
          </a:xfrm>
          <a:prstGeom prst="rect">
            <a:avLst/>
          </a:prstGeom>
          <a:noFill/>
          <a:ln>
            <a:noFill/>
          </a:ln>
        </p:spPr>
      </p:pic>
      <p:pic>
        <p:nvPicPr>
          <p:cNvPr id="1061" name="Google Shape;1061;p106" descr="MuonTrack.gif"/>
          <p:cNvPicPr preferRelativeResize="0"/>
          <p:nvPr/>
        </p:nvPicPr>
        <p:blipFill rotWithShape="1">
          <a:blip r:embed="rId5">
            <a:alphaModFix/>
          </a:blip>
          <a:srcRect/>
          <a:stretch/>
        </p:blipFill>
        <p:spPr>
          <a:xfrm>
            <a:off x="549275" y="1569250"/>
            <a:ext cx="6102900" cy="654850"/>
          </a:xfrm>
          <a:prstGeom prst="rect">
            <a:avLst/>
          </a:prstGeom>
          <a:noFill/>
          <a:ln>
            <a:noFill/>
          </a:ln>
        </p:spPr>
      </p:pic>
      <p:pic>
        <p:nvPicPr>
          <p:cNvPr id="1062" name="Google Shape;1062;p106" descr="MuonHitsInTracker.gif"/>
          <p:cNvPicPr preferRelativeResize="0"/>
          <p:nvPr/>
        </p:nvPicPr>
        <p:blipFill rotWithShape="1">
          <a:blip r:embed="rId6">
            <a:alphaModFix/>
          </a:blip>
          <a:srcRect/>
          <a:stretch/>
        </p:blipFill>
        <p:spPr>
          <a:xfrm>
            <a:off x="385763" y="1538288"/>
            <a:ext cx="1248965" cy="400050"/>
          </a:xfrm>
          <a:prstGeom prst="rect">
            <a:avLst/>
          </a:prstGeom>
          <a:noFill/>
          <a:ln>
            <a:noFill/>
          </a:ln>
        </p:spPr>
      </p:pic>
      <p:sp>
        <p:nvSpPr>
          <p:cNvPr id="1063" name="Google Shape;1063;p106"/>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68</a:t>
            </a:fld>
            <a:endParaRPr/>
          </a:p>
        </p:txBody>
      </p:sp>
      <p:sp>
        <p:nvSpPr>
          <p:cNvPr id="1064" name="Google Shape;1064;p106"/>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5" name="Google Shape;1065;p106"/>
          <p:cNvSpPr/>
          <p:nvPr/>
        </p:nvSpPr>
        <p:spPr>
          <a:xfrm>
            <a:off x="273700" y="4294678"/>
            <a:ext cx="1145880" cy="407376"/>
          </a:xfrm>
          <a:prstGeom prst="cloud">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1061"/>
                                        </p:tgtEl>
                                        <p:attrNameLst>
                                          <p:attrName>style.visibility</p:attrName>
                                        </p:attrNameLst>
                                      </p:cBhvr>
                                      <p:to>
                                        <p:strVal val="visible"/>
                                      </p:to>
                                    </p:set>
                                    <p:animEffect transition="in" filter="fade">
                                      <p:cBhvr>
                                        <p:cTn id="7" dur="5000"/>
                                        <p:tgtEl>
                                          <p:spTgt spid="1061"/>
                                        </p:tgtEl>
                                      </p:cBhvr>
                                    </p:animEffect>
                                  </p:childTnLst>
                                </p:cTn>
                              </p:par>
                              <p:par>
                                <p:cTn id="8" presetID="10" presetClass="entr" presetSubtype="0" fill="hold" nodeType="withEffect">
                                  <p:stCondLst>
                                    <p:cond delay="2000"/>
                                  </p:stCondLst>
                                  <p:childTnLst>
                                    <p:set>
                                      <p:cBhvr>
                                        <p:cTn id="9" dur="1" fill="hold">
                                          <p:stCondLst>
                                            <p:cond delay="0"/>
                                          </p:stCondLst>
                                        </p:cTn>
                                        <p:tgtEl>
                                          <p:spTgt spid="1062"/>
                                        </p:tgtEl>
                                        <p:attrNameLst>
                                          <p:attrName>style.visibility</p:attrName>
                                        </p:attrNameLst>
                                      </p:cBhvr>
                                      <p:to>
                                        <p:strVal val="visible"/>
                                      </p:to>
                                    </p:set>
                                    <p:animEffect transition="in" filter="fade">
                                      <p:cBhvr>
                                        <p:cTn id="10" dur="1000"/>
                                        <p:tgtEl>
                                          <p:spTgt spid="1062"/>
                                        </p:tgtEl>
                                      </p:cBhvr>
                                    </p:animEffect>
                                  </p:childTnLst>
                                </p:cTn>
                              </p:par>
                              <p:par>
                                <p:cTn id="11" presetID="10" presetClass="entr" presetSubtype="0" fill="hold" nodeType="withEffect">
                                  <p:stCondLst>
                                    <p:cond delay="4200"/>
                                  </p:stCondLst>
                                  <p:childTnLst>
                                    <p:set>
                                      <p:cBhvr>
                                        <p:cTn id="12" dur="1" fill="hold">
                                          <p:stCondLst>
                                            <p:cond delay="0"/>
                                          </p:stCondLst>
                                        </p:cTn>
                                        <p:tgtEl>
                                          <p:spTgt spid="1060"/>
                                        </p:tgtEl>
                                        <p:attrNameLst>
                                          <p:attrName>style.visibility</p:attrName>
                                        </p:attrNameLst>
                                      </p:cBhvr>
                                      <p:to>
                                        <p:strVal val="visible"/>
                                      </p:to>
                                    </p:set>
                                    <p:animEffect transition="in" filter="fade">
                                      <p:cBhvr>
                                        <p:cTn id="13" dur="2000"/>
                                        <p:tgtEl>
                                          <p:spTgt spid="1060"/>
                                        </p:tgtEl>
                                      </p:cBhvr>
                                    </p:animEffect>
                                  </p:childTnLst>
                                </p:cTn>
                              </p:par>
                              <p:par>
                                <p:cTn id="14" presetID="10" presetClass="exit" presetSubtype="0" fill="hold" nodeType="withEffect">
                                  <p:stCondLst>
                                    <p:cond delay="10000"/>
                                  </p:stCondLst>
                                  <p:childTnLst>
                                    <p:animEffect transition="out" filter="fade">
                                      <p:cBhvr>
                                        <p:cTn id="15" dur="3000"/>
                                        <p:tgtEl>
                                          <p:spTgt spid="1061"/>
                                        </p:tgtEl>
                                      </p:cBhvr>
                                    </p:animEffect>
                                    <p:set>
                                      <p:cBhvr>
                                        <p:cTn id="16" dur="1" fill="hold">
                                          <p:stCondLst>
                                            <p:cond delay="3000"/>
                                          </p:stCondLst>
                                        </p:cTn>
                                        <p:tgtEl>
                                          <p:spTgt spid="10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70"/>
        <p:cNvGrpSpPr/>
        <p:nvPr/>
      </p:nvGrpSpPr>
      <p:grpSpPr>
        <a:xfrm>
          <a:off x="0" y="0"/>
          <a:ext cx="0" cy="0"/>
          <a:chOff x="0" y="0"/>
          <a:chExt cx="0" cy="0"/>
        </a:xfrm>
      </p:grpSpPr>
      <p:pic>
        <p:nvPicPr>
          <p:cNvPr id="1071" name="Google Shape;1071;p107"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pic>
        <p:nvPicPr>
          <p:cNvPr id="1072" name="Google Shape;1072;p107" descr="Electron.gif"/>
          <p:cNvPicPr preferRelativeResize="0"/>
          <p:nvPr/>
        </p:nvPicPr>
        <p:blipFill rotWithShape="1">
          <a:blip r:embed="rId4">
            <a:alphaModFix/>
          </a:blip>
          <a:srcRect/>
          <a:stretch/>
        </p:blipFill>
        <p:spPr>
          <a:xfrm>
            <a:off x="534988" y="1777604"/>
            <a:ext cx="992981" cy="395288"/>
          </a:xfrm>
          <a:prstGeom prst="rect">
            <a:avLst/>
          </a:prstGeom>
          <a:noFill/>
          <a:ln>
            <a:noFill/>
          </a:ln>
        </p:spPr>
      </p:pic>
      <p:pic>
        <p:nvPicPr>
          <p:cNvPr id="1073" name="Google Shape;1073;p107" descr="ElectronHits.gif"/>
          <p:cNvPicPr preferRelativeResize="0"/>
          <p:nvPr/>
        </p:nvPicPr>
        <p:blipFill rotWithShape="1">
          <a:blip r:embed="rId5">
            <a:alphaModFix/>
          </a:blip>
          <a:srcRect/>
          <a:stretch/>
        </p:blipFill>
        <p:spPr>
          <a:xfrm rot="497679">
            <a:off x="468354" y="1767020"/>
            <a:ext cx="1084568" cy="441909"/>
          </a:xfrm>
          <a:prstGeom prst="rect">
            <a:avLst/>
          </a:prstGeom>
          <a:noFill/>
          <a:ln>
            <a:noFill/>
          </a:ln>
        </p:spPr>
      </p:pic>
      <p:sp>
        <p:nvSpPr>
          <p:cNvPr id="1074" name="Google Shape;1074;p10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69</a:t>
            </a:fld>
            <a:endParaRPr/>
          </a:p>
        </p:txBody>
      </p:sp>
      <p:sp>
        <p:nvSpPr>
          <p:cNvPr id="1075" name="Google Shape;1075;p107"/>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6" name="Google Shape;1076;p107"/>
          <p:cNvSpPr/>
          <p:nvPr/>
        </p:nvSpPr>
        <p:spPr>
          <a:xfrm>
            <a:off x="1706003" y="4313775"/>
            <a:ext cx="1476036" cy="407376"/>
          </a:xfrm>
          <a:prstGeom prst="cloud">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1072"/>
                                        </p:tgtEl>
                                        <p:attrNameLst>
                                          <p:attrName>style.visibility</p:attrName>
                                        </p:attrNameLst>
                                      </p:cBhvr>
                                      <p:to>
                                        <p:strVal val="visible"/>
                                      </p:to>
                                    </p:set>
                                    <p:animEffect transition="in" filter="fade">
                                      <p:cBhvr>
                                        <p:cTn id="7" dur="5000"/>
                                        <p:tgtEl>
                                          <p:spTgt spid="1072"/>
                                        </p:tgtEl>
                                      </p:cBhvr>
                                    </p:animEffect>
                                  </p:childTnLst>
                                </p:cTn>
                              </p:par>
                              <p:par>
                                <p:cTn id="8" presetID="10" presetClass="entr" presetSubtype="0" fill="hold" nodeType="withEffect">
                                  <p:stCondLst>
                                    <p:cond delay="2000"/>
                                  </p:stCondLst>
                                  <p:childTnLst>
                                    <p:set>
                                      <p:cBhvr>
                                        <p:cTn id="9" dur="1" fill="hold">
                                          <p:stCondLst>
                                            <p:cond delay="0"/>
                                          </p:stCondLst>
                                        </p:cTn>
                                        <p:tgtEl>
                                          <p:spTgt spid="1073"/>
                                        </p:tgtEl>
                                        <p:attrNameLst>
                                          <p:attrName>style.visibility</p:attrName>
                                        </p:attrNameLst>
                                      </p:cBhvr>
                                      <p:to>
                                        <p:strVal val="visible"/>
                                      </p:to>
                                    </p:set>
                                    <p:animEffect transition="in" filter="fade">
                                      <p:cBhvr>
                                        <p:cTn id="10" dur="5000"/>
                                        <p:tgtEl>
                                          <p:spTgt spid="1073"/>
                                        </p:tgtEl>
                                      </p:cBhvr>
                                    </p:animEffect>
                                  </p:childTnLst>
                                </p:cTn>
                              </p:par>
                              <p:par>
                                <p:cTn id="11" presetID="10" presetClass="exit" presetSubtype="0" fill="hold" nodeType="withEffect">
                                  <p:stCondLst>
                                    <p:cond delay="10000"/>
                                  </p:stCondLst>
                                  <p:childTnLst>
                                    <p:animEffect transition="out" filter="fade">
                                      <p:cBhvr>
                                        <p:cTn id="12" dur="3000"/>
                                        <p:tgtEl>
                                          <p:spTgt spid="1072"/>
                                        </p:tgtEl>
                                      </p:cBhvr>
                                    </p:animEffect>
                                    <p:set>
                                      <p:cBhvr>
                                        <p:cTn id="13" dur="1" fill="hold">
                                          <p:stCondLst>
                                            <p:cond delay="3000"/>
                                          </p:stCondLst>
                                        </p:cTn>
                                        <p:tgtEl>
                                          <p:spTgt spid="107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5"/>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7</a:t>
            </a:fld>
            <a:endParaRPr sz="900">
              <a:solidFill>
                <a:schemeClr val="lt2"/>
              </a:solidFill>
              <a:latin typeface="Lato"/>
              <a:ea typeface="Lato"/>
              <a:cs typeface="Lato"/>
              <a:sym typeface="Lato"/>
            </a:endParaRPr>
          </a:p>
        </p:txBody>
      </p:sp>
      <p:sp>
        <p:nvSpPr>
          <p:cNvPr id="296" name="Google Shape;296;p45"/>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Qual é a interacção principal numa colisão de protões?  </a:t>
            </a:r>
            <a:r>
              <a:rPr lang="pt-PT" sz="1700" b="1">
                <a:solidFill>
                  <a:srgbClr val="741B47"/>
                </a:solidFill>
              </a:rPr>
              <a:t>Forte</a:t>
            </a: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O que se produz maioritariamente? </a:t>
            </a:r>
            <a:endParaRPr sz="1700">
              <a:solidFill>
                <a:schemeClr val="accent1"/>
              </a:solidFill>
            </a:endParaRPr>
          </a:p>
          <a:p>
            <a:pPr marL="0" lvl="0" indent="0" algn="l" rtl="0">
              <a:lnSpc>
                <a:spcPct val="105000"/>
              </a:lnSpc>
              <a:spcBef>
                <a:spcPts val="400"/>
              </a:spcBef>
              <a:spcAft>
                <a:spcPts val="0"/>
              </a:spcAft>
              <a:buNone/>
            </a:pPr>
            <a:endParaRPr sz="1700" baseline="300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81"/>
        <p:cNvGrpSpPr/>
        <p:nvPr/>
      </p:nvGrpSpPr>
      <p:grpSpPr>
        <a:xfrm>
          <a:off x="0" y="0"/>
          <a:ext cx="0" cy="0"/>
          <a:chOff x="0" y="0"/>
          <a:chExt cx="0" cy="0"/>
        </a:xfrm>
      </p:grpSpPr>
      <p:pic>
        <p:nvPicPr>
          <p:cNvPr id="1082" name="Google Shape;1082;p108"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pic>
        <p:nvPicPr>
          <p:cNvPr id="1083" name="Google Shape;1083;p108" descr="ChargedHadronTrack.gif"/>
          <p:cNvPicPr preferRelativeResize="0"/>
          <p:nvPr/>
        </p:nvPicPr>
        <p:blipFill rotWithShape="1">
          <a:blip r:embed="rId4">
            <a:alphaModFix/>
          </a:blip>
          <a:srcRect/>
          <a:stretch/>
        </p:blipFill>
        <p:spPr>
          <a:xfrm>
            <a:off x="563563" y="1800225"/>
            <a:ext cx="1394221" cy="646510"/>
          </a:xfrm>
          <a:prstGeom prst="rect">
            <a:avLst/>
          </a:prstGeom>
          <a:noFill/>
          <a:ln>
            <a:noFill/>
          </a:ln>
        </p:spPr>
      </p:pic>
      <p:pic>
        <p:nvPicPr>
          <p:cNvPr id="1084" name="Google Shape;1084;p108" descr="ChargedHadronHits.gif"/>
          <p:cNvPicPr preferRelativeResize="0"/>
          <p:nvPr/>
        </p:nvPicPr>
        <p:blipFill rotWithShape="1">
          <a:blip r:embed="rId5">
            <a:alphaModFix/>
          </a:blip>
          <a:srcRect/>
          <a:stretch/>
        </p:blipFill>
        <p:spPr>
          <a:xfrm>
            <a:off x="708025" y="1771650"/>
            <a:ext cx="2030016" cy="1141810"/>
          </a:xfrm>
          <a:prstGeom prst="rect">
            <a:avLst/>
          </a:prstGeom>
          <a:noFill/>
          <a:ln>
            <a:noFill/>
          </a:ln>
        </p:spPr>
      </p:pic>
      <p:sp>
        <p:nvSpPr>
          <p:cNvPr id="1085" name="Google Shape;1085;p108"/>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70</a:t>
            </a:fld>
            <a:endParaRPr/>
          </a:p>
        </p:txBody>
      </p:sp>
      <p:sp>
        <p:nvSpPr>
          <p:cNvPr id="1086" name="Google Shape;1086;p108"/>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7" name="Google Shape;1087;p108"/>
          <p:cNvSpPr/>
          <p:nvPr/>
        </p:nvSpPr>
        <p:spPr>
          <a:xfrm>
            <a:off x="3321700" y="4313771"/>
            <a:ext cx="2603556" cy="407376"/>
          </a:xfrm>
          <a:prstGeom prst="cloud">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0"/>
                                  </p:stCondLst>
                                  <p:childTnLst>
                                    <p:set>
                                      <p:cBhvr>
                                        <p:cTn id="6" dur="1" fill="hold">
                                          <p:stCondLst>
                                            <p:cond delay="0"/>
                                          </p:stCondLst>
                                        </p:cTn>
                                        <p:tgtEl>
                                          <p:spTgt spid="1083"/>
                                        </p:tgtEl>
                                        <p:attrNameLst>
                                          <p:attrName>style.visibility</p:attrName>
                                        </p:attrNameLst>
                                      </p:cBhvr>
                                      <p:to>
                                        <p:strVal val="visible"/>
                                      </p:to>
                                    </p:set>
                                    <p:animEffect transition="in" filter="fade">
                                      <p:cBhvr>
                                        <p:cTn id="7" dur="2000"/>
                                        <p:tgtEl>
                                          <p:spTgt spid="1083"/>
                                        </p:tgtEl>
                                      </p:cBhvr>
                                    </p:animEffect>
                                  </p:childTnLst>
                                </p:cTn>
                              </p:par>
                              <p:par>
                                <p:cTn id="8" presetID="10" presetClass="entr" presetSubtype="0" fill="hold" nodeType="withEffect">
                                  <p:stCondLst>
                                    <p:cond delay="3000"/>
                                  </p:stCondLst>
                                  <p:childTnLst>
                                    <p:set>
                                      <p:cBhvr>
                                        <p:cTn id="9" dur="1" fill="hold">
                                          <p:stCondLst>
                                            <p:cond delay="0"/>
                                          </p:stCondLst>
                                        </p:cTn>
                                        <p:tgtEl>
                                          <p:spTgt spid="1084"/>
                                        </p:tgtEl>
                                        <p:attrNameLst>
                                          <p:attrName>style.visibility</p:attrName>
                                        </p:attrNameLst>
                                      </p:cBhvr>
                                      <p:to>
                                        <p:strVal val="visible"/>
                                      </p:to>
                                    </p:set>
                                    <p:animEffect transition="in" filter="fade">
                                      <p:cBhvr>
                                        <p:cTn id="10" dur="3000"/>
                                        <p:tgtEl>
                                          <p:spTgt spid="1084"/>
                                        </p:tgtEl>
                                      </p:cBhvr>
                                    </p:animEffect>
                                  </p:childTnLst>
                                </p:cTn>
                              </p:par>
                              <p:par>
                                <p:cTn id="11" presetID="10" presetClass="exit" presetSubtype="0" fill="hold" nodeType="withEffect">
                                  <p:stCondLst>
                                    <p:cond delay="10000"/>
                                  </p:stCondLst>
                                  <p:childTnLst>
                                    <p:animEffect transition="out" filter="fade">
                                      <p:cBhvr>
                                        <p:cTn id="12" dur="3000"/>
                                        <p:tgtEl>
                                          <p:spTgt spid="1083"/>
                                        </p:tgtEl>
                                      </p:cBhvr>
                                    </p:animEffect>
                                    <p:set>
                                      <p:cBhvr>
                                        <p:cTn id="13" dur="1" fill="hold">
                                          <p:stCondLst>
                                            <p:cond delay="3000"/>
                                          </p:stCondLst>
                                        </p:cTn>
                                        <p:tgtEl>
                                          <p:spTgt spid="10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pic>
        <p:nvPicPr>
          <p:cNvPr id="1093" name="Google Shape;1093;p109"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pic>
        <p:nvPicPr>
          <p:cNvPr id="1094" name="Google Shape;1094;p109" descr="NeutralHadronKey.gif"/>
          <p:cNvPicPr preferRelativeResize="0"/>
          <p:nvPr/>
        </p:nvPicPr>
        <p:blipFill rotWithShape="1">
          <a:blip r:embed="rId4">
            <a:alphaModFix/>
          </a:blip>
          <a:srcRect/>
          <a:stretch/>
        </p:blipFill>
        <p:spPr>
          <a:xfrm>
            <a:off x="377825" y="4685110"/>
            <a:ext cx="2544366" cy="215503"/>
          </a:xfrm>
          <a:prstGeom prst="rect">
            <a:avLst/>
          </a:prstGeom>
          <a:noFill/>
          <a:ln>
            <a:noFill/>
          </a:ln>
        </p:spPr>
      </p:pic>
      <p:pic>
        <p:nvPicPr>
          <p:cNvPr id="1095" name="Google Shape;1095;p109" descr="NeutralHadronTrack.gif"/>
          <p:cNvPicPr preferRelativeResize="0"/>
          <p:nvPr/>
        </p:nvPicPr>
        <p:blipFill rotWithShape="1">
          <a:blip r:embed="rId5">
            <a:alphaModFix/>
          </a:blip>
          <a:srcRect/>
          <a:stretch/>
        </p:blipFill>
        <p:spPr>
          <a:xfrm>
            <a:off x="558800" y="1427560"/>
            <a:ext cx="1496616" cy="448865"/>
          </a:xfrm>
          <a:prstGeom prst="rect">
            <a:avLst/>
          </a:prstGeom>
          <a:noFill/>
          <a:ln>
            <a:noFill/>
          </a:ln>
        </p:spPr>
      </p:pic>
      <p:pic>
        <p:nvPicPr>
          <p:cNvPr id="1096" name="Google Shape;1096;p109" descr="NeutralHadronHits.gif"/>
          <p:cNvPicPr preferRelativeResize="0"/>
          <p:nvPr/>
        </p:nvPicPr>
        <p:blipFill rotWithShape="1">
          <a:blip r:embed="rId6">
            <a:alphaModFix/>
          </a:blip>
          <a:srcRect/>
          <a:stretch/>
        </p:blipFill>
        <p:spPr>
          <a:xfrm>
            <a:off x="1574800" y="1109663"/>
            <a:ext cx="908447" cy="665560"/>
          </a:xfrm>
          <a:prstGeom prst="rect">
            <a:avLst/>
          </a:prstGeom>
          <a:noFill/>
          <a:ln>
            <a:noFill/>
          </a:ln>
        </p:spPr>
      </p:pic>
      <p:sp>
        <p:nvSpPr>
          <p:cNvPr id="1097" name="Google Shape;1097;p109"/>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71</a:t>
            </a:fld>
            <a:endParaRPr/>
          </a:p>
        </p:txBody>
      </p:sp>
      <p:sp>
        <p:nvSpPr>
          <p:cNvPr id="1098" name="Google Shape;1098;p109"/>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9" name="Google Shape;1099;p109"/>
          <p:cNvSpPr/>
          <p:nvPr/>
        </p:nvSpPr>
        <p:spPr>
          <a:xfrm>
            <a:off x="273700" y="4618571"/>
            <a:ext cx="2603556" cy="407376"/>
          </a:xfrm>
          <a:prstGeom prst="cloud">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0"/>
                                  </p:stCondLst>
                                  <p:childTnLst>
                                    <p:set>
                                      <p:cBhvr>
                                        <p:cTn id="6" dur="1" fill="hold">
                                          <p:stCondLst>
                                            <p:cond delay="0"/>
                                          </p:stCondLst>
                                        </p:cTn>
                                        <p:tgtEl>
                                          <p:spTgt spid="1095"/>
                                        </p:tgtEl>
                                        <p:attrNameLst>
                                          <p:attrName>style.visibility</p:attrName>
                                        </p:attrNameLst>
                                      </p:cBhvr>
                                      <p:to>
                                        <p:strVal val="visible"/>
                                      </p:to>
                                    </p:set>
                                    <p:animEffect transition="in" filter="fade">
                                      <p:cBhvr>
                                        <p:cTn id="7" dur="3000"/>
                                        <p:tgtEl>
                                          <p:spTgt spid="1095"/>
                                        </p:tgtEl>
                                      </p:cBhvr>
                                    </p:animEffect>
                                  </p:childTnLst>
                                </p:cTn>
                              </p:par>
                              <p:par>
                                <p:cTn id="8" presetID="10" presetClass="entr" presetSubtype="0" fill="hold" nodeType="withEffect">
                                  <p:stCondLst>
                                    <p:cond delay="5000"/>
                                  </p:stCondLst>
                                  <p:childTnLst>
                                    <p:set>
                                      <p:cBhvr>
                                        <p:cTn id="9" dur="1" fill="hold">
                                          <p:stCondLst>
                                            <p:cond delay="0"/>
                                          </p:stCondLst>
                                        </p:cTn>
                                        <p:tgtEl>
                                          <p:spTgt spid="1096"/>
                                        </p:tgtEl>
                                        <p:attrNameLst>
                                          <p:attrName>style.visibility</p:attrName>
                                        </p:attrNameLst>
                                      </p:cBhvr>
                                      <p:to>
                                        <p:strVal val="visible"/>
                                      </p:to>
                                    </p:set>
                                    <p:animEffect transition="in" filter="fade">
                                      <p:cBhvr>
                                        <p:cTn id="10" dur="2000"/>
                                        <p:tgtEl>
                                          <p:spTgt spid="1096"/>
                                        </p:tgtEl>
                                      </p:cBhvr>
                                    </p:animEffect>
                                  </p:childTnLst>
                                </p:cTn>
                              </p:par>
                              <p:par>
                                <p:cTn id="11" presetID="10" presetClass="exit" presetSubtype="0" fill="hold" nodeType="withEffect">
                                  <p:stCondLst>
                                    <p:cond delay="10000"/>
                                  </p:stCondLst>
                                  <p:childTnLst>
                                    <p:animEffect transition="out" filter="fade">
                                      <p:cBhvr>
                                        <p:cTn id="12" dur="2000"/>
                                        <p:tgtEl>
                                          <p:spTgt spid="1095"/>
                                        </p:tgtEl>
                                      </p:cBhvr>
                                    </p:animEffect>
                                    <p:set>
                                      <p:cBhvr>
                                        <p:cTn id="13" dur="1" fill="hold">
                                          <p:stCondLst>
                                            <p:cond delay="2000"/>
                                          </p:stCondLst>
                                        </p:cTn>
                                        <p:tgtEl>
                                          <p:spTgt spid="10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pic>
        <p:nvPicPr>
          <p:cNvPr id="1105" name="Google Shape;1105;p110" descr="PictureforPoint5_oct04_nopa.gif"/>
          <p:cNvPicPr preferRelativeResize="0"/>
          <p:nvPr/>
        </p:nvPicPr>
        <p:blipFill rotWithShape="1">
          <a:blip r:embed="rId3">
            <a:alphaModFix/>
          </a:blip>
          <a:srcRect/>
          <a:stretch/>
        </p:blipFill>
        <p:spPr>
          <a:xfrm>
            <a:off x="0" y="85725"/>
            <a:ext cx="6858000" cy="4972050"/>
          </a:xfrm>
          <a:prstGeom prst="rect">
            <a:avLst/>
          </a:prstGeom>
          <a:noFill/>
          <a:ln>
            <a:noFill/>
          </a:ln>
        </p:spPr>
      </p:pic>
      <p:pic>
        <p:nvPicPr>
          <p:cNvPr id="1106" name="Google Shape;1106;p110" descr="PhotonTrack.gif"/>
          <p:cNvPicPr preferRelativeResize="0"/>
          <p:nvPr/>
        </p:nvPicPr>
        <p:blipFill rotWithShape="1">
          <a:blip r:embed="rId4">
            <a:alphaModFix/>
          </a:blip>
          <a:srcRect/>
          <a:stretch/>
        </p:blipFill>
        <p:spPr>
          <a:xfrm>
            <a:off x="490538" y="1359694"/>
            <a:ext cx="888206" cy="552450"/>
          </a:xfrm>
          <a:prstGeom prst="rect">
            <a:avLst/>
          </a:prstGeom>
          <a:noFill/>
          <a:ln>
            <a:noFill/>
          </a:ln>
        </p:spPr>
      </p:pic>
      <p:pic>
        <p:nvPicPr>
          <p:cNvPr id="1107" name="Google Shape;1107;p110" descr="PhotonHits.gif"/>
          <p:cNvPicPr preferRelativeResize="0"/>
          <p:nvPr/>
        </p:nvPicPr>
        <p:blipFill rotWithShape="1">
          <a:blip r:embed="rId5">
            <a:alphaModFix/>
          </a:blip>
          <a:srcRect/>
          <a:stretch/>
        </p:blipFill>
        <p:spPr>
          <a:xfrm>
            <a:off x="1228725" y="1293019"/>
            <a:ext cx="261938" cy="239316"/>
          </a:xfrm>
          <a:prstGeom prst="rect">
            <a:avLst/>
          </a:prstGeom>
          <a:noFill/>
          <a:ln>
            <a:noFill/>
          </a:ln>
        </p:spPr>
      </p:pic>
      <p:sp>
        <p:nvSpPr>
          <p:cNvPr id="1108" name="Google Shape;1108;p110"/>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72</a:t>
            </a:fld>
            <a:endParaRPr/>
          </a:p>
        </p:txBody>
      </p:sp>
      <p:sp>
        <p:nvSpPr>
          <p:cNvPr id="1109" name="Google Shape;1109;p110"/>
          <p:cNvSpPr/>
          <p:nvPr/>
        </p:nvSpPr>
        <p:spPr>
          <a:xfrm>
            <a:off x="6811700" y="120950"/>
            <a:ext cx="1215900" cy="49080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0" name="Google Shape;1110;p110"/>
          <p:cNvSpPr/>
          <p:nvPr/>
        </p:nvSpPr>
        <p:spPr>
          <a:xfrm>
            <a:off x="3245500" y="4618575"/>
            <a:ext cx="1395144" cy="407376"/>
          </a:xfrm>
          <a:prstGeom prst="cloud">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0"/>
                                  </p:stCondLst>
                                  <p:childTnLst>
                                    <p:set>
                                      <p:cBhvr>
                                        <p:cTn id="6" dur="1" fill="hold">
                                          <p:stCondLst>
                                            <p:cond delay="0"/>
                                          </p:stCondLst>
                                        </p:cTn>
                                        <p:tgtEl>
                                          <p:spTgt spid="1106"/>
                                        </p:tgtEl>
                                        <p:attrNameLst>
                                          <p:attrName>style.visibility</p:attrName>
                                        </p:attrNameLst>
                                      </p:cBhvr>
                                      <p:to>
                                        <p:strVal val="visible"/>
                                      </p:to>
                                    </p:set>
                                    <p:animEffect transition="in" filter="fade">
                                      <p:cBhvr>
                                        <p:cTn id="7" dur="3000"/>
                                        <p:tgtEl>
                                          <p:spTgt spid="1106"/>
                                        </p:tgtEl>
                                      </p:cBhvr>
                                    </p:animEffect>
                                  </p:childTnLst>
                                </p:cTn>
                              </p:par>
                              <p:par>
                                <p:cTn id="8" presetID="10" presetClass="entr" presetSubtype="0" fill="hold" nodeType="withEffect">
                                  <p:stCondLst>
                                    <p:cond delay="6000"/>
                                  </p:stCondLst>
                                  <p:childTnLst>
                                    <p:set>
                                      <p:cBhvr>
                                        <p:cTn id="9" dur="1" fill="hold">
                                          <p:stCondLst>
                                            <p:cond delay="0"/>
                                          </p:stCondLst>
                                        </p:cTn>
                                        <p:tgtEl>
                                          <p:spTgt spid="1107"/>
                                        </p:tgtEl>
                                        <p:attrNameLst>
                                          <p:attrName>style.visibility</p:attrName>
                                        </p:attrNameLst>
                                      </p:cBhvr>
                                      <p:to>
                                        <p:strVal val="visible"/>
                                      </p:to>
                                    </p:set>
                                    <p:animEffect transition="in" filter="fade">
                                      <p:cBhvr>
                                        <p:cTn id="10" dur="1000"/>
                                        <p:tgtEl>
                                          <p:spTgt spid="1107"/>
                                        </p:tgtEl>
                                      </p:cBhvr>
                                    </p:animEffect>
                                  </p:childTnLst>
                                </p:cTn>
                              </p:par>
                              <p:par>
                                <p:cTn id="11" presetID="10" presetClass="exit" presetSubtype="0" fill="hold" nodeType="withEffect">
                                  <p:stCondLst>
                                    <p:cond delay="10000"/>
                                  </p:stCondLst>
                                  <p:childTnLst>
                                    <p:animEffect transition="out" filter="fade">
                                      <p:cBhvr>
                                        <p:cTn id="12" dur="2000"/>
                                        <p:tgtEl>
                                          <p:spTgt spid="1106"/>
                                        </p:tgtEl>
                                      </p:cBhvr>
                                    </p:animEffect>
                                    <p:set>
                                      <p:cBhvr>
                                        <p:cTn id="13" dur="1" fill="hold">
                                          <p:stCondLst>
                                            <p:cond delay="2000"/>
                                          </p:stCondLst>
                                        </p:cTn>
                                        <p:tgtEl>
                                          <p:spTgt spid="11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sp>
        <p:nvSpPr>
          <p:cNvPr id="1115" name="Google Shape;1115;p11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73</a:t>
            </a:fld>
            <a:endParaRPr/>
          </a:p>
        </p:txBody>
      </p:sp>
      <p:sp>
        <p:nvSpPr>
          <p:cNvPr id="1116" name="Google Shape;1116;p111"/>
          <p:cNvSpPr txBox="1">
            <a:spLocks noGrp="1"/>
          </p:cNvSpPr>
          <p:nvPr>
            <p:ph type="title" idx="4294967295"/>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lt2"/>
                </a:solidFill>
              </a:rPr>
              <a:t>Introdução</a:t>
            </a:r>
            <a:endParaRPr>
              <a:solidFill>
                <a:schemeClr val="lt2"/>
              </a:solidFill>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solidFill>
                  <a:schemeClr val="lt2"/>
                </a:solidFill>
              </a:rPr>
              <a:t>“Revelando” a passagem de partículas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36666"/>
              <a:buNone/>
            </a:pPr>
            <a:r>
              <a:rPr lang="pt-PT">
                <a:solidFill>
                  <a:schemeClr val="lt2"/>
                </a:solidFill>
              </a:rPr>
              <a:t>Filosofia de construção de ATLAS e CMS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t>Como a reconstrução complementa a detecção</a:t>
            </a:r>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Clr>
                <a:schemeClr val="dk2"/>
              </a:buClr>
              <a:buSzPct val="111111"/>
              <a:buFont typeface="Arial"/>
              <a:buNone/>
            </a:pPr>
            <a:r>
              <a:rPr lang="pt-PT">
                <a:solidFill>
                  <a:schemeClr val="lt2"/>
                </a:solidFill>
              </a:rPr>
              <a:t>Conclusões</a:t>
            </a:r>
            <a:endParaRPr>
              <a:solidFill>
                <a:schemeClr val="lt2"/>
              </a:solidFill>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121"/>
        <p:cNvGrpSpPr/>
        <p:nvPr/>
      </p:nvGrpSpPr>
      <p:grpSpPr>
        <a:xfrm>
          <a:off x="0" y="0"/>
          <a:ext cx="0" cy="0"/>
          <a:chOff x="0" y="0"/>
          <a:chExt cx="0" cy="0"/>
        </a:xfrm>
      </p:grpSpPr>
      <p:sp>
        <p:nvSpPr>
          <p:cNvPr id="1122" name="Google Shape;1122;p112"/>
          <p:cNvSpPr txBox="1">
            <a:spLocks noGrp="1"/>
          </p:cNvSpPr>
          <p:nvPr>
            <p:ph type="title"/>
          </p:nvPr>
        </p:nvSpPr>
        <p:spPr>
          <a:xfrm>
            <a:off x="127000" y="228596"/>
            <a:ext cx="60705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accent1"/>
                </a:solidFill>
              </a:rPr>
              <a:t>Descrição global de um evento: </a:t>
            </a:r>
            <a:endParaRPr>
              <a:solidFill>
                <a:schemeClr val="accent1"/>
              </a:solidFill>
            </a:endParaRPr>
          </a:p>
          <a:p>
            <a:pPr marL="0" lvl="0" indent="0" algn="l" rtl="0">
              <a:lnSpc>
                <a:spcPct val="100000"/>
              </a:lnSpc>
              <a:spcBef>
                <a:spcPts val="0"/>
              </a:spcBef>
              <a:spcAft>
                <a:spcPts val="0"/>
              </a:spcAft>
              <a:buSzPct val="111111"/>
              <a:buNone/>
            </a:pPr>
            <a:r>
              <a:rPr lang="pt-PT">
                <a:solidFill>
                  <a:schemeClr val="accent1"/>
                </a:solidFill>
              </a:rPr>
              <a:t>o algoritmo de “particle flow”</a:t>
            </a:r>
            <a:endParaRPr>
              <a:solidFill>
                <a:schemeClr val="accent1"/>
              </a:solidFill>
            </a:endParaRPr>
          </a:p>
        </p:txBody>
      </p:sp>
      <p:sp>
        <p:nvSpPr>
          <p:cNvPr id="1123" name="Google Shape;1123;p112"/>
          <p:cNvSpPr txBox="1">
            <a:spLocks noGrp="1"/>
          </p:cNvSpPr>
          <p:nvPr>
            <p:ph type="body" idx="1"/>
          </p:nvPr>
        </p:nvSpPr>
        <p:spPr>
          <a:xfrm>
            <a:off x="281000" y="3759874"/>
            <a:ext cx="8582100" cy="1240800"/>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50000"/>
              </a:lnSpc>
              <a:spcBef>
                <a:spcPts val="0"/>
              </a:spcBef>
              <a:spcAft>
                <a:spcPts val="0"/>
              </a:spcAft>
              <a:buSzPct val="117647"/>
              <a:buNone/>
            </a:pPr>
            <a:r>
              <a:rPr lang="pt-PT">
                <a:solidFill>
                  <a:schemeClr val="accent1"/>
                </a:solidFill>
              </a:rPr>
              <a:t>Num evento associamos a informação disponível: hits, traços, aglomerados de hits,... </a:t>
            </a:r>
            <a:endParaRPr>
              <a:solidFill>
                <a:schemeClr val="accent1"/>
              </a:solidFill>
            </a:endParaRPr>
          </a:p>
          <a:p>
            <a:pPr marL="0" lvl="0" indent="0" algn="l" rtl="0">
              <a:lnSpc>
                <a:spcPct val="150000"/>
              </a:lnSpc>
              <a:spcBef>
                <a:spcPts val="0"/>
              </a:spcBef>
              <a:spcAft>
                <a:spcPts val="0"/>
              </a:spcAft>
              <a:buSzPct val="117647"/>
              <a:buNone/>
            </a:pPr>
            <a:r>
              <a:rPr lang="pt-PT">
                <a:solidFill>
                  <a:schemeClr val="accent1"/>
                </a:solidFill>
              </a:rPr>
              <a:t>O melhor detector pode ser usado para atribuir a medida final de posição, energia, tempo </a:t>
            </a:r>
            <a:endParaRPr>
              <a:solidFill>
                <a:schemeClr val="accent1"/>
              </a:solidFill>
            </a:endParaRPr>
          </a:p>
          <a:p>
            <a:pPr marL="0" lvl="0" indent="0" algn="l" rtl="0">
              <a:lnSpc>
                <a:spcPct val="150000"/>
              </a:lnSpc>
              <a:spcBef>
                <a:spcPts val="0"/>
              </a:spcBef>
              <a:spcAft>
                <a:spcPts val="0"/>
              </a:spcAft>
              <a:buSzPct val="117647"/>
              <a:buNone/>
            </a:pPr>
            <a:r>
              <a:rPr lang="pt-PT">
                <a:solidFill>
                  <a:schemeClr val="accent1"/>
                </a:solidFill>
              </a:rPr>
              <a:t>No final do algoritmo temos uma lista de diferentes particulas, o seu 4-momento e podemos calcular a energia em falta</a:t>
            </a:r>
            <a:endParaRPr b="1">
              <a:solidFill>
                <a:schemeClr val="accent1"/>
              </a:solidFill>
            </a:endParaRPr>
          </a:p>
        </p:txBody>
      </p:sp>
      <p:pic>
        <p:nvPicPr>
          <p:cNvPr id="1124" name="Google Shape;1124;p112"/>
          <p:cNvPicPr preferRelativeResize="0"/>
          <p:nvPr/>
        </p:nvPicPr>
        <p:blipFill rotWithShape="1">
          <a:blip r:embed="rId3">
            <a:alphaModFix/>
          </a:blip>
          <a:srcRect/>
          <a:stretch/>
        </p:blipFill>
        <p:spPr>
          <a:xfrm>
            <a:off x="179512" y="1005576"/>
            <a:ext cx="3337560" cy="2560320"/>
          </a:xfrm>
          <a:prstGeom prst="rect">
            <a:avLst/>
          </a:prstGeom>
          <a:noFill/>
          <a:ln>
            <a:noFill/>
          </a:ln>
        </p:spPr>
      </p:pic>
      <p:pic>
        <p:nvPicPr>
          <p:cNvPr id="1125" name="Google Shape;1125;p112"/>
          <p:cNvPicPr preferRelativeResize="0"/>
          <p:nvPr/>
        </p:nvPicPr>
        <p:blipFill rotWithShape="1">
          <a:blip r:embed="rId4">
            <a:alphaModFix/>
          </a:blip>
          <a:srcRect/>
          <a:stretch/>
        </p:blipFill>
        <p:spPr>
          <a:xfrm>
            <a:off x="5557212" y="1040062"/>
            <a:ext cx="2177415" cy="2428875"/>
          </a:xfrm>
          <a:prstGeom prst="rect">
            <a:avLst/>
          </a:prstGeom>
          <a:noFill/>
          <a:ln>
            <a:noFill/>
          </a:ln>
        </p:spPr>
      </p:pic>
      <p:sp>
        <p:nvSpPr>
          <p:cNvPr id="1126" name="Google Shape;1126;p112"/>
          <p:cNvSpPr/>
          <p:nvPr/>
        </p:nvSpPr>
        <p:spPr>
          <a:xfrm>
            <a:off x="4572000" y="2085696"/>
            <a:ext cx="792088" cy="216024"/>
          </a:xfrm>
          <a:prstGeom prst="rightArrow">
            <a:avLst>
              <a:gd name="adj1" fmla="val 50000"/>
              <a:gd name="adj2" fmla="val 50000"/>
            </a:avLst>
          </a:prstGeom>
          <a:solidFill>
            <a:srgbClr val="FFC000"/>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Times"/>
              <a:buNone/>
            </a:pPr>
            <a:endParaRPr sz="1800" b="1" i="0" u="none" strike="noStrike" cap="none">
              <a:solidFill>
                <a:schemeClr val="dk1"/>
              </a:solidFill>
              <a:latin typeface="Arial"/>
              <a:ea typeface="Arial"/>
              <a:cs typeface="Arial"/>
              <a:sym typeface="Arial"/>
            </a:endParaRPr>
          </a:p>
        </p:txBody>
      </p:sp>
      <p:sp>
        <p:nvSpPr>
          <p:cNvPr id="1127" name="Google Shape;1127;p112"/>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74</a:t>
            </a:fld>
            <a:endParaRPr sz="100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132"/>
        <p:cNvGrpSpPr/>
        <p:nvPr/>
      </p:nvGrpSpPr>
      <p:grpSpPr>
        <a:xfrm>
          <a:off x="0" y="0"/>
          <a:ext cx="0" cy="0"/>
          <a:chOff x="0" y="0"/>
          <a:chExt cx="0" cy="0"/>
        </a:xfrm>
      </p:grpSpPr>
      <p:sp>
        <p:nvSpPr>
          <p:cNvPr id="1133" name="Google Shape;1133;p113"/>
          <p:cNvSpPr txBox="1">
            <a:spLocks noGrp="1"/>
          </p:cNvSpPr>
          <p:nvPr>
            <p:ph type="title"/>
          </p:nvPr>
        </p:nvSpPr>
        <p:spPr>
          <a:xfrm>
            <a:off x="127000" y="228600"/>
            <a:ext cx="82644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accent1"/>
                </a:solidFill>
              </a:rPr>
              <a:t>Um exemplo na prática: um jato de 5 partículas</a:t>
            </a:r>
            <a:endParaRPr>
              <a:solidFill>
                <a:schemeClr val="accent1"/>
              </a:solidFill>
            </a:endParaRPr>
          </a:p>
        </p:txBody>
      </p:sp>
      <p:sp>
        <p:nvSpPr>
          <p:cNvPr id="1134" name="Google Shape;1134;p113"/>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75</a:t>
            </a:fld>
            <a:endParaRPr sz="1000"/>
          </a:p>
        </p:txBody>
      </p:sp>
      <p:pic>
        <p:nvPicPr>
          <p:cNvPr id="1135" name="Google Shape;1135;p113"/>
          <p:cNvPicPr preferRelativeResize="0"/>
          <p:nvPr/>
        </p:nvPicPr>
        <p:blipFill rotWithShape="1">
          <a:blip r:embed="rId3">
            <a:alphaModFix/>
          </a:blip>
          <a:srcRect/>
          <a:stretch/>
        </p:blipFill>
        <p:spPr>
          <a:xfrm>
            <a:off x="1762125" y="762150"/>
            <a:ext cx="4821239" cy="4209900"/>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140"/>
        <p:cNvGrpSpPr/>
        <p:nvPr/>
      </p:nvGrpSpPr>
      <p:grpSpPr>
        <a:xfrm>
          <a:off x="0" y="0"/>
          <a:ext cx="0" cy="0"/>
          <a:chOff x="0" y="0"/>
          <a:chExt cx="0" cy="0"/>
        </a:xfrm>
      </p:grpSpPr>
      <p:sp>
        <p:nvSpPr>
          <p:cNvPr id="1141" name="Google Shape;1141;p114"/>
          <p:cNvSpPr txBox="1">
            <a:spLocks noGrp="1"/>
          </p:cNvSpPr>
          <p:nvPr>
            <p:ph type="title"/>
          </p:nvPr>
        </p:nvSpPr>
        <p:spPr>
          <a:xfrm>
            <a:off x="127000" y="228600"/>
            <a:ext cx="82644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2"/>
              </a:buClr>
              <a:buSzPct val="111111"/>
              <a:buFont typeface="Arial"/>
              <a:buNone/>
            </a:pPr>
            <a:r>
              <a:rPr lang="pt-PT">
                <a:solidFill>
                  <a:schemeClr val="accent1"/>
                </a:solidFill>
              </a:rPr>
              <a:t>Um exemplo na prática: um jato de 5 partículas</a:t>
            </a:r>
            <a:endParaRPr>
              <a:solidFill>
                <a:schemeClr val="accent1"/>
              </a:solidFill>
            </a:endParaRPr>
          </a:p>
        </p:txBody>
      </p:sp>
      <p:sp>
        <p:nvSpPr>
          <p:cNvPr id="1142" name="Google Shape;1142;p114"/>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76</a:t>
            </a:fld>
            <a:endParaRPr sz="1000"/>
          </a:p>
        </p:txBody>
      </p:sp>
      <p:pic>
        <p:nvPicPr>
          <p:cNvPr id="1143" name="Google Shape;1143;p114"/>
          <p:cNvPicPr preferRelativeResize="0"/>
          <p:nvPr/>
        </p:nvPicPr>
        <p:blipFill rotWithShape="1">
          <a:blip r:embed="rId3">
            <a:alphaModFix/>
          </a:blip>
          <a:srcRect/>
          <a:stretch/>
        </p:blipFill>
        <p:spPr>
          <a:xfrm>
            <a:off x="1571625" y="771675"/>
            <a:ext cx="4889145" cy="420990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148"/>
        <p:cNvGrpSpPr/>
        <p:nvPr/>
      </p:nvGrpSpPr>
      <p:grpSpPr>
        <a:xfrm>
          <a:off x="0" y="0"/>
          <a:ext cx="0" cy="0"/>
          <a:chOff x="0" y="0"/>
          <a:chExt cx="0" cy="0"/>
        </a:xfrm>
      </p:grpSpPr>
      <p:sp>
        <p:nvSpPr>
          <p:cNvPr id="1149" name="Google Shape;1149;p115"/>
          <p:cNvSpPr txBox="1">
            <a:spLocks noGrp="1"/>
          </p:cNvSpPr>
          <p:nvPr>
            <p:ph type="title"/>
          </p:nvPr>
        </p:nvSpPr>
        <p:spPr>
          <a:xfrm>
            <a:off x="127000" y="228600"/>
            <a:ext cx="82644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accent1"/>
                </a:solidFill>
              </a:rPr>
              <a:t>Um exemplo na prática: um jato de 5 partículas</a:t>
            </a:r>
            <a:endParaRPr>
              <a:solidFill>
                <a:schemeClr val="accent1"/>
              </a:solidFill>
            </a:endParaRPr>
          </a:p>
        </p:txBody>
      </p:sp>
      <p:sp>
        <p:nvSpPr>
          <p:cNvPr id="1150" name="Google Shape;1150;p115"/>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77</a:t>
            </a:fld>
            <a:endParaRPr sz="1000"/>
          </a:p>
        </p:txBody>
      </p:sp>
      <p:pic>
        <p:nvPicPr>
          <p:cNvPr id="1151" name="Google Shape;1151;p115"/>
          <p:cNvPicPr preferRelativeResize="0"/>
          <p:nvPr/>
        </p:nvPicPr>
        <p:blipFill rotWithShape="1">
          <a:blip r:embed="rId3">
            <a:alphaModFix/>
          </a:blip>
          <a:srcRect/>
          <a:stretch/>
        </p:blipFill>
        <p:spPr>
          <a:xfrm>
            <a:off x="2148225" y="781200"/>
            <a:ext cx="4847544" cy="4209900"/>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156"/>
        <p:cNvGrpSpPr/>
        <p:nvPr/>
      </p:nvGrpSpPr>
      <p:grpSpPr>
        <a:xfrm>
          <a:off x="0" y="0"/>
          <a:ext cx="0" cy="0"/>
          <a:chOff x="0" y="0"/>
          <a:chExt cx="0" cy="0"/>
        </a:xfrm>
      </p:grpSpPr>
      <p:sp>
        <p:nvSpPr>
          <p:cNvPr id="1157" name="Google Shape;1157;p116"/>
          <p:cNvSpPr txBox="1">
            <a:spLocks noGrp="1"/>
          </p:cNvSpPr>
          <p:nvPr>
            <p:ph type="title"/>
          </p:nvPr>
        </p:nvSpPr>
        <p:spPr>
          <a:xfrm>
            <a:off x="127000" y="228600"/>
            <a:ext cx="82644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accent1"/>
                </a:solidFill>
              </a:rPr>
              <a:t>Particle flow: paradigma actual de reconstrução</a:t>
            </a:r>
            <a:endParaRPr>
              <a:solidFill>
                <a:schemeClr val="accent1"/>
              </a:solidFill>
            </a:endParaRPr>
          </a:p>
        </p:txBody>
      </p:sp>
      <p:sp>
        <p:nvSpPr>
          <p:cNvPr id="1158" name="Google Shape;1158;p116"/>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78</a:t>
            </a:fld>
            <a:endParaRPr sz="1000"/>
          </a:p>
        </p:txBody>
      </p:sp>
      <p:pic>
        <p:nvPicPr>
          <p:cNvPr id="1159" name="Google Shape;1159;p116"/>
          <p:cNvPicPr preferRelativeResize="0"/>
          <p:nvPr/>
        </p:nvPicPr>
        <p:blipFill rotWithShape="1">
          <a:blip r:embed="rId3">
            <a:alphaModFix/>
          </a:blip>
          <a:srcRect/>
          <a:stretch/>
        </p:blipFill>
        <p:spPr>
          <a:xfrm>
            <a:off x="2409825" y="724050"/>
            <a:ext cx="4471316" cy="4209899"/>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164"/>
        <p:cNvGrpSpPr/>
        <p:nvPr/>
      </p:nvGrpSpPr>
      <p:grpSpPr>
        <a:xfrm>
          <a:off x="0" y="0"/>
          <a:ext cx="0" cy="0"/>
          <a:chOff x="0" y="0"/>
          <a:chExt cx="0" cy="0"/>
        </a:xfrm>
      </p:grpSpPr>
      <p:sp>
        <p:nvSpPr>
          <p:cNvPr id="1165" name="Google Shape;1165;p117"/>
          <p:cNvSpPr txBox="1">
            <a:spLocks noGrp="1"/>
          </p:cNvSpPr>
          <p:nvPr>
            <p:ph type="title"/>
          </p:nvPr>
        </p:nvSpPr>
        <p:spPr>
          <a:xfrm>
            <a:off x="127000" y="228600"/>
            <a:ext cx="8919600" cy="4002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3000"/>
              <a:buNone/>
            </a:pPr>
            <a:r>
              <a:rPr lang="pt-PT" sz="2600">
                <a:solidFill>
                  <a:schemeClr val="accent1"/>
                </a:solidFill>
              </a:rPr>
              <a:t>Machine learning: paradigma futuro de reconstrução?</a:t>
            </a:r>
            <a:endParaRPr sz="2600">
              <a:solidFill>
                <a:schemeClr val="accent1"/>
              </a:solidFill>
            </a:endParaRPr>
          </a:p>
        </p:txBody>
      </p:sp>
      <p:sp>
        <p:nvSpPr>
          <p:cNvPr id="1166" name="Google Shape;1166;p117"/>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79</a:t>
            </a:fld>
            <a:endParaRPr sz="1000"/>
          </a:p>
        </p:txBody>
      </p:sp>
      <p:pic>
        <p:nvPicPr>
          <p:cNvPr id="1167" name="Google Shape;1167;p117"/>
          <p:cNvPicPr preferRelativeResize="0"/>
          <p:nvPr/>
        </p:nvPicPr>
        <p:blipFill rotWithShape="1">
          <a:blip r:embed="rId3">
            <a:alphaModFix/>
          </a:blip>
          <a:srcRect/>
          <a:stretch/>
        </p:blipFill>
        <p:spPr>
          <a:xfrm>
            <a:off x="76200" y="781200"/>
            <a:ext cx="8771377" cy="3983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6"/>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8</a:t>
            </a:fld>
            <a:endParaRPr sz="900">
              <a:solidFill>
                <a:schemeClr val="lt2"/>
              </a:solidFill>
              <a:latin typeface="Lato"/>
              <a:ea typeface="Lato"/>
              <a:cs typeface="Lato"/>
              <a:sym typeface="Lato"/>
            </a:endParaRPr>
          </a:p>
        </p:txBody>
      </p:sp>
      <p:sp>
        <p:nvSpPr>
          <p:cNvPr id="302" name="Google Shape;302;p46"/>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SzPts val="1800"/>
              <a:buNone/>
            </a:pPr>
            <a:r>
              <a:rPr lang="pt-PT" sz="1700">
                <a:solidFill>
                  <a:schemeClr val="accent1"/>
                </a:solidFill>
              </a:rPr>
              <a:t>Qual é a interacção principal numa colisão de protões?  </a:t>
            </a:r>
            <a:r>
              <a:rPr lang="pt-PT" sz="1700" b="1">
                <a:solidFill>
                  <a:srgbClr val="741B47"/>
                </a:solidFill>
              </a:rPr>
              <a:t>Forte</a:t>
            </a:r>
            <a:endParaRPr sz="17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O que se produz maioritariamente? </a:t>
            </a:r>
            <a:r>
              <a:rPr lang="pt-PT" sz="1700" b="1">
                <a:solidFill>
                  <a:srgbClr val="741B47"/>
                </a:solidFill>
              </a:rPr>
              <a:t>Hadrões </a:t>
            </a:r>
            <a:r>
              <a:rPr lang="pt-PT" sz="1700">
                <a:solidFill>
                  <a:srgbClr val="741B47"/>
                </a:solidFill>
              </a:rPr>
              <a:t>(estados ligados de quarks)</a:t>
            </a:r>
            <a:endParaRPr sz="1700">
              <a:solidFill>
                <a:srgbClr val="741B47"/>
              </a:solidFill>
            </a:endParaRPr>
          </a:p>
          <a:p>
            <a:pPr marL="0" lvl="0" indent="0" algn="l" rtl="0">
              <a:lnSpc>
                <a:spcPct val="105000"/>
              </a:lnSpc>
              <a:spcBef>
                <a:spcPts val="400"/>
              </a:spcBef>
              <a:spcAft>
                <a:spcPts val="0"/>
              </a:spcAft>
              <a:buNone/>
            </a:pPr>
            <a:endParaRPr sz="1700" baseline="300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171"/>
        <p:cNvGrpSpPr/>
        <p:nvPr/>
      </p:nvGrpSpPr>
      <p:grpSpPr>
        <a:xfrm>
          <a:off x="0" y="0"/>
          <a:ext cx="0" cy="0"/>
          <a:chOff x="0" y="0"/>
          <a:chExt cx="0" cy="0"/>
        </a:xfrm>
      </p:grpSpPr>
      <p:sp>
        <p:nvSpPr>
          <p:cNvPr id="1172" name="Google Shape;1172;p118"/>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pt-PT"/>
              <a:t>80</a:t>
            </a:fld>
            <a:endParaRPr/>
          </a:p>
        </p:txBody>
      </p:sp>
      <p:sp>
        <p:nvSpPr>
          <p:cNvPr id="1173" name="Google Shape;1173;p118"/>
          <p:cNvSpPr txBox="1">
            <a:spLocks noGrp="1"/>
          </p:cNvSpPr>
          <p:nvPr>
            <p:ph type="title" idx="4294967295"/>
          </p:nvPr>
        </p:nvSpPr>
        <p:spPr>
          <a:xfrm>
            <a:off x="355125" y="325850"/>
            <a:ext cx="8788800" cy="4438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lt2"/>
                </a:solidFill>
              </a:rPr>
              <a:t>Introdução</a:t>
            </a:r>
            <a:endParaRPr>
              <a:solidFill>
                <a:schemeClr val="lt2"/>
              </a:solidFill>
            </a:endParaRPr>
          </a:p>
          <a:p>
            <a:pPr marL="0" lvl="0" indent="0" algn="l" rtl="0">
              <a:lnSpc>
                <a:spcPct val="100000"/>
              </a:lnSpc>
              <a:spcBef>
                <a:spcPts val="0"/>
              </a:spcBef>
              <a:spcAft>
                <a:spcPts val="0"/>
              </a:spcAft>
              <a:buSzPct val="111111"/>
              <a:buNone/>
            </a:pPr>
            <a:endParaRPr/>
          </a:p>
          <a:p>
            <a:pPr marL="0" lvl="0" indent="0" algn="l" rtl="0">
              <a:lnSpc>
                <a:spcPct val="100000"/>
              </a:lnSpc>
              <a:spcBef>
                <a:spcPts val="0"/>
              </a:spcBef>
              <a:spcAft>
                <a:spcPts val="0"/>
              </a:spcAft>
              <a:buSzPct val="111111"/>
              <a:buNone/>
            </a:pPr>
            <a:r>
              <a:rPr lang="pt-PT">
                <a:solidFill>
                  <a:schemeClr val="lt2"/>
                </a:solidFill>
              </a:rPr>
              <a:t>“Revelando” a passagem de partículas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36666"/>
              <a:buNone/>
            </a:pPr>
            <a:r>
              <a:rPr lang="pt-PT">
                <a:solidFill>
                  <a:schemeClr val="lt2"/>
                </a:solidFill>
              </a:rPr>
              <a:t>Filosofia de construção de ATLAS e CMS</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SzPct val="111111"/>
              <a:buNone/>
            </a:pPr>
            <a:r>
              <a:rPr lang="pt-PT">
                <a:solidFill>
                  <a:schemeClr val="lt2"/>
                </a:solidFill>
              </a:rPr>
              <a:t>Como a reconstrução complementa a detecção</a:t>
            </a:r>
            <a:endParaRPr>
              <a:solidFill>
                <a:schemeClr val="lt2"/>
              </a:solidFill>
            </a:endParaRPr>
          </a:p>
          <a:p>
            <a:pPr marL="0" lvl="0" indent="0" algn="l" rtl="0">
              <a:lnSpc>
                <a:spcPct val="100000"/>
              </a:lnSpc>
              <a:spcBef>
                <a:spcPts val="0"/>
              </a:spcBef>
              <a:spcAft>
                <a:spcPts val="0"/>
              </a:spcAft>
              <a:buSzPct val="111111"/>
              <a:buNone/>
            </a:pPr>
            <a:endParaRPr>
              <a:solidFill>
                <a:schemeClr val="lt2"/>
              </a:solidFill>
            </a:endParaRPr>
          </a:p>
          <a:p>
            <a:pPr marL="0" lvl="0" indent="0" algn="l" rtl="0">
              <a:lnSpc>
                <a:spcPct val="100000"/>
              </a:lnSpc>
              <a:spcBef>
                <a:spcPts val="0"/>
              </a:spcBef>
              <a:spcAft>
                <a:spcPts val="0"/>
              </a:spcAft>
              <a:buClr>
                <a:schemeClr val="dk2"/>
              </a:buClr>
              <a:buSzPct val="111111"/>
              <a:buFont typeface="Arial"/>
              <a:buNone/>
            </a:pPr>
            <a:r>
              <a:rPr lang="pt-PT"/>
              <a:t>Conclusões</a:t>
            </a:r>
            <a:endParaRPr/>
          </a:p>
          <a:p>
            <a:pPr marL="0" lvl="0" indent="0" algn="l" rtl="0">
              <a:lnSpc>
                <a:spcPct val="100000"/>
              </a:lnSpc>
              <a:spcBef>
                <a:spcPts val="0"/>
              </a:spcBef>
              <a:spcAft>
                <a:spcPts val="0"/>
              </a:spcAft>
              <a:buSzPct val="111111"/>
              <a:buNone/>
            </a:pPr>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178"/>
        <p:cNvGrpSpPr/>
        <p:nvPr/>
      </p:nvGrpSpPr>
      <p:grpSpPr>
        <a:xfrm>
          <a:off x="0" y="0"/>
          <a:ext cx="0" cy="0"/>
          <a:chOff x="0" y="0"/>
          <a:chExt cx="0" cy="0"/>
        </a:xfrm>
      </p:grpSpPr>
      <p:sp>
        <p:nvSpPr>
          <p:cNvPr id="1179" name="Google Shape;1179;p119"/>
          <p:cNvSpPr txBox="1">
            <a:spLocks noGrp="1"/>
          </p:cNvSpPr>
          <p:nvPr>
            <p:ph type="title"/>
          </p:nvPr>
        </p:nvSpPr>
        <p:spPr>
          <a:xfrm>
            <a:off x="127000" y="228600"/>
            <a:ext cx="8264400" cy="40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SzPct val="111111"/>
              <a:buNone/>
            </a:pPr>
            <a:r>
              <a:rPr lang="pt-PT">
                <a:solidFill>
                  <a:schemeClr val="accent1"/>
                </a:solidFill>
              </a:rPr>
              <a:t>Conclusões</a:t>
            </a:r>
            <a:endParaRPr>
              <a:solidFill>
                <a:schemeClr val="accent1"/>
              </a:solidFill>
            </a:endParaRPr>
          </a:p>
        </p:txBody>
      </p:sp>
      <p:sp>
        <p:nvSpPr>
          <p:cNvPr id="1180" name="Google Shape;1180;p119"/>
          <p:cNvSpPr txBox="1">
            <a:spLocks noGrp="1"/>
          </p:cNvSpPr>
          <p:nvPr>
            <p:ph type="sldNum" idx="12"/>
          </p:nvPr>
        </p:nvSpPr>
        <p:spPr>
          <a:xfrm>
            <a:off x="8497999" y="4764959"/>
            <a:ext cx="548700" cy="393600"/>
          </a:xfrm>
          <a:prstGeom prst="rect">
            <a:avLst/>
          </a:prstGeom>
          <a:noFill/>
          <a:ln>
            <a:noFill/>
          </a:ln>
        </p:spPr>
        <p:txBody>
          <a:bodyPr spcFirstLastPara="1" wrap="square" lIns="91425" tIns="45700" rIns="91425" bIns="45700" anchor="t" anchorCtr="0">
            <a:normAutofit/>
          </a:bodyPr>
          <a:lstStyle/>
          <a:p>
            <a:pPr marL="0" lvl="0" indent="0" algn="r" rtl="0">
              <a:lnSpc>
                <a:spcPct val="100000"/>
              </a:lnSpc>
              <a:spcBef>
                <a:spcPts val="0"/>
              </a:spcBef>
              <a:spcAft>
                <a:spcPts val="0"/>
              </a:spcAft>
              <a:buSzPts val="1000"/>
              <a:buNone/>
            </a:pPr>
            <a:fld id="{00000000-1234-1234-1234-123412341234}" type="slidenum">
              <a:rPr lang="pt-PT" sz="1000"/>
              <a:t>81</a:t>
            </a:fld>
            <a:endParaRPr sz="1000"/>
          </a:p>
        </p:txBody>
      </p:sp>
      <p:sp>
        <p:nvSpPr>
          <p:cNvPr id="1181" name="Google Shape;1181;p119"/>
          <p:cNvSpPr txBox="1">
            <a:spLocks noGrp="1"/>
          </p:cNvSpPr>
          <p:nvPr>
            <p:ph type="body" idx="1"/>
          </p:nvPr>
        </p:nvSpPr>
        <p:spPr>
          <a:xfrm>
            <a:off x="177800" y="2762625"/>
            <a:ext cx="8889900" cy="22128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5000"/>
              </a:lnSpc>
              <a:spcBef>
                <a:spcPts val="360"/>
              </a:spcBef>
              <a:spcAft>
                <a:spcPts val="0"/>
              </a:spcAft>
              <a:buSzPct val="89636"/>
              <a:buNone/>
            </a:pPr>
            <a:r>
              <a:rPr lang="pt-PT" sz="2008" b="1">
                <a:solidFill>
                  <a:schemeClr val="accent1"/>
                </a:solidFill>
              </a:rPr>
              <a:t>O desenvolvimento e integração de detectores é integrante do trabalho do CERN</a:t>
            </a:r>
            <a:endParaRPr sz="2008" b="1">
              <a:solidFill>
                <a:schemeClr val="accent1"/>
              </a:solidFill>
            </a:endParaRPr>
          </a:p>
          <a:p>
            <a:pPr marL="457200" lvl="0" indent="-337264" algn="l" rtl="0">
              <a:lnSpc>
                <a:spcPct val="150000"/>
              </a:lnSpc>
              <a:spcBef>
                <a:spcPts val="1000"/>
              </a:spcBef>
              <a:spcAft>
                <a:spcPts val="0"/>
              </a:spcAft>
              <a:buSzPct val="100000"/>
              <a:buChar char="●"/>
            </a:pPr>
            <a:r>
              <a:rPr lang="pt-PT" sz="1850"/>
              <a:t>tecnologias acompanham a par e passo as questões da física</a:t>
            </a:r>
            <a:endParaRPr sz="1850"/>
          </a:p>
          <a:p>
            <a:pPr marL="457200" lvl="0" indent="-337264" algn="l" rtl="0">
              <a:lnSpc>
                <a:spcPct val="150000"/>
              </a:lnSpc>
              <a:spcBef>
                <a:spcPts val="0"/>
              </a:spcBef>
              <a:spcAft>
                <a:spcPts val="0"/>
              </a:spcAft>
              <a:buSzPct val="100000"/>
              <a:buChar char="●"/>
            </a:pPr>
            <a:r>
              <a:rPr lang="pt-PT" sz="1850"/>
              <a:t>maior desafio consiste em atingir o compromisso entre a precisão necessária versus   possibilidades actuais da tecnologia</a:t>
            </a:r>
            <a:endParaRPr sz="1850"/>
          </a:p>
          <a:p>
            <a:pPr marL="457200" lvl="0" indent="-337264" algn="l" rtl="0">
              <a:lnSpc>
                <a:spcPct val="150000"/>
              </a:lnSpc>
              <a:spcBef>
                <a:spcPts val="0"/>
              </a:spcBef>
              <a:spcAft>
                <a:spcPts val="0"/>
              </a:spcAft>
              <a:buSzPct val="100000"/>
              <a:buChar char="●"/>
            </a:pPr>
            <a:r>
              <a:rPr lang="pt-PT" sz="1850"/>
              <a:t>complexidade dos detectores do LHC é fundamental ao seu sucesso: </a:t>
            </a:r>
            <a:endParaRPr sz="1850"/>
          </a:p>
          <a:p>
            <a:pPr marL="0" lvl="0" indent="0" algn="l" rtl="0">
              <a:lnSpc>
                <a:spcPct val="150000"/>
              </a:lnSpc>
              <a:spcBef>
                <a:spcPts val="0"/>
              </a:spcBef>
              <a:spcAft>
                <a:spcPts val="0"/>
              </a:spcAft>
              <a:buNone/>
            </a:pPr>
            <a:r>
              <a:rPr lang="pt-PT" sz="1850"/>
              <a:t>           descoberta e estudo do Higgs; pesquisa por sinais de nova física; medidas precisão</a:t>
            </a:r>
            <a:endParaRPr sz="1600">
              <a:solidFill>
                <a:schemeClr val="accent1"/>
              </a:solidFill>
            </a:endParaRPr>
          </a:p>
        </p:txBody>
      </p:sp>
      <p:pic>
        <p:nvPicPr>
          <p:cNvPr id="1182" name="Google Shape;1182;p119"/>
          <p:cNvPicPr preferRelativeResize="0"/>
          <p:nvPr/>
        </p:nvPicPr>
        <p:blipFill rotWithShape="1">
          <a:blip r:embed="rId3">
            <a:alphaModFix/>
          </a:blip>
          <a:srcRect/>
          <a:stretch/>
        </p:blipFill>
        <p:spPr>
          <a:xfrm>
            <a:off x="3657600" y="278374"/>
            <a:ext cx="5057775" cy="2260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7"/>
          <p:cNvSpPr txBox="1">
            <a:spLocks noGrp="1"/>
          </p:cNvSpPr>
          <p:nvPr>
            <p:ph type="sldNum" idx="12"/>
          </p:nvPr>
        </p:nvSpPr>
        <p:spPr>
          <a:xfrm>
            <a:off x="7213825" y="4914900"/>
            <a:ext cx="1905000" cy="2286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900"/>
              <a:buNone/>
            </a:pPr>
            <a:fld id="{00000000-1234-1234-1234-123412341234}" type="slidenum">
              <a:rPr lang="pt-PT" sz="900">
                <a:solidFill>
                  <a:schemeClr val="lt2"/>
                </a:solidFill>
                <a:latin typeface="Lato"/>
                <a:ea typeface="Lato"/>
                <a:cs typeface="Lato"/>
                <a:sym typeface="Lato"/>
              </a:rPr>
              <a:t>9</a:t>
            </a:fld>
            <a:endParaRPr sz="900">
              <a:solidFill>
                <a:schemeClr val="lt2"/>
              </a:solidFill>
              <a:latin typeface="Lato"/>
              <a:ea typeface="Lato"/>
              <a:cs typeface="Lato"/>
              <a:sym typeface="Lato"/>
            </a:endParaRPr>
          </a:p>
        </p:txBody>
      </p:sp>
      <p:sp>
        <p:nvSpPr>
          <p:cNvPr id="308" name="Google Shape;308;p47"/>
          <p:cNvSpPr txBox="1">
            <a:spLocks noGrp="1"/>
          </p:cNvSpPr>
          <p:nvPr>
            <p:ph type="body" idx="1"/>
          </p:nvPr>
        </p:nvSpPr>
        <p:spPr>
          <a:xfrm>
            <a:off x="754875" y="572900"/>
            <a:ext cx="8364000" cy="38967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400"/>
              </a:spcBef>
              <a:spcAft>
                <a:spcPts val="0"/>
              </a:spcAft>
              <a:buClr>
                <a:schemeClr val="dk2"/>
              </a:buClr>
              <a:buSzPts val="1800"/>
              <a:buFont typeface="Arial"/>
              <a:buNone/>
            </a:pPr>
            <a:r>
              <a:rPr lang="pt-PT" sz="1700">
                <a:solidFill>
                  <a:schemeClr val="accent1"/>
                </a:solidFill>
              </a:rPr>
              <a:t>Qual é a interacção principal numa colisão de protões?  </a:t>
            </a:r>
            <a:r>
              <a:rPr lang="pt-PT" sz="1700" b="1">
                <a:solidFill>
                  <a:srgbClr val="741B47"/>
                </a:solidFill>
              </a:rPr>
              <a:t>Forte</a:t>
            </a:r>
            <a:endParaRPr sz="1700" b="1" baseline="30000">
              <a:solidFill>
                <a:srgbClr val="741B47"/>
              </a:solidFill>
            </a:endParaRPr>
          </a:p>
          <a:p>
            <a:pPr marL="0" lvl="0" indent="0" algn="l" rtl="0">
              <a:lnSpc>
                <a:spcPct val="105000"/>
              </a:lnSpc>
              <a:spcBef>
                <a:spcPts val="400"/>
              </a:spcBef>
              <a:spcAft>
                <a:spcPts val="0"/>
              </a:spcAft>
              <a:buSzPts val="1800"/>
              <a:buNone/>
            </a:pPr>
            <a:endParaRPr sz="1700" b="1">
              <a:solidFill>
                <a:schemeClr val="accent1"/>
              </a:solidFill>
            </a:endParaRPr>
          </a:p>
          <a:p>
            <a:pPr marL="0" lvl="0" indent="0" algn="l" rtl="0">
              <a:lnSpc>
                <a:spcPct val="105000"/>
              </a:lnSpc>
              <a:spcBef>
                <a:spcPts val="400"/>
              </a:spcBef>
              <a:spcAft>
                <a:spcPts val="0"/>
              </a:spcAft>
              <a:buClr>
                <a:schemeClr val="dk2"/>
              </a:buClr>
              <a:buSzPts val="1800"/>
              <a:buFont typeface="Arial"/>
              <a:buNone/>
            </a:pPr>
            <a:r>
              <a:rPr lang="pt-PT" sz="1700">
                <a:solidFill>
                  <a:schemeClr val="accent1"/>
                </a:solidFill>
              </a:rPr>
              <a:t>O que se produz maioritariamente? </a:t>
            </a:r>
            <a:r>
              <a:rPr lang="pt-PT" sz="1700" b="1">
                <a:solidFill>
                  <a:srgbClr val="741B47"/>
                </a:solidFill>
              </a:rPr>
              <a:t>Hadrões </a:t>
            </a:r>
            <a:r>
              <a:rPr lang="pt-PT" sz="1700">
                <a:solidFill>
                  <a:srgbClr val="741B47"/>
                </a:solidFill>
              </a:rPr>
              <a:t>(estados ligados de quarks)</a:t>
            </a:r>
            <a:endParaRPr sz="1700">
              <a:solidFill>
                <a:srgbClr val="741B47"/>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Existe alguma ordem nos estados produzidos? </a:t>
            </a:r>
            <a:endParaRPr sz="1700" baseline="30000">
              <a:solidFill>
                <a:schemeClr val="accent1"/>
              </a:solidFill>
            </a:endParaRPr>
          </a:p>
          <a:p>
            <a:pPr marL="0" lvl="0" indent="0" algn="l" rtl="0">
              <a:lnSpc>
                <a:spcPct val="105000"/>
              </a:lnSpc>
              <a:spcBef>
                <a:spcPts val="400"/>
              </a:spcBef>
              <a:spcAft>
                <a:spcPts val="0"/>
              </a:spcAft>
              <a:buSzPts val="1800"/>
              <a:buNone/>
            </a:pPr>
            <a:endParaRPr sz="1700">
              <a:solidFill>
                <a:schemeClr val="accent1"/>
              </a:solidFill>
            </a:endParaRPr>
          </a:p>
          <a:p>
            <a:pPr marL="0" lvl="0" indent="0" algn="l" rtl="0">
              <a:lnSpc>
                <a:spcPct val="105000"/>
              </a:lnSpc>
              <a:spcBef>
                <a:spcPts val="400"/>
              </a:spcBef>
              <a:spcAft>
                <a:spcPts val="0"/>
              </a:spcAft>
              <a:buSzPts val="1800"/>
              <a:buNone/>
            </a:pPr>
            <a:r>
              <a:rPr lang="pt-PT" sz="1700">
                <a:solidFill>
                  <a:schemeClr val="accent1"/>
                </a:solidFill>
              </a:rPr>
              <a:t> </a:t>
            </a:r>
            <a:endParaRPr sz="1700">
              <a:solidFill>
                <a:schemeClr val="accent1"/>
              </a:solidFill>
            </a:endParaRPr>
          </a:p>
        </p:txBody>
      </p:sp>
    </p:spTree>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2967</Words>
  <Application>Microsoft Office PowerPoint</Application>
  <PresentationFormat>On-screen Show (16:9)</PresentationFormat>
  <Paragraphs>699</Paragraphs>
  <Slides>81</Slides>
  <Notes>81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81</vt:i4>
      </vt:variant>
    </vt:vector>
  </HeadingPairs>
  <TitlesOfParts>
    <vt:vector size="90" baseType="lpstr">
      <vt:lpstr>Raleway</vt:lpstr>
      <vt:lpstr>Verdana</vt:lpstr>
      <vt:lpstr>Times</vt:lpstr>
      <vt:lpstr>Calibri</vt:lpstr>
      <vt:lpstr>Arial</vt:lpstr>
      <vt:lpstr>Lato</vt:lpstr>
      <vt:lpstr>Josefin Sans</vt:lpstr>
      <vt:lpstr>Office Theme</vt:lpstr>
      <vt:lpstr>Swiss</vt:lpstr>
      <vt:lpstr>Princípios básicos de detectores</vt:lpstr>
      <vt:lpstr>Introdução  “Revelando” a passagem de partículas  Filosofia de construção de ATLAS e CMS  Como a reconstrução complementa a detecção  Conclusões </vt:lpstr>
      <vt:lpstr>Introdução  “Revelando” a passagem de partículas  Filosofia de construção de ATLAS e CMS  Como a reconstrução complementa a detecção  Conclusões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Introdução O efeito do observador I</vt:lpstr>
      <vt:lpstr>Introdução O efeito do observador II</vt:lpstr>
      <vt:lpstr>Introdução Princípios gerais de detecção no LHC</vt:lpstr>
      <vt:lpstr>Introdução Características genéricas de um detector</vt:lpstr>
      <vt:lpstr>Introdução Características genéricas de um detector</vt:lpstr>
      <vt:lpstr>PowerPoint Presentation</vt:lpstr>
      <vt:lpstr>Introdução Características genéricas de um detector</vt:lpstr>
      <vt:lpstr>Introdução Características genéricas de um detector</vt:lpstr>
      <vt:lpstr>Introdução Outras características importantes num detector</vt:lpstr>
      <vt:lpstr>Introdução Outras características importantes num detector</vt:lpstr>
      <vt:lpstr>Introdução Outras características importantes num detector</vt:lpstr>
      <vt:lpstr>Introdução Outras características importantes num detector</vt:lpstr>
      <vt:lpstr>Introdução Sumário</vt:lpstr>
      <vt:lpstr>Introdução  “Revelando” a passagem de partículas  Alguns exemplos de detectores do LHC  Como a reconstrução complementa a detecção  Conclusões </vt:lpstr>
      <vt:lpstr>Revelando a passagem de partículas Campo magnético: no coração de uma experiência</vt:lpstr>
      <vt:lpstr>Revelando a passagem de partículas Campos magnéticos nas grandes experiências</vt:lpstr>
      <vt:lpstr>Revelando a passagem de partículas Campos magnéticos nas grandes experiências</vt:lpstr>
      <vt:lpstr>Revelando a passagem de partículas Como ver a trajectória das partículas?</vt:lpstr>
      <vt:lpstr>Revelando a passagem de partículas Os primeiros reveladores de partículas</vt:lpstr>
      <vt:lpstr>Revelando a passagem de partículas Um exemplo histórico: Gargamelle</vt:lpstr>
      <vt:lpstr>Revelando a passagem de partículas Câmaras de fios (proportional multi-wire  chambers)</vt:lpstr>
      <vt:lpstr>Revelando a passagem de partículas Câmaras de deriva (drift chambers)</vt:lpstr>
      <vt:lpstr>PowerPoint Presentation</vt:lpstr>
      <vt:lpstr>Revelando a passagem de partículas Detectores de estado sólido I</vt:lpstr>
      <vt:lpstr>Revelando a passagem de partículas Detectores de estado sólido II</vt:lpstr>
      <vt:lpstr>Revelando a passagem de partículas Complexidade crescente dos detectores de Si</vt:lpstr>
      <vt:lpstr>PowerPoint Presentation</vt:lpstr>
      <vt:lpstr>Revelando a passagem de partículas Ligando os pontos: reconstrução de trajectórias I</vt:lpstr>
      <vt:lpstr>Revelando a passagem de partículas Ligando os pontos: reconstrução de trajectórias II</vt:lpstr>
      <vt:lpstr>Revelando a passagem de partículas Ligando os pontos: reconstrução de trajectórias III</vt:lpstr>
      <vt:lpstr>… em última instância temos de as converter em partículas ionizantes</vt:lpstr>
      <vt:lpstr>Revelando a passagem de partículas Princípios de calorimetria</vt:lpstr>
      <vt:lpstr>Revelando a passagem de partículas Funções de um calorímetro</vt:lpstr>
      <vt:lpstr>Revelando a passagem de partículas Cascatas eletromagnéticas</vt:lpstr>
      <vt:lpstr>Revelando a passagem de partículas Cascatas eletromagnéticas - um modelo simples</vt:lpstr>
      <vt:lpstr>PowerPoint Presentation</vt:lpstr>
      <vt:lpstr>Revelando a passagem de partículas Cascatas hadrónicas</vt:lpstr>
      <vt:lpstr>Revelando a passagem de partículas Cascatas hadrónicas</vt:lpstr>
      <vt:lpstr>Revelando a passagem de partículas Cascatas hadrónicas - contenção</vt:lpstr>
      <vt:lpstr>Revelando a passagem de partículas Materiais tipicamente usados em absorvedores</vt:lpstr>
      <vt:lpstr>Revelando a passagem de partículas Modelo de resolução calorimétrica</vt:lpstr>
      <vt:lpstr>Revelando a passagem de partículas Modelo de resolução calorimétrica</vt:lpstr>
      <vt:lpstr>PowerPoint Presentation</vt:lpstr>
      <vt:lpstr>PowerPoint Presentation</vt:lpstr>
      <vt:lpstr>PowerPoint Presentation</vt:lpstr>
      <vt:lpstr>PowerPoint Presentation</vt:lpstr>
      <vt:lpstr>Introdução  “Revelando” a passagem de partículas  Filosofia de construção de ATLAS e CMS  Como a reconstrução complementa a detecção  Conclusões </vt:lpstr>
      <vt:lpstr>Filosofia de construção de ATLAS e CMS A física alinha os princípios gerais</vt:lpstr>
      <vt:lpstr>Filosofia de construção de ATLAS e CMS A engenharia guia a concretização</vt:lpstr>
      <vt:lpstr>PowerPoint Presentation</vt:lpstr>
      <vt:lpstr>PowerPoint Presentation</vt:lpstr>
      <vt:lpstr>PowerPoint Presentation</vt:lpstr>
      <vt:lpstr>O detector e as partículas</vt:lpstr>
      <vt:lpstr>PowerPoint Presentation</vt:lpstr>
      <vt:lpstr>PowerPoint Presentation</vt:lpstr>
      <vt:lpstr>PowerPoint Presentation</vt:lpstr>
      <vt:lpstr>PowerPoint Presentation</vt:lpstr>
      <vt:lpstr>PowerPoint Presentation</vt:lpstr>
      <vt:lpstr>PowerPoint Presentation</vt:lpstr>
      <vt:lpstr>Introdução  “Revelando” a passagem de partículas  Filosofia de construção de ATLAS e CMS  Como a reconstrução complementa a detecção  Conclusões </vt:lpstr>
      <vt:lpstr>Descrição global de um evento:  o algoritmo de “particle flow”</vt:lpstr>
      <vt:lpstr>Um exemplo na prática: um jato de 5 partículas</vt:lpstr>
      <vt:lpstr>Um exemplo na prática: um jato de 5 partículas</vt:lpstr>
      <vt:lpstr>Um exemplo na prática: um jato de 5 partículas</vt:lpstr>
      <vt:lpstr>Particle flow: paradigma actual de reconstrução</vt:lpstr>
      <vt:lpstr>Machine learning: paradigma futuro de reconstrução?</vt:lpstr>
      <vt:lpstr>Introdução  “Revelando” a passagem de partículas  Filosofia de construção de ATLAS e CMS  Como a reconstrução complementa a detecção  Conclusões </vt:lpstr>
      <vt:lpstr>Conclusões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Princípios básicos de detectores</dc:title>
  <cp:lastModifiedBy>VC room</cp:lastModifiedBy>
  <cp:revision>1</cp:revision>
  <dcterms:modified xsi:type="dcterms:W3CDTF">2023-09-04T10:33:42Z</dcterms:modified>
</cp:coreProperties>
</file>