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398" r:id="rId2"/>
    <p:sldId id="356" r:id="rId3"/>
    <p:sldId id="368" r:id="rId4"/>
    <p:sldId id="386" r:id="rId5"/>
    <p:sldId id="362" r:id="rId6"/>
    <p:sldId id="352" r:id="rId7"/>
    <p:sldId id="291" r:id="rId8"/>
    <p:sldId id="369" r:id="rId9"/>
    <p:sldId id="299" r:id="rId10"/>
    <p:sldId id="301" r:id="rId11"/>
    <p:sldId id="363" r:id="rId12"/>
    <p:sldId id="302" r:id="rId13"/>
    <p:sldId id="303" r:id="rId14"/>
    <p:sldId id="322" r:id="rId15"/>
    <p:sldId id="370" r:id="rId16"/>
    <p:sldId id="357" r:id="rId17"/>
    <p:sldId id="358" r:id="rId18"/>
    <p:sldId id="332" r:id="rId19"/>
    <p:sldId id="371" r:id="rId20"/>
    <p:sldId id="342" r:id="rId21"/>
    <p:sldId id="343" r:id="rId22"/>
    <p:sldId id="344" r:id="rId23"/>
    <p:sldId id="347" r:id="rId24"/>
    <p:sldId id="348" r:id="rId25"/>
    <p:sldId id="286" r:id="rId26"/>
    <p:sldId id="346" r:id="rId27"/>
    <p:sldId id="295" r:id="rId28"/>
    <p:sldId id="366" r:id="rId29"/>
    <p:sldId id="372" r:id="rId30"/>
    <p:sldId id="376" r:id="rId31"/>
    <p:sldId id="365" r:id="rId32"/>
    <p:sldId id="308" r:id="rId33"/>
    <p:sldId id="307" r:id="rId34"/>
    <p:sldId id="385" r:id="rId35"/>
    <p:sldId id="388" r:id="rId36"/>
    <p:sldId id="389" r:id="rId37"/>
    <p:sldId id="390" r:id="rId38"/>
    <p:sldId id="401" r:id="rId39"/>
    <p:sldId id="397" r:id="rId40"/>
    <p:sldId id="399" r:id="rId41"/>
    <p:sldId id="323" r:id="rId42"/>
    <p:sldId id="288" r:id="rId43"/>
    <p:sldId id="402" r:id="rId44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7">
          <p15:clr>
            <a:srgbClr val="A4A3A4"/>
          </p15:clr>
        </p15:guide>
        <p15:guide id="2" pos="2887">
          <p15:clr>
            <a:srgbClr val="A4A3A4"/>
          </p15:clr>
        </p15:guide>
        <p15:guide id="3" orient="horz" pos="490">
          <p15:clr>
            <a:srgbClr val="A4A3A4"/>
          </p15:clr>
        </p15:guide>
        <p15:guide id="4" pos="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022BA0"/>
    <a:srgbClr val="B49F96"/>
    <a:srgbClr val="8B6F63"/>
    <a:srgbClr val="D9D9D9"/>
    <a:srgbClr val="104282"/>
    <a:srgbClr val="0055A0"/>
    <a:srgbClr val="000000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61" autoAdjust="0"/>
    <p:restoredTop sz="96296" autoAdjust="0"/>
  </p:normalViewPr>
  <p:slideViewPr>
    <p:cSldViewPr snapToGrid="0" snapToObjects="1">
      <p:cViewPr varScale="1">
        <p:scale>
          <a:sx n="136" d="100"/>
          <a:sy n="136" d="100"/>
        </p:scale>
        <p:origin x="492" y="168"/>
      </p:cViewPr>
      <p:guideLst>
        <p:guide orient="horz" pos="1317"/>
        <p:guide pos="2887"/>
        <p:guide orient="horz" pos="490"/>
        <p:guide pos="368"/>
      </p:guideLst>
    </p:cSldViewPr>
  </p:slideViewPr>
  <p:outlineViewPr>
    <p:cViewPr>
      <p:scale>
        <a:sx n="33" d="100"/>
        <a:sy n="33" d="100"/>
      </p:scale>
      <p:origin x="0" y="70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15282"/>
    </p:cViewPr>
  </p:sorterViewPr>
  <p:notesViewPr>
    <p:cSldViewPr snapToGrid="0" snapToObjects="1">
      <p:cViewPr varScale="1">
        <p:scale>
          <a:sx n="131" d="100"/>
          <a:sy n="131" d="100"/>
        </p:scale>
        <p:origin x="-1482" y="-96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8448" cy="339515"/>
          </a:xfrm>
          <a:prstGeom prst="rect">
            <a:avLst/>
          </a:prstGeom>
        </p:spPr>
        <p:txBody>
          <a:bodyPr vert="horz" lIns="87931" tIns="43965" rIns="87931" bIns="4396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7107"/>
            <a:ext cx="4278448" cy="339515"/>
          </a:xfrm>
          <a:prstGeom prst="rect">
            <a:avLst/>
          </a:prstGeom>
        </p:spPr>
        <p:txBody>
          <a:bodyPr vert="horz" lIns="87931" tIns="43965" rIns="87931" bIns="4396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010" y="6457107"/>
            <a:ext cx="4278448" cy="339515"/>
          </a:xfrm>
          <a:prstGeom prst="rect">
            <a:avLst/>
          </a:prstGeom>
        </p:spPr>
        <p:txBody>
          <a:bodyPr vert="horz" lIns="87931" tIns="43965" rIns="87931" bIns="43965" rtlCol="0" anchor="b"/>
          <a:lstStyle>
            <a:lvl1pPr algn="r">
              <a:defRPr sz="1200"/>
            </a:lvl1pPr>
          </a:lstStyle>
          <a:p>
            <a:fld id="{149FF9A6-BFFC-4A48-95FE-B0FF9499D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747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8153" cy="339884"/>
          </a:xfrm>
          <a:prstGeom prst="rect">
            <a:avLst/>
          </a:prstGeom>
        </p:spPr>
        <p:txBody>
          <a:bodyPr vert="horz" lIns="91123" tIns="45562" rIns="91123" bIns="455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7" y="0"/>
            <a:ext cx="4278153" cy="339884"/>
          </a:xfrm>
          <a:prstGeom prst="rect">
            <a:avLst/>
          </a:prstGeom>
        </p:spPr>
        <p:txBody>
          <a:bodyPr vert="horz" lIns="91123" tIns="45562" rIns="91123" bIns="45562" rtlCol="0"/>
          <a:lstStyle>
            <a:lvl1pPr algn="r">
              <a:defRPr sz="1200"/>
            </a:lvl1pPr>
          </a:lstStyle>
          <a:p>
            <a:fld id="{B1425036-A569-4485-892D-6A5C173F5FD6}" type="datetimeFigureOut">
              <a:rPr lang="en-GB" smtClean="0"/>
              <a:t>18/08/2023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3" tIns="45562" rIns="91123" bIns="4556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8" y="3228896"/>
            <a:ext cx="7898130" cy="3058954"/>
          </a:xfrm>
          <a:prstGeom prst="rect">
            <a:avLst/>
          </a:prstGeom>
        </p:spPr>
        <p:txBody>
          <a:bodyPr vert="horz" lIns="91123" tIns="45562" rIns="91123" bIns="455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278153" cy="339884"/>
          </a:xfrm>
          <a:prstGeom prst="rect">
            <a:avLst/>
          </a:prstGeom>
        </p:spPr>
        <p:txBody>
          <a:bodyPr vert="horz" lIns="91123" tIns="45562" rIns="91123" bIns="455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7" y="6456613"/>
            <a:ext cx="4278153" cy="339884"/>
          </a:xfrm>
          <a:prstGeom prst="rect">
            <a:avLst/>
          </a:prstGeom>
        </p:spPr>
        <p:txBody>
          <a:bodyPr vert="horz" lIns="91123" tIns="45562" rIns="91123" bIns="45562" rtlCol="0" anchor="b"/>
          <a:lstStyle>
            <a:lvl1pPr algn="r">
              <a:defRPr sz="1200"/>
            </a:lvl1pPr>
          </a:lstStyle>
          <a:p>
            <a:fld id="{9E090E61-185F-427B-B740-006357CCD1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507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353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PLC (Programmable Logic Controller): Highly reliable and flexible industrial computer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050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With the geographical</a:t>
            </a:r>
            <a:r>
              <a:rPr lang="en-GB" baseline="0" dirty="0"/>
              <a:t> information that we get from the databases we can build: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868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You’re not only able</a:t>
            </a:r>
            <a:r>
              <a:rPr lang="en-GB" baseline="0" dirty="0"/>
              <a:t> to check and send commands to individual devices, you can also perform read and send commands to many devices at a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06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check historical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84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check historical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439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 Sep 08 – the first proton beams in the LHC</a:t>
            </a:r>
          </a:p>
          <a:p>
            <a:pPr defTabSz="911232">
              <a:defRPr/>
            </a:pPr>
            <a:r>
              <a:rPr lang="en-US" b="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At 10:28, one beam of protons was steered around the machine for the 1</a:t>
            </a:r>
            <a:r>
              <a:rPr lang="en-US" b="0" kern="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b="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time</a:t>
            </a:r>
          </a:p>
          <a:p>
            <a:pPr defTabSz="911232">
              <a:defRPr/>
            </a:pPr>
            <a:r>
              <a:rPr lang="en-US" b="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Around 15:00 the other beam circulated in the second ring (anticlockwise)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183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34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48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636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487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232">
              <a:defRPr/>
            </a:pPr>
            <a:r>
              <a:rPr lang="en-US" sz="1000" dirty="0">
                <a:solidFill>
                  <a:srgbClr val="022BA0"/>
                </a:solidFill>
              </a:rPr>
              <a:t>Dipole: 15m, 35 tons, ½ MCHF</a:t>
            </a:r>
          </a:p>
          <a:p>
            <a:pPr defTabSz="911232">
              <a:defRPr/>
            </a:pPr>
            <a:r>
              <a:rPr lang="en-US" sz="1000" dirty="0">
                <a:solidFill>
                  <a:srgbClr val="022BA0"/>
                </a:solidFill>
              </a:rPr>
              <a:t>Total stored energy 11 GJ</a:t>
            </a:r>
            <a:endParaRPr lang="en-GB" sz="1000" dirty="0">
              <a:solidFill>
                <a:srgbClr val="022B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12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232">
              <a:defRPr/>
            </a:pPr>
            <a:r>
              <a:rPr lang="en-US" dirty="0">
                <a:solidFill>
                  <a:srgbClr val="022BA0"/>
                </a:solidFill>
              </a:rPr>
              <a:t>RF 400 MHz (2.5 ns)</a:t>
            </a:r>
          </a:p>
          <a:p>
            <a:pPr defTabSz="911232">
              <a:defRPr/>
            </a:pPr>
            <a:r>
              <a:rPr lang="en-US" dirty="0">
                <a:solidFill>
                  <a:srgbClr val="022BA0"/>
                </a:solidFill>
              </a:rPr>
              <a:t>Bunch spacing = 25ns = 10 RF buckets (of 2.5ns) = 7.5 m</a:t>
            </a:r>
            <a:endParaRPr lang="en-GB" dirty="0">
              <a:solidFill>
                <a:srgbClr val="022BA0"/>
              </a:solidFill>
            </a:endParaRPr>
          </a:p>
          <a:p>
            <a:r>
              <a:rPr lang="en-US" dirty="0"/>
              <a:t>Power consumption 120 MW</a:t>
            </a:r>
          </a:p>
          <a:p>
            <a:r>
              <a:rPr lang="en-US" dirty="0"/>
              <a:t>Cost: machine 5 000 MCHF; experiments 6 000 MC HF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651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sz="1400" dirty="0"/>
              <a:t>The arc: Most of a </a:t>
            </a:r>
            <a:r>
              <a:rPr lang="fr-CH" sz="1400" dirty="0" err="1"/>
              <a:t>sector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composed</a:t>
            </a:r>
            <a:r>
              <a:rPr lang="fr-CH" sz="1400" dirty="0"/>
              <a:t> of 154 </a:t>
            </a:r>
            <a:r>
              <a:rPr lang="fr-CH" sz="1400" dirty="0" err="1"/>
              <a:t>dipoles</a:t>
            </a:r>
            <a:r>
              <a:rPr lang="fr-CH" sz="1400" dirty="0"/>
              <a:t> and 40 quadrupoles </a:t>
            </a:r>
            <a:r>
              <a:rPr lang="fr-CH" sz="1400" dirty="0" err="1"/>
              <a:t>which</a:t>
            </a:r>
            <a:endParaRPr lang="fr-CH" sz="1400" dirty="0"/>
          </a:p>
          <a:p>
            <a:pPr lvl="1">
              <a:buNone/>
            </a:pPr>
            <a:r>
              <a:rPr lang="fr-CH" sz="1300" dirty="0"/>
              <a:t>are in </a:t>
            </a:r>
            <a:r>
              <a:rPr lang="fr-CH" sz="1300" dirty="0" err="1"/>
              <a:t>series</a:t>
            </a:r>
            <a:r>
              <a:rPr lang="fr-CH" sz="1300" dirty="0"/>
              <a:t>: </a:t>
            </a:r>
            <a:r>
              <a:rPr lang="fr-CH" sz="1300" dirty="0" err="1"/>
              <a:t>dipoles</a:t>
            </a:r>
            <a:r>
              <a:rPr lang="fr-CH" sz="1300" dirty="0"/>
              <a:t> in </a:t>
            </a:r>
            <a:r>
              <a:rPr lang="fr-CH" sz="1300" dirty="0" err="1"/>
              <a:t>series</a:t>
            </a:r>
            <a:r>
              <a:rPr lang="fr-CH" sz="1300" dirty="0"/>
              <a:t> &amp; quads in </a:t>
            </a:r>
            <a:r>
              <a:rPr lang="fr-CH" sz="1300" dirty="0" err="1"/>
              <a:t>series</a:t>
            </a:r>
            <a:endParaRPr lang="fr-CH" sz="1300" dirty="0"/>
          </a:p>
          <a:p>
            <a:pPr lvl="1">
              <a:buNone/>
            </a:pPr>
            <a:r>
              <a:rPr lang="fr-CH" sz="1300" dirty="0" err="1"/>
              <a:t>operate</a:t>
            </a:r>
            <a:r>
              <a:rPr lang="fr-CH" sz="1300" dirty="0"/>
              <a:t> </a:t>
            </a:r>
            <a:r>
              <a:rPr lang="fr-CH" sz="1300" dirty="0" err="1"/>
              <a:t>at</a:t>
            </a:r>
            <a:r>
              <a:rPr lang="fr-CH" sz="1300" dirty="0"/>
              <a:t> 1.9 K</a:t>
            </a:r>
          </a:p>
          <a:p>
            <a:pPr lvl="1">
              <a:buNone/>
            </a:pPr>
            <a:r>
              <a:rPr lang="fr-CH" sz="1300" dirty="0"/>
              <a:t>the </a:t>
            </a:r>
            <a:r>
              <a:rPr lang="fr-CH" sz="1300" dirty="0" err="1"/>
              <a:t>dipoles</a:t>
            </a:r>
            <a:r>
              <a:rPr lang="fr-CH" sz="1300" dirty="0"/>
              <a:t> have a </a:t>
            </a:r>
            <a:r>
              <a:rPr lang="fr-CH" sz="1300" dirty="0" err="1"/>
              <a:t>huge</a:t>
            </a:r>
            <a:r>
              <a:rPr lang="fr-CH" sz="1300" dirty="0"/>
              <a:t> inductance 16H</a:t>
            </a:r>
          </a:p>
          <a:p>
            <a:pPr lvl="1">
              <a:buNone/>
            </a:pPr>
            <a:r>
              <a:rPr lang="fr-CH" sz="1300" dirty="0" err="1"/>
              <a:t>contain</a:t>
            </a:r>
            <a:endParaRPr lang="fr-CH" sz="1300" dirty="0"/>
          </a:p>
          <a:p>
            <a:pPr lvl="2">
              <a:buNone/>
            </a:pPr>
            <a:r>
              <a:rPr lang="fr-CH" dirty="0" err="1"/>
              <a:t>families</a:t>
            </a:r>
            <a:r>
              <a:rPr lang="fr-CH" dirty="0"/>
              <a:t> of correctors in </a:t>
            </a:r>
            <a:r>
              <a:rPr lang="fr-CH" dirty="0" err="1"/>
              <a:t>series</a:t>
            </a:r>
            <a:endParaRPr lang="fr-CH" dirty="0"/>
          </a:p>
          <a:p>
            <a:pPr lvl="2">
              <a:buNone/>
            </a:pPr>
            <a:r>
              <a:rPr lang="fr-CH" dirty="0" err="1"/>
              <a:t>dipole</a:t>
            </a:r>
            <a:r>
              <a:rPr lang="fr-CH" dirty="0"/>
              <a:t> correctors</a:t>
            </a:r>
          </a:p>
          <a:p>
            <a:pPr>
              <a:buNone/>
            </a:pPr>
            <a:r>
              <a:rPr lang="fr-CH" sz="1400" dirty="0"/>
              <a:t>The </a:t>
            </a:r>
            <a:r>
              <a:rPr lang="fr-CH" sz="1400" dirty="0" err="1"/>
              <a:t>matching</a:t>
            </a:r>
            <a:r>
              <a:rPr lang="fr-CH" sz="1400" dirty="0"/>
              <a:t> sections: </a:t>
            </a:r>
            <a:r>
              <a:rPr lang="fr-CH" sz="1400" dirty="0" err="1"/>
              <a:t>small</a:t>
            </a:r>
            <a:r>
              <a:rPr lang="fr-CH" sz="1400" dirty="0"/>
              <a:t> </a:t>
            </a:r>
            <a:r>
              <a:rPr lang="fr-CH" sz="1400" dirty="0" err="1"/>
              <a:t>subsectors</a:t>
            </a:r>
            <a:r>
              <a:rPr lang="fr-CH" sz="1400" dirty="0"/>
              <a:t> </a:t>
            </a:r>
          </a:p>
          <a:p>
            <a:pPr lvl="1">
              <a:buNone/>
            </a:pPr>
            <a:r>
              <a:rPr lang="fr-CH" sz="1300" dirty="0"/>
              <a:t>operating </a:t>
            </a:r>
            <a:r>
              <a:rPr lang="fr-CH" sz="1300" dirty="0" err="1"/>
              <a:t>at</a:t>
            </a:r>
            <a:r>
              <a:rPr lang="fr-CH" sz="1300" dirty="0"/>
              <a:t> 4.5K</a:t>
            </a:r>
          </a:p>
          <a:p>
            <a:pPr lvl="1">
              <a:buNone/>
            </a:pPr>
            <a:r>
              <a:rPr lang="fr-CH" sz="1300" dirty="0" err="1"/>
              <a:t>often</a:t>
            </a:r>
            <a:r>
              <a:rPr lang="fr-CH" sz="1300" dirty="0"/>
              <a:t> </a:t>
            </a:r>
            <a:r>
              <a:rPr lang="fr-CH" sz="1300" dirty="0" err="1"/>
              <a:t>standalone</a:t>
            </a:r>
            <a:r>
              <a:rPr lang="fr-CH" sz="1300" dirty="0"/>
              <a:t> </a:t>
            </a:r>
            <a:r>
              <a:rPr lang="fr-CH" sz="1300" dirty="0" err="1"/>
              <a:t>magnets</a:t>
            </a:r>
            <a:endParaRPr lang="fr-CH" sz="1300" dirty="0"/>
          </a:p>
          <a:p>
            <a:pPr lvl="1">
              <a:buNone/>
            </a:pPr>
            <a:r>
              <a:rPr lang="fr-CH" sz="1300" dirty="0" err="1"/>
              <a:t>very</a:t>
            </a:r>
            <a:r>
              <a:rPr lang="fr-CH" sz="1300" dirty="0"/>
              <a:t> </a:t>
            </a:r>
            <a:r>
              <a:rPr lang="fr-CH" sz="1300" dirty="0" err="1"/>
              <a:t>special</a:t>
            </a:r>
            <a:r>
              <a:rPr lang="fr-CH" sz="1300" dirty="0"/>
              <a:t> – </a:t>
            </a:r>
            <a:r>
              <a:rPr lang="fr-CH" sz="1300" dirty="0" err="1"/>
              <a:t>often</a:t>
            </a:r>
            <a:r>
              <a:rPr lang="fr-CH" sz="1300" dirty="0"/>
              <a:t> unique - </a:t>
            </a:r>
            <a:r>
              <a:rPr lang="fr-CH" sz="1300" dirty="0" err="1"/>
              <a:t>magnets</a:t>
            </a:r>
            <a:endParaRPr lang="en-GB" sz="1300" dirty="0"/>
          </a:p>
          <a:p>
            <a:r>
              <a:rPr lang="en-GB" sz="1400" dirty="0"/>
              <a:t>The inner triplet: composed of very high gradient quadrupoles and a dipole which</a:t>
            </a:r>
          </a:p>
          <a:p>
            <a:pPr lvl="1">
              <a:buNone/>
            </a:pPr>
            <a:r>
              <a:rPr lang="fr-CH" sz="1300" dirty="0" err="1"/>
              <a:t>operate</a:t>
            </a:r>
            <a:r>
              <a:rPr lang="fr-CH" sz="1300" dirty="0"/>
              <a:t> </a:t>
            </a:r>
            <a:r>
              <a:rPr lang="fr-CH" sz="1300" dirty="0" err="1"/>
              <a:t>at</a:t>
            </a:r>
            <a:r>
              <a:rPr lang="fr-CH" sz="1300" dirty="0"/>
              <a:t> 1.9K</a:t>
            </a:r>
          </a:p>
          <a:p>
            <a:pPr marL="409230" lvl="1" indent="10194"/>
            <a:r>
              <a:rPr lang="fr-CH" sz="1300" dirty="0" err="1"/>
              <a:t>contains</a:t>
            </a:r>
            <a:r>
              <a:rPr lang="fr-CH" sz="1300" dirty="0"/>
              <a:t> a </a:t>
            </a:r>
            <a:r>
              <a:rPr lang="fr-CH" sz="1300" dirty="0" err="1"/>
              <a:t>complex</a:t>
            </a:r>
            <a:r>
              <a:rPr lang="fr-CH" sz="1300" dirty="0"/>
              <a:t> </a:t>
            </a:r>
            <a:r>
              <a:rPr lang="fr-CH" sz="1300" dirty="0" err="1"/>
              <a:t>electrical</a:t>
            </a:r>
            <a:r>
              <a:rPr lang="fr-CH" sz="1300" dirty="0"/>
              <a:t> circuit </a:t>
            </a:r>
            <a:r>
              <a:rPr lang="fr-CH" sz="1300" dirty="0" err="1"/>
              <a:t>with</a:t>
            </a:r>
            <a:r>
              <a:rPr lang="fr-CH" sz="1300" dirty="0"/>
              <a:t> </a:t>
            </a:r>
            <a:r>
              <a:rPr lang="fr-CH" sz="1300" dirty="0" err="1"/>
              <a:t>nested</a:t>
            </a:r>
            <a:r>
              <a:rPr lang="fr-CH" sz="1300" dirty="0"/>
              <a:t> </a:t>
            </a:r>
            <a:r>
              <a:rPr lang="fr-CH" sz="1300" dirty="0" err="1"/>
              <a:t>converters</a:t>
            </a:r>
            <a:endParaRPr lang="en-GB" sz="1300" dirty="0"/>
          </a:p>
          <a:p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692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</a:t>
            </a:r>
            <a:r>
              <a:rPr lang="en-GB" baseline="0" dirty="0"/>
              <a:t> is a picture of the Proton </a:t>
            </a:r>
            <a:r>
              <a:rPr lang="en-GB" baseline="0" dirty="0" err="1"/>
              <a:t>Synchroton</a:t>
            </a:r>
            <a:r>
              <a:rPr lang="en-GB" baseline="0" dirty="0"/>
              <a:t> Control room in 1974. </a:t>
            </a:r>
          </a:p>
          <a:p>
            <a:endParaRPr lang="en-GB" baseline="0" dirty="0"/>
          </a:p>
          <a:p>
            <a:r>
              <a:rPr lang="en-GB" baseline="0" dirty="0"/>
              <a:t>You can see that the supervision was based on </a:t>
            </a:r>
            <a:r>
              <a:rPr lang="en-GB" baseline="0" dirty="0" err="1"/>
              <a:t>analog</a:t>
            </a:r>
            <a:r>
              <a:rPr lang="en-GB" baseline="0" dirty="0"/>
              <a:t> displays</a:t>
            </a:r>
          </a:p>
          <a:p>
            <a:endParaRPr lang="en-GB" baseline="0" dirty="0"/>
          </a:p>
          <a:p>
            <a:r>
              <a:rPr lang="en-GB" baseline="0" dirty="0"/>
              <a:t>As fieldbuses, network protocols and computing power started to evolve, more and more software started being integrated in control rooms and if we fast forward to 2015 this is what a control room looks like nowadays.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90E61-185F-427B-B740-006357CCD1B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29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44880" y="2861"/>
            <a:ext cx="7216719" cy="492443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>
              <a:defRPr sz="3200" b="1" u="none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pic>
        <p:nvPicPr>
          <p:cNvPr id="10" name="Picture 11" descr="P:\CONFERENCES\2013_ICALEPCS_SFrancisco\PG\POSTER\figures\ICM_logo_Blue_P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0" y="6615266"/>
            <a:ext cx="361950" cy="243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C:\Users\gomes\AppData\Local\Temp\7zE4316.tmp\LogoOutline-Blue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4" y="6609474"/>
            <a:ext cx="248526" cy="248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1031808" y="6672314"/>
            <a:ext cx="7109569" cy="1795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590925" algn="ctr"/>
                <a:tab pos="6905625" algn="r"/>
                <a:tab pos="7620000" algn="r"/>
              </a:tabLst>
            </a:pPr>
            <a:r>
              <a:rPr lang="en-US" dirty="0"/>
              <a:t>Paulo GOMES , CERN – TE / VSC	Portuguese Language Teachers Program, 5 Sep 2023	 </a:t>
            </a:r>
            <a:fld id="{17918391-D411-FE40-AAD7-861AE5233E0E}" type="slidenum">
              <a:rPr lang="en-US" smtClean="0"/>
              <a:pPr algn="l">
                <a:tabLst>
                  <a:tab pos="3590925" algn="ctr"/>
                  <a:tab pos="6905625" algn="r"/>
                  <a:tab pos="7620000" algn="r"/>
                </a:tabLs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2162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4622025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293" y="268043"/>
            <a:ext cx="8944707" cy="864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93" y="1303826"/>
            <a:ext cx="8944708" cy="5067544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4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83" r:id="rId4"/>
    <p:sldLayoutId id="2147483685" r:id="rId5"/>
    <p:sldLayoutId id="2147483686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hyperlink" Target="accelconf.web.cern.ch/AccelConf/icalepcs2009/papers/wep061.pdf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hyperlink" Target="accelconf.web.cern.ch/AccelConf/icalepcs2009/posters/wep061_poster.pdf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emf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hyperlink" Target="http://accelconf.web.cern.ch/AccelConf/icalepcs2011/papers/mopkn024.pdf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box.cern.ch/public.php?service=files&amp;t=8d49fd498d38f9fb0a7824ba93afc09a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18" Type="http://schemas.openxmlformats.org/officeDocument/2006/relationships/image" Target="../media/image6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17" Type="http://schemas.openxmlformats.org/officeDocument/2006/relationships/image" Target="../media/image62.jpeg"/><Relationship Id="rId2" Type="http://schemas.openxmlformats.org/officeDocument/2006/relationships/image" Target="../media/image47.jpeg"/><Relationship Id="rId16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5" Type="http://schemas.openxmlformats.org/officeDocument/2006/relationships/image" Target="../media/image60.jpeg"/><Relationship Id="rId10" Type="http://schemas.openxmlformats.org/officeDocument/2006/relationships/image" Target="../media/image55.jpeg"/><Relationship Id="rId19" Type="http://schemas.openxmlformats.org/officeDocument/2006/relationships/image" Target="../media/image64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Relationship Id="rId1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15.jpeg"/><Relationship Id="rId7" Type="http://schemas.openxmlformats.org/officeDocument/2006/relationships/image" Target="../media/image6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3.jpeg"/><Relationship Id="rId9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jpeg"/><Relationship Id="rId4" Type="http://schemas.openxmlformats.org/officeDocument/2006/relationships/hyperlink" Target="http://www.pfeiffer-vacuum.com/know-how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206362/timetable/'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feiffer-vacuum.com/know-how/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2.png"/><Relationship Id="rId4" Type="http://schemas.openxmlformats.org/officeDocument/2006/relationships/hyperlink" Target="http://www.oerlikon.com/leyboldvacuum/en/documents/download-documents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rlikon.com/leyboldvacuum/en/documents/download-documents/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hyperlink" Target="http://www.pfeiffer-vacuum.com/know-how/" TargetMode="External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rlikon.com/leyboldvacuum/en/documents/download-documents/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hyperlink" Target="http://accelconf.web.cern.ch/AccelConf/icalepcs2011/papers/mopms016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accelconf.web.cern.ch/AccelConf/icalepcs2011/posters/mopms016_poster.pdf" TargetMode="Externa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0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89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8.tiff"/><Relationship Id="rId4" Type="http://schemas.openxmlformats.org/officeDocument/2006/relationships/image" Target="../media/image10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lhc-machine-outreach.web.cern.ch/beam.htm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hyperlink" Target="https://home.web.cern.ch/science/engineering/pulling-together-superconducting-electromagnets" TargetMode="Externa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3446C58A-916F-A249-A8E8-D2DA7A71EF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43000"/>
            <a:ext cx="9144000" cy="4526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1B4FAD-E632-5D4A-9D21-39DC85E2A439}"/>
              </a:ext>
            </a:extLst>
          </p:cNvPr>
          <p:cNvSpPr txBox="1"/>
          <p:nvPr/>
        </p:nvSpPr>
        <p:spPr>
          <a:xfrm>
            <a:off x="8030817" y="-78187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373361-BB2A-5B41-355B-6A34BCFB04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acelerar</a:t>
            </a:r>
            <a:r>
              <a:rPr lang="en-GB" dirty="0"/>
              <a:t> o </a:t>
            </a:r>
            <a:r>
              <a:rPr lang="en-GB" dirty="0" err="1"/>
              <a:t>feixe</a:t>
            </a:r>
            <a:r>
              <a:rPr lang="en-GB" dirty="0"/>
              <a:t> : </a:t>
            </a:r>
            <a:r>
              <a:rPr lang="en-GB" dirty="0" err="1"/>
              <a:t>cavidades</a:t>
            </a:r>
            <a:r>
              <a:rPr lang="en-GB" dirty="0"/>
              <a:t> </a:t>
            </a:r>
            <a:r>
              <a:rPr lang="en-GB" dirty="0" err="1"/>
              <a:t>superconductoras</a:t>
            </a:r>
            <a:endParaRPr lang="en-GB" dirty="0"/>
          </a:p>
        </p:txBody>
      </p:sp>
      <p:pic>
        <p:nvPicPr>
          <p:cNvPr id="29698" name="Picture 2" descr="P:\CONFERENCES\ICEC22_Seul\HOME\figures\R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00102"/>
            <a:ext cx="6092943" cy="4572764"/>
          </a:xfrm>
          <a:prstGeom prst="rect">
            <a:avLst/>
          </a:prstGeom>
          <a:noFill/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905" y="527612"/>
            <a:ext cx="6441095" cy="42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P:\CONFERENCES\ICEC22_Seul\HOME\figures\RF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5704"/>
            <a:ext cx="4902200" cy="422552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702906" y="4748592"/>
            <a:ext cx="6441320" cy="2134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7200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b="1" dirty="0" err="1">
                <a:solidFill>
                  <a:srgbClr val="022BA0"/>
                </a:solidFill>
                <a:latin typeface="Arial" pitchFamily="34" charset="0"/>
              </a:rPr>
              <a:t>aumentar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</a:rPr>
              <a:t> a </a:t>
            </a:r>
            <a:r>
              <a:rPr lang="en-US" b="1" dirty="0" err="1">
                <a:solidFill>
                  <a:srgbClr val="022BA0"/>
                </a:solidFill>
                <a:latin typeface="Arial" pitchFamily="34" charset="0"/>
              </a:rPr>
              <a:t>energia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</a:rPr>
              <a:t> do </a:t>
            </a:r>
            <a:r>
              <a:rPr lang="en-US" b="1" dirty="0" err="1">
                <a:solidFill>
                  <a:srgbClr val="022BA0"/>
                </a:solidFill>
                <a:latin typeface="Arial" pitchFamily="34" charset="0"/>
              </a:rPr>
              <a:t>feixe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</a:rPr>
              <a:t>: 0.45 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  <a:sym typeface="Symbol" panose="05050102010706020507" pitchFamily="18" charset="2"/>
              </a:rPr>
              <a:t>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</a:rPr>
              <a:t> 7 </a:t>
            </a:r>
            <a:r>
              <a:rPr lang="en-US" b="1" dirty="0" err="1">
                <a:solidFill>
                  <a:srgbClr val="022BA0"/>
                </a:solidFill>
                <a:latin typeface="Arial" pitchFamily="34" charset="0"/>
              </a:rPr>
              <a:t>TeV</a:t>
            </a:r>
            <a:r>
              <a:rPr lang="en-US" b="1" dirty="0">
                <a:solidFill>
                  <a:srgbClr val="022BA0"/>
                </a:solidFill>
                <a:latin typeface="Arial" pitchFamily="34" charset="0"/>
              </a:rPr>
              <a:t> </a:t>
            </a:r>
            <a:r>
              <a:rPr lang="en-US" sz="1600" dirty="0">
                <a:solidFill>
                  <a:srgbClr val="022BA0"/>
                </a:solidFill>
                <a:latin typeface="Arial" pitchFamily="34" charset="0"/>
              </a:rPr>
              <a:t>(</a:t>
            </a:r>
            <a:r>
              <a:rPr lang="en-US" sz="1600" dirty="0" err="1">
                <a:solidFill>
                  <a:srgbClr val="022BA0"/>
                </a:solidFill>
                <a:latin typeface="Arial" pitchFamily="34" charset="0"/>
              </a:rPr>
              <a:t>em</a:t>
            </a:r>
            <a:r>
              <a:rPr lang="en-US" sz="1600" dirty="0">
                <a:solidFill>
                  <a:srgbClr val="022BA0"/>
                </a:solidFill>
                <a:latin typeface="Arial" pitchFamily="34" charset="0"/>
              </a:rPr>
              <a:t> 20 min)</a:t>
            </a:r>
          </a:p>
          <a:p>
            <a:pPr>
              <a:buClrTx/>
              <a:buSzTx/>
              <a:buFontTx/>
              <a:buNone/>
            </a:pPr>
            <a:endParaRPr lang="en-GB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buClrTx/>
              <a:buSzTx/>
              <a:buFontTx/>
              <a:buNone/>
            </a:pPr>
            <a:r>
              <a:rPr lang="en-GB" b="1" dirty="0" err="1">
                <a:solidFill>
                  <a:srgbClr val="022BA0"/>
                </a:solidFill>
                <a:latin typeface="Arial" pitchFamily="34" charset="0"/>
              </a:rPr>
              <a:t>RadioFrequencia</a:t>
            </a:r>
            <a:r>
              <a:rPr lang="en-GB" b="1" dirty="0">
                <a:solidFill>
                  <a:srgbClr val="022BA0"/>
                </a:solidFill>
                <a:latin typeface="Arial" pitchFamily="34" charset="0"/>
              </a:rPr>
              <a:t> 400 MHz 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(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ondas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electromagnéticas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de 2.5 ns)</a:t>
            </a:r>
          </a:p>
          <a:p>
            <a:pPr>
              <a:buClrTx/>
              <a:buSzTx/>
              <a:buFontTx/>
              <a:buNone/>
            </a:pP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 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espaçamento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entre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pacotes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de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protões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= 10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ondas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= 25 ns = 7.5 m</a:t>
            </a:r>
            <a:endParaRPr lang="en-GB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buClrTx/>
              <a:buSzTx/>
              <a:buFontTx/>
              <a:buNone/>
            </a:pPr>
            <a:endParaRPr lang="en-US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buClrTx/>
              <a:buSzTx/>
              <a:buFontTx/>
              <a:buNone/>
            </a:pPr>
            <a:r>
              <a:rPr lang="en-GB" sz="1800" b="1" dirty="0">
                <a:solidFill>
                  <a:srgbClr val="022BA0"/>
                </a:solidFill>
                <a:latin typeface="Arial" pitchFamily="34" charset="0"/>
              </a:rPr>
              <a:t>16 </a:t>
            </a:r>
            <a:r>
              <a:rPr lang="en-GB" sz="1800" b="1" dirty="0" err="1">
                <a:solidFill>
                  <a:srgbClr val="022BA0"/>
                </a:solidFill>
                <a:latin typeface="Arial" pitchFamily="34" charset="0"/>
              </a:rPr>
              <a:t>cavidades</a:t>
            </a:r>
            <a:r>
              <a:rPr lang="en-GB" sz="1800" b="1" dirty="0">
                <a:solidFill>
                  <a:srgbClr val="022BA0"/>
                </a:solidFill>
                <a:latin typeface="Arial" pitchFamily="34" charset="0"/>
              </a:rPr>
              <a:t> RF @ 4.5 K 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(4 </a:t>
            </a:r>
            <a:r>
              <a:rPr lang="en-GB" sz="1600" dirty="0" err="1">
                <a:solidFill>
                  <a:srgbClr val="022BA0"/>
                </a:solidFill>
                <a:latin typeface="Arial" pitchFamily="34" charset="0"/>
              </a:rPr>
              <a:t>grupos</a:t>
            </a:r>
            <a:r>
              <a:rPr lang="en-GB" sz="1600" dirty="0">
                <a:solidFill>
                  <a:srgbClr val="022BA0"/>
                </a:solidFill>
                <a:latin typeface="Arial" pitchFamily="34" charset="0"/>
              </a:rPr>
              <a:t> de 4, no IP4)</a:t>
            </a:r>
            <a:endParaRPr lang="en-GB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buClrTx/>
              <a:buSzTx/>
              <a:buFontTx/>
              <a:buNone/>
            </a:pPr>
            <a:endParaRPr lang="en-GB" b="1" dirty="0">
              <a:solidFill>
                <a:srgbClr val="022BA0"/>
              </a:solidFill>
              <a:latin typeface="Arial" pitchFamily="34" charset="0"/>
            </a:endParaRPr>
          </a:p>
          <a:p>
            <a:r>
              <a:rPr lang="en-GB" sz="1000" u="sng" dirty="0">
                <a:solidFill>
                  <a:srgbClr val="022BA0"/>
                </a:solidFill>
                <a:latin typeface="Arial" pitchFamily="34" charset="0"/>
              </a:rPr>
              <a:t>https://home.web.cern.ch/science/engineering/accelerating-radiofrequency-cavities</a:t>
            </a:r>
          </a:p>
        </p:txBody>
      </p:sp>
    </p:spTree>
    <p:extLst>
      <p:ext uri="{BB962C8B-B14F-4D97-AF65-F5344CB8AC3E}">
        <p14:creationId xmlns:p14="http://schemas.microsoft.com/office/powerpoint/2010/main" val="12304439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LHCtunnel20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30090"/>
            <a:ext cx="9144000" cy="622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4663931" y="4955468"/>
            <a:ext cx="4482111" cy="1888979"/>
          </a:xfrm>
          <a:prstGeom prst="rect">
            <a:avLst/>
          </a:prstGeom>
          <a:solidFill>
            <a:srgbClr val="B49F96">
              <a:alpha val="53725"/>
            </a:srgbClr>
          </a:solidFill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 lIns="0" tIns="0" rIns="108000" bIns="0">
            <a:spAutoFit/>
          </a:bodyPr>
          <a:lstStyle/>
          <a:p>
            <a:pPr algn="r">
              <a:spcBef>
                <a:spcPts val="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Os campos electromagnéticos enormes</a:t>
            </a:r>
          </a:p>
          <a:p>
            <a:pPr algn="r">
              <a:spcBef>
                <a:spcPts val="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para guiar e acelerar as partículas</a:t>
            </a:r>
          </a:p>
          <a:p>
            <a:pPr algn="r">
              <a:spcBef>
                <a:spcPts val="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necessitam materiais </a:t>
            </a:r>
            <a:r>
              <a:rPr lang="pt-PT" b="1" dirty="0" err="1">
                <a:solidFill>
                  <a:srgbClr val="022BA0"/>
                </a:solidFill>
                <a:latin typeface="Arial" pitchFamily="34" charset="0"/>
              </a:rPr>
              <a:t>super-condutores</a:t>
            </a:r>
            <a:endParaRPr lang="pt-PT" b="1" dirty="0">
              <a:solidFill>
                <a:srgbClr val="022BA0"/>
              </a:solidFill>
              <a:latin typeface="Arial" pitchFamily="34" charset="0"/>
            </a:endParaRPr>
          </a:p>
          <a:p>
            <a:pPr algn="r">
              <a:spcBef>
                <a:spcPts val="0"/>
              </a:spcBef>
              <a:buClrTx/>
              <a:buSzTx/>
              <a:buFontTx/>
              <a:buNone/>
            </a:pPr>
            <a:endParaRPr lang="pt-PT" sz="1000" b="1" dirty="0">
              <a:solidFill>
                <a:srgbClr val="022BA0"/>
              </a:solidFill>
              <a:latin typeface="Arial" pitchFamily="34" charset="0"/>
            </a:endParaRPr>
          </a:p>
          <a:p>
            <a:pPr algn="r"/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arrefecidos por h</a:t>
            </a:r>
            <a:r>
              <a:rPr lang="en-US" b="1" dirty="0" err="1">
                <a:solidFill>
                  <a:srgbClr val="022BA0"/>
                </a:solidFill>
                <a:latin typeface="Arial" pitchFamily="34" charset="0"/>
              </a:rPr>
              <a:t>é</a:t>
            </a: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lio @ 1.9 K ou 4.5 K</a:t>
            </a:r>
          </a:p>
          <a:p>
            <a:pPr algn="r"/>
            <a:r>
              <a:rPr lang="pt-PT" sz="1400" b="1" dirty="0">
                <a:solidFill>
                  <a:srgbClr val="022BA0"/>
                </a:solidFill>
                <a:latin typeface="Arial" pitchFamily="34" charset="0"/>
              </a:rPr>
              <a:t>(alta condutividade térmica) </a:t>
            </a:r>
          </a:p>
          <a:p>
            <a:pPr algn="r">
              <a:spcBef>
                <a:spcPct val="25000"/>
              </a:spcBef>
              <a:buClrTx/>
              <a:buSzTx/>
              <a:buFontTx/>
              <a:buNone/>
            </a:pPr>
            <a:endParaRPr lang="pt-PT" sz="700" b="1" dirty="0">
              <a:solidFill>
                <a:srgbClr val="022BA0"/>
              </a:solidFill>
              <a:latin typeface="Arial" pitchFamily="34" charset="0"/>
            </a:endParaRPr>
          </a:p>
          <a:p>
            <a:pPr algn="r">
              <a:spcBef>
                <a:spcPts val="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  <a:sym typeface="Symbol" panose="05050102010706020507" pitchFamily="18" charset="2"/>
              </a:rPr>
              <a:t> </a:t>
            </a:r>
            <a:r>
              <a:rPr lang="pt-PT" sz="1800" b="1" dirty="0">
                <a:solidFill>
                  <a:srgbClr val="022BA0"/>
                </a:solidFill>
                <a:latin typeface="Arial" pitchFamily="34" charset="0"/>
              </a:rPr>
              <a:t>Criogenia : </a:t>
            </a:r>
            <a:r>
              <a:rPr lang="pt-PT" sz="1800" b="1" u="sng" dirty="0">
                <a:solidFill>
                  <a:srgbClr val="022BA0"/>
                </a:solidFill>
                <a:latin typeface="Arial" pitchFamily="34" charset="0"/>
              </a:rPr>
              <a:t>15 000</a:t>
            </a:r>
            <a:r>
              <a:rPr lang="pt-PT" sz="1800" b="1" dirty="0">
                <a:solidFill>
                  <a:srgbClr val="022BA0"/>
                </a:solidFill>
                <a:latin typeface="Arial" pitchFamily="34" charset="0"/>
              </a:rPr>
              <a:t> instrumentos</a:t>
            </a:r>
            <a:endParaRPr lang="pt-PT" sz="900" u="sng" dirty="0">
              <a:solidFill>
                <a:srgbClr val="022BA0"/>
              </a:solidFill>
              <a:latin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54674" y="2861"/>
            <a:ext cx="3597139" cy="492443"/>
          </a:xfrm>
        </p:spPr>
        <p:txBody>
          <a:bodyPr/>
          <a:lstStyle/>
          <a:p>
            <a:r>
              <a:rPr lang="pt-PT" dirty="0"/>
              <a:t>Criogenia no LHC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366" y="495304"/>
            <a:ext cx="4068726" cy="327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11">
            <a:extLst>
              <a:ext uri="{FF2B5EF4-FFF2-40B4-BE49-F238E27FC236}">
                <a16:creationId xmlns:a16="http://schemas.microsoft.com/office/drawing/2014/main" id="{BE4FD56F-6A81-1C3E-37AD-2658D2EB9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42" y="473756"/>
            <a:ext cx="5077316" cy="138499"/>
          </a:xfrm>
          <a:prstGeom prst="rect">
            <a:avLst/>
          </a:prstGeom>
          <a:solidFill>
            <a:srgbClr val="B49F96">
              <a:alpha val="53725"/>
            </a:srgbClr>
          </a:solidFill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pt-PT" sz="900" u="sng" dirty="0">
                <a:solidFill>
                  <a:srgbClr val="022BA0"/>
                </a:solidFill>
                <a:latin typeface="Arial" pitchFamily="34" charset="0"/>
              </a:rPr>
              <a:t>https://home.web.cern.ch/science/engineering/cryogenics-low-temperatures-high-performance</a:t>
            </a:r>
          </a:p>
        </p:txBody>
      </p:sp>
    </p:spTree>
    <p:extLst>
      <p:ext uri="{BB962C8B-B14F-4D97-AF65-F5344CB8AC3E}">
        <p14:creationId xmlns:p14="http://schemas.microsoft.com/office/powerpoint/2010/main" val="90514725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uiExpand="1" build="p" animBg="1"/>
      <p:bldP spid="6" grpId="0" uiExpand="1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5"/>
          <p:cNvGrpSpPr/>
          <p:nvPr/>
        </p:nvGrpSpPr>
        <p:grpSpPr>
          <a:xfrm>
            <a:off x="387791" y="5314387"/>
            <a:ext cx="8691005" cy="1503562"/>
            <a:chOff x="387791" y="5314387"/>
            <a:chExt cx="8691005" cy="1503562"/>
          </a:xfrm>
        </p:grpSpPr>
        <p:grpSp>
          <p:nvGrpSpPr>
            <p:cNvPr id="3" name="Group 84"/>
            <p:cNvGrpSpPr/>
            <p:nvPr/>
          </p:nvGrpSpPr>
          <p:grpSpPr>
            <a:xfrm>
              <a:off x="387791" y="5314387"/>
              <a:ext cx="8691005" cy="1503562"/>
              <a:chOff x="387791" y="5314387"/>
              <a:chExt cx="8691005" cy="1503562"/>
            </a:xfrm>
          </p:grpSpPr>
          <p:sp>
            <p:nvSpPr>
              <p:cNvPr id="118" name="Rounded Rectangle 117"/>
              <p:cNvSpPr/>
              <p:nvPr/>
            </p:nvSpPr>
            <p:spPr bwMode="auto">
              <a:xfrm>
                <a:off x="387791" y="5377949"/>
                <a:ext cx="8691005" cy="1440000"/>
              </a:xfrm>
              <a:prstGeom prst="roundRect">
                <a:avLst>
                  <a:gd name="adj" fmla="val 33663"/>
                </a:avLst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12700" cap="flat" cmpd="sng" algn="ctr">
                <a:solidFill>
                  <a:srgbClr val="0336C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innerShdw blurRad="368300" dist="190500" dir="13800000">
                  <a:srgbClr val="FF6600"/>
                </a:innerShdw>
              </a:effectLst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890588" marR="0" indent="-230188" algn="l" defTabSz="1793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441EE"/>
                  </a:buClr>
                  <a:buSzPct val="75000"/>
                  <a:buFont typeface="Wingdings" pitchFamily="2" charset="2"/>
                  <a:buChar char="Ø"/>
                  <a:tabLst>
                    <a:tab pos="1255713" algn="l"/>
                  </a:tabLst>
                </a:pPr>
                <a:endParaRPr kumimoji="0" lang="en-GB" sz="1600" b="0" i="0" u="none" strike="noStrike" cap="none" normalizeH="0" baseline="0">
                  <a:ln>
                    <a:noFill/>
                  </a:ln>
                  <a:solidFill>
                    <a:srgbClr val="022A9C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7017705" y="5314387"/>
                <a:ext cx="1862721" cy="3400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>
                  <a:buClrTx/>
                  <a:buSzTx/>
                  <a:buFontTx/>
                  <a:buNone/>
                </a:pPr>
                <a:r>
                  <a:rPr lang="en-GB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tunnel - radiation</a:t>
                </a:r>
              </a:p>
            </p:txBody>
          </p:sp>
        </p:grpSp>
        <p:grpSp>
          <p:nvGrpSpPr>
            <p:cNvPr id="4" name="Group 135"/>
            <p:cNvGrpSpPr/>
            <p:nvPr/>
          </p:nvGrpSpPr>
          <p:grpSpPr>
            <a:xfrm>
              <a:off x="822250" y="6547392"/>
              <a:ext cx="7832651" cy="200738"/>
              <a:chOff x="2126516" y="6467306"/>
              <a:chExt cx="5165424" cy="199842"/>
            </a:xfrm>
          </p:grpSpPr>
          <p:cxnSp>
            <p:nvCxnSpPr>
              <p:cNvPr id="126" name="Straight Arrow Connector 125"/>
              <p:cNvCxnSpPr/>
              <p:nvPr/>
            </p:nvCxnSpPr>
            <p:spPr bwMode="auto">
              <a:xfrm>
                <a:off x="2126516" y="6667148"/>
                <a:ext cx="5165424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22A9C"/>
                </a:solidFill>
                <a:prstDash val="sysDot"/>
                <a:round/>
                <a:headEnd type="arrow" w="sm" len="sm"/>
                <a:tailEnd type="arrow" w="sm" len="sm"/>
              </a:ln>
              <a:effectLst/>
            </p:spPr>
          </p:cxnSp>
          <p:sp>
            <p:nvSpPr>
              <p:cNvPr id="135" name="Text Box 54"/>
              <p:cNvSpPr txBox="1">
                <a:spLocks noChangeArrowheads="1"/>
              </p:cNvSpPr>
              <p:nvPr/>
            </p:nvSpPr>
            <p:spPr bwMode="auto">
              <a:xfrm>
                <a:off x="6452857" y="6467306"/>
                <a:ext cx="734711" cy="18384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lg"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buClrTx/>
                  <a:buSzTx/>
                  <a:buFontTx/>
                  <a:buNone/>
                </a:pPr>
                <a:r>
                  <a:rPr lang="en-GB" sz="12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sector = 3.3 km</a:t>
                </a:r>
              </a:p>
            </p:txBody>
          </p:sp>
        </p:grpSp>
      </p:grpSp>
      <p:grpSp>
        <p:nvGrpSpPr>
          <p:cNvPr id="7" name="Group 83"/>
          <p:cNvGrpSpPr/>
          <p:nvPr/>
        </p:nvGrpSpPr>
        <p:grpSpPr>
          <a:xfrm>
            <a:off x="366216" y="3063421"/>
            <a:ext cx="3447048" cy="1868824"/>
            <a:chOff x="366216" y="3063421"/>
            <a:chExt cx="3447048" cy="1868824"/>
          </a:xfrm>
        </p:grpSpPr>
        <p:sp>
          <p:nvSpPr>
            <p:cNvPr id="119" name="Rounded Rectangle 118"/>
            <p:cNvSpPr/>
            <p:nvPr/>
          </p:nvSpPr>
          <p:spPr bwMode="auto">
            <a:xfrm>
              <a:off x="373075" y="3124171"/>
              <a:ext cx="3440189" cy="1808074"/>
            </a:xfrm>
            <a:prstGeom prst="roundRect">
              <a:avLst>
                <a:gd name="adj" fmla="val 10285"/>
              </a:avLst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12700" cap="flat" cmpd="sng" algn="ctr">
              <a:solidFill>
                <a:srgbClr val="0336C5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368300" dist="101600" dir="13800000">
                <a:srgbClr val="50DB45"/>
              </a:inn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890588" marR="0" indent="-230188" algn="l" defTabSz="1793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441EE"/>
                </a:buClr>
                <a:buSzPct val="75000"/>
                <a:buFont typeface="Wingdings" pitchFamily="2" charset="2"/>
                <a:buChar char="Ø"/>
                <a:tabLst>
                  <a:tab pos="1255713" algn="l"/>
                </a:tabLst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rgbClr val="022A9C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6216" y="3063421"/>
              <a:ext cx="24801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alcoves - radiation free </a:t>
              </a:r>
            </a:p>
          </p:txBody>
        </p:sp>
      </p:grpSp>
      <p:grpSp>
        <p:nvGrpSpPr>
          <p:cNvPr id="8" name="Group 81"/>
          <p:cNvGrpSpPr/>
          <p:nvPr/>
        </p:nvGrpSpPr>
        <p:grpSpPr>
          <a:xfrm>
            <a:off x="381291" y="-36121"/>
            <a:ext cx="8691005" cy="1127590"/>
            <a:chOff x="381291" y="-36121"/>
            <a:chExt cx="8691005" cy="1127590"/>
          </a:xfrm>
        </p:grpSpPr>
        <p:sp>
          <p:nvSpPr>
            <p:cNvPr id="143" name="Rounded Rectangle 142"/>
            <p:cNvSpPr/>
            <p:nvPr/>
          </p:nvSpPr>
          <p:spPr bwMode="auto">
            <a:xfrm>
              <a:off x="381291" y="6624"/>
              <a:ext cx="8691005" cy="1084845"/>
            </a:xfrm>
            <a:prstGeom prst="roundRect">
              <a:avLst>
                <a:gd name="adj" fmla="val 33663"/>
              </a:avLst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12700" cap="flat" cmpd="sng" algn="ctr">
              <a:solidFill>
                <a:srgbClr val="0336C5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890588" marR="0" indent="-230188" algn="l" defTabSz="1793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441EE"/>
                </a:buClr>
                <a:buSzPct val="75000"/>
                <a:buFont typeface="Wingdings" pitchFamily="2" charset="2"/>
                <a:buChar char="Ø"/>
                <a:tabLst>
                  <a:tab pos="1255713" algn="l"/>
                </a:tabLst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rgbClr val="022A9C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609750" y="-36121"/>
              <a:ext cx="2270675" cy="3400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CERN Control Centre</a:t>
              </a:r>
            </a:p>
          </p:txBody>
        </p:sp>
      </p:grpSp>
      <p:grpSp>
        <p:nvGrpSpPr>
          <p:cNvPr id="9" name="Group 82"/>
          <p:cNvGrpSpPr/>
          <p:nvPr/>
        </p:nvGrpSpPr>
        <p:grpSpPr>
          <a:xfrm>
            <a:off x="381291" y="1127415"/>
            <a:ext cx="8691005" cy="1503394"/>
            <a:chOff x="381291" y="1127415"/>
            <a:chExt cx="8691005" cy="1503394"/>
          </a:xfrm>
        </p:grpSpPr>
        <p:sp>
          <p:nvSpPr>
            <p:cNvPr id="120" name="Rounded Rectangle 119"/>
            <p:cNvSpPr/>
            <p:nvPr/>
          </p:nvSpPr>
          <p:spPr bwMode="auto">
            <a:xfrm>
              <a:off x="381291" y="1184350"/>
              <a:ext cx="8691005" cy="1446459"/>
            </a:xfrm>
            <a:prstGeom prst="roundRect">
              <a:avLst>
                <a:gd name="adj" fmla="val 33663"/>
              </a:avLst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12700" cap="flat" cmpd="sng" algn="ctr">
              <a:solidFill>
                <a:srgbClr val="0336C5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890588" marR="0" indent="-230188" algn="l" defTabSz="1793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441EE"/>
                </a:buClr>
                <a:buSzPct val="75000"/>
                <a:buFont typeface="Wingdings" pitchFamily="2" charset="2"/>
                <a:buChar char="Ø"/>
                <a:tabLst>
                  <a:tab pos="1255713" algn="l"/>
                </a:tabLst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rgbClr val="022A9C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972826" y="1127415"/>
              <a:ext cx="2907599" cy="3400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surface - local control room</a:t>
              </a:r>
            </a:p>
          </p:txBody>
        </p:sp>
      </p:grpSp>
      <p:cxnSp>
        <p:nvCxnSpPr>
          <p:cNvPr id="43" name="Straight Connector 42"/>
          <p:cNvCxnSpPr/>
          <p:nvPr/>
        </p:nvCxnSpPr>
        <p:spPr bwMode="auto">
          <a:xfrm>
            <a:off x="3306783" y="880166"/>
            <a:ext cx="919798" cy="918502"/>
          </a:xfrm>
          <a:prstGeom prst="line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rot="5400000">
            <a:off x="2284065" y="5264678"/>
            <a:ext cx="1046616" cy="1126"/>
          </a:xfrm>
          <a:prstGeom prst="line">
            <a:avLst/>
          </a:prstGeom>
          <a:noFill/>
          <a:ln w="508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299791" y="1773141"/>
            <a:ext cx="1548656" cy="218692"/>
          </a:xfrm>
          <a:prstGeom prst="lin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rot="16200000" flipH="1">
            <a:off x="4614365" y="1261895"/>
            <a:ext cx="1103285" cy="25521"/>
          </a:xfrm>
          <a:prstGeom prst="lin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16200000" flipV="1">
            <a:off x="2400681" y="1120520"/>
            <a:ext cx="806901" cy="5359"/>
          </a:xfrm>
          <a:prstGeom prst="lin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 Box 54"/>
          <p:cNvSpPr txBox="1">
            <a:spLocks noChangeArrowheads="1"/>
          </p:cNvSpPr>
          <p:nvPr/>
        </p:nvSpPr>
        <p:spPr bwMode="auto">
          <a:xfrm>
            <a:off x="3548442" y="1200259"/>
            <a:ext cx="1541646" cy="5255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Ethernet </a:t>
            </a:r>
          </a:p>
          <a:p>
            <a:pPr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Technical Network</a:t>
            </a:r>
          </a:p>
        </p:txBody>
      </p:sp>
      <p:sp>
        <p:nvSpPr>
          <p:cNvPr id="102" name="Text Box 54"/>
          <p:cNvSpPr txBox="1">
            <a:spLocks noChangeArrowheads="1"/>
          </p:cNvSpPr>
          <p:nvPr/>
        </p:nvSpPr>
        <p:spPr bwMode="auto">
          <a:xfrm>
            <a:off x="1381185" y="4888566"/>
            <a:ext cx="1401555" cy="5255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point-to-point </a:t>
            </a:r>
          </a:p>
          <a:p>
            <a:pPr algn="r">
              <a:buClrTx/>
              <a:buSzTx/>
              <a:buFontTx/>
              <a:buNone/>
            </a:pP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cables</a:t>
            </a:r>
            <a:endParaRPr lang="en-GB" sz="1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7" name="Picture 2" descr="P427002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584" y="5578340"/>
            <a:ext cx="1390071" cy="96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15" name="Text Box 54"/>
          <p:cNvSpPr txBox="1">
            <a:spLocks noChangeArrowheads="1"/>
          </p:cNvSpPr>
          <p:nvPr/>
        </p:nvSpPr>
        <p:spPr bwMode="auto">
          <a:xfrm>
            <a:off x="502569" y="5737136"/>
            <a:ext cx="1598277" cy="7110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180</a:t>
            </a:r>
          </a:p>
          <a:p>
            <a:pPr algn="r">
              <a:buClrTx/>
              <a:buSzTx/>
              <a:buFontTx/>
              <a:buNone/>
            </a:pPr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cryogenic CV</a:t>
            </a:r>
          </a:p>
          <a:p>
            <a:pPr algn="r"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without electronics</a:t>
            </a:r>
          </a:p>
        </p:txBody>
      </p:sp>
      <p:grpSp>
        <p:nvGrpSpPr>
          <p:cNvPr id="10" name="Group 80"/>
          <p:cNvGrpSpPr/>
          <p:nvPr/>
        </p:nvGrpSpPr>
        <p:grpSpPr>
          <a:xfrm>
            <a:off x="4782817" y="2583662"/>
            <a:ext cx="280250" cy="2767271"/>
            <a:chOff x="4782817" y="2583662"/>
            <a:chExt cx="280250" cy="2767271"/>
          </a:xfrm>
        </p:grpSpPr>
        <p:cxnSp>
          <p:nvCxnSpPr>
            <p:cNvPr id="139" name="Straight Arrow Connector 138"/>
            <p:cNvCxnSpPr/>
            <p:nvPr/>
          </p:nvCxnSpPr>
          <p:spPr bwMode="auto">
            <a:xfrm rot="5400000" flipH="1" flipV="1">
              <a:off x="3712280" y="4000146"/>
              <a:ext cx="2692400" cy="9174"/>
            </a:xfrm>
            <a:prstGeom prst="straightConnector1">
              <a:avLst/>
            </a:prstGeom>
            <a:noFill/>
            <a:ln w="12700" cap="flat" cmpd="sng" algn="ctr">
              <a:solidFill>
                <a:srgbClr val="022A9C"/>
              </a:solidFill>
              <a:prstDash val="sysDot"/>
              <a:round/>
              <a:headEnd type="arrow" w="sm" len="sm"/>
              <a:tailEnd type="arrow" w="sm" len="sm"/>
            </a:ln>
            <a:effectLst/>
          </p:spPr>
        </p:cxnSp>
        <p:sp>
          <p:nvSpPr>
            <p:cNvPr id="140" name="Text Box 54"/>
            <p:cNvSpPr txBox="1">
              <a:spLocks noChangeArrowheads="1"/>
            </p:cNvSpPr>
            <p:nvPr/>
          </p:nvSpPr>
          <p:spPr bwMode="auto">
            <a:xfrm rot="16200000">
              <a:off x="4611777" y="2754702"/>
              <a:ext cx="619080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100 m</a:t>
              </a:r>
            </a:p>
          </p:txBody>
        </p:sp>
      </p:grpSp>
      <p:sp>
        <p:nvSpPr>
          <p:cNvPr id="142" name="Text Box 54"/>
          <p:cNvSpPr txBox="1">
            <a:spLocks noChangeArrowheads="1"/>
          </p:cNvSpPr>
          <p:nvPr/>
        </p:nvSpPr>
        <p:spPr bwMode="auto">
          <a:xfrm>
            <a:off x="6017628" y="271251"/>
            <a:ext cx="1464441" cy="5255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CIET</a:t>
            </a:r>
          </a:p>
          <a:p>
            <a:pPr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PVSS data server</a:t>
            </a:r>
          </a:p>
        </p:txBody>
      </p:sp>
      <p:grpSp>
        <p:nvGrpSpPr>
          <p:cNvPr id="15" name="Group 28"/>
          <p:cNvGrpSpPr/>
          <p:nvPr/>
        </p:nvGrpSpPr>
        <p:grpSpPr>
          <a:xfrm>
            <a:off x="4920113" y="172324"/>
            <a:ext cx="1073899" cy="723421"/>
            <a:chOff x="3975534" y="128125"/>
            <a:chExt cx="1067597" cy="720190"/>
          </a:xfrm>
        </p:grpSpPr>
        <p:pic>
          <p:nvPicPr>
            <p:cNvPr id="27" name="Picture 7" descr="P:\CONFERENCES\EPAC08\aux_drawings\monito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533" y="141060"/>
              <a:ext cx="658598" cy="707255"/>
            </a:xfrm>
            <a:prstGeom prst="rect">
              <a:avLst/>
            </a:prstGeom>
            <a:noFill/>
            <a:effectLst>
              <a:softEdge rad="31750"/>
            </a:effectLst>
          </p:spPr>
        </p:pic>
        <p:pic>
          <p:nvPicPr>
            <p:cNvPr id="28" name="Picture 8" descr="P:\CONFERENCES\EPAC08\aux_drawings\ds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5534" y="128125"/>
              <a:ext cx="484005" cy="704007"/>
            </a:xfrm>
            <a:prstGeom prst="rect">
              <a:avLst/>
            </a:prstGeom>
            <a:noFill/>
            <a:effectLst>
              <a:softEdge rad="31750"/>
            </a:effectLst>
          </p:spPr>
        </p:pic>
      </p:grpSp>
      <p:sp>
        <p:nvSpPr>
          <p:cNvPr id="141" name="Text Box 54"/>
          <p:cNvSpPr txBox="1">
            <a:spLocks noChangeArrowheads="1"/>
          </p:cNvSpPr>
          <p:nvPr/>
        </p:nvSpPr>
        <p:spPr bwMode="auto">
          <a:xfrm>
            <a:off x="957760" y="271251"/>
            <a:ext cx="1572864" cy="5255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CRYO-SCADA</a:t>
            </a:r>
          </a:p>
          <a:p>
            <a:pPr algn="r"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PVSS data server</a:t>
            </a:r>
          </a:p>
        </p:txBody>
      </p:sp>
      <p:grpSp>
        <p:nvGrpSpPr>
          <p:cNvPr id="16" name="Group 29"/>
          <p:cNvGrpSpPr/>
          <p:nvPr/>
        </p:nvGrpSpPr>
        <p:grpSpPr>
          <a:xfrm>
            <a:off x="2561639" y="172324"/>
            <a:ext cx="1073899" cy="723421"/>
            <a:chOff x="1816312" y="113289"/>
            <a:chExt cx="1067597" cy="720190"/>
          </a:xfrm>
        </p:grpSpPr>
        <p:pic>
          <p:nvPicPr>
            <p:cNvPr id="26631" name="Picture 7" descr="P:\CONFERENCES\EPAC08\aux_drawings\monito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5311" y="126224"/>
              <a:ext cx="658598" cy="707255"/>
            </a:xfrm>
            <a:prstGeom prst="rect">
              <a:avLst/>
            </a:prstGeom>
            <a:noFill/>
            <a:effectLst>
              <a:softEdge rad="31750"/>
            </a:effectLst>
          </p:spPr>
        </p:pic>
        <p:pic>
          <p:nvPicPr>
            <p:cNvPr id="26632" name="Picture 8" descr="P:\CONFERENCES\EPAC08\aux_drawings\ds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6312" y="113289"/>
              <a:ext cx="484005" cy="704007"/>
            </a:xfrm>
            <a:prstGeom prst="rect">
              <a:avLst/>
            </a:prstGeom>
            <a:noFill/>
            <a:effectLst>
              <a:softEdge rad="31750"/>
            </a:effectLst>
          </p:spPr>
        </p:pic>
      </p:grpSp>
      <p:grpSp>
        <p:nvGrpSpPr>
          <p:cNvPr id="17" name="Group 66"/>
          <p:cNvGrpSpPr/>
          <p:nvPr/>
        </p:nvGrpSpPr>
        <p:grpSpPr>
          <a:xfrm>
            <a:off x="2735115" y="2107099"/>
            <a:ext cx="1328727" cy="1364384"/>
            <a:chOff x="2735115" y="2107099"/>
            <a:chExt cx="1328727" cy="1364384"/>
          </a:xfrm>
        </p:grpSpPr>
        <p:cxnSp>
          <p:nvCxnSpPr>
            <p:cNvPr id="60" name="Straight Connector 59"/>
            <p:cNvCxnSpPr/>
            <p:nvPr/>
          </p:nvCxnSpPr>
          <p:spPr bwMode="auto">
            <a:xfrm rot="5400000">
              <a:off x="2121136" y="2785807"/>
              <a:ext cx="1364384" cy="6968"/>
            </a:xfrm>
            <a:prstGeom prst="line">
              <a:avLst/>
            </a:prstGeom>
            <a:noFill/>
            <a:ln w="508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1" name="Text Box 54"/>
            <p:cNvSpPr txBox="1">
              <a:spLocks noChangeArrowheads="1"/>
            </p:cNvSpPr>
            <p:nvPr/>
          </p:nvSpPr>
          <p:spPr bwMode="auto">
            <a:xfrm>
              <a:off x="2819591" y="2638896"/>
              <a:ext cx="1244251" cy="5232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4x</a:t>
              </a: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Profibus</a:t>
              </a:r>
            </a:p>
            <a:p>
              <a:pPr>
                <a:buClrTx/>
                <a:buSz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1.5 Mbit/s</a:t>
              </a:r>
            </a:p>
          </p:txBody>
        </p:sp>
        <p:pic>
          <p:nvPicPr>
            <p:cNvPr id="26634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337" y="2475924"/>
              <a:ext cx="136330" cy="28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"/>
            </a:effectLst>
          </p:spPr>
        </p:pic>
        <p:pic>
          <p:nvPicPr>
            <p:cNvPr id="156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115" y="2915572"/>
              <a:ext cx="136330" cy="28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"/>
            </a:effectLst>
          </p:spPr>
        </p:pic>
      </p:grpSp>
      <p:grpSp>
        <p:nvGrpSpPr>
          <p:cNvPr id="18" name="Group 65"/>
          <p:cNvGrpSpPr/>
          <p:nvPr/>
        </p:nvGrpSpPr>
        <p:grpSpPr>
          <a:xfrm>
            <a:off x="5104511" y="2078251"/>
            <a:ext cx="1506161" cy="3648342"/>
            <a:chOff x="5104511" y="2078251"/>
            <a:chExt cx="1506161" cy="3648342"/>
          </a:xfrm>
        </p:grpSpPr>
        <p:cxnSp>
          <p:nvCxnSpPr>
            <p:cNvPr id="53" name="Straight Connector 52"/>
            <p:cNvCxnSpPr/>
            <p:nvPr/>
          </p:nvCxnSpPr>
          <p:spPr bwMode="auto">
            <a:xfrm rot="16200000" flipH="1">
              <a:off x="3364036" y="3892983"/>
              <a:ext cx="3648342" cy="18878"/>
            </a:xfrm>
            <a:prstGeom prst="line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0" name="Text Box 54"/>
            <p:cNvSpPr txBox="1">
              <a:spLocks noChangeArrowheads="1"/>
            </p:cNvSpPr>
            <p:nvPr/>
          </p:nvSpPr>
          <p:spPr bwMode="auto">
            <a:xfrm>
              <a:off x="5301211" y="2656940"/>
              <a:ext cx="1309461" cy="5232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4x</a:t>
              </a: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WorldFIP</a:t>
              </a:r>
            </a:p>
            <a:p>
              <a:pPr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 Mbit/s</a:t>
              </a:r>
            </a:p>
          </p:txBody>
        </p:sp>
        <p:pic>
          <p:nvPicPr>
            <p:cNvPr id="155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4511" y="2482045"/>
              <a:ext cx="136330" cy="28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"/>
            </a:effectLst>
          </p:spPr>
        </p:pic>
        <p:pic>
          <p:nvPicPr>
            <p:cNvPr id="157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2722" y="5155479"/>
              <a:ext cx="136330" cy="286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"/>
            </a:effectLst>
          </p:spPr>
        </p:pic>
      </p:grpSp>
      <p:grpSp>
        <p:nvGrpSpPr>
          <p:cNvPr id="19" name="Group 69"/>
          <p:cNvGrpSpPr/>
          <p:nvPr/>
        </p:nvGrpSpPr>
        <p:grpSpPr>
          <a:xfrm>
            <a:off x="4524052" y="1664649"/>
            <a:ext cx="3106723" cy="913588"/>
            <a:chOff x="4524052" y="1664649"/>
            <a:chExt cx="3106723" cy="913588"/>
          </a:xfrm>
        </p:grpSpPr>
        <p:sp>
          <p:nvSpPr>
            <p:cNvPr id="112" name="Text Box 54"/>
            <p:cNvSpPr txBox="1">
              <a:spLocks noChangeArrowheads="1"/>
            </p:cNvSpPr>
            <p:nvPr/>
          </p:nvSpPr>
          <p:spPr bwMode="auto">
            <a:xfrm>
              <a:off x="5968709" y="1681681"/>
              <a:ext cx="1662066" cy="89655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8 FEC</a:t>
              </a:r>
            </a:p>
            <a:p>
              <a:pPr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WorldFIP – Ethernet</a:t>
              </a:r>
            </a:p>
            <a:p>
              <a:pPr algn="r"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Gateway</a:t>
              </a:r>
            </a:p>
            <a:p>
              <a:pPr>
                <a:buClrTx/>
                <a:buSz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500 ms cycle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524052" y="1664649"/>
              <a:ext cx="1484438" cy="735582"/>
              <a:chOff x="5216387" y="1719382"/>
              <a:chExt cx="1475726" cy="732297"/>
            </a:xfrm>
          </p:grpSpPr>
          <p:pic>
            <p:nvPicPr>
              <p:cNvPr id="6" name="Picture 18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390363" y="2200854"/>
                <a:ext cx="1301750" cy="250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  <p:pic>
            <p:nvPicPr>
              <p:cNvPr id="12" name="Picture 18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332371" y="2037666"/>
                <a:ext cx="1301750" cy="250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66287" y="1874478"/>
                <a:ext cx="1301750" cy="250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  <p:pic>
            <p:nvPicPr>
              <p:cNvPr id="14" name="Picture 18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16387" y="1719382"/>
                <a:ext cx="1301750" cy="250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</p:grpSp>
      </p:grpSp>
      <p:sp>
        <p:nvSpPr>
          <p:cNvPr id="161" name="Title 160"/>
          <p:cNvSpPr>
            <a:spLocks noGrp="1"/>
          </p:cNvSpPr>
          <p:nvPr>
            <p:ph type="title"/>
          </p:nvPr>
        </p:nvSpPr>
        <p:spPr>
          <a:xfrm>
            <a:off x="0" y="474345"/>
            <a:ext cx="250068" cy="5909310"/>
          </a:xfrm>
        </p:spPr>
        <p:txBody>
          <a:bodyPr wrap="none" lIns="0" tIns="0" rIns="0" bIns="0">
            <a:spAutoFit/>
          </a:bodyPr>
          <a:lstStyle/>
          <a:p>
            <a:r>
              <a:rPr lang="en-GB" sz="3200" dirty="0"/>
              <a:t>a</a:t>
            </a:r>
            <a:br>
              <a:rPr lang="en-GB" sz="3200" dirty="0"/>
            </a:br>
            <a:r>
              <a:rPr lang="en-GB" sz="3200" dirty="0"/>
              <a:t>r</a:t>
            </a:r>
            <a:br>
              <a:rPr lang="en-GB" sz="3200" dirty="0"/>
            </a:br>
            <a:r>
              <a:rPr lang="en-GB" sz="3200" dirty="0"/>
              <a:t>q</a:t>
            </a:r>
            <a:br>
              <a:rPr lang="en-GB" sz="3200" dirty="0"/>
            </a:br>
            <a:r>
              <a:rPr lang="en-GB" sz="3200" dirty="0"/>
              <a:t>u</a:t>
            </a:r>
            <a:br>
              <a:rPr lang="en-GB" sz="3200" dirty="0"/>
            </a:br>
            <a:r>
              <a:rPr lang="en-GB" sz="3200" dirty="0" err="1"/>
              <a:t>i</a:t>
            </a:r>
            <a:br>
              <a:rPr lang="en-GB" sz="3200" dirty="0"/>
            </a:br>
            <a:r>
              <a:rPr lang="en-GB" sz="3200" dirty="0"/>
              <a:t>t</a:t>
            </a:r>
            <a:br>
              <a:rPr lang="en-GB" sz="3200" dirty="0"/>
            </a:br>
            <a:r>
              <a:rPr lang="en-GB" sz="3200" dirty="0"/>
              <a:t>e</a:t>
            </a:r>
            <a:br>
              <a:rPr lang="en-GB" sz="3200" dirty="0"/>
            </a:br>
            <a:r>
              <a:rPr lang="en-GB" sz="3200" dirty="0"/>
              <a:t>c</a:t>
            </a:r>
            <a:br>
              <a:rPr lang="en-GB" sz="3200" dirty="0"/>
            </a:br>
            <a:r>
              <a:rPr lang="en-GB" sz="3200" dirty="0"/>
              <a:t>t</a:t>
            </a:r>
            <a:br>
              <a:rPr lang="en-GB" sz="3200" dirty="0"/>
            </a:br>
            <a:r>
              <a:rPr lang="en-GB" sz="3200" dirty="0"/>
              <a:t>u</a:t>
            </a:r>
            <a:br>
              <a:rPr lang="en-GB" sz="3200" dirty="0"/>
            </a:br>
            <a:r>
              <a:rPr lang="en-GB" sz="3200" dirty="0"/>
              <a:t>r</a:t>
            </a:r>
            <a:br>
              <a:rPr lang="en-GB" sz="3200" dirty="0"/>
            </a:br>
            <a:r>
              <a:rPr lang="en-GB" sz="3200" dirty="0"/>
              <a:t>a</a:t>
            </a:r>
          </a:p>
        </p:txBody>
      </p:sp>
      <p:sp>
        <p:nvSpPr>
          <p:cNvPr id="62" name="Text Box 54"/>
          <p:cNvSpPr txBox="1">
            <a:spLocks noChangeArrowheads="1"/>
          </p:cNvSpPr>
          <p:nvPr/>
        </p:nvSpPr>
        <p:spPr bwMode="auto">
          <a:xfrm rot="19889564">
            <a:off x="4750190" y="3091478"/>
            <a:ext cx="4496231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GB" sz="1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FieldBuses</a:t>
            </a: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← large distances</a:t>
            </a:r>
          </a:p>
          <a:p>
            <a:pPr algn="ctr">
              <a:buClrTx/>
              <a:buSzTx/>
              <a:buNone/>
            </a:pPr>
            <a:r>
              <a:rPr lang="en-GB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industrial electronics</a:t>
            </a: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→ protected areas</a:t>
            </a:r>
          </a:p>
          <a:p>
            <a:pPr algn="ctr">
              <a:buClrTx/>
              <a:buSzTx/>
              <a:buNone/>
            </a:pPr>
            <a:r>
              <a:rPr lang="en-GB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CVs</a:t>
            </a: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→ electronics moved into protected areas</a:t>
            </a:r>
          </a:p>
          <a:p>
            <a:pPr algn="ctr">
              <a:buClrTx/>
              <a:buSzTx/>
              <a:buFontTx/>
              <a:buNone/>
            </a:pPr>
            <a:r>
              <a:rPr lang="en-GB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front-end electronics</a:t>
            </a: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→ </a:t>
            </a:r>
            <a:r>
              <a:rPr lang="en-GB" sz="1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radTol</a:t>
            </a:r>
            <a:r>
              <a:rPr lang="en-GB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custom made</a:t>
            </a:r>
          </a:p>
        </p:txBody>
      </p:sp>
      <p:grpSp>
        <p:nvGrpSpPr>
          <p:cNvPr id="21" name="Group 91"/>
          <p:cNvGrpSpPr/>
          <p:nvPr/>
        </p:nvGrpSpPr>
        <p:grpSpPr>
          <a:xfrm>
            <a:off x="2192257" y="3285277"/>
            <a:ext cx="1432799" cy="1663408"/>
            <a:chOff x="1626490" y="3122225"/>
            <a:chExt cx="1424390" cy="1655980"/>
          </a:xfrm>
        </p:grpSpPr>
        <p:grpSp>
          <p:nvGrpSpPr>
            <p:cNvPr id="22" name="Group 68"/>
            <p:cNvGrpSpPr/>
            <p:nvPr/>
          </p:nvGrpSpPr>
          <p:grpSpPr>
            <a:xfrm>
              <a:off x="1631576" y="3655165"/>
              <a:ext cx="1419304" cy="1123040"/>
              <a:chOff x="2128206" y="3633325"/>
              <a:chExt cx="967099" cy="547562"/>
            </a:xfrm>
          </p:grpSpPr>
          <p:pic>
            <p:nvPicPr>
              <p:cNvPr id="5" name="Picture 7" descr="drawer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DFE"/>
                  </a:clrFrom>
                  <a:clrTo>
                    <a:srgbClr val="FFFD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28206" y="3633325"/>
                <a:ext cx="816047" cy="291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  <p:pic>
            <p:nvPicPr>
              <p:cNvPr id="31" name="Picture 7" descr="drawer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DFE"/>
                  </a:clrFrom>
                  <a:clrTo>
                    <a:srgbClr val="FFFD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99686" y="3769541"/>
                <a:ext cx="816047" cy="291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  <p:pic>
            <p:nvPicPr>
              <p:cNvPr id="32" name="Picture 7" descr="drawer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DFE"/>
                  </a:clrFrom>
                  <a:clrTo>
                    <a:srgbClr val="FFFD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79258" y="3889573"/>
                <a:ext cx="816047" cy="291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softEdge rad="31750"/>
              </a:effectLst>
            </p:spPr>
          </p:pic>
        </p:grpSp>
        <p:pic>
          <p:nvPicPr>
            <p:cNvPr id="89" name="Picture 5" descr="DSCF0008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6490" y="3122225"/>
              <a:ext cx="1203018" cy="54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</p:grpSp>
      <p:sp>
        <p:nvSpPr>
          <p:cNvPr id="114" name="Text Box 54"/>
          <p:cNvSpPr txBox="1">
            <a:spLocks noChangeArrowheads="1"/>
          </p:cNvSpPr>
          <p:nvPr/>
        </p:nvSpPr>
        <p:spPr bwMode="auto">
          <a:xfrm>
            <a:off x="459170" y="4054072"/>
            <a:ext cx="1641812" cy="7110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“intelligent”</a:t>
            </a:r>
          </a:p>
          <a:p>
            <a:pPr algn="r">
              <a:buClrTx/>
              <a:buSzTx/>
              <a:buFontTx/>
              <a:buNone/>
            </a:pPr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CV positioners</a:t>
            </a:r>
          </a:p>
          <a:p>
            <a:pPr algn="r"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with electronics</a:t>
            </a:r>
          </a:p>
        </p:txBody>
      </p:sp>
      <p:sp>
        <p:nvSpPr>
          <p:cNvPr id="116" name="Text Box 54"/>
          <p:cNvSpPr txBox="1">
            <a:spLocks noChangeArrowheads="1"/>
          </p:cNvSpPr>
          <p:nvPr/>
        </p:nvSpPr>
        <p:spPr bwMode="auto">
          <a:xfrm>
            <a:off x="6057007" y="5862804"/>
            <a:ext cx="2120715" cy="6492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100</a:t>
            </a:r>
          </a:p>
          <a:p>
            <a:pPr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FIP crates</a:t>
            </a:r>
          </a:p>
          <a:p>
            <a:pPr>
              <a:buClrTx/>
              <a:buSzTx/>
              <a:buFontTx/>
              <a:buNone/>
            </a:pPr>
            <a:r>
              <a:rPr lang="en-GB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custom rad-tol electronics</a:t>
            </a:r>
          </a:p>
        </p:txBody>
      </p:sp>
      <p:cxnSp>
        <p:nvCxnSpPr>
          <p:cNvPr id="103" name="Straight Connector 102"/>
          <p:cNvCxnSpPr/>
          <p:nvPr/>
        </p:nvCxnSpPr>
        <p:spPr bwMode="auto">
          <a:xfrm rot="10800000" flipV="1">
            <a:off x="4166484" y="6233822"/>
            <a:ext cx="1049575" cy="143123"/>
          </a:xfrm>
          <a:prstGeom prst="line">
            <a:avLst/>
          </a:prstGeom>
          <a:noFill/>
          <a:ln w="508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630" name="Picture 6" descr="P:\CONFERENCES\EPAC08\aux_drawings\tt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708" y="5977098"/>
            <a:ext cx="189129" cy="518717"/>
          </a:xfrm>
          <a:prstGeom prst="rect">
            <a:avLst/>
          </a:prstGeom>
          <a:noFill/>
        </p:spPr>
      </p:pic>
      <p:pic>
        <p:nvPicPr>
          <p:cNvPr id="149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16" t="7034" r="20985" b="20819"/>
          <a:stretch>
            <a:fillRect/>
          </a:stretch>
        </p:blipFill>
        <p:spPr bwMode="auto">
          <a:xfrm>
            <a:off x="4486520" y="5463120"/>
            <a:ext cx="1486392" cy="11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23" name="Group 70"/>
          <p:cNvGrpSpPr/>
          <p:nvPr/>
        </p:nvGrpSpPr>
        <p:grpSpPr>
          <a:xfrm>
            <a:off x="680672" y="1295498"/>
            <a:ext cx="2818760" cy="1022597"/>
            <a:chOff x="680672" y="1295498"/>
            <a:chExt cx="2818760" cy="1022597"/>
          </a:xfrm>
        </p:grpSpPr>
        <p:sp>
          <p:nvSpPr>
            <p:cNvPr id="113" name="Text Box 54"/>
            <p:cNvSpPr txBox="1">
              <a:spLocks noChangeArrowheads="1"/>
            </p:cNvSpPr>
            <p:nvPr/>
          </p:nvSpPr>
          <p:spPr bwMode="auto">
            <a:xfrm>
              <a:off x="680672" y="1427935"/>
              <a:ext cx="1361308" cy="71106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 PLC</a:t>
              </a:r>
            </a:p>
            <a:p>
              <a:pPr algn="r"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Siemens S7-400</a:t>
              </a:r>
            </a:p>
            <a:p>
              <a:pPr algn="r"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500 ms cycle</a:t>
              </a:r>
            </a:p>
          </p:txBody>
        </p:sp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110233" y="1295498"/>
              <a:ext cx="1389199" cy="102259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  <a:softEdge rad="127000"/>
            </a:effectLst>
          </p:spPr>
        </p:pic>
      </p:grpSp>
      <p:grpSp>
        <p:nvGrpSpPr>
          <p:cNvPr id="24" name="Group 86"/>
          <p:cNvGrpSpPr/>
          <p:nvPr/>
        </p:nvGrpSpPr>
        <p:grpSpPr>
          <a:xfrm>
            <a:off x="2307376" y="2573928"/>
            <a:ext cx="286653" cy="619080"/>
            <a:chOff x="3625636" y="2596788"/>
            <a:chExt cx="286653" cy="619080"/>
          </a:xfrm>
        </p:grpSpPr>
        <p:cxnSp>
          <p:nvCxnSpPr>
            <p:cNvPr id="74" name="Straight Arrow Connector 73"/>
            <p:cNvCxnSpPr/>
            <p:nvPr/>
          </p:nvCxnSpPr>
          <p:spPr bwMode="auto">
            <a:xfrm rot="5400000" flipH="1" flipV="1">
              <a:off x="3687734" y="2902821"/>
              <a:ext cx="448421" cy="689"/>
            </a:xfrm>
            <a:prstGeom prst="straightConnector1">
              <a:avLst/>
            </a:prstGeom>
            <a:noFill/>
            <a:ln w="12700" cap="flat" cmpd="sng" algn="ctr">
              <a:solidFill>
                <a:srgbClr val="022A9C"/>
              </a:solidFill>
              <a:prstDash val="sysDot"/>
              <a:round/>
              <a:headEnd type="arrow" w="sm" len="sm"/>
              <a:tailEnd type="arrow" w="sm" len="sm"/>
            </a:ln>
            <a:effectLst/>
          </p:spPr>
        </p:cxnSp>
        <p:sp>
          <p:nvSpPr>
            <p:cNvPr id="75" name="Text Box 54"/>
            <p:cNvSpPr txBox="1">
              <a:spLocks noChangeArrowheads="1"/>
            </p:cNvSpPr>
            <p:nvPr/>
          </p:nvSpPr>
          <p:spPr bwMode="auto">
            <a:xfrm rot="16200000">
              <a:off x="3454596" y="2767828"/>
              <a:ext cx="619080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2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100 m</a:t>
              </a:r>
            </a:p>
          </p:txBody>
        </p:sp>
      </p:grpSp>
      <p:sp>
        <p:nvSpPr>
          <p:cNvPr id="76" name="Rectangle 75"/>
          <p:cNvSpPr/>
          <p:nvPr/>
        </p:nvSpPr>
        <p:spPr>
          <a:xfrm rot="19893425">
            <a:off x="5272083" y="4201264"/>
            <a:ext cx="4147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12" action="ppaction://hlinkfile"/>
              </a:rPr>
              <a:t>accelconf.web.cern.ch/AccelConf/icalepcs2009/posters/wep061_poster.pdf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  <a:p>
            <a:pPr algn="ctr">
              <a:tabLst>
                <a:tab pos="627063" algn="l"/>
              </a:tabLst>
            </a:pP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13" action="ppaction://hlinkfile"/>
              </a:rPr>
              <a:t>accelconf.web.cern.ch/AccelConf/icalepcs2009/papers/wep061.pdf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7629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2" grpId="0"/>
      <p:bldP spid="115" grpId="0"/>
      <p:bldP spid="142" grpId="0"/>
      <p:bldP spid="141" grpId="0"/>
      <p:bldP spid="62" grpId="0" uiExpand="1" build="p"/>
      <p:bldP spid="114" grpId="0"/>
      <p:bldP spid="116" grpId="0"/>
      <p:bldP spid="7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109538" y="1111911"/>
            <a:ext cx="2159000" cy="87722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17 000 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instrumentation 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channels</a:t>
            </a: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4572000" y="1111911"/>
            <a:ext cx="2159000" cy="87722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1 700 Profibus 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components</a:t>
            </a:r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2341563" y="1111911"/>
            <a:ext cx="2159000" cy="87722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800 FIP crates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900 cards</a:t>
            </a:r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6877050" y="1111911"/>
            <a:ext cx="2159000" cy="87722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5 000 cable 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numbers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07950" y="3544888"/>
            <a:ext cx="2160588" cy="2916237"/>
            <a:chOff x="107950" y="3544888"/>
            <a:chExt cx="2160588" cy="2916237"/>
          </a:xfrm>
        </p:grpSpPr>
        <p:pic>
          <p:nvPicPr>
            <p:cNvPr id="2086" name="Picture 3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50" y="4797425"/>
              <a:ext cx="2159000" cy="1663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grpSp>
          <p:nvGrpSpPr>
            <p:cNvPr id="28" name="Group 27"/>
            <p:cNvGrpSpPr/>
            <p:nvPr/>
          </p:nvGrpSpPr>
          <p:grpSpPr>
            <a:xfrm>
              <a:off x="109538" y="3544888"/>
              <a:ext cx="2159000" cy="1194017"/>
              <a:chOff x="109538" y="3544888"/>
              <a:chExt cx="2159000" cy="1194017"/>
            </a:xfrm>
          </p:grpSpPr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109538" y="4018180"/>
                <a:ext cx="2159000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specification files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for manufacturing 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FIP Crates </a:t>
                </a:r>
              </a:p>
            </p:txBody>
          </p:sp>
          <p:sp>
            <p:nvSpPr>
              <p:cNvPr id="2092" name="AutoShape 44"/>
              <p:cNvSpPr>
                <a:spLocks noChangeArrowheads="1"/>
              </p:cNvSpPr>
              <p:nvPr/>
            </p:nvSpPr>
            <p:spPr bwMode="auto">
              <a:xfrm rot="5400000">
                <a:off x="908844" y="3366294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6804025" y="3573463"/>
            <a:ext cx="2159000" cy="2879725"/>
            <a:chOff x="6804025" y="3573463"/>
            <a:chExt cx="2159000" cy="2879725"/>
          </a:xfrm>
        </p:grpSpPr>
        <p:grpSp>
          <p:nvGrpSpPr>
            <p:cNvPr id="31" name="Group 30"/>
            <p:cNvGrpSpPr/>
            <p:nvPr/>
          </p:nvGrpSpPr>
          <p:grpSpPr>
            <a:xfrm>
              <a:off x="6804025" y="3573463"/>
              <a:ext cx="2159000" cy="1172757"/>
              <a:chOff x="6804025" y="3573463"/>
              <a:chExt cx="2159000" cy="1172757"/>
            </a:xfrm>
          </p:grpSpPr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6804025" y="4025495"/>
                <a:ext cx="2159000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specifications for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control software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PLC , FEC, SCADA</a:t>
                </a:r>
              </a:p>
            </p:txBody>
          </p:sp>
          <p:sp>
            <p:nvSpPr>
              <p:cNvPr id="2093" name="AutoShape 45"/>
              <p:cNvSpPr>
                <a:spLocks noChangeArrowheads="1"/>
              </p:cNvSpPr>
              <p:nvPr/>
            </p:nvSpPr>
            <p:spPr bwMode="auto">
              <a:xfrm rot="5400000">
                <a:off x="7703344" y="3394869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094" name="Picture 4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025" y="4797425"/>
              <a:ext cx="2159000" cy="16557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7" name="Group 26"/>
          <p:cNvGrpSpPr/>
          <p:nvPr/>
        </p:nvGrpSpPr>
        <p:grpSpPr>
          <a:xfrm>
            <a:off x="468313" y="2162175"/>
            <a:ext cx="7993062" cy="1339850"/>
            <a:chOff x="468313" y="2162175"/>
            <a:chExt cx="7993062" cy="1339850"/>
          </a:xfrm>
        </p:grpSpPr>
        <p:grpSp>
          <p:nvGrpSpPr>
            <p:cNvPr id="26" name="Group 25"/>
            <p:cNvGrpSpPr/>
            <p:nvPr/>
          </p:nvGrpSpPr>
          <p:grpSpPr>
            <a:xfrm>
              <a:off x="468313" y="2162175"/>
              <a:ext cx="7993062" cy="1339850"/>
              <a:chOff x="468313" y="2162175"/>
              <a:chExt cx="7993062" cy="1339850"/>
            </a:xfrm>
          </p:grpSpPr>
          <p:sp>
            <p:nvSpPr>
              <p:cNvPr id="2053" name="AutoShape 5"/>
              <p:cNvSpPr>
                <a:spLocks noChangeArrowheads="1"/>
              </p:cNvSpPr>
              <p:nvPr/>
            </p:nvSpPr>
            <p:spPr bwMode="auto">
              <a:xfrm>
                <a:off x="468313" y="2636838"/>
                <a:ext cx="7993062" cy="865187"/>
              </a:xfrm>
              <a:prstGeom prst="can">
                <a:avLst>
                  <a:gd name="adj" fmla="val 25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buNone/>
                </a:pPr>
                <a:r>
                  <a:rPr lang="en-US" sz="2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LHC Layout Database</a:t>
                </a:r>
              </a:p>
            </p:txBody>
          </p:sp>
          <p:sp>
            <p:nvSpPr>
              <p:cNvPr id="2095" name="AutoShape 47"/>
              <p:cNvSpPr>
                <a:spLocks noChangeArrowheads="1"/>
              </p:cNvSpPr>
              <p:nvPr/>
            </p:nvSpPr>
            <p:spPr bwMode="auto">
              <a:xfrm rot="5400000">
                <a:off x="3263107" y="1983581"/>
                <a:ext cx="388938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6" name="AutoShape 48"/>
              <p:cNvSpPr>
                <a:spLocks noChangeArrowheads="1"/>
              </p:cNvSpPr>
              <p:nvPr/>
            </p:nvSpPr>
            <p:spPr bwMode="auto">
              <a:xfrm rot="5400000">
                <a:off x="5444332" y="1997869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7" name="AutoShape 49"/>
              <p:cNvSpPr>
                <a:spLocks noChangeArrowheads="1"/>
              </p:cNvSpPr>
              <p:nvPr/>
            </p:nvSpPr>
            <p:spPr bwMode="auto">
              <a:xfrm rot="5400000">
                <a:off x="934244" y="1997869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98" name="AutoShape 50"/>
            <p:cNvSpPr>
              <a:spLocks noChangeArrowheads="1"/>
            </p:cNvSpPr>
            <p:nvPr/>
          </p:nvSpPr>
          <p:spPr bwMode="auto">
            <a:xfrm rot="5400000">
              <a:off x="7728744" y="1983581"/>
              <a:ext cx="388938" cy="74612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71109" y="3566148"/>
            <a:ext cx="2159000" cy="2903537"/>
            <a:chOff x="2339975" y="3573463"/>
            <a:chExt cx="2159000" cy="2903537"/>
          </a:xfrm>
        </p:grpSpPr>
        <p:grpSp>
          <p:nvGrpSpPr>
            <p:cNvPr id="29" name="Group 28"/>
            <p:cNvGrpSpPr/>
            <p:nvPr/>
          </p:nvGrpSpPr>
          <p:grpSpPr>
            <a:xfrm>
              <a:off x="2339975" y="3573463"/>
              <a:ext cx="2159000" cy="1150812"/>
              <a:chOff x="2339975" y="3573463"/>
              <a:chExt cx="2159000" cy="1150812"/>
            </a:xfrm>
          </p:grpSpPr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2339975" y="4003550"/>
                <a:ext cx="2159000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XML files for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Mobile Test Bench</a:t>
                </a:r>
                <a:r>
                  <a:rPr lang="en-US" sz="18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2088" name="AutoShape 40"/>
              <p:cNvSpPr>
                <a:spLocks noChangeArrowheads="1"/>
              </p:cNvSpPr>
              <p:nvPr/>
            </p:nvSpPr>
            <p:spPr bwMode="auto">
              <a:xfrm rot="5400000">
                <a:off x="3237707" y="3394869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105" name="Picture 57" descr="AllTogetherXM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975" y="4797425"/>
              <a:ext cx="2159000" cy="1679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5" name="Title 24"/>
          <p:cNvSpPr>
            <a:spLocks noGrp="1"/>
          </p:cNvSpPr>
          <p:nvPr>
            <p:ph type="title"/>
          </p:nvPr>
        </p:nvSpPr>
        <p:spPr>
          <a:xfrm>
            <a:off x="3131379" y="2861"/>
            <a:ext cx="2843727" cy="492443"/>
          </a:xfrm>
        </p:spPr>
        <p:txBody>
          <a:bodyPr>
            <a:spAutoFit/>
          </a:bodyPr>
          <a:lstStyle/>
          <a:p>
            <a:r>
              <a:rPr lang="en-US" dirty="0">
                <a:effectLst>
                  <a:outerShdw blurRad="38100" dist="38100" dir="2700000" algn="ctr" rotWithShape="0">
                    <a:srgbClr val="000000">
                      <a:alpha val="53000"/>
                    </a:srgbClr>
                  </a:outerShdw>
                </a:effectLst>
              </a:rPr>
              <a:t>base de dados</a:t>
            </a:r>
            <a:endParaRPr lang="en-GB" dirty="0">
              <a:effectLst>
                <a:outerShdw blurRad="38100" dist="38100" dir="2700000" algn="ctr" rotWithShape="0">
                  <a:srgbClr val="000000">
                    <a:alpha val="53000"/>
                  </a:srgbClr>
                </a:outerShdw>
              </a:effectLst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340925" y="3573463"/>
            <a:ext cx="2159000" cy="2895600"/>
            <a:chOff x="4572000" y="3573463"/>
            <a:chExt cx="2159000" cy="2895600"/>
          </a:xfrm>
        </p:grpSpPr>
        <p:grpSp>
          <p:nvGrpSpPr>
            <p:cNvPr id="37" name="Group 29"/>
            <p:cNvGrpSpPr/>
            <p:nvPr/>
          </p:nvGrpSpPr>
          <p:grpSpPr>
            <a:xfrm>
              <a:off x="4572000" y="3573463"/>
              <a:ext cx="2159000" cy="1158127"/>
              <a:chOff x="4572000" y="3573463"/>
              <a:chExt cx="2159000" cy="1158127"/>
            </a:xfrm>
          </p:grpSpPr>
          <p:sp>
            <p:nvSpPr>
              <p:cNvPr id="39" name="Rectangle 29"/>
              <p:cNvSpPr>
                <a:spLocks noChangeArrowheads="1"/>
              </p:cNvSpPr>
              <p:nvPr/>
            </p:nvSpPr>
            <p:spPr bwMode="auto">
              <a:xfrm>
                <a:off x="4572000" y="4010865"/>
                <a:ext cx="2159000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cabling files for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connecting &amp; </a:t>
                </a:r>
              </a:p>
              <a:p>
                <a:pPr algn="ctr">
                  <a:buNone/>
                </a:pPr>
                <a:r>
                  <a:rPr lang="en-US" sz="18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inspecting cables</a:t>
                </a:r>
                <a:r>
                  <a:rPr lang="en-US" sz="18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40" name="AutoShape 41"/>
              <p:cNvSpPr>
                <a:spLocks noChangeArrowheads="1"/>
              </p:cNvSpPr>
              <p:nvPr/>
            </p:nvSpPr>
            <p:spPr bwMode="auto">
              <a:xfrm rot="5400000">
                <a:off x="5517357" y="3394869"/>
                <a:ext cx="388937" cy="74612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38" name="Picture 5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797425"/>
              <a:ext cx="2159000" cy="16716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42" name="Rectangle 41"/>
          <p:cNvSpPr/>
          <p:nvPr/>
        </p:nvSpPr>
        <p:spPr>
          <a:xfrm>
            <a:off x="-7937" y="654183"/>
            <a:ext cx="6123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000" noProof="1">
                <a:solidFill>
                  <a:srgbClr val="0055A0"/>
                </a:solidFill>
                <a:latin typeface="Calibri" pitchFamily="34" charset="0"/>
              </a:rPr>
              <a:t>ICALEPCS 2011 poster : </a:t>
            </a: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6"/>
              </a:rPr>
              <a:t>https://cernbox.cern.ch/public.php?service=files&amp;t=8d49fd498d38f9fb0a7824ba93afc09a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000" noProof="1">
                <a:solidFill>
                  <a:srgbClr val="0055A0"/>
                </a:solidFill>
                <a:latin typeface="Calibri" pitchFamily="34" charset="0"/>
              </a:rPr>
              <a:t>ICALEPCS 2011 paper  : </a:t>
            </a: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7"/>
              </a:rPr>
              <a:t>http://accelconf.web.cern.ch/AccelConf/icalepcs2011/papers/mopkn024.pdf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944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68" grpId="0" animBg="1"/>
      <p:bldP spid="2069" grpId="0" animBg="1"/>
      <p:bldP spid="2085" grpId="0" animBg="1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5" descr="P:\CONFERENCES\ICEC22_Seul\other\2007-09-17PlenaryAT-ACR\Photos\2007-08-24LHC-Sector67QBQI.31R6(4)DeArag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0100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0710027_02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5079" y="4194708"/>
            <a:ext cx="1998921" cy="266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fig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9542" y="3010190"/>
            <a:ext cx="2119859" cy="274760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9945" name="Picture 8" descr="P:\CONFERENCES\ICEC22_Seul\other\2007-09-17PlenaryAT-ACR\Photos\2007-08-09LHC-Sector78QBQI.20R7(10)Repair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3474" y="3969489"/>
            <a:ext cx="3848395" cy="288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3" descr="2007-11-14LHC-Sector12QQSJ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6014" y="-1"/>
            <a:ext cx="1963577" cy="147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0710027_01-A4-at-144-d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19572"/>
            <a:ext cx="1958233" cy="213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 descr="P:\CONFERENCES\ICEC22_Seul\other\2007-09-17PlenaryAT-ACR\Photos\2007-08-24LHC-Sector67QBQI.31R6(5)DeArag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67822" y="0"/>
            <a:ext cx="2070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Picture 00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38600" y="3400507"/>
            <a:ext cx="1405400" cy="155775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39944" name="Picture 6" descr="P:\CONFERENCES\ICEC22_Seul\other\2007-09-17PlenaryAT-ACR\Photos\2007-08-24LHC-Sector56(1)CableL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3900" y="0"/>
            <a:ext cx="2070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hv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23432" y="1254644"/>
            <a:ext cx="2048430" cy="272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 descr="P:\CONFERENCES\ICEC22_Seul\HOME\figures\DFBX-Jodlowski_closeup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25492" y="0"/>
            <a:ext cx="2349794" cy="1566530"/>
          </a:xfrm>
          <a:prstGeom prst="rect">
            <a:avLst/>
          </a:prstGeom>
          <a:noFill/>
        </p:spPr>
      </p:pic>
      <p:pic>
        <p:nvPicPr>
          <p:cNvPr id="39940" name="Picture 2" descr="P:\CONFERENCES\ICEC22_Seul\other\2007-09-17PlenaryAT-ACR\Photos\2007-08-24LHC-Sector56RR57(1)Orfil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45865" y="1567179"/>
            <a:ext cx="3203075" cy="240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Picture 00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261697"/>
            <a:ext cx="2585804" cy="193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3" name="Picture 1" descr="P:\CONFERENCES\ICEC22_Seul\HOME\figures\Lukasz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43107" y="2965998"/>
            <a:ext cx="1275907" cy="2630272"/>
          </a:xfrm>
          <a:prstGeom prst="rect">
            <a:avLst/>
          </a:prstGeom>
          <a:noFill/>
        </p:spPr>
      </p:pic>
      <p:pic>
        <p:nvPicPr>
          <p:cNvPr id="39942" name="Picture 4" descr="P:\CONFERENCES\ICEC22_Seul\other\2007-09-17PlenaryAT-ACR\Photos\2007-08-29LHC-Sector81RR13QYC(2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639070" y="5305425"/>
            <a:ext cx="2070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4" descr="2007-11-14LHC-Sector12QQDI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65835" y="1169582"/>
            <a:ext cx="2978165" cy="223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9" descr="P:\CONFERENCES\ICEC22_Seul\other\2007-09-17PlenaryAT-ACR\Photos\2007-04-24LHC-Sector81QBQI.11L1_EH843(5)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3195425"/>
            <a:ext cx="2070100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77" name="Picture 5" descr="P:\CONFERENCES\ICEC22_Seul\HOME\figures\all3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769088"/>
            <a:ext cx="91440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6917" y="2861"/>
            <a:ext cx="2912657" cy="492443"/>
          </a:xfrm>
        </p:spPr>
        <p:txBody>
          <a:bodyPr/>
          <a:lstStyle/>
          <a:p>
            <a:r>
              <a:rPr lang="en-US" dirty="0" err="1"/>
              <a:t>pessoal</a:t>
            </a:r>
            <a:r>
              <a:rPr lang="en-US" dirty="0"/>
              <a:t> do </a:t>
            </a:r>
            <a:r>
              <a:rPr lang="en-US" dirty="0" err="1"/>
              <a:t>frio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71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95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207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2228" y="1258630"/>
            <a:ext cx="5782031" cy="3602076"/>
          </a:xfrm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os aceleradores do CERN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criogenia para quê</a:t>
            </a:r>
            <a:br>
              <a:rPr lang="pt-PT" dirty="0">
                <a:effectLst/>
              </a:rPr>
            </a:br>
            <a:r>
              <a:rPr lang="pt-PT" dirty="0">
                <a:effectLst/>
              </a:rPr>
              <a:t>vácuo para quê</a:t>
            </a:r>
            <a:br>
              <a:rPr lang="pt-PT" dirty="0"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instrumentos e controladores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arquitectura de controlo</a:t>
            </a:r>
          </a:p>
        </p:txBody>
      </p:sp>
    </p:spTree>
    <p:extLst>
      <p:ext uri="{BB962C8B-B14F-4D97-AF65-F5344CB8AC3E}">
        <p14:creationId xmlns:p14="http://schemas.microsoft.com/office/powerpoint/2010/main" val="189574953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28" y="2861"/>
            <a:ext cx="8675452" cy="492443"/>
          </a:xfrm>
        </p:spPr>
        <p:txBody>
          <a:bodyPr/>
          <a:lstStyle/>
          <a:p>
            <a:r>
              <a:rPr lang="en-US" dirty="0" err="1"/>
              <a:t>Vácuo</a:t>
            </a:r>
            <a:r>
              <a:rPr lang="en-US" dirty="0"/>
              <a:t> : </a:t>
            </a:r>
            <a:r>
              <a:rPr lang="en-US" dirty="0" err="1"/>
              <a:t>isolamento</a:t>
            </a:r>
            <a:r>
              <a:rPr lang="en-US" dirty="0"/>
              <a:t> </a:t>
            </a:r>
            <a:r>
              <a:rPr lang="en-US" dirty="0" err="1"/>
              <a:t>térmico</a:t>
            </a:r>
            <a:r>
              <a:rPr lang="en-US" dirty="0"/>
              <a:t> para a </a:t>
            </a:r>
            <a:r>
              <a:rPr lang="en-US" dirty="0" err="1"/>
              <a:t>Criogenia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93602"/>
            <a:ext cx="9134772" cy="35469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3347" y="707308"/>
            <a:ext cx="92354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Para isolar as temperaturas extremamente baixas (cavidades RF, ímans, linhas de distribui</a:t>
            </a: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ç</a:t>
            </a:r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ão de helio)</a:t>
            </a:r>
          </a:p>
          <a:p>
            <a:endParaRPr lang="pt-PT" sz="1600" noProof="1">
              <a:solidFill>
                <a:srgbClr val="022B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	a criogenia necessita de vácuo ( podemos começar a arrefecer quando o vácuo atinge a 10</a:t>
            </a:r>
            <a:r>
              <a:rPr lang="pt-PT" sz="1600" baseline="30000" noProof="1">
                <a:solidFill>
                  <a:srgbClr val="022BA0"/>
                </a:solidFill>
                <a:latin typeface="Calibri" pitchFamily="34" charset="0"/>
              </a:rPr>
              <a:t>‑1</a:t>
            </a:r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 mbar )</a:t>
            </a:r>
          </a:p>
          <a:p>
            <a:endParaRPr lang="pt-PT" sz="1600" noProof="1">
              <a:solidFill>
                <a:srgbClr val="022B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Abaixo de 20 K (-250 C), o frio dos metais é suficiente para manter o vácuo a 10</a:t>
            </a:r>
            <a:r>
              <a:rPr lang="pt-PT" sz="1600" baseline="30000" noProof="1">
                <a:solidFill>
                  <a:srgbClr val="022BA0"/>
                </a:solidFill>
                <a:latin typeface="Calibri" pitchFamily="34" charset="0"/>
              </a:rPr>
              <a:t>‑7</a:t>
            </a:r>
            <a:r>
              <a:rPr lang="pt-PT" sz="1600" noProof="1">
                <a:solidFill>
                  <a:srgbClr val="022BA0"/>
                </a:solidFill>
                <a:latin typeface="Calibri" pitchFamily="34" charset="0"/>
              </a:rPr>
              <a:t> mbar</a:t>
            </a:r>
          </a:p>
        </p:txBody>
      </p:sp>
    </p:spTree>
    <p:extLst>
      <p:ext uri="{BB962C8B-B14F-4D97-AF65-F5344CB8AC3E}">
        <p14:creationId xmlns:p14="http://schemas.microsoft.com/office/powerpoint/2010/main" val="14626689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239" y="2861"/>
            <a:ext cx="7058022" cy="492443"/>
          </a:xfrm>
        </p:spPr>
        <p:txBody>
          <a:bodyPr/>
          <a:lstStyle/>
          <a:p>
            <a:r>
              <a:rPr lang="pt-PT" dirty="0"/>
              <a:t>Vácuo : deixem passar as partículas</a:t>
            </a:r>
          </a:p>
        </p:txBody>
      </p:sp>
      <p:sp>
        <p:nvSpPr>
          <p:cNvPr id="4" name="Rectangle 3"/>
          <p:cNvSpPr/>
          <p:nvPr/>
        </p:nvSpPr>
        <p:spPr>
          <a:xfrm>
            <a:off x="59803" y="2678475"/>
            <a:ext cx="6266331" cy="37087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Em qualquer acelerador, o vácuo é necessário para :</a:t>
            </a:r>
            <a:endParaRPr lang="en-GB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	reduzir 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as colis</a:t>
            </a: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ões entre as particulas aceleradas e as moléculas do ar </a:t>
            </a:r>
          </a:p>
          <a:p>
            <a:pPr>
              <a:tabLst>
                <a:tab pos="265113" algn="l"/>
                <a:tab pos="538163" algn="l"/>
              </a:tabLst>
            </a:pP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	maximizar a duração do feixe (100h : 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GB" sz="1600" baseline="30000" noProof="1">
                <a:solidFill>
                  <a:srgbClr val="022BA0"/>
                </a:solidFill>
                <a:latin typeface="Calibri" pitchFamily="34" charset="0"/>
              </a:rPr>
              <a:t>-8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 mbar) </a:t>
            </a: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265113" algn="l"/>
                <a:tab pos="538163" algn="l"/>
              </a:tabLst>
            </a:pP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	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minimizar</a:t>
            </a:r>
            <a:r>
              <a:rPr lang="en-US" sz="1600" noProof="1">
                <a:solidFill>
                  <a:srgbClr val="022BA0"/>
                </a:solidFill>
                <a:latin typeface="Calibri" pitchFamily="34" charset="0"/>
              </a:rPr>
              <a:t> o ruído de fundo para as experiências 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(10</a:t>
            </a:r>
            <a:r>
              <a:rPr lang="en-GB" sz="1600" baseline="30000" noProof="1">
                <a:solidFill>
                  <a:srgbClr val="022BA0"/>
                </a:solidFill>
                <a:latin typeface="Calibri" pitchFamily="34" charset="0"/>
              </a:rPr>
              <a:t>-11</a:t>
            </a:r>
            <a:r>
              <a:rPr lang="en-GB" sz="1600" noProof="1">
                <a:solidFill>
                  <a:srgbClr val="022BA0"/>
                </a:solidFill>
                <a:latin typeface="Calibri" pitchFamily="34" charset="0"/>
              </a:rPr>
              <a:t> mbar )</a:t>
            </a: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22B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100" u="sng" noProof="1">
                <a:solidFill>
                  <a:srgbClr val="022BA0"/>
                </a:solidFill>
                <a:latin typeface="Calibri" pitchFamily="34" charset="0"/>
              </a:rPr>
              <a:t>https://home.web.cern.ch/science/engineering/vacuum-empty-interstellar-space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13004" y="624417"/>
            <a:ext cx="1667001" cy="1936873"/>
            <a:chOff x="2218" y="374"/>
            <a:chExt cx="1403" cy="1498"/>
          </a:xfrm>
        </p:grpSpPr>
        <p:pic>
          <p:nvPicPr>
            <p:cNvPr id="7" name="Picture 6" descr="790252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18" y="375"/>
              <a:ext cx="1403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7"/>
            <p:cNvSpPr txBox="1">
              <a:spLocks noChangeAspect="1" noChangeArrowheads="1"/>
            </p:cNvSpPr>
            <p:nvPr/>
          </p:nvSpPr>
          <p:spPr bwMode="auto">
            <a:xfrm>
              <a:off x="2218" y="374"/>
              <a:ext cx="1403" cy="1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400" dirty="0">
                  <a:latin typeface="Verdana" pitchFamily="34" charset="0"/>
                  <a:sym typeface="Symbol" pitchFamily="18" charset="2"/>
                </a:rPr>
                <a:t>LINAC_2: 50 MeV</a:t>
              </a:r>
              <a:endParaRPr lang="en-GB" sz="1400" baseline="33000" dirty="0">
                <a:latin typeface="Verdana" pitchFamily="34" charset="0"/>
              </a:endParaRPr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2078193" y="624417"/>
            <a:ext cx="2037432" cy="1919299"/>
            <a:chOff x="4046" y="624"/>
            <a:chExt cx="1722" cy="1497"/>
          </a:xfrm>
        </p:grpSpPr>
        <p:pic>
          <p:nvPicPr>
            <p:cNvPr id="10" name="Picture 7" descr="0202030_0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48" y="624"/>
              <a:ext cx="1720" cy="1497"/>
            </a:xfrm>
            <a:prstGeom prst="rect">
              <a:avLst/>
            </a:prstGeom>
            <a:noFill/>
          </p:spPr>
        </p:pic>
        <p:sp>
          <p:nvSpPr>
            <p:cNvPr id="11" name="Text Box 8"/>
            <p:cNvSpPr txBox="1">
              <a:spLocks noChangeAspect="1" noChangeArrowheads="1"/>
            </p:cNvSpPr>
            <p:nvPr/>
          </p:nvSpPr>
          <p:spPr bwMode="auto">
            <a:xfrm>
              <a:off x="4046" y="624"/>
              <a:ext cx="1722" cy="1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400" dirty="0" err="1">
                  <a:latin typeface="Verdana" pitchFamily="34" charset="0"/>
                  <a:sym typeface="Symbol" pitchFamily="18" charset="2"/>
                </a:rPr>
                <a:t>PS_Booster</a:t>
              </a:r>
              <a:r>
                <a:rPr lang="en-US" sz="1400" dirty="0">
                  <a:latin typeface="Verdana" pitchFamily="34" charset="0"/>
                  <a:sym typeface="Symbol" pitchFamily="18" charset="2"/>
                </a:rPr>
                <a:t>: 1.4 </a:t>
              </a:r>
              <a:r>
                <a:rPr lang="en-US" sz="1400" dirty="0" err="1">
                  <a:latin typeface="Verdana" pitchFamily="34" charset="0"/>
                  <a:sym typeface="Symbol" pitchFamily="18" charset="2"/>
                </a:rPr>
                <a:t>GeV</a:t>
              </a:r>
              <a:endParaRPr lang="en-GB" sz="1400" baseline="33000" dirty="0">
                <a:latin typeface="Verdana" pitchFamily="34" charset="0"/>
              </a:endParaRPr>
            </a:p>
          </p:txBody>
        </p:sp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4313813" y="624416"/>
            <a:ext cx="2115096" cy="1919299"/>
            <a:chOff x="64" y="2544"/>
            <a:chExt cx="1674" cy="1402"/>
          </a:xfrm>
        </p:grpSpPr>
        <p:pic>
          <p:nvPicPr>
            <p:cNvPr id="13" name="Picture 10" descr="9602028_07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" y="2544"/>
              <a:ext cx="1674" cy="1402"/>
            </a:xfrm>
            <a:prstGeom prst="rect">
              <a:avLst/>
            </a:prstGeom>
            <a:noFill/>
          </p:spPr>
        </p:pic>
        <p:sp>
          <p:nvSpPr>
            <p:cNvPr id="14" name="Text Box 11"/>
            <p:cNvSpPr txBox="1">
              <a:spLocks noChangeAspect="1" noChangeArrowheads="1"/>
            </p:cNvSpPr>
            <p:nvPr/>
          </p:nvSpPr>
          <p:spPr bwMode="auto">
            <a:xfrm>
              <a:off x="64" y="2544"/>
              <a:ext cx="1674" cy="15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400" dirty="0">
                  <a:latin typeface="Verdana" pitchFamily="34" charset="0"/>
                  <a:sym typeface="Symbol" pitchFamily="18" charset="2"/>
                </a:rPr>
                <a:t>PS: 26 </a:t>
              </a:r>
              <a:r>
                <a:rPr lang="en-US" sz="1400" dirty="0" err="1">
                  <a:latin typeface="Verdana" pitchFamily="34" charset="0"/>
                  <a:sym typeface="Symbol" pitchFamily="18" charset="2"/>
                </a:rPr>
                <a:t>GeV</a:t>
              </a:r>
              <a:endParaRPr lang="en-GB" sz="1400" baseline="33000" dirty="0">
                <a:latin typeface="Verdana" pitchFamily="34" charset="0"/>
              </a:endParaRPr>
            </a:p>
          </p:txBody>
        </p:sp>
      </p:grpSp>
      <p:grpSp>
        <p:nvGrpSpPr>
          <p:cNvPr id="15" name="Group 3"/>
          <p:cNvGrpSpPr>
            <a:grpSpLocks/>
          </p:cNvGrpSpPr>
          <p:nvPr/>
        </p:nvGrpSpPr>
        <p:grpSpPr bwMode="auto">
          <a:xfrm>
            <a:off x="6627097" y="624415"/>
            <a:ext cx="2396366" cy="1919299"/>
            <a:chOff x="2064" y="2400"/>
            <a:chExt cx="1884" cy="1448"/>
          </a:xfrm>
        </p:grpSpPr>
        <p:pic>
          <p:nvPicPr>
            <p:cNvPr id="16" name="Picture 4" descr="7604110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400"/>
              <a:ext cx="1882" cy="1448"/>
            </a:xfrm>
            <a:prstGeom prst="rect">
              <a:avLst/>
            </a:prstGeom>
            <a:noFill/>
          </p:spPr>
        </p:pic>
        <p:sp>
          <p:nvSpPr>
            <p:cNvPr id="17" name="Text Box 5"/>
            <p:cNvSpPr txBox="1">
              <a:spLocks noChangeAspect="1" noChangeArrowheads="1"/>
            </p:cNvSpPr>
            <p:nvPr/>
          </p:nvSpPr>
          <p:spPr bwMode="auto">
            <a:xfrm>
              <a:off x="2064" y="2400"/>
              <a:ext cx="1884" cy="16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400" dirty="0">
                  <a:latin typeface="Verdana" pitchFamily="34" charset="0"/>
                  <a:sym typeface="Symbol" pitchFamily="18" charset="2"/>
                </a:rPr>
                <a:t>SPS: 450 </a:t>
              </a:r>
              <a:r>
                <a:rPr lang="en-US" sz="1400" dirty="0" err="1">
                  <a:latin typeface="Verdana" pitchFamily="34" charset="0"/>
                  <a:sym typeface="Symbol" pitchFamily="18" charset="2"/>
                </a:rPr>
                <a:t>GeV</a:t>
              </a:r>
              <a:endParaRPr lang="en-GB" sz="1400" baseline="33000" dirty="0">
                <a:latin typeface="Verdana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27747" y="2625213"/>
            <a:ext cx="2595716" cy="1936811"/>
            <a:chOff x="6282813" y="2620058"/>
            <a:chExt cx="2595716" cy="1936811"/>
          </a:xfrm>
        </p:grpSpPr>
        <p:pic>
          <p:nvPicPr>
            <p:cNvPr id="18" name="Picture 10" descr="IMG_3736-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82813" y="2625213"/>
              <a:ext cx="2595716" cy="1931656"/>
            </a:xfrm>
            <a:prstGeom prst="rect">
              <a:avLst/>
            </a:prstGeom>
            <a:noFill/>
          </p:spPr>
        </p:pic>
        <p:sp>
          <p:nvSpPr>
            <p:cNvPr id="19" name="Text Box 5"/>
            <p:cNvSpPr txBox="1">
              <a:spLocks noChangeAspect="1" noChangeArrowheads="1"/>
            </p:cNvSpPr>
            <p:nvPr/>
          </p:nvSpPr>
          <p:spPr bwMode="auto">
            <a:xfrm>
              <a:off x="6282813" y="2620058"/>
              <a:ext cx="2595716" cy="21605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1400" dirty="0">
                  <a:latin typeface="Verdana" pitchFamily="34" charset="0"/>
                  <a:sym typeface="Symbol" pitchFamily="18" charset="2"/>
                </a:rPr>
                <a:t>LHC: 7 000 </a:t>
              </a:r>
              <a:r>
                <a:rPr lang="en-US" sz="1400" dirty="0" err="1">
                  <a:latin typeface="Verdana" pitchFamily="34" charset="0"/>
                  <a:sym typeface="Symbol" pitchFamily="18" charset="2"/>
                </a:rPr>
                <a:t>GeV</a:t>
              </a:r>
              <a:endParaRPr lang="en-GB" sz="1400" baseline="33000" dirty="0">
                <a:latin typeface="Verdana" pitchFamily="34" charset="0"/>
              </a:endParaRPr>
            </a:p>
          </p:txBody>
        </p:sp>
      </p:grpSp>
      <p:pic>
        <p:nvPicPr>
          <p:cNvPr id="22" name="Picture 21" descr="Resultado de imagem para high traffic">
            <a:extLst>
              <a:ext uri="{FF2B5EF4-FFF2-40B4-BE49-F238E27FC236}">
                <a16:creationId xmlns:a16="http://schemas.microsoft.com/office/drawing/2014/main" id="{18060DB9-9FF2-3138-80AC-D39637C228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"/>
          <a:stretch/>
        </p:blipFill>
        <p:spPr bwMode="auto">
          <a:xfrm>
            <a:off x="769979" y="3630560"/>
            <a:ext cx="2337706" cy="172929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Resultado de imagem para free road night ">
            <a:extLst>
              <a:ext uri="{FF2B5EF4-FFF2-40B4-BE49-F238E27FC236}">
                <a16:creationId xmlns:a16="http://schemas.microsoft.com/office/drawing/2014/main" id="{77E9BCF9-C053-DEDF-26BF-DD38EDC5E8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r="22553" b="-1"/>
          <a:stretch/>
        </p:blipFill>
        <p:spPr bwMode="auto">
          <a:xfrm>
            <a:off x="3608471" y="3630560"/>
            <a:ext cx="2337706" cy="172929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esultado de imagem para atlas event">
            <a:extLst>
              <a:ext uri="{FF2B5EF4-FFF2-40B4-BE49-F238E27FC236}">
                <a16:creationId xmlns:a16="http://schemas.microsoft.com/office/drawing/2014/main" id="{6F38AE63-6909-9E35-3984-1DB16298E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790" y="4671228"/>
            <a:ext cx="2975673" cy="190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6374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7243" t="13829" r="47422" b="2610"/>
          <a:stretch/>
        </p:blipFill>
        <p:spPr>
          <a:xfrm rot="5400000">
            <a:off x="3118946" y="2789355"/>
            <a:ext cx="690218" cy="675666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1883" y="-4454"/>
            <a:ext cx="7442743" cy="492443"/>
          </a:xfrm>
        </p:spPr>
        <p:txBody>
          <a:bodyPr/>
          <a:lstStyle/>
          <a:p>
            <a:r>
              <a:rPr lang="en-US" dirty="0" err="1"/>
              <a:t>gamas</a:t>
            </a:r>
            <a:r>
              <a:rPr lang="en-US" dirty="0"/>
              <a:t> de </a:t>
            </a:r>
            <a:r>
              <a:rPr lang="en-US" dirty="0" err="1"/>
              <a:t>pressão</a:t>
            </a:r>
            <a:r>
              <a:rPr lang="en-US" dirty="0"/>
              <a:t> de </a:t>
            </a:r>
            <a:r>
              <a:rPr lang="en-US" dirty="0" err="1"/>
              <a:t>vácuo</a:t>
            </a:r>
            <a:r>
              <a:rPr lang="en-US" dirty="0"/>
              <a:t> </a:t>
            </a:r>
            <a:r>
              <a:rPr lang="en-US" sz="2400" dirty="0"/>
              <a:t>(15 </a:t>
            </a:r>
            <a:r>
              <a:rPr lang="en-US" sz="2400" dirty="0" err="1"/>
              <a:t>décadas</a:t>
            </a:r>
            <a:r>
              <a:rPr lang="en-US" sz="2400" dirty="0"/>
              <a:t>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 rot="5400000">
            <a:off x="2461025" y="-1975076"/>
            <a:ext cx="2014537" cy="6865147"/>
            <a:chOff x="746873" y="377385"/>
            <a:chExt cx="1772118" cy="603903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20767" t="13106" r="63663" b="1990"/>
            <a:stretch/>
          </p:blipFill>
          <p:spPr>
            <a:xfrm>
              <a:off x="746873" y="377385"/>
              <a:ext cx="1772118" cy="6039031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6667" t="10964" r="12291" b="81667"/>
            <a:stretch/>
          </p:blipFill>
          <p:spPr>
            <a:xfrm>
              <a:off x="890662" y="6146503"/>
              <a:ext cx="1419225" cy="210550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5883" t="13829" r="19196" b="2610"/>
          <a:stretch/>
        </p:blipFill>
        <p:spPr>
          <a:xfrm rot="5400000">
            <a:off x="2498860" y="-1176"/>
            <a:ext cx="1930390" cy="67566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5930" t="13829" r="52757" b="2610"/>
          <a:stretch/>
        </p:blipFill>
        <p:spPr>
          <a:xfrm rot="5400000">
            <a:off x="2732257" y="1712448"/>
            <a:ext cx="1463597" cy="675666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66468" y="441908"/>
            <a:ext cx="1866793" cy="1754326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LHC Insulation Vacuum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P &lt;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VAC_OK for cool-down </a:t>
            </a:r>
          </a:p>
          <a:p>
            <a:endParaRPr lang="en-US" sz="1200" noProof="1">
              <a:solidFill>
                <a:srgbClr val="022BA0"/>
              </a:solidFill>
              <a:latin typeface="Calibri" pitchFamily="34" charset="0"/>
            </a:endParaRP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@T &lt; 20 K : cryo-pumping  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P ~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‑7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</a:t>
            </a:r>
          </a:p>
          <a:p>
            <a:endParaRPr lang="en-US" sz="1200" noProof="1">
              <a:solidFill>
                <a:srgbClr val="022BA0"/>
              </a:solidFill>
              <a:latin typeface="Calibri" pitchFamily="34" charset="0"/>
            </a:endParaRP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Beam Vacuum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P ~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‑9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‑12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907380" y="452032"/>
            <a:ext cx="0" cy="6148964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52824" y="452032"/>
            <a:ext cx="0" cy="6148964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92781" y="452032"/>
            <a:ext cx="0" cy="6148964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057071" y="4298831"/>
            <a:ext cx="1832233" cy="23083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primary /roughing pumps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+3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‑2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turbomolecular pumps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‑11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sputter ion pumps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‑5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‑11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pirani gauges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+3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‑4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Penning gauges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-5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‑11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  <a:p>
            <a:r>
              <a:rPr lang="en-US" sz="1200" b="1" noProof="1">
                <a:solidFill>
                  <a:srgbClr val="022BA0"/>
                </a:solidFill>
                <a:latin typeface="Calibri" pitchFamily="34" charset="0"/>
              </a:rPr>
              <a:t>Bayard-Alpert gauges</a:t>
            </a:r>
          </a:p>
          <a:p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-5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.. 10</a:t>
            </a:r>
            <a:r>
              <a:rPr lang="en-US" sz="1200" baseline="30000" noProof="1">
                <a:solidFill>
                  <a:srgbClr val="022BA0"/>
                </a:solidFill>
                <a:latin typeface="Calibri" pitchFamily="34" charset="0"/>
              </a:rPr>
              <a:t>‑12</a:t>
            </a:r>
            <a:r>
              <a:rPr lang="en-US" sz="1200" noProof="1">
                <a:solidFill>
                  <a:srgbClr val="022BA0"/>
                </a:solidFill>
                <a:latin typeface="Calibri" pitchFamily="34" charset="0"/>
              </a:rPr>
              <a:t> mbar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63193" y="4358982"/>
            <a:ext cx="1625893" cy="169128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856693" y="4937760"/>
            <a:ext cx="1952344" cy="154466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549274" y="5364105"/>
            <a:ext cx="3349928" cy="145085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710141" y="5501876"/>
            <a:ext cx="2189061" cy="154466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847049" y="6018657"/>
            <a:ext cx="1952344" cy="154466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082097" y="6156427"/>
            <a:ext cx="2687411" cy="154466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495180" y="6316142"/>
            <a:ext cx="2559623" cy="154466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6133699" y="6531431"/>
            <a:ext cx="2029723" cy="369332"/>
            <a:chOff x="5368224" y="6081323"/>
            <a:chExt cx="2029723" cy="369332"/>
          </a:xfrm>
          <a:solidFill>
            <a:schemeClr val="bg1"/>
          </a:solidFill>
        </p:grpSpPr>
        <p:sp>
          <p:nvSpPr>
            <p:cNvPr id="22" name="Rectangle 21"/>
            <p:cNvSpPr/>
            <p:nvPr/>
          </p:nvSpPr>
          <p:spPr>
            <a:xfrm>
              <a:off x="5368224" y="6081323"/>
              <a:ext cx="202972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</a:t>
              </a:r>
            </a:p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  <a:hlinkClick r:id="rId4"/>
                </a:rPr>
                <a:t>www.pfeiffer-vacuum.com/know-how/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  <p:pic>
          <p:nvPicPr>
            <p:cNvPr id="25" name="Picture 24">
              <a:hlinkClick r:id="rId4"/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6667" t="10964" r="12291" b="81667"/>
            <a:stretch/>
          </p:blipFill>
          <p:spPr>
            <a:xfrm>
              <a:off x="6076845" y="6106744"/>
              <a:ext cx="1231757" cy="182738"/>
            </a:xfrm>
            <a:prstGeom prst="rect">
              <a:avLst/>
            </a:prstGeom>
            <a:grpFill/>
          </p:spPr>
        </p:pic>
      </p:grpSp>
      <p:pic>
        <p:nvPicPr>
          <p:cNvPr id="36" name="Picture 2" descr="full moon">
            <a:extLst>
              <a:ext uri="{FF2B5EF4-FFF2-40B4-BE49-F238E27FC236}">
                <a16:creationId xmlns:a16="http://schemas.microsoft.com/office/drawing/2014/main" id="{20DCE1C6-3AA4-B74A-7A8C-9D4B1664C5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5" t="14562" r="13384" b="14137"/>
          <a:stretch/>
        </p:blipFill>
        <p:spPr bwMode="auto">
          <a:xfrm>
            <a:off x="7268631" y="2318347"/>
            <a:ext cx="1867176" cy="18492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709EE29-227A-FBB8-7EC4-753F545CEB6F}"/>
              </a:ext>
            </a:extLst>
          </p:cNvPr>
          <p:cNvSpPr/>
          <p:nvPr/>
        </p:nvSpPr>
        <p:spPr>
          <a:xfrm>
            <a:off x="5151817" y="1905505"/>
            <a:ext cx="1787028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pt-BR" sz="1200" b="1" noProof="1">
                <a:solidFill>
                  <a:srgbClr val="022BA0"/>
                </a:solidFill>
                <a:latin typeface="Calibri" pitchFamily="34" charset="0"/>
              </a:rPr>
              <a:t>caminho médio livre</a:t>
            </a:r>
          </a:p>
          <a:p>
            <a:r>
              <a:rPr lang="pt-BR" sz="1200" b="1" noProof="1">
                <a:solidFill>
                  <a:srgbClr val="022BA0"/>
                </a:solidFill>
                <a:latin typeface="Calibri" pitchFamily="34" charset="0"/>
              </a:rPr>
              <a:t>=1/4 distancia Terra - Lua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8C4ABE6-BA07-5D57-6B55-9282C89EDBFD}"/>
              </a:ext>
            </a:extLst>
          </p:cNvPr>
          <p:cNvSpPr/>
          <p:nvPr/>
        </p:nvSpPr>
        <p:spPr>
          <a:xfrm>
            <a:off x="5142829" y="2845190"/>
            <a:ext cx="2082878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pt-BR" sz="1200" b="1" noProof="1">
                <a:solidFill>
                  <a:srgbClr val="022BA0"/>
                </a:solidFill>
                <a:latin typeface="Calibri" pitchFamily="34" charset="0"/>
              </a:rPr>
              <a:t>O vácuo no LHC é equivalente</a:t>
            </a:r>
          </a:p>
          <a:p>
            <a:r>
              <a:rPr lang="pt-BR" sz="1200" b="1" noProof="1">
                <a:solidFill>
                  <a:srgbClr val="022BA0"/>
                </a:solidFill>
                <a:latin typeface="Calibri" pitchFamily="34" charset="0"/>
              </a:rPr>
              <a:t>ao existente entre Terra e Lua</a:t>
            </a:r>
          </a:p>
        </p:txBody>
      </p:sp>
    </p:spTree>
    <p:extLst>
      <p:ext uri="{BB962C8B-B14F-4D97-AF65-F5344CB8AC3E}">
        <p14:creationId xmlns:p14="http://schemas.microsoft.com/office/powerpoint/2010/main" val="3833087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21" grpId="0" uiExpand="1" build="p" bldLvl="2"/>
      <p:bldP spid="28" grpId="0" uiExpand="1" animBg="1"/>
      <p:bldP spid="29" grpId="0" uiExpand="1" animBg="1"/>
      <p:bldP spid="30" grpId="0" uiExpand="1" animBg="1"/>
      <p:bldP spid="31" grpId="0" uiExpand="1" animBg="1"/>
      <p:bldP spid="32" grpId="0" animBg="1"/>
      <p:bldP spid="33" grpId="0" animBg="1"/>
      <p:bldP spid="34" grpId="0" animBg="1"/>
      <p:bldP spid="35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2228" y="1258630"/>
            <a:ext cx="5782031" cy="3602076"/>
          </a:xfrm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os aceleradores do CERN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criogenia para quê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vácuo para quê</a:t>
            </a:r>
            <a:br>
              <a:rPr lang="pt-PT" dirty="0">
                <a:effectLst/>
              </a:rPr>
            </a:br>
            <a:r>
              <a:rPr lang="pt-PT" dirty="0">
                <a:effectLst/>
              </a:rPr>
              <a:t>instrumentos e controladores</a:t>
            </a:r>
            <a:br>
              <a:rPr lang="pt-PT" dirty="0"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arquitectura de controlo</a:t>
            </a:r>
          </a:p>
        </p:txBody>
      </p:sp>
    </p:spTree>
    <p:extLst>
      <p:ext uri="{BB962C8B-B14F-4D97-AF65-F5344CB8AC3E}">
        <p14:creationId xmlns:p14="http://schemas.microsoft.com/office/powerpoint/2010/main" val="308867023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50270" y="1962226"/>
            <a:ext cx="2805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22BA0"/>
                </a:solidFill>
                <a:latin typeface="Calibri" pitchFamily="34" charset="0"/>
              </a:rPr>
              <a:t>TE / VSC </a:t>
            </a:r>
          </a:p>
          <a:p>
            <a:pPr algn="ctr"/>
            <a:r>
              <a:rPr lang="en-US" sz="1200" dirty="0">
                <a:solidFill>
                  <a:srgbClr val="022BA0"/>
                </a:solidFill>
                <a:latin typeface="Calibri" pitchFamily="34" charset="0"/>
              </a:rPr>
              <a:t>TE – Technology Department </a:t>
            </a:r>
          </a:p>
          <a:p>
            <a:pPr algn="ctr"/>
            <a:r>
              <a:rPr lang="en-US" sz="1200" dirty="0">
                <a:solidFill>
                  <a:srgbClr val="022BA0"/>
                </a:solidFill>
                <a:latin typeface="Calibri" pitchFamily="34" charset="0"/>
              </a:rPr>
              <a:t>VSC – Vacuum, Surfaces &amp; Coatings Group</a:t>
            </a:r>
          </a:p>
        </p:txBody>
      </p:sp>
      <p:sp>
        <p:nvSpPr>
          <p:cNvPr id="8" name="Title 26"/>
          <p:cNvSpPr txBox="1">
            <a:spLocks/>
          </p:cNvSpPr>
          <p:nvPr/>
        </p:nvSpPr>
        <p:spPr>
          <a:xfrm>
            <a:off x="12366" y="417994"/>
            <a:ext cx="9081012" cy="143116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200" b="1" u="none" kern="1200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err="1"/>
              <a:t>Controlar</a:t>
            </a:r>
            <a:r>
              <a:rPr lang="en-US" sz="4400" dirty="0"/>
              <a:t> </a:t>
            </a:r>
            <a:r>
              <a:rPr lang="en-US" sz="4400" dirty="0" err="1"/>
              <a:t>Vácuo</a:t>
            </a:r>
            <a:r>
              <a:rPr lang="en-US" sz="4400" dirty="0"/>
              <a:t>   </a:t>
            </a:r>
            <a:r>
              <a:rPr lang="en-US" sz="4000" dirty="0" err="1"/>
              <a:t>nos</a:t>
            </a:r>
            <a:r>
              <a:rPr lang="en-US" sz="4000" dirty="0"/>
              <a:t> </a:t>
            </a:r>
            <a:r>
              <a:rPr lang="en-US" sz="4000" dirty="0" err="1"/>
              <a:t>aceleradores</a:t>
            </a:r>
            <a:endParaRPr lang="en-US" sz="2800" dirty="0"/>
          </a:p>
          <a:p>
            <a:r>
              <a:rPr lang="en-US" sz="2800" dirty="0"/>
              <a:t>Paulo.Gomes@cern.ch</a:t>
            </a:r>
          </a:p>
          <a:p>
            <a:pPr>
              <a:spcBef>
                <a:spcPts val="600"/>
              </a:spcBef>
            </a:pPr>
            <a:r>
              <a:rPr lang="en-US" sz="1600" b="0" dirty="0"/>
              <a:t>(&amp; Andre.Rocha@cern.ch)</a:t>
            </a:r>
            <a:endParaRPr lang="en-GB" sz="1800" b="0" dirty="0"/>
          </a:p>
        </p:txBody>
      </p:sp>
      <p:pic>
        <p:nvPicPr>
          <p:cNvPr id="5131" name="Picture 11" descr="P:\CONFERENCES\2013_ICALEPCS_SFrancisco\PG\POSTER\figures\ICM_logo_Blue_P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870" y="5759730"/>
            <a:ext cx="1461669" cy="9819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C:\Users\gomes\AppData\Local\Temp\7zE4316.tmp\LogoOutline-Blu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434" y="5759730"/>
            <a:ext cx="994107" cy="994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26"/>
          <p:cNvSpPr txBox="1">
            <a:spLocks/>
          </p:cNvSpPr>
          <p:nvPr/>
        </p:nvSpPr>
        <p:spPr>
          <a:xfrm rot="20758921">
            <a:off x="4370868" y="149089"/>
            <a:ext cx="1726434" cy="369332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200" b="1" u="none" kern="1200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&amp; </a:t>
            </a:r>
            <a:r>
              <a:rPr lang="en-US" sz="2400" dirty="0" err="1"/>
              <a:t>Criogenia</a:t>
            </a:r>
            <a:endParaRPr lang="en-GB" sz="1400" dirty="0"/>
          </a:p>
        </p:txBody>
      </p:sp>
      <p:pic>
        <p:nvPicPr>
          <p:cNvPr id="2" name="Picture 2" descr="Portuguese Language Teachers Programme 2015 / Escola de Professores no CERN em Língua Portugue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098" y="5750970"/>
            <a:ext cx="20097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54916" y="5202346"/>
            <a:ext cx="2986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22BA0"/>
                </a:solidFill>
                <a:hlinkClick r:id="rId6"/>
              </a:rPr>
              <a:t>Portuguese Language Teachers Program</a:t>
            </a:r>
            <a:endParaRPr lang="en-US" sz="1200" dirty="0">
              <a:solidFill>
                <a:srgbClr val="022BA0"/>
              </a:solidFill>
            </a:endParaRPr>
          </a:p>
          <a:p>
            <a:pPr algn="ctr"/>
            <a:r>
              <a:rPr lang="en-US" sz="1200" dirty="0">
                <a:solidFill>
                  <a:srgbClr val="022BA0"/>
                </a:solidFill>
              </a:rPr>
              <a:t>5 Sep 2023</a:t>
            </a:r>
            <a:endParaRPr lang="en-GB" sz="1200" dirty="0">
              <a:solidFill>
                <a:srgbClr val="022BA0"/>
              </a:solidFill>
            </a:endParaRPr>
          </a:p>
        </p:txBody>
      </p:sp>
      <p:pic>
        <p:nvPicPr>
          <p:cNvPr id="12" name="Picture 2" descr="N:\PT_May15\PG\TUNNEL3D-legende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" t="21757" r="215" b="559"/>
          <a:stretch/>
        </p:blipFill>
        <p:spPr bwMode="auto">
          <a:xfrm>
            <a:off x="811644" y="2836732"/>
            <a:ext cx="7472682" cy="223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42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 uiExpand="1" build="p"/>
      <p:bldP spid="11" grpId="0" uiExpand="1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090" y="3670687"/>
            <a:ext cx="3855876" cy="3214955"/>
            <a:chOff x="98346" y="3285667"/>
            <a:chExt cx="3855876" cy="3214955"/>
          </a:xfrm>
        </p:grpSpPr>
        <p:grpSp>
          <p:nvGrpSpPr>
            <p:cNvPr id="8" name="Group 7"/>
            <p:cNvGrpSpPr/>
            <p:nvPr/>
          </p:nvGrpSpPr>
          <p:grpSpPr>
            <a:xfrm>
              <a:off x="98346" y="3285667"/>
              <a:ext cx="3855876" cy="3182039"/>
              <a:chOff x="65198" y="979707"/>
              <a:chExt cx="3855876" cy="318203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3" r="26489" b="-215"/>
              <a:stretch/>
            </p:blipFill>
            <p:spPr>
              <a:xfrm>
                <a:off x="65198" y="979707"/>
                <a:ext cx="3855876" cy="3182039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963" t="92282" r="21464" b="2177"/>
              <a:stretch/>
            </p:blipFill>
            <p:spPr>
              <a:xfrm>
                <a:off x="3098458" y="3897980"/>
                <a:ext cx="822616" cy="175932"/>
              </a:xfrm>
              <a:prstGeom prst="rect">
                <a:avLst/>
              </a:prstGeom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08422" y="6162068"/>
              <a:ext cx="1835759" cy="338554"/>
              <a:chOff x="5336739" y="6142547"/>
              <a:chExt cx="1835759" cy="338554"/>
            </a:xfrm>
            <a:noFill/>
          </p:grpSpPr>
          <p:sp>
            <p:nvSpPr>
              <p:cNvPr id="11" name="Rectangle 10"/>
              <p:cNvSpPr/>
              <p:nvPr/>
            </p:nvSpPr>
            <p:spPr>
              <a:xfrm>
                <a:off x="5336739" y="6142547"/>
                <a:ext cx="1835759" cy="338554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GB" sz="800" noProof="1">
                    <a:solidFill>
                      <a:srgbClr val="0055A0"/>
                    </a:solidFill>
                    <a:latin typeface="Calibri" pitchFamily="34" charset="0"/>
                  </a:rPr>
                  <a:t>Courtesy of</a:t>
                </a:r>
              </a:p>
              <a:p>
                <a:r>
                  <a:rPr lang="en-GB" sz="800" noProof="1">
                    <a:solidFill>
                      <a:srgbClr val="0055A0"/>
                    </a:solidFill>
                    <a:latin typeface="Calibri" pitchFamily="34" charset="0"/>
                    <a:hlinkClick r:id="rId3"/>
                  </a:rPr>
                  <a:t>www.pfeiffer-vacuum.com/know-how/</a:t>
                </a:r>
                <a:endParaRPr lang="en-US" sz="800" noProof="1">
                  <a:solidFill>
                    <a:srgbClr val="0055A0"/>
                  </a:solidFill>
                  <a:latin typeface="Calibri" pitchFamily="34" charset="0"/>
                </a:endParaRPr>
              </a:p>
            </p:txBody>
          </p:sp>
          <p:pic>
            <p:nvPicPr>
              <p:cNvPr id="12" name="Picture 11">
                <a:hlinkClick r:id="rId3"/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6667" t="10964" r="12291" b="81667"/>
              <a:stretch/>
            </p:blipFill>
            <p:spPr>
              <a:xfrm>
                <a:off x="5915269" y="6172128"/>
                <a:ext cx="1106125" cy="164100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275" y="2861"/>
            <a:ext cx="6379952" cy="492443"/>
          </a:xfrm>
        </p:spPr>
        <p:txBody>
          <a:bodyPr/>
          <a:lstStyle/>
          <a:p>
            <a:r>
              <a:rPr lang="en-US" dirty="0" err="1"/>
              <a:t>sensores</a:t>
            </a:r>
            <a:r>
              <a:rPr lang="en-US" dirty="0"/>
              <a:t> Pirani </a:t>
            </a:r>
            <a:r>
              <a:rPr lang="en-US" sz="2400" dirty="0"/>
              <a:t>(thermal conductivity)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73362" y="617873"/>
            <a:ext cx="6208623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 bar 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‑4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mbar 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A condutividade térmica de um gas depende da sua pressão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Uma resistência eléctrica é aquecida a temperature constante (</a:t>
            </a:r>
            <a:r>
              <a:rPr lang="pt-PT" sz="1600" dirty="0"/>
              <a:t>~ </a:t>
            </a:r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120 °C)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A corrente eléctrica necessária para manter essa temperatura 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é proporcional à pressão do gás 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( maior pressão = maior condutividade = maior dissipação ) 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Acima de 1mbar deixa de ser linear e depende do tipo de gas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Precisão </a:t>
            </a:r>
            <a:r>
              <a:rPr lang="pt-PT" sz="1600" dirty="0">
                <a:solidFill>
                  <a:srgbClr val="E46C0A"/>
                </a:solidFill>
              </a:rPr>
              <a:t>~ </a:t>
            </a:r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30%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Necessita calibração para compensar comprimento do cabo elétrico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Sensível à temperatura ambiente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81617" y="3678503"/>
            <a:ext cx="0" cy="3138974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6246504" y="728326"/>
            <a:ext cx="2717203" cy="2494344"/>
            <a:chOff x="6183534" y="833286"/>
            <a:chExt cx="2717203" cy="2494344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534" y="1736043"/>
              <a:ext cx="1194564" cy="1131693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8737" y="1555980"/>
              <a:ext cx="762000" cy="1771650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56" name="TextBox 55"/>
            <p:cNvSpPr txBox="1"/>
            <p:nvPr/>
          </p:nvSpPr>
          <p:spPr>
            <a:xfrm>
              <a:off x="6353656" y="833286"/>
              <a:ext cx="20662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/>
                <a:t>cabo de pares torcidos</a:t>
              </a:r>
              <a:br>
                <a:rPr lang="pt-PT" sz="1400" dirty="0"/>
              </a:br>
              <a:r>
                <a:rPr lang="pt-PT" sz="1400" dirty="0"/>
                <a:t>blindagem simples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78098" y="1356506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~ 500m</a:t>
              </a:r>
              <a:endParaRPr lang="en-GB" sz="1400" dirty="0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6353656" y="1356506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676962" y="3252377"/>
            <a:ext cx="4320000" cy="3249287"/>
            <a:chOff x="442031" y="3252377"/>
            <a:chExt cx="4320000" cy="3249287"/>
          </a:xfrm>
        </p:grpSpPr>
        <p:grpSp>
          <p:nvGrpSpPr>
            <p:cNvPr id="15" name="Group 14"/>
            <p:cNvGrpSpPr/>
            <p:nvPr/>
          </p:nvGrpSpPr>
          <p:grpSpPr>
            <a:xfrm>
              <a:off x="442031" y="3252377"/>
              <a:ext cx="4320000" cy="3238791"/>
              <a:chOff x="532931" y="2994327"/>
              <a:chExt cx="4320000" cy="3238791"/>
            </a:xfrm>
          </p:grpSpPr>
          <p:grpSp>
            <p:nvGrpSpPr>
              <p:cNvPr id="16" name="Group 15"/>
              <p:cNvGrpSpPr>
                <a:grpSpLocks noChangeAspect="1"/>
              </p:cNvGrpSpPr>
              <p:nvPr/>
            </p:nvGrpSpPr>
            <p:grpSpPr>
              <a:xfrm>
                <a:off x="532931" y="2994327"/>
                <a:ext cx="4320000" cy="3238791"/>
                <a:chOff x="426251" y="2627994"/>
                <a:chExt cx="4788263" cy="3589857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2697324" y="2914015"/>
                  <a:ext cx="2517190" cy="330383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955604" y="2933064"/>
                  <a:ext cx="689098" cy="4093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V</a:t>
                  </a:r>
                  <a:r>
                    <a:rPr lang="en-US" sz="1000" dirty="0"/>
                    <a:t>OUT</a:t>
                  </a:r>
                  <a:endParaRPr lang="en-GB" sz="1000" dirty="0"/>
                </a:p>
              </p:txBody>
            </p:sp>
            <p:grpSp>
              <p:nvGrpSpPr>
                <p:cNvPr id="21" name="Group 20"/>
                <p:cNvGrpSpPr/>
                <p:nvPr/>
              </p:nvGrpSpPr>
              <p:grpSpPr>
                <a:xfrm>
                  <a:off x="3093424" y="3319197"/>
                  <a:ext cx="160020" cy="1238968"/>
                  <a:chOff x="2712424" y="3319197"/>
                  <a:chExt cx="160020" cy="1238968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2794997" y="3319197"/>
                    <a:ext cx="0" cy="3124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Rectangle 50"/>
                  <p:cNvSpPr/>
                  <p:nvPr/>
                </p:nvSpPr>
                <p:spPr>
                  <a:xfrm>
                    <a:off x="2712424" y="3630400"/>
                    <a:ext cx="160020" cy="48768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794997" y="4131721"/>
                    <a:ext cx="0" cy="426444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" name="Straight Connector 21"/>
                <p:cNvCxnSpPr/>
                <p:nvPr/>
              </p:nvCxnSpPr>
              <p:spPr>
                <a:xfrm flipH="1" flipV="1">
                  <a:off x="1361839" y="4563170"/>
                  <a:ext cx="2358990" cy="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147547" y="4563170"/>
                  <a:ext cx="589197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Group 23"/>
                <p:cNvGrpSpPr/>
                <p:nvPr/>
              </p:nvGrpSpPr>
              <p:grpSpPr>
                <a:xfrm>
                  <a:off x="4656734" y="3317980"/>
                  <a:ext cx="160070" cy="2467135"/>
                  <a:chOff x="5024399" y="3317980"/>
                  <a:chExt cx="160070" cy="2467135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5098418" y="3317980"/>
                    <a:ext cx="0" cy="3124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Rectangle 45"/>
                  <p:cNvSpPr/>
                  <p:nvPr/>
                </p:nvSpPr>
                <p:spPr>
                  <a:xfrm>
                    <a:off x="5024399" y="4918921"/>
                    <a:ext cx="160020" cy="48768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5024449" y="3636421"/>
                    <a:ext cx="160020" cy="48768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8" name="Straight Connector 47"/>
                  <p:cNvCxnSpPr>
                    <a:stCxn id="47" idx="2"/>
                    <a:endCxn id="46" idx="0"/>
                  </p:cNvCxnSpPr>
                  <p:nvPr/>
                </p:nvCxnSpPr>
                <p:spPr>
                  <a:xfrm flipH="1">
                    <a:off x="5104409" y="4124101"/>
                    <a:ext cx="50" cy="7948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5098418" y="5406601"/>
                    <a:ext cx="0" cy="378514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175997" y="3319197"/>
                  <a:ext cx="1560747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" name="Group 25"/>
                <p:cNvGrpSpPr/>
                <p:nvPr/>
              </p:nvGrpSpPr>
              <p:grpSpPr>
                <a:xfrm>
                  <a:off x="4518471" y="5776007"/>
                  <a:ext cx="426720" cy="276822"/>
                  <a:chOff x="4518472" y="5776007"/>
                  <a:chExt cx="426720" cy="276822"/>
                </a:xfrm>
              </p:grpSpPr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4518472" y="6052829"/>
                    <a:ext cx="426720" cy="0"/>
                  </a:xfrm>
                  <a:prstGeom prst="line">
                    <a:avLst/>
                  </a:prstGeom>
                  <a:ln w="635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4730203" y="5776007"/>
                    <a:ext cx="0" cy="27682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502647" y="4679980"/>
                  <a:ext cx="1094736" cy="1016782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357716" y="5442234"/>
                  <a:ext cx="0" cy="347454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1357716" y="4562730"/>
                  <a:ext cx="1" cy="35233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>
                  <a:off x="514034" y="5024261"/>
                  <a:ext cx="847805" cy="307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Vacuum</a:t>
                  </a:r>
                  <a:endParaRPr lang="en-GB" sz="1200" dirty="0"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1353394" y="4922808"/>
                  <a:ext cx="0" cy="530856"/>
                </a:xfrm>
                <a:prstGeom prst="line">
                  <a:avLst/>
                </a:prstGeom>
                <a:ln w="38100">
                  <a:solidFill>
                    <a:schemeClr val="accent6"/>
                  </a:solidFill>
                </a:ln>
                <a:effectLst>
                  <a:glow rad="127000">
                    <a:schemeClr val="accent6">
                      <a:alpha val="40000"/>
                    </a:scheme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  <a:softEdge rad="0"/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426251" y="4389465"/>
                  <a:ext cx="7278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Gauge</a:t>
                  </a:r>
                  <a:endParaRPr lang="en-GB" sz="1200" dirty="0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720827" y="4300990"/>
                  <a:ext cx="0" cy="260887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147547" y="4300990"/>
                  <a:ext cx="0" cy="260887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1357718" y="5785115"/>
                  <a:ext cx="3379026" cy="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2624347" y="2627994"/>
                  <a:ext cx="986910" cy="3070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Controller</a:t>
                  </a:r>
                  <a:endParaRPr lang="en-GB" sz="1200" dirty="0"/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3936869" y="3303559"/>
                  <a:ext cx="0" cy="260887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Group 38"/>
                <p:cNvGrpSpPr/>
                <p:nvPr/>
              </p:nvGrpSpPr>
              <p:grpSpPr>
                <a:xfrm rot="10800000">
                  <a:off x="3492199" y="3564446"/>
                  <a:ext cx="868680" cy="827706"/>
                  <a:chOff x="3515087" y="3420655"/>
                  <a:chExt cx="868680" cy="827706"/>
                </a:xfrm>
              </p:grpSpPr>
              <p:sp>
                <p:nvSpPr>
                  <p:cNvPr id="40" name="Isosceles Triangle 39"/>
                  <p:cNvSpPr/>
                  <p:nvPr/>
                </p:nvSpPr>
                <p:spPr>
                  <a:xfrm rot="10800000">
                    <a:off x="3515087" y="3501601"/>
                    <a:ext cx="868680" cy="746760"/>
                  </a:xfrm>
                  <a:prstGeom prst="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3998008" y="3420655"/>
                    <a:ext cx="2667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+</a:t>
                    </a:r>
                    <a:endParaRPr lang="en-GB" dirty="0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3602072" y="3420655"/>
                    <a:ext cx="2667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-</a:t>
                    </a:r>
                    <a:endParaRPr lang="en-GB" dirty="0"/>
                  </a:p>
                </p:txBody>
              </p:sp>
            </p:grpSp>
          </p:grpSp>
          <p:cxnSp>
            <p:nvCxnSpPr>
              <p:cNvPr id="17" name="Straight Arrow Connector 16"/>
              <p:cNvCxnSpPr/>
              <p:nvPr/>
            </p:nvCxnSpPr>
            <p:spPr>
              <a:xfrm>
                <a:off x="3013769" y="4845641"/>
                <a:ext cx="0" cy="91734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2988878" y="5084062"/>
                <a:ext cx="6217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V</a:t>
                </a:r>
                <a:r>
                  <a:rPr lang="en-US" sz="1000" dirty="0"/>
                  <a:t>FIL</a:t>
                </a:r>
                <a:endParaRPr lang="en-GB" sz="1000" dirty="0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2455958" y="6270832"/>
              <a:ext cx="1564363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 G. Pigny (TE/VSC)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6743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453" y="2861"/>
            <a:ext cx="7261603" cy="492443"/>
          </a:xfrm>
        </p:spPr>
        <p:txBody>
          <a:bodyPr/>
          <a:lstStyle/>
          <a:p>
            <a:r>
              <a:rPr lang="en-US" dirty="0" err="1"/>
              <a:t>sensores</a:t>
            </a:r>
            <a:r>
              <a:rPr lang="en-US" dirty="0"/>
              <a:t> Penning </a:t>
            </a:r>
            <a:r>
              <a:rPr lang="en-US" sz="2400" dirty="0"/>
              <a:t>(cold cathode ionization)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8427" y="1508479"/>
            <a:ext cx="6227346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-5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‑11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mbar 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Eletrões são emitidos do cátodo graças a campo elétrico de 3 kV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Um campo magnético ( 0.1 T ) faz com que os eletrões 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percorram uma longa espiral até chegarem ao ânodo,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aumentando assim a probabilidade de chocar e ionizar moléculas de gás 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As moléculas de gás ionizadas são atraídas para o cátodo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 a corrente gerada é uma medida da pressão (entre 1uA e 1pA)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Precisão </a:t>
            </a:r>
            <a:r>
              <a:rPr lang="pt-PT" sz="1600" dirty="0">
                <a:solidFill>
                  <a:srgbClr val="E46C0A"/>
                </a:solidFill>
              </a:rPr>
              <a:t>~ </a:t>
            </a:r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50%</a:t>
            </a:r>
          </a:p>
          <a:p>
            <a:endParaRPr lang="pt-PT" sz="1600" noProof="1">
              <a:solidFill>
                <a:srgbClr val="E46C0A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Pressão elevada : corrente instável (produção de arco eléctrico)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Pressão baixa : corrente extingue-se (leitura zero)</a:t>
            </a:r>
          </a:p>
          <a:p>
            <a:endParaRPr lang="pt-PT" sz="1600" noProof="1">
              <a:solidFill>
                <a:srgbClr val="E46C0A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Cabo interrompido = leitura zero 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	= indicação errada de baixa pressão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Mau isolamento da alta tensão = corrente de fuga 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	= indicação errada de alta pressão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5909454" y="728285"/>
            <a:ext cx="3050529" cy="2324204"/>
            <a:chOff x="5909454" y="833245"/>
            <a:chExt cx="3050529" cy="2324204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454" y="1496137"/>
              <a:ext cx="1194564" cy="1131693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9983" y="1451794"/>
              <a:ext cx="1080000" cy="1705655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64" name="TextBox 63"/>
            <p:cNvSpPr txBox="1"/>
            <p:nvPr/>
          </p:nvSpPr>
          <p:spPr>
            <a:xfrm>
              <a:off x="6463685" y="833245"/>
              <a:ext cx="1439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cabo</a:t>
              </a:r>
              <a:r>
                <a:rPr lang="en-US" sz="1400" dirty="0"/>
                <a:t> triaxial HV</a:t>
              </a:r>
              <a:endParaRPr lang="en-GB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844036" y="1210600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~ 500m</a:t>
              </a:r>
              <a:endParaRPr lang="en-GB" sz="1400" dirty="0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6221884" y="1108852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5784486" y="3967469"/>
            <a:ext cx="3135443" cy="2616166"/>
            <a:chOff x="5784486" y="3967469"/>
            <a:chExt cx="3135443" cy="2616166"/>
          </a:xfrm>
        </p:grpSpPr>
        <p:grpSp>
          <p:nvGrpSpPr>
            <p:cNvPr id="126" name="Group 125"/>
            <p:cNvGrpSpPr/>
            <p:nvPr/>
          </p:nvGrpSpPr>
          <p:grpSpPr>
            <a:xfrm>
              <a:off x="5784486" y="3967469"/>
              <a:ext cx="3135443" cy="2548061"/>
              <a:chOff x="5060331" y="3707464"/>
              <a:chExt cx="3135443" cy="2548061"/>
            </a:xfrm>
          </p:grpSpPr>
          <p:grpSp>
            <p:nvGrpSpPr>
              <p:cNvPr id="128" name="Group 127"/>
              <p:cNvGrpSpPr/>
              <p:nvPr/>
            </p:nvGrpSpPr>
            <p:grpSpPr>
              <a:xfrm>
                <a:off x="5060331" y="3707464"/>
                <a:ext cx="3135443" cy="2548061"/>
                <a:chOff x="4907931" y="3555064"/>
                <a:chExt cx="3135443" cy="2548061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>
                  <a:off x="6446317" y="5393682"/>
                  <a:ext cx="1435806" cy="27349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6448772" y="3985370"/>
                  <a:ext cx="1435806" cy="27349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8" name="Group 147"/>
                <p:cNvGrpSpPr/>
                <p:nvPr/>
              </p:nvGrpSpPr>
              <p:grpSpPr>
                <a:xfrm>
                  <a:off x="6436685" y="4220825"/>
                  <a:ext cx="1441558" cy="1196625"/>
                  <a:chOff x="6436685" y="4258925"/>
                  <a:chExt cx="1441558" cy="1196625"/>
                </a:xfrm>
              </p:grpSpPr>
              <p:sp>
                <p:nvSpPr>
                  <p:cNvPr id="181" name="Rectangle 180"/>
                  <p:cNvSpPr/>
                  <p:nvPr/>
                </p:nvSpPr>
                <p:spPr>
                  <a:xfrm rot="16200000">
                    <a:off x="6557963" y="4137649"/>
                    <a:ext cx="1196624" cy="143917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  <a:alpha val="20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2" name="Rectangle 181"/>
                  <p:cNvSpPr/>
                  <p:nvPr/>
                </p:nvSpPr>
                <p:spPr>
                  <a:xfrm rot="16200000">
                    <a:off x="5962636" y="4816574"/>
                    <a:ext cx="1030337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 rot="16200000">
                    <a:off x="7320397" y="4819749"/>
                    <a:ext cx="1030337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4" name="Rectangle 183"/>
                  <p:cNvSpPr/>
                  <p:nvPr/>
                </p:nvSpPr>
                <p:spPr>
                  <a:xfrm rot="10800000">
                    <a:off x="6437491" y="5373308"/>
                    <a:ext cx="540000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5" name="Rectangle 184"/>
                  <p:cNvSpPr/>
                  <p:nvPr/>
                </p:nvSpPr>
                <p:spPr>
                  <a:xfrm rot="10800000">
                    <a:off x="7336686" y="5373308"/>
                    <a:ext cx="540000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6" name="Rectangle 185"/>
                  <p:cNvSpPr/>
                  <p:nvPr/>
                </p:nvSpPr>
                <p:spPr>
                  <a:xfrm rot="10800000">
                    <a:off x="6436685" y="4258925"/>
                    <a:ext cx="540000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7" name="Rectangle 186"/>
                  <p:cNvSpPr/>
                  <p:nvPr/>
                </p:nvSpPr>
                <p:spPr>
                  <a:xfrm rot="10800000">
                    <a:off x="7338243" y="4258926"/>
                    <a:ext cx="540000" cy="8223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49" name="Rectangle 148"/>
                <p:cNvSpPr/>
                <p:nvPr/>
              </p:nvSpPr>
              <p:spPr>
                <a:xfrm rot="5400000">
                  <a:off x="6551561" y="4778709"/>
                  <a:ext cx="1201592" cy="82239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7367487" y="3886658"/>
                  <a:ext cx="3576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</a:rPr>
                    <a:t>N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>
                  <a:off x="6064902" y="4963347"/>
                  <a:ext cx="3017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S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2" name="TextBox 151"/>
                <p:cNvSpPr txBox="1"/>
                <p:nvPr/>
              </p:nvSpPr>
              <p:spPr>
                <a:xfrm>
                  <a:off x="7313755" y="3555064"/>
                  <a:ext cx="7296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Anode</a:t>
                  </a:r>
                  <a:endParaRPr lang="en-GB" sz="1400" dirty="0"/>
                </a:p>
              </p:txBody>
            </p:sp>
            <p:cxnSp>
              <p:nvCxnSpPr>
                <p:cNvPr id="153" name="Straight Arrow Connector 152"/>
                <p:cNvCxnSpPr>
                  <a:stCxn id="152" idx="1"/>
                </p:cNvCxnSpPr>
                <p:nvPr/>
              </p:nvCxnSpPr>
              <p:spPr>
                <a:xfrm flipH="1">
                  <a:off x="7208655" y="3708953"/>
                  <a:ext cx="105100" cy="2449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TextBox 153"/>
                <p:cNvSpPr txBox="1"/>
                <p:nvPr/>
              </p:nvSpPr>
              <p:spPr>
                <a:xfrm>
                  <a:off x="5447835" y="4641401"/>
                  <a:ext cx="8634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Cathode</a:t>
                  </a:r>
                  <a:endParaRPr lang="en-GB" sz="1400" dirty="0"/>
                </a:p>
              </p:txBody>
            </p:sp>
            <p:cxnSp>
              <p:nvCxnSpPr>
                <p:cNvPr id="155" name="Straight Arrow Connector 154"/>
                <p:cNvCxnSpPr/>
                <p:nvPr/>
              </p:nvCxnSpPr>
              <p:spPr>
                <a:xfrm>
                  <a:off x="6064902" y="5001256"/>
                  <a:ext cx="301703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6" name="TextBox 155"/>
                <p:cNvSpPr txBox="1"/>
                <p:nvPr/>
              </p:nvSpPr>
              <p:spPr>
                <a:xfrm>
                  <a:off x="5585597" y="3956431"/>
                  <a:ext cx="78100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Magnet</a:t>
                  </a:r>
                  <a:endParaRPr lang="en-GB" sz="1400" dirty="0"/>
                </a:p>
              </p:txBody>
            </p:sp>
            <p:cxnSp>
              <p:nvCxnSpPr>
                <p:cNvPr id="158" name="Straight Arrow Connector 157"/>
                <p:cNvCxnSpPr/>
                <p:nvPr/>
              </p:nvCxnSpPr>
              <p:spPr>
                <a:xfrm>
                  <a:off x="7423228" y="4683370"/>
                  <a:ext cx="0" cy="30303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>
                  <a:stCxn id="149" idx="1"/>
                </p:cNvCxnSpPr>
                <p:nvPr/>
              </p:nvCxnSpPr>
              <p:spPr>
                <a:xfrm flipV="1">
                  <a:off x="7152357" y="3707283"/>
                  <a:ext cx="0" cy="51175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H="1">
                  <a:off x="5136856" y="3704108"/>
                  <a:ext cx="202106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 flipH="1">
                  <a:off x="5137804" y="5911475"/>
                  <a:ext cx="166764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>
                <a:xfrm flipV="1">
                  <a:off x="5136962" y="3702923"/>
                  <a:ext cx="3069" cy="43769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flipV="1">
                  <a:off x="5137804" y="5142049"/>
                  <a:ext cx="485" cy="76229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flipV="1">
                  <a:off x="6803756" y="5417448"/>
                  <a:ext cx="0" cy="49402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6" name="TextBox 165"/>
                <p:cNvSpPr txBox="1"/>
                <p:nvPr/>
              </p:nvSpPr>
              <p:spPr>
                <a:xfrm>
                  <a:off x="5088616" y="3802543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3 kV</a:t>
                  </a:r>
                  <a:endParaRPr lang="en-GB" sz="1400" dirty="0"/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>
                  <a:off x="7395469" y="5352058"/>
                  <a:ext cx="3017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</a:rPr>
                    <a:t>S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69" name="Group 168"/>
                <p:cNvGrpSpPr/>
                <p:nvPr/>
              </p:nvGrpSpPr>
              <p:grpSpPr>
                <a:xfrm>
                  <a:off x="6689858" y="5911208"/>
                  <a:ext cx="216324" cy="191917"/>
                  <a:chOff x="6685095" y="5911208"/>
                  <a:chExt cx="216324" cy="191917"/>
                </a:xfrm>
              </p:grpSpPr>
              <p:cxnSp>
                <p:nvCxnSpPr>
                  <p:cNvPr id="179" name="Straight Connector 178"/>
                  <p:cNvCxnSpPr/>
                  <p:nvPr/>
                </p:nvCxnSpPr>
                <p:spPr>
                  <a:xfrm>
                    <a:off x="6685095" y="6103125"/>
                    <a:ext cx="216324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/>
                </p:nvCxnSpPr>
                <p:spPr>
                  <a:xfrm>
                    <a:off x="6800682" y="5911208"/>
                    <a:ext cx="1" cy="191917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0" name="Freeform 169"/>
                <p:cNvSpPr/>
                <p:nvPr/>
              </p:nvSpPr>
              <p:spPr>
                <a:xfrm>
                  <a:off x="7187894" y="5372965"/>
                  <a:ext cx="147638" cy="0"/>
                </a:xfrm>
                <a:custGeom>
                  <a:avLst/>
                  <a:gdLst>
                    <a:gd name="connsiteX0" fmla="*/ 0 w 147638"/>
                    <a:gd name="connsiteY0" fmla="*/ 0 h 0"/>
                    <a:gd name="connsiteX1" fmla="*/ 147638 w 147638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7638">
                      <a:moveTo>
                        <a:pt x="0" y="0"/>
                      </a:moveTo>
                      <a:lnTo>
                        <a:pt x="147638" y="0"/>
                      </a:lnTo>
                    </a:path>
                  </a:pathLst>
                </a:custGeom>
                <a:noFill/>
                <a:ln w="6350">
                  <a:tailEnd type="arrow" w="sm" len="sm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71" name="Group 170"/>
                <p:cNvGrpSpPr/>
                <p:nvPr/>
              </p:nvGrpSpPr>
              <p:grpSpPr>
                <a:xfrm>
                  <a:off x="4917787" y="4048751"/>
                  <a:ext cx="432000" cy="576571"/>
                  <a:chOff x="953801" y="3782828"/>
                  <a:chExt cx="432000" cy="576571"/>
                </a:xfrm>
              </p:grpSpPr>
              <p:sp>
                <p:nvSpPr>
                  <p:cNvPr id="176" name="Oval 175"/>
                  <p:cNvSpPr/>
                  <p:nvPr/>
                </p:nvSpPr>
                <p:spPr>
                  <a:xfrm>
                    <a:off x="953801" y="3865494"/>
                    <a:ext cx="432000" cy="432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1004782" y="3782828"/>
                    <a:ext cx="23185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+</a:t>
                    </a:r>
                    <a:endParaRPr lang="en-GB" dirty="0"/>
                  </a:p>
                </p:txBody>
              </p: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1030517" y="3990067"/>
                    <a:ext cx="23185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-</a:t>
                    </a:r>
                    <a:endParaRPr lang="en-GB" dirty="0"/>
                  </a:p>
                </p:txBody>
              </p:sp>
            </p:grpSp>
            <p:sp>
              <p:nvSpPr>
                <p:cNvPr id="174" name="Oval 173"/>
                <p:cNvSpPr/>
                <p:nvPr/>
              </p:nvSpPr>
              <p:spPr>
                <a:xfrm>
                  <a:off x="4907931" y="4700723"/>
                  <a:ext cx="432000" cy="432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3" name="Straight Connector 172"/>
                <p:cNvCxnSpPr/>
                <p:nvPr/>
              </p:nvCxnSpPr>
              <p:spPr>
                <a:xfrm flipV="1">
                  <a:off x="5133471" y="4570325"/>
                  <a:ext cx="0" cy="12523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9" name="TextBox 158"/>
                <p:cNvSpPr txBox="1"/>
                <p:nvPr/>
              </p:nvSpPr>
              <p:spPr>
                <a:xfrm>
                  <a:off x="7418131" y="4631924"/>
                  <a:ext cx="25637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B</a:t>
                  </a:r>
                  <a:endParaRPr lang="en-GB" dirty="0"/>
                </a:p>
              </p:txBody>
            </p:sp>
            <p:cxnSp>
              <p:nvCxnSpPr>
                <p:cNvPr id="191" name="Straight Arrow Connector 190"/>
                <p:cNvCxnSpPr>
                  <a:stCxn id="174" idx="3"/>
                  <a:endCxn id="174" idx="7"/>
                </p:cNvCxnSpPr>
                <p:nvPr/>
              </p:nvCxnSpPr>
              <p:spPr>
                <a:xfrm flipV="1">
                  <a:off x="4971196" y="4763988"/>
                  <a:ext cx="305470" cy="30547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>
                <a:grpSpLocks/>
              </p:cNvGrpSpPr>
              <p:nvPr/>
            </p:nvGrpSpPr>
            <p:grpSpPr>
              <a:xfrm rot="16200000">
                <a:off x="6881040" y="3937601"/>
                <a:ext cx="936000" cy="1080000"/>
                <a:chOff x="2654293" y="3794768"/>
                <a:chExt cx="1112243" cy="1041283"/>
              </a:xfrm>
            </p:grpSpPr>
            <p:sp>
              <p:nvSpPr>
                <p:cNvPr id="143" name="Arc 142"/>
                <p:cNvSpPr/>
                <p:nvPr/>
              </p:nvSpPr>
              <p:spPr>
                <a:xfrm rot="10800000">
                  <a:off x="2952077" y="4085709"/>
                  <a:ext cx="544032" cy="474963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Arc 143"/>
                <p:cNvSpPr/>
                <p:nvPr/>
              </p:nvSpPr>
              <p:spPr>
                <a:xfrm rot="10800000">
                  <a:off x="2808900" y="3929921"/>
                  <a:ext cx="805334" cy="759671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 rot="10800000">
                  <a:off x="2654293" y="3794768"/>
                  <a:ext cx="1112243" cy="1041283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0" name="Group 129"/>
              <p:cNvGrpSpPr>
                <a:grpSpLocks/>
              </p:cNvGrpSpPr>
              <p:nvPr/>
            </p:nvGrpSpPr>
            <p:grpSpPr>
              <a:xfrm rot="16200000">
                <a:off x="6882163" y="4941335"/>
                <a:ext cx="936000" cy="1080000"/>
                <a:chOff x="1288443" y="3818202"/>
                <a:chExt cx="1126760" cy="1008324"/>
              </a:xfrm>
            </p:grpSpPr>
            <p:sp>
              <p:nvSpPr>
                <p:cNvPr id="140" name="Arc 139"/>
                <p:cNvSpPr/>
                <p:nvPr/>
              </p:nvSpPr>
              <p:spPr>
                <a:xfrm rot="5400000">
                  <a:off x="1347661" y="3758984"/>
                  <a:ext cx="1008324" cy="1126760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Arc 140"/>
                <p:cNvSpPr/>
                <p:nvPr/>
              </p:nvSpPr>
              <p:spPr>
                <a:xfrm rot="5400000">
                  <a:off x="1484311" y="3915299"/>
                  <a:ext cx="730121" cy="818469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Arc 141"/>
                <p:cNvSpPr/>
                <p:nvPr/>
              </p:nvSpPr>
              <p:spPr>
                <a:xfrm rot="5400000">
                  <a:off x="1613930" y="4050424"/>
                  <a:ext cx="474962" cy="539190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1" name="Group 130"/>
              <p:cNvGrpSpPr>
                <a:grpSpLocks/>
              </p:cNvGrpSpPr>
              <p:nvPr/>
            </p:nvGrpSpPr>
            <p:grpSpPr>
              <a:xfrm rot="5400000">
                <a:off x="6785325" y="4935410"/>
                <a:ext cx="936000" cy="1080000"/>
                <a:chOff x="2654293" y="3794768"/>
                <a:chExt cx="1112243" cy="1041283"/>
              </a:xfrm>
            </p:grpSpPr>
            <p:sp>
              <p:nvSpPr>
                <p:cNvPr id="137" name="Arc 136"/>
                <p:cNvSpPr/>
                <p:nvPr/>
              </p:nvSpPr>
              <p:spPr>
                <a:xfrm rot="10800000">
                  <a:off x="2952077" y="4085709"/>
                  <a:ext cx="544032" cy="474963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Arc 137"/>
                <p:cNvSpPr/>
                <p:nvPr/>
              </p:nvSpPr>
              <p:spPr>
                <a:xfrm rot="10800000">
                  <a:off x="2808900" y="3929921"/>
                  <a:ext cx="805334" cy="759671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Arc 138"/>
                <p:cNvSpPr/>
                <p:nvPr/>
              </p:nvSpPr>
              <p:spPr>
                <a:xfrm rot="10800000">
                  <a:off x="2654293" y="3794768"/>
                  <a:ext cx="1112243" cy="1041283"/>
                </a:xfrm>
                <a:prstGeom prst="arc">
                  <a:avLst>
                    <a:gd name="adj1" fmla="val 16082579"/>
                    <a:gd name="adj2" fmla="val 0"/>
                  </a:avLst>
                </a:prstGeom>
                <a:ln w="6350">
                  <a:head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2" name="Group 131"/>
              <p:cNvGrpSpPr>
                <a:grpSpLocks/>
              </p:cNvGrpSpPr>
              <p:nvPr/>
            </p:nvGrpSpPr>
            <p:grpSpPr>
              <a:xfrm rot="5400000">
                <a:off x="6785325" y="3934841"/>
                <a:ext cx="936000" cy="1080000"/>
                <a:chOff x="1288443" y="3818202"/>
                <a:chExt cx="1126760" cy="1008324"/>
              </a:xfrm>
            </p:grpSpPr>
            <p:sp>
              <p:nvSpPr>
                <p:cNvPr id="134" name="Arc 133"/>
                <p:cNvSpPr/>
                <p:nvPr/>
              </p:nvSpPr>
              <p:spPr>
                <a:xfrm rot="5400000">
                  <a:off x="1347661" y="3758984"/>
                  <a:ext cx="1008324" cy="1126760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Arc 134"/>
                <p:cNvSpPr/>
                <p:nvPr/>
              </p:nvSpPr>
              <p:spPr>
                <a:xfrm rot="5400000">
                  <a:off x="1484311" y="3915299"/>
                  <a:ext cx="730121" cy="818469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Arc 135"/>
                <p:cNvSpPr/>
                <p:nvPr/>
              </p:nvSpPr>
              <p:spPr>
                <a:xfrm rot="5400000">
                  <a:off x="1613930" y="4050424"/>
                  <a:ext cx="474962" cy="539190"/>
                </a:xfrm>
                <a:prstGeom prst="arc">
                  <a:avLst/>
                </a:prstGeom>
                <a:ln w="6350">
                  <a:headEnd type="none"/>
                  <a:tailEnd type="arrow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3" name="Freeform 132"/>
              <p:cNvSpPr/>
              <p:nvPr/>
            </p:nvSpPr>
            <p:spPr>
              <a:xfrm rot="10800000">
                <a:off x="7125170" y="5525365"/>
                <a:ext cx="147638" cy="0"/>
              </a:xfrm>
              <a:custGeom>
                <a:avLst/>
                <a:gdLst>
                  <a:gd name="connsiteX0" fmla="*/ 0 w 147638"/>
                  <a:gd name="connsiteY0" fmla="*/ 0 h 0"/>
                  <a:gd name="connsiteX1" fmla="*/ 147638 w 147638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8">
                    <a:moveTo>
                      <a:pt x="0" y="0"/>
                    </a:moveTo>
                    <a:lnTo>
                      <a:pt x="147638" y="0"/>
                    </a:lnTo>
                  </a:path>
                </a:pathLst>
              </a:custGeom>
              <a:noFill/>
              <a:ln w="6350">
                <a:tailEnd type="arrow" w="sm" len="sm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8" name="Rectangle 187"/>
            <p:cNvSpPr/>
            <p:nvPr/>
          </p:nvSpPr>
          <p:spPr>
            <a:xfrm>
              <a:off x="5955579" y="6352803"/>
              <a:ext cx="1564363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 G. Pigny (TE/VSC)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  <p:pic>
        <p:nvPicPr>
          <p:cNvPr id="70" name="Picture 2" descr="Resultado de imagem para helical path electorn">
            <a:extLst>
              <a:ext uri="{FF2B5EF4-FFF2-40B4-BE49-F238E27FC236}">
                <a16:creationId xmlns:a16="http://schemas.microsoft.com/office/drawing/2014/main" id="{70F30D5F-D369-FAA1-73F2-2875FE638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767" y="2780482"/>
            <a:ext cx="1196753" cy="11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1461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73" y="2861"/>
            <a:ext cx="8202566" cy="492443"/>
          </a:xfrm>
        </p:spPr>
        <p:txBody>
          <a:bodyPr/>
          <a:lstStyle/>
          <a:p>
            <a:r>
              <a:rPr lang="en-US" dirty="0" err="1"/>
              <a:t>sensores</a:t>
            </a:r>
            <a:r>
              <a:rPr lang="en-US" dirty="0"/>
              <a:t> Bayard-Alpert </a:t>
            </a:r>
            <a:r>
              <a:rPr lang="en-US" sz="2400" dirty="0"/>
              <a:t>(hot cathode ionization)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35060" y="748319"/>
            <a:ext cx="7652864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-5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‑12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mbar 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Eletrões são emitidos pelo filamento aquecido (não necessitando campo elétrico elevado)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Campo elétrico (150 V) dentro da grelha cilindrica faz com que os electrões  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percorram longo caminho,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aumentando assim a probabilidade de chocar e ionizar moléculas de gás 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As moléculas de gás ionizadas são atraídas para o colector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 a corrente gerada é uma medida da pressão (entre 1uA e 0.1pA)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Precisão </a:t>
            </a:r>
            <a:r>
              <a:rPr lang="pt-PT" sz="1600" dirty="0">
                <a:solidFill>
                  <a:srgbClr val="E46C0A"/>
                </a:solidFill>
              </a:rPr>
              <a:t>~ </a:t>
            </a:r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10%</a:t>
            </a:r>
          </a:p>
          <a:p>
            <a:r>
              <a:rPr lang="pt-PT" sz="1600" noProof="1">
                <a:solidFill>
                  <a:srgbClr val="E46C0A"/>
                </a:solidFill>
                <a:latin typeface="Calibri" pitchFamily="34" charset="0"/>
              </a:rPr>
              <a:t>Necessita calibracão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73133" y="4506294"/>
            <a:ext cx="4951568" cy="1940617"/>
            <a:chOff x="773133" y="4506294"/>
            <a:chExt cx="4951568" cy="1940617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701" y="4634756"/>
              <a:ext cx="1260000" cy="1798364"/>
            </a:xfrm>
            <a:prstGeom prst="rect">
              <a:avLst/>
            </a:prstGeom>
          </p:spPr>
        </p:pic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133" y="4989564"/>
              <a:ext cx="1368000" cy="1225807"/>
            </a:xfrm>
            <a:prstGeom prst="rect">
              <a:avLst/>
            </a:prstGeom>
          </p:spPr>
        </p:pic>
        <p:sp>
          <p:nvSpPr>
            <p:cNvPr id="122" name="TextBox 121"/>
            <p:cNvSpPr txBox="1"/>
            <p:nvPr/>
          </p:nvSpPr>
          <p:spPr>
            <a:xfrm>
              <a:off x="2037216" y="5058736"/>
              <a:ext cx="19944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cabo de pares torcidos</a:t>
              </a:r>
              <a:br>
                <a:rPr lang="pt-PT" sz="1400" dirty="0"/>
              </a:br>
              <a:r>
                <a:rPr lang="pt-PT" sz="1400" dirty="0"/>
                <a:t>blindagem simples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454314" y="4506294"/>
              <a:ext cx="14670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err="1"/>
                <a:t>trasnformador</a:t>
              </a:r>
              <a:r>
                <a:rPr lang="pt-PT" sz="1400" dirty="0"/>
                <a:t> </a:t>
              </a:r>
            </a:p>
            <a:p>
              <a:r>
                <a:rPr lang="pt-PT" sz="1400" dirty="0"/>
                <a:t>para o filamento</a:t>
              </a:r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2027367" y="5127654"/>
              <a:ext cx="2514600" cy="791199"/>
              <a:chOff x="5191125" y="1208364"/>
              <a:chExt cx="2514600" cy="791199"/>
            </a:xfrm>
          </p:grpSpPr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6025" y="1208364"/>
                <a:ext cx="696175" cy="720000"/>
              </a:xfrm>
              <a:prstGeom prst="rect">
                <a:avLst/>
              </a:prstGeom>
            </p:spPr>
          </p:pic>
          <p:sp>
            <p:nvSpPr>
              <p:cNvPr id="127" name="Freeform 126"/>
              <p:cNvSpPr/>
              <p:nvPr/>
            </p:nvSpPr>
            <p:spPr>
              <a:xfrm>
                <a:off x="5191125" y="1562100"/>
                <a:ext cx="1857375" cy="201133"/>
              </a:xfrm>
              <a:custGeom>
                <a:avLst/>
                <a:gdLst>
                  <a:gd name="connsiteX0" fmla="*/ 0 w 1857375"/>
                  <a:gd name="connsiteY0" fmla="*/ 0 h 201133"/>
                  <a:gd name="connsiteX1" fmla="*/ 1219200 w 1857375"/>
                  <a:gd name="connsiteY1" fmla="*/ 200025 h 201133"/>
                  <a:gd name="connsiteX2" fmla="*/ 1857375 w 1857375"/>
                  <a:gd name="connsiteY2" fmla="*/ 85725 h 201133"/>
                  <a:gd name="connsiteX3" fmla="*/ 1857375 w 1857375"/>
                  <a:gd name="connsiteY3" fmla="*/ 85725 h 201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7375" h="201133">
                    <a:moveTo>
                      <a:pt x="0" y="0"/>
                    </a:moveTo>
                    <a:cubicBezTo>
                      <a:pt x="454819" y="92869"/>
                      <a:pt x="909638" y="185738"/>
                      <a:pt x="1219200" y="200025"/>
                    </a:cubicBezTo>
                    <a:cubicBezTo>
                      <a:pt x="1528763" y="214313"/>
                      <a:pt x="1857375" y="85725"/>
                      <a:pt x="1857375" y="85725"/>
                    </a:cubicBezTo>
                    <a:lnTo>
                      <a:pt x="1857375" y="85725"/>
                    </a:lnTo>
                  </a:path>
                </a:pathLst>
              </a:custGeom>
              <a:noFill/>
              <a:ln w="254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Freeform 146"/>
              <p:cNvSpPr/>
              <p:nvPr/>
            </p:nvSpPr>
            <p:spPr>
              <a:xfrm>
                <a:off x="7085901" y="1733550"/>
                <a:ext cx="619824" cy="266013"/>
              </a:xfrm>
              <a:custGeom>
                <a:avLst/>
                <a:gdLst>
                  <a:gd name="connsiteX0" fmla="*/ 143574 w 619824"/>
                  <a:gd name="connsiteY0" fmla="*/ 0 h 266013"/>
                  <a:gd name="connsiteX1" fmla="*/ 29274 w 619824"/>
                  <a:gd name="connsiteY1" fmla="*/ 247650 h 266013"/>
                  <a:gd name="connsiteX2" fmla="*/ 619824 w 619824"/>
                  <a:gd name="connsiteY2" fmla="*/ 228600 h 266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9824" h="266013">
                    <a:moveTo>
                      <a:pt x="143574" y="0"/>
                    </a:moveTo>
                    <a:cubicBezTo>
                      <a:pt x="46736" y="104775"/>
                      <a:pt x="-50101" y="209550"/>
                      <a:pt x="29274" y="247650"/>
                    </a:cubicBezTo>
                    <a:cubicBezTo>
                      <a:pt x="108649" y="285750"/>
                      <a:pt x="364236" y="257175"/>
                      <a:pt x="619824" y="228600"/>
                    </a:cubicBezTo>
                  </a:path>
                </a:pathLst>
              </a:custGeom>
              <a:noFill/>
              <a:ln w="254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2000104" y="5691497"/>
              <a:ext cx="2637113" cy="755414"/>
              <a:chOff x="5163862" y="1772207"/>
              <a:chExt cx="2637113" cy="755414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5299721" y="2219844"/>
                <a:ext cx="19351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/>
                  <a:t>cabo triaxial (colector)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5541105" y="1772207"/>
                <a:ext cx="8195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~ 500m</a:t>
                </a:r>
                <a:endParaRPr lang="en-GB" sz="1400" dirty="0"/>
              </a:p>
            </p:txBody>
          </p:sp>
          <p:sp>
            <p:nvSpPr>
              <p:cNvPr id="121" name="Freeform 120"/>
              <p:cNvSpPr/>
              <p:nvPr/>
            </p:nvSpPr>
            <p:spPr>
              <a:xfrm>
                <a:off x="5163862" y="1981200"/>
                <a:ext cx="2637113" cy="292201"/>
              </a:xfrm>
              <a:custGeom>
                <a:avLst/>
                <a:gdLst>
                  <a:gd name="connsiteX0" fmla="*/ 0 w 2609850"/>
                  <a:gd name="connsiteY0" fmla="*/ 0 h 292201"/>
                  <a:gd name="connsiteX1" fmla="*/ 1647825 w 2609850"/>
                  <a:gd name="connsiteY1" fmla="*/ 285750 h 292201"/>
                  <a:gd name="connsiteX2" fmla="*/ 2609850 w 2609850"/>
                  <a:gd name="connsiteY2" fmla="*/ 171450 h 292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09850" h="292201">
                    <a:moveTo>
                      <a:pt x="0" y="0"/>
                    </a:moveTo>
                    <a:cubicBezTo>
                      <a:pt x="606425" y="128587"/>
                      <a:pt x="1212850" y="257175"/>
                      <a:pt x="1647825" y="285750"/>
                    </a:cubicBezTo>
                    <a:cubicBezTo>
                      <a:pt x="2082800" y="314325"/>
                      <a:pt x="2346325" y="242887"/>
                      <a:pt x="2609850" y="171450"/>
                    </a:cubicBezTo>
                  </a:path>
                </a:pathLst>
              </a:custGeom>
              <a:noFill/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118311" y="1726591"/>
            <a:ext cx="3009594" cy="4776996"/>
            <a:chOff x="6118311" y="1726591"/>
            <a:chExt cx="3009594" cy="4776996"/>
          </a:xfrm>
        </p:grpSpPr>
        <p:sp>
          <p:nvSpPr>
            <p:cNvPr id="305" name="TextBox 304"/>
            <p:cNvSpPr txBox="1"/>
            <p:nvPr/>
          </p:nvSpPr>
          <p:spPr>
            <a:xfrm>
              <a:off x="6455938" y="2106091"/>
              <a:ext cx="4840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grid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7127548" y="1726591"/>
              <a:ext cx="853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</a:rPr>
                <a:t>collector</a:t>
              </a:r>
              <a:endParaRPr lang="en-GB" sz="1400" dirty="0">
                <a:solidFill>
                  <a:srgbClr val="008000"/>
                </a:solidFill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8314599" y="2155178"/>
              <a:ext cx="8133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E46C0A"/>
                  </a:solidFill>
                </a:rPr>
                <a:t>filament</a:t>
              </a:r>
              <a:endParaRPr lang="en-GB" sz="1400" dirty="0">
                <a:solidFill>
                  <a:srgbClr val="E46C0A"/>
                </a:solidFill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6118311" y="2102955"/>
              <a:ext cx="2903676" cy="4366669"/>
              <a:chOff x="348135" y="1214506"/>
              <a:chExt cx="2903676" cy="4366669"/>
            </a:xfrm>
          </p:grpSpPr>
          <p:cxnSp>
            <p:nvCxnSpPr>
              <p:cNvPr id="71" name="Straight Connector 70"/>
              <p:cNvCxnSpPr>
                <a:stCxn id="110" idx="4"/>
              </p:cNvCxnSpPr>
              <p:nvPr/>
            </p:nvCxnSpPr>
            <p:spPr>
              <a:xfrm flipH="1">
                <a:off x="2792400" y="5003050"/>
                <a:ext cx="1001" cy="29009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971600" y="5581175"/>
                <a:ext cx="396176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805429" y="4233769"/>
                <a:ext cx="3842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I </a:t>
                </a:r>
                <a:r>
                  <a:rPr lang="en-GB" sz="1200" b="1" dirty="0"/>
                  <a:t>c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48135" y="3789040"/>
                <a:ext cx="62499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err="1"/>
                  <a:t>V</a:t>
                </a:r>
                <a:r>
                  <a:rPr lang="en-GB" sz="1200" b="1" dirty="0" err="1"/>
                  <a:t>grid</a:t>
                </a:r>
                <a:endParaRPr lang="en-GB" sz="1200" b="1" dirty="0"/>
              </a:p>
              <a:p>
                <a:r>
                  <a:rPr lang="fr-CH" sz="1200" b="1" dirty="0"/>
                  <a:t>150 V</a:t>
                </a:r>
                <a:endParaRPr lang="en-GB" sz="1200" b="1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800501" y="4949666"/>
                <a:ext cx="3842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I </a:t>
                </a:r>
                <a:r>
                  <a:rPr lang="en-GB" sz="1200" b="1" dirty="0"/>
                  <a:t>e</a:t>
                </a: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577401" y="4571050"/>
                <a:ext cx="432000" cy="43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1169801" y="4280650"/>
                <a:ext cx="0" cy="13005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2800501" y="3337305"/>
                <a:ext cx="4513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I </a:t>
                </a:r>
                <a:r>
                  <a:rPr lang="en-GB" sz="1200" b="1" dirty="0" err="1"/>
                  <a:t>fil</a:t>
                </a:r>
                <a:endParaRPr lang="en-GB" sz="1200" b="1" dirty="0"/>
              </a:p>
            </p:txBody>
          </p:sp>
          <p:cxnSp>
            <p:nvCxnSpPr>
              <p:cNvPr id="79" name="Straight Arrow Connector 78"/>
              <p:cNvCxnSpPr/>
              <p:nvPr/>
            </p:nvCxnSpPr>
            <p:spPr>
              <a:xfrm flipV="1">
                <a:off x="1081428" y="4775538"/>
                <a:ext cx="0" cy="432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Oval 107"/>
              <p:cNvSpPr/>
              <p:nvPr/>
            </p:nvSpPr>
            <p:spPr>
              <a:xfrm>
                <a:off x="1573578" y="3865471"/>
                <a:ext cx="432000" cy="43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1" name="Straight Connector 80"/>
              <p:cNvCxnSpPr>
                <a:stCxn id="99" idx="4"/>
                <a:endCxn id="110" idx="0"/>
              </p:cNvCxnSpPr>
              <p:nvPr/>
            </p:nvCxnSpPr>
            <p:spPr>
              <a:xfrm flipH="1">
                <a:off x="2793401" y="4296115"/>
                <a:ext cx="1287" cy="2749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stCxn id="108" idx="4"/>
              </p:cNvCxnSpPr>
              <p:nvPr/>
            </p:nvCxnSpPr>
            <p:spPr>
              <a:xfrm>
                <a:off x="1789578" y="4297471"/>
                <a:ext cx="0" cy="9956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>
                <a:off x="1169801" y="5293143"/>
                <a:ext cx="61977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1789578" y="5293143"/>
                <a:ext cx="100282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3217607" y="3881154"/>
                <a:ext cx="0" cy="54789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2792400" y="4429047"/>
                <a:ext cx="4252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endCxn id="100" idx="0"/>
              </p:cNvCxnSpPr>
              <p:nvPr/>
            </p:nvCxnSpPr>
            <p:spPr>
              <a:xfrm flipH="1">
                <a:off x="2793401" y="1675855"/>
                <a:ext cx="6841" cy="1990017"/>
              </a:xfrm>
              <a:prstGeom prst="line">
                <a:avLst/>
              </a:prstGeom>
              <a:ln w="25400">
                <a:solidFill>
                  <a:srgbClr val="E46C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Group 87"/>
              <p:cNvGrpSpPr/>
              <p:nvPr/>
            </p:nvGrpSpPr>
            <p:grpSpPr>
              <a:xfrm>
                <a:off x="1170456" y="1214506"/>
                <a:ext cx="1288504" cy="2649623"/>
                <a:chOff x="5760000" y="1124744"/>
                <a:chExt cx="1288504" cy="2649623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5760000" y="112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5760000" y="148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5760000" y="184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5760000" y="220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5760000" y="256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5760000" y="2924744"/>
                  <a:ext cx="1288504" cy="457021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7" name="Straight Connector 106"/>
                <p:cNvCxnSpPr>
                  <a:stCxn id="101" idx="2"/>
                </p:cNvCxnSpPr>
                <p:nvPr/>
              </p:nvCxnSpPr>
              <p:spPr>
                <a:xfrm>
                  <a:off x="5760000" y="1353255"/>
                  <a:ext cx="0" cy="2421112"/>
                </a:xfrm>
                <a:prstGeom prst="line">
                  <a:avLst/>
                </a:prstGeom>
                <a:ln w="254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9" name="Straight Connector 88"/>
              <p:cNvCxnSpPr/>
              <p:nvPr/>
            </p:nvCxnSpPr>
            <p:spPr>
              <a:xfrm>
                <a:off x="1782656" y="1443017"/>
                <a:ext cx="7577" cy="2421112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2786214" y="1675855"/>
                <a:ext cx="432048" cy="195"/>
              </a:xfrm>
              <a:prstGeom prst="line">
                <a:avLst/>
              </a:prstGeom>
              <a:ln w="25400">
                <a:solidFill>
                  <a:srgbClr val="E46C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3218262" y="1669385"/>
                <a:ext cx="0" cy="2205876"/>
              </a:xfrm>
              <a:prstGeom prst="line">
                <a:avLst/>
              </a:prstGeom>
              <a:ln w="25400">
                <a:solidFill>
                  <a:srgbClr val="E46C0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>
                <a:off x="1906814" y="4781480"/>
                <a:ext cx="0" cy="41117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>
                <a:off x="2458960" y="4787050"/>
                <a:ext cx="0" cy="41117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93"/>
              <p:cNvGrpSpPr/>
              <p:nvPr/>
            </p:nvGrpSpPr>
            <p:grpSpPr>
              <a:xfrm>
                <a:off x="2577401" y="3665872"/>
                <a:ext cx="433287" cy="630243"/>
                <a:chOff x="2577401" y="3665872"/>
                <a:chExt cx="433287" cy="630243"/>
              </a:xfrm>
            </p:grpSpPr>
            <p:sp>
              <p:nvSpPr>
                <p:cNvPr id="99" name="Oval 98"/>
                <p:cNvSpPr/>
                <p:nvPr/>
              </p:nvSpPr>
              <p:spPr>
                <a:xfrm>
                  <a:off x="2578688" y="3864115"/>
                  <a:ext cx="432000" cy="432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2577401" y="3665872"/>
                  <a:ext cx="432000" cy="432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953801" y="3782828"/>
                <a:ext cx="432000" cy="576571"/>
                <a:chOff x="953801" y="3782828"/>
                <a:chExt cx="432000" cy="576571"/>
              </a:xfrm>
            </p:grpSpPr>
            <p:sp>
              <p:nvSpPr>
                <p:cNvPr id="96" name="Oval 95"/>
                <p:cNvSpPr/>
                <p:nvPr/>
              </p:nvSpPr>
              <p:spPr>
                <a:xfrm>
                  <a:off x="953801" y="3865494"/>
                  <a:ext cx="432000" cy="432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1025772" y="3782828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+</a:t>
                  </a:r>
                  <a:endParaRPr lang="en-GB" dirty="0"/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1041012" y="3990067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-</a:t>
                  </a:r>
                  <a:endParaRPr lang="en-GB" dirty="0"/>
                </a:p>
              </p:txBody>
            </p:sp>
          </p:grpSp>
        </p:grpSp>
        <p:cxnSp>
          <p:nvCxnSpPr>
            <p:cNvPr id="157" name="Straight Arrow Connector 156"/>
            <p:cNvCxnSpPr/>
            <p:nvPr/>
          </p:nvCxnSpPr>
          <p:spPr>
            <a:xfrm flipV="1">
              <a:off x="7417514" y="4823090"/>
              <a:ext cx="269971" cy="28906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 flipV="1">
              <a:off x="8435691" y="5535532"/>
              <a:ext cx="269971" cy="28906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Rectangle 174"/>
            <p:cNvSpPr/>
            <p:nvPr/>
          </p:nvSpPr>
          <p:spPr>
            <a:xfrm>
              <a:off x="7216992" y="6272755"/>
              <a:ext cx="1564363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 G. Pigny (TE/VSC)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  <p:grpSp>
          <p:nvGrpSpPr>
            <p:cNvPr id="286" name="Group 285"/>
            <p:cNvGrpSpPr/>
            <p:nvPr/>
          </p:nvGrpSpPr>
          <p:grpSpPr>
            <a:xfrm>
              <a:off x="8166128" y="2402554"/>
              <a:ext cx="539534" cy="1597422"/>
              <a:chOff x="2406401" y="1491803"/>
              <a:chExt cx="539534" cy="1597422"/>
            </a:xfrm>
          </p:grpSpPr>
          <p:grpSp>
            <p:nvGrpSpPr>
              <p:cNvPr id="287" name="Group 286"/>
              <p:cNvGrpSpPr/>
              <p:nvPr/>
            </p:nvGrpSpPr>
            <p:grpSpPr>
              <a:xfrm>
                <a:off x="2428984" y="1491803"/>
                <a:ext cx="485061" cy="499796"/>
                <a:chOff x="7015817" y="2101316"/>
                <a:chExt cx="485061" cy="499796"/>
              </a:xfrm>
            </p:grpSpPr>
            <p:sp>
              <p:nvSpPr>
                <p:cNvPr id="293" name="Oval 292"/>
                <p:cNvSpPr/>
                <p:nvPr/>
              </p:nvSpPr>
              <p:spPr>
                <a:xfrm>
                  <a:off x="7147741" y="2438668"/>
                  <a:ext cx="72000" cy="72000"/>
                </a:xfrm>
                <a:prstGeom prst="ellipse">
                  <a:avLst/>
                </a:prstGeom>
                <a:solidFill>
                  <a:srgbClr val="E46C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7020272" y="2101316"/>
                  <a:ext cx="4806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e-</a:t>
                  </a:r>
                </a:p>
              </p:txBody>
            </p:sp>
            <p:cxnSp>
              <p:nvCxnSpPr>
                <p:cNvPr id="295" name="Straight Arrow Connector 294"/>
                <p:cNvCxnSpPr/>
                <p:nvPr/>
              </p:nvCxnSpPr>
              <p:spPr>
                <a:xfrm flipH="1" flipV="1">
                  <a:off x="7015817" y="2600649"/>
                  <a:ext cx="244700" cy="463"/>
                </a:xfrm>
                <a:prstGeom prst="straightConnector1">
                  <a:avLst/>
                </a:prstGeom>
                <a:ln w="19050">
                  <a:solidFill>
                    <a:srgbClr val="E46C0A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8" name="Group 287"/>
              <p:cNvGrpSpPr/>
              <p:nvPr/>
            </p:nvGrpSpPr>
            <p:grpSpPr>
              <a:xfrm>
                <a:off x="2406401" y="2209474"/>
                <a:ext cx="480606" cy="511086"/>
                <a:chOff x="7020272" y="2819637"/>
                <a:chExt cx="480606" cy="511086"/>
              </a:xfrm>
            </p:grpSpPr>
            <p:sp>
              <p:nvSpPr>
                <p:cNvPr id="290" name="Oval 289"/>
                <p:cNvSpPr/>
                <p:nvPr/>
              </p:nvSpPr>
              <p:spPr>
                <a:xfrm>
                  <a:off x="7155633" y="3166359"/>
                  <a:ext cx="72000" cy="72000"/>
                </a:xfrm>
                <a:prstGeom prst="ellipse">
                  <a:avLst/>
                </a:prstGeom>
                <a:solidFill>
                  <a:srgbClr val="E46C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291" name="TextBox 290"/>
                <p:cNvSpPr txBox="1"/>
                <p:nvPr/>
              </p:nvSpPr>
              <p:spPr>
                <a:xfrm>
                  <a:off x="7020272" y="2819637"/>
                  <a:ext cx="4806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e-</a:t>
                  </a:r>
                </a:p>
              </p:txBody>
            </p:sp>
            <p:cxnSp>
              <p:nvCxnSpPr>
                <p:cNvPr id="292" name="Straight Arrow Connector 291"/>
                <p:cNvCxnSpPr/>
                <p:nvPr/>
              </p:nvCxnSpPr>
              <p:spPr>
                <a:xfrm flipH="1" flipV="1">
                  <a:off x="7032510" y="3330260"/>
                  <a:ext cx="244700" cy="463"/>
                </a:xfrm>
                <a:prstGeom prst="straightConnector1">
                  <a:avLst/>
                </a:prstGeom>
                <a:ln w="19050">
                  <a:solidFill>
                    <a:srgbClr val="E46C0A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9" name="Rectangle 288"/>
              <p:cNvSpPr/>
              <p:nvPr/>
            </p:nvSpPr>
            <p:spPr>
              <a:xfrm>
                <a:off x="2657903" y="1744039"/>
                <a:ext cx="288032" cy="1345186"/>
              </a:xfrm>
              <a:prstGeom prst="rect">
                <a:avLst/>
              </a:prstGeom>
              <a:solidFill>
                <a:srgbClr val="E46C0A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6" name="Group 295"/>
            <p:cNvGrpSpPr/>
            <p:nvPr/>
          </p:nvGrpSpPr>
          <p:grpSpPr>
            <a:xfrm>
              <a:off x="6982612" y="2509358"/>
              <a:ext cx="460699" cy="1095782"/>
              <a:chOff x="1213490" y="1671707"/>
              <a:chExt cx="460699" cy="1095782"/>
            </a:xfrm>
          </p:grpSpPr>
          <p:grpSp>
            <p:nvGrpSpPr>
              <p:cNvPr id="297" name="Group 296"/>
              <p:cNvGrpSpPr/>
              <p:nvPr/>
            </p:nvGrpSpPr>
            <p:grpSpPr>
              <a:xfrm>
                <a:off x="1213490" y="2398157"/>
                <a:ext cx="460699" cy="369332"/>
                <a:chOff x="5899453" y="3313820"/>
                <a:chExt cx="460699" cy="369332"/>
              </a:xfrm>
            </p:grpSpPr>
            <p:sp>
              <p:nvSpPr>
                <p:cNvPr id="302" name="TextBox 301"/>
                <p:cNvSpPr txBox="1"/>
                <p:nvPr/>
              </p:nvSpPr>
              <p:spPr>
                <a:xfrm>
                  <a:off x="5899453" y="3313820"/>
                  <a:ext cx="4181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I+</a:t>
                  </a:r>
                </a:p>
              </p:txBody>
            </p:sp>
            <p:sp>
              <p:nvSpPr>
                <p:cNvPr id="303" name="Oval 302"/>
                <p:cNvSpPr/>
                <p:nvPr/>
              </p:nvSpPr>
              <p:spPr>
                <a:xfrm>
                  <a:off x="6228192" y="3460349"/>
                  <a:ext cx="72000" cy="7200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accent6"/>
                    </a:solidFill>
                  </a:endParaRPr>
                </a:p>
              </p:txBody>
            </p:sp>
            <p:cxnSp>
              <p:nvCxnSpPr>
                <p:cNvPr id="304" name="Straight Arrow Connector 303"/>
                <p:cNvCxnSpPr/>
                <p:nvPr/>
              </p:nvCxnSpPr>
              <p:spPr>
                <a:xfrm flipV="1">
                  <a:off x="6109286" y="3396510"/>
                  <a:ext cx="250866" cy="462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8" name="Group 297"/>
              <p:cNvGrpSpPr/>
              <p:nvPr/>
            </p:nvGrpSpPr>
            <p:grpSpPr>
              <a:xfrm>
                <a:off x="1231174" y="1671707"/>
                <a:ext cx="418159" cy="369332"/>
                <a:chOff x="5919826" y="2242368"/>
                <a:chExt cx="418159" cy="369332"/>
              </a:xfrm>
            </p:grpSpPr>
            <p:sp>
              <p:nvSpPr>
                <p:cNvPr id="299" name="TextBox 298"/>
                <p:cNvSpPr txBox="1"/>
                <p:nvPr/>
              </p:nvSpPr>
              <p:spPr>
                <a:xfrm>
                  <a:off x="5919826" y="2242368"/>
                  <a:ext cx="4181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I+</a:t>
                  </a:r>
                </a:p>
              </p:txBody>
            </p:sp>
            <p:sp>
              <p:nvSpPr>
                <p:cNvPr id="300" name="Oval 299"/>
                <p:cNvSpPr/>
                <p:nvPr/>
              </p:nvSpPr>
              <p:spPr>
                <a:xfrm>
                  <a:off x="6224996" y="2391909"/>
                  <a:ext cx="72000" cy="7200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accent6"/>
                    </a:solidFill>
                  </a:endParaRPr>
                </a:p>
              </p:txBody>
            </p:sp>
            <p:cxnSp>
              <p:nvCxnSpPr>
                <p:cNvPr id="301" name="Straight Arrow Connector 300"/>
                <p:cNvCxnSpPr/>
                <p:nvPr/>
              </p:nvCxnSpPr>
              <p:spPr>
                <a:xfrm flipV="1">
                  <a:off x="6054772" y="2315688"/>
                  <a:ext cx="250866" cy="462"/>
                </a:xfrm>
                <a:prstGeom prst="straightConnector1">
                  <a:avLst/>
                </a:prstGeom>
                <a:ln w="19050">
                  <a:solidFill>
                    <a:srgbClr val="0000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6001640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4320" y="2861"/>
            <a:ext cx="3577903" cy="492443"/>
          </a:xfrm>
        </p:spPr>
        <p:txBody>
          <a:bodyPr/>
          <a:lstStyle/>
          <a:p>
            <a:r>
              <a:rPr lang="en-US" dirty="0" err="1"/>
              <a:t>Bombas</a:t>
            </a:r>
            <a:r>
              <a:rPr lang="en-US" dirty="0"/>
              <a:t> </a:t>
            </a:r>
            <a:r>
              <a:rPr lang="en-US" dirty="0" err="1"/>
              <a:t>primárias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5060" y="494419"/>
            <a:ext cx="5220596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 bar 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‑2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/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‑4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mbar </a:t>
            </a:r>
          </a:p>
          <a:p>
            <a:endParaRPr lang="pt-PT" sz="1600" b="1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Velocidade de bombagen : alguns m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3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/h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Utilizadas para bombear a partir da pressão atmosférica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ou como auxiliares de bombas turbo-moleculares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Bombas húmidas (ex.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Rotary vane</a:t>
            </a:r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) 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usam óleo para vedar, lubrificar e refrigerar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Bombas secas (ex.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Roots</a:t>
            </a:r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) 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são mais ecológicas </a:t>
            </a:r>
          </a:p>
          <a:p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	necessitam de grande precisão mecânica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3194" y="2888771"/>
            <a:ext cx="5181985" cy="1956025"/>
            <a:chOff x="30110" y="4047120"/>
            <a:chExt cx="5518601" cy="2083086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78443" y="4166164"/>
              <a:ext cx="2170268" cy="1507764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10" y="4047120"/>
              <a:ext cx="3303748" cy="2083086"/>
            </a:xfrm>
            <a:prstGeom prst="rect">
              <a:avLst/>
            </a:prstGeom>
          </p:spPr>
        </p:pic>
        <p:sp>
          <p:nvSpPr>
            <p:cNvPr id="60" name="Rectangle 59"/>
            <p:cNvSpPr/>
            <p:nvPr/>
          </p:nvSpPr>
          <p:spPr>
            <a:xfrm>
              <a:off x="1382704" y="5792972"/>
              <a:ext cx="316144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700" noProof="1">
                  <a:solidFill>
                    <a:srgbClr val="0055A0"/>
                  </a:solidFill>
                  <a:latin typeface="Calibri" pitchFamily="34" charset="0"/>
                </a:rPr>
                <a:t>Courtesy of Oerlikon-Leybold</a:t>
              </a:r>
            </a:p>
            <a:p>
              <a:r>
                <a:rPr lang="en-GB" sz="700" noProof="1">
                  <a:solidFill>
                    <a:srgbClr val="0055A0"/>
                  </a:solidFill>
                  <a:latin typeface="Calibri" pitchFamily="34" charset="0"/>
                  <a:hlinkClick r:id="rId4"/>
                </a:rPr>
                <a:t>http://www.oerlikon.com/leyboldvacuum/en/documents/download-documents/</a:t>
              </a:r>
              <a:endParaRPr lang="en-US" sz="7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2415CC9-54C1-2E6C-3DF9-88E8D5B818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748" y="4654428"/>
            <a:ext cx="3781694" cy="220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088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640" y="2861"/>
            <a:ext cx="5365250" cy="492443"/>
          </a:xfrm>
        </p:spPr>
        <p:txBody>
          <a:bodyPr/>
          <a:lstStyle/>
          <a:p>
            <a:r>
              <a:rPr lang="en-US" dirty="0" err="1"/>
              <a:t>Bombas</a:t>
            </a:r>
            <a:r>
              <a:rPr lang="en-US" dirty="0"/>
              <a:t> Turbo-</a:t>
            </a:r>
            <a:r>
              <a:rPr lang="en-US" dirty="0" err="1"/>
              <a:t>Moleculares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135062" y="664351"/>
            <a:ext cx="5412892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‑2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‑11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mbar </a:t>
            </a:r>
          </a:p>
          <a:p>
            <a:endParaRPr lang="pt-PT" sz="1600" b="1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Velocidade de bombagem : 10 .. 3 000   l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 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/s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O movimento rápido do rotor </a:t>
            </a:r>
            <a:r>
              <a:rPr lang="pt-PT" sz="1600" noProof="1">
                <a:solidFill>
                  <a:srgbClr val="0055A0"/>
                </a:solidFill>
                <a:latin typeface="Calibri" pitchFamily="34" charset="0"/>
              </a:rPr>
              <a:t>(30 000 - 70 000 rpm)</a:t>
            </a: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 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empurra as moléculas em direção à saída de escape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É utilizada juntamente com uma bomba primária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520435" y="1887923"/>
            <a:ext cx="3623565" cy="4666213"/>
            <a:chOff x="5520435" y="1835667"/>
            <a:chExt cx="3623565" cy="466621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3042" y="1835667"/>
              <a:ext cx="3550958" cy="4275918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5520435" y="6163326"/>
              <a:ext cx="359906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800" noProof="1">
                  <a:solidFill>
                    <a:srgbClr val="0055A0"/>
                  </a:solidFill>
                  <a:latin typeface="Calibri" pitchFamily="34" charset="0"/>
                </a:rPr>
                <a:t>Courtesy of Oerlikon-Leybold</a:t>
              </a:r>
            </a:p>
            <a:p>
              <a:r>
                <a:rPr lang="en-GB" sz="800" noProof="1">
                  <a:solidFill>
                    <a:srgbClr val="0055A0"/>
                  </a:solidFill>
                  <a:latin typeface="Calibri" pitchFamily="34" charset="0"/>
                  <a:hlinkClick r:id="rId3"/>
                </a:rPr>
                <a:t>http://www.oerlikon.com/leyboldvacuum/en/documents/download-documents/</a:t>
              </a:r>
              <a:endParaRPr lang="en-US" sz="8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18440" y="3132813"/>
            <a:ext cx="3699166" cy="3421323"/>
            <a:chOff x="584200" y="2870413"/>
            <a:chExt cx="3699166" cy="342132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r="9039" b="3271"/>
            <a:stretch/>
          </p:blipFill>
          <p:spPr>
            <a:xfrm>
              <a:off x="584200" y="2870413"/>
              <a:ext cx="3699166" cy="3302315"/>
            </a:xfrm>
            <a:prstGeom prst="rect">
              <a:avLst/>
            </a:prstGeom>
          </p:spPr>
        </p:pic>
        <p:grpSp>
          <p:nvGrpSpPr>
            <p:cNvPr id="72" name="Group 71"/>
            <p:cNvGrpSpPr/>
            <p:nvPr/>
          </p:nvGrpSpPr>
          <p:grpSpPr>
            <a:xfrm>
              <a:off x="584200" y="5645405"/>
              <a:ext cx="2031325" cy="646331"/>
              <a:chOff x="5368224" y="6060331"/>
              <a:chExt cx="2031325" cy="646331"/>
            </a:xfrm>
            <a:solidFill>
              <a:schemeClr val="bg1"/>
            </a:solidFill>
          </p:grpSpPr>
          <p:sp>
            <p:nvSpPr>
              <p:cNvPr id="73" name="Rectangle 72"/>
              <p:cNvSpPr/>
              <p:nvPr/>
            </p:nvSpPr>
            <p:spPr>
              <a:xfrm>
                <a:off x="5368224" y="6060331"/>
                <a:ext cx="2031325" cy="646331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GB" sz="900" noProof="1">
                    <a:solidFill>
                      <a:srgbClr val="0055A0"/>
                    </a:solidFill>
                    <a:latin typeface="Calibri" pitchFamily="34" charset="0"/>
                  </a:rPr>
                  <a:t>Courtesy of</a:t>
                </a:r>
              </a:p>
              <a:p>
                <a:r>
                  <a:rPr lang="en-GB" sz="900" noProof="1">
                    <a:solidFill>
                      <a:srgbClr val="0055A0"/>
                    </a:solidFill>
                    <a:latin typeface="Calibri" pitchFamily="34" charset="0"/>
                    <a:hlinkClick r:id="rId5"/>
                  </a:rPr>
                  <a:t>www.pfeiffer-vacuum.com/know-how/</a:t>
                </a:r>
                <a:endParaRPr lang="en-GB" sz="900" noProof="1">
                  <a:solidFill>
                    <a:srgbClr val="0055A0"/>
                  </a:solidFill>
                  <a:latin typeface="Calibri" pitchFamily="34" charset="0"/>
                </a:endParaRPr>
              </a:p>
              <a:p>
                <a:endParaRPr lang="en-GB" sz="900" noProof="1">
                  <a:solidFill>
                    <a:srgbClr val="0055A0"/>
                  </a:solidFill>
                  <a:latin typeface="Calibri" pitchFamily="34" charset="0"/>
                </a:endParaRPr>
              </a:p>
              <a:p>
                <a:endParaRPr lang="en-US" sz="900" noProof="1">
                  <a:solidFill>
                    <a:srgbClr val="0055A0"/>
                  </a:solidFill>
                  <a:latin typeface="Calibri" pitchFamily="34" charset="0"/>
                </a:endParaRPr>
              </a:p>
            </p:txBody>
          </p:sp>
          <p:pic>
            <p:nvPicPr>
              <p:cNvPr id="74" name="Picture 73">
                <a:hlinkClick r:id="rId5"/>
              </p:cNvPr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6667" t="10964" r="12291" b="81667"/>
              <a:stretch/>
            </p:blipFill>
            <p:spPr>
              <a:xfrm>
                <a:off x="6076845" y="6106744"/>
                <a:ext cx="1231757" cy="182738"/>
              </a:xfrm>
              <a:prstGeom prst="rect">
                <a:avLst/>
              </a:prstGeom>
              <a:grpFill/>
            </p:spPr>
          </p:pic>
        </p:grpSp>
      </p:grpSp>
    </p:spTree>
    <p:extLst>
      <p:ext uri="{BB962C8B-B14F-4D97-AF65-F5344CB8AC3E}">
        <p14:creationId xmlns:p14="http://schemas.microsoft.com/office/powerpoint/2010/main" val="13596713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Grupos de bombagem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E54F818-180B-0474-A8D2-4682A193F90B}"/>
              </a:ext>
            </a:extLst>
          </p:cNvPr>
          <p:cNvSpPr txBox="1">
            <a:spLocks/>
          </p:cNvSpPr>
          <p:nvPr/>
        </p:nvSpPr>
        <p:spPr>
          <a:xfrm>
            <a:off x="38576" y="489763"/>
            <a:ext cx="9156674" cy="2406813"/>
          </a:xfrm>
          <a:prstGeom prst="rect">
            <a:avLst/>
          </a:prstGeom>
        </p:spPr>
        <p:txBody>
          <a:bodyPr wrap="non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pt-PT" sz="1600" dirty="0"/>
              <a:t>Um grupo de bombagem é formado por uma bomba primária (VPP) e uma turbo-</a:t>
            </a:r>
            <a:r>
              <a:rPr lang="pt-PT" sz="1600" dirty="0" err="1"/>
              <a:t>molecurar</a:t>
            </a:r>
            <a:r>
              <a:rPr lang="pt-PT" sz="1600" dirty="0"/>
              <a:t> (VPT)</a:t>
            </a:r>
          </a:p>
          <a:p>
            <a:pPr marL="0" indent="0">
              <a:buFont typeface="Arial"/>
              <a:buNone/>
            </a:pPr>
            <a:r>
              <a:rPr lang="pt-PT" sz="1600" dirty="0"/>
              <a:t>Sequência de funcionamento:</a:t>
            </a:r>
          </a:p>
          <a:p>
            <a:pPr marL="0" indent="0">
              <a:buNone/>
            </a:pPr>
            <a:r>
              <a:rPr lang="pt-PT" sz="1600" dirty="0"/>
              <a:t>			1. Ligar bomba primária</a:t>
            </a:r>
          </a:p>
          <a:p>
            <a:pPr marL="0" indent="0">
              <a:buNone/>
            </a:pPr>
            <a:r>
              <a:rPr lang="pt-PT" sz="1600" dirty="0"/>
              <a:t>			2. Abrir válvula intermédia (VVI)</a:t>
            </a:r>
          </a:p>
          <a:p>
            <a:pPr marL="0" indent="0">
              <a:buNone/>
            </a:pPr>
            <a:r>
              <a:rPr lang="pt-PT" sz="1600" dirty="0"/>
              <a:t>			3. Esperar até que se obtenha baixa pressão na turbo</a:t>
            </a:r>
          </a:p>
          <a:p>
            <a:pPr marL="0" indent="0">
              <a:buNone/>
            </a:pPr>
            <a:r>
              <a:rPr lang="pt-PT" sz="1600" dirty="0"/>
              <a:t>			4. Ligar a bomba turbo molecular</a:t>
            </a:r>
          </a:p>
          <a:p>
            <a:pPr marL="0" indent="0">
              <a:buNone/>
            </a:pPr>
            <a:r>
              <a:rPr lang="pt-PT" sz="1600" dirty="0"/>
              <a:t>			5. Esperar que a bomba turbo molecular atinja a velocidade nominal</a:t>
            </a:r>
          </a:p>
          <a:p>
            <a:pPr marL="0" indent="0">
              <a:buNone/>
            </a:pPr>
            <a:r>
              <a:rPr lang="pt-PT" sz="1600" dirty="0"/>
              <a:t>			6. Abrir válvulas VVR1 e VVR2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7FBAE92-AFE5-0F99-4374-2D047F32ED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" y="3153812"/>
            <a:ext cx="2643996" cy="2322535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39CEE9BD-0B32-4438-2354-3465CADD7999}"/>
              </a:ext>
            </a:extLst>
          </p:cNvPr>
          <p:cNvSpPr/>
          <p:nvPr/>
        </p:nvSpPr>
        <p:spPr>
          <a:xfrm>
            <a:off x="1158088" y="4919850"/>
            <a:ext cx="525066" cy="526851"/>
          </a:xfrm>
          <a:prstGeom prst="ellipse">
            <a:avLst/>
          </a:prstGeom>
          <a:solidFill>
            <a:srgbClr val="92D050">
              <a:alpha val="54118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B18ACC3-C893-ED96-4BF1-F21C51E29629}"/>
              </a:ext>
            </a:extLst>
          </p:cNvPr>
          <p:cNvSpPr/>
          <p:nvPr/>
        </p:nvSpPr>
        <p:spPr>
          <a:xfrm>
            <a:off x="1153826" y="3796370"/>
            <a:ext cx="525066" cy="526851"/>
          </a:xfrm>
          <a:prstGeom prst="ellipse">
            <a:avLst/>
          </a:prstGeom>
          <a:solidFill>
            <a:srgbClr val="92D050">
              <a:alpha val="54118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9B4250DF-16D9-458E-F66E-AD5F07F3593F}"/>
              </a:ext>
            </a:extLst>
          </p:cNvPr>
          <p:cNvSpPr/>
          <p:nvPr/>
        </p:nvSpPr>
        <p:spPr>
          <a:xfrm>
            <a:off x="1349184" y="4478723"/>
            <a:ext cx="144661" cy="289322"/>
          </a:xfrm>
          <a:custGeom>
            <a:avLst/>
            <a:gdLst>
              <a:gd name="connsiteX0" fmla="*/ 0 w 192881"/>
              <a:gd name="connsiteY0" fmla="*/ 2381 h 385762"/>
              <a:gd name="connsiteX1" fmla="*/ 188119 w 192881"/>
              <a:gd name="connsiteY1" fmla="*/ 383381 h 385762"/>
              <a:gd name="connsiteX2" fmla="*/ 4762 w 192881"/>
              <a:gd name="connsiteY2" fmla="*/ 385762 h 385762"/>
              <a:gd name="connsiteX3" fmla="*/ 192881 w 192881"/>
              <a:gd name="connsiteY3" fmla="*/ 0 h 385762"/>
              <a:gd name="connsiteX4" fmla="*/ 0 w 192881"/>
              <a:gd name="connsiteY4" fmla="*/ 2381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881" h="385762">
                <a:moveTo>
                  <a:pt x="0" y="2381"/>
                </a:moveTo>
                <a:lnTo>
                  <a:pt x="188119" y="383381"/>
                </a:lnTo>
                <a:lnTo>
                  <a:pt x="4762" y="385762"/>
                </a:lnTo>
                <a:lnTo>
                  <a:pt x="192881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92D050">
              <a:alpha val="54118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BE48B910-8773-9395-F4CB-70E3FC37A3C6}"/>
              </a:ext>
            </a:extLst>
          </p:cNvPr>
          <p:cNvSpPr/>
          <p:nvPr/>
        </p:nvSpPr>
        <p:spPr>
          <a:xfrm>
            <a:off x="1130346" y="3257910"/>
            <a:ext cx="144661" cy="289322"/>
          </a:xfrm>
          <a:custGeom>
            <a:avLst/>
            <a:gdLst>
              <a:gd name="connsiteX0" fmla="*/ 0 w 192881"/>
              <a:gd name="connsiteY0" fmla="*/ 2381 h 385762"/>
              <a:gd name="connsiteX1" fmla="*/ 188119 w 192881"/>
              <a:gd name="connsiteY1" fmla="*/ 383381 h 385762"/>
              <a:gd name="connsiteX2" fmla="*/ 4762 w 192881"/>
              <a:gd name="connsiteY2" fmla="*/ 385762 h 385762"/>
              <a:gd name="connsiteX3" fmla="*/ 192881 w 192881"/>
              <a:gd name="connsiteY3" fmla="*/ 0 h 385762"/>
              <a:gd name="connsiteX4" fmla="*/ 0 w 192881"/>
              <a:gd name="connsiteY4" fmla="*/ 2381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881" h="385762">
                <a:moveTo>
                  <a:pt x="0" y="2381"/>
                </a:moveTo>
                <a:lnTo>
                  <a:pt x="188119" y="383381"/>
                </a:lnTo>
                <a:lnTo>
                  <a:pt x="4762" y="385762"/>
                </a:lnTo>
                <a:lnTo>
                  <a:pt x="192881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92D050">
              <a:alpha val="54118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9C17935C-0627-167A-CE63-72BF37817EDA}"/>
              </a:ext>
            </a:extLst>
          </p:cNvPr>
          <p:cNvSpPr/>
          <p:nvPr/>
        </p:nvSpPr>
        <p:spPr>
          <a:xfrm>
            <a:off x="1572902" y="3246480"/>
            <a:ext cx="144661" cy="289322"/>
          </a:xfrm>
          <a:custGeom>
            <a:avLst/>
            <a:gdLst>
              <a:gd name="connsiteX0" fmla="*/ 0 w 192881"/>
              <a:gd name="connsiteY0" fmla="*/ 2381 h 385762"/>
              <a:gd name="connsiteX1" fmla="*/ 188119 w 192881"/>
              <a:gd name="connsiteY1" fmla="*/ 383381 h 385762"/>
              <a:gd name="connsiteX2" fmla="*/ 4762 w 192881"/>
              <a:gd name="connsiteY2" fmla="*/ 385762 h 385762"/>
              <a:gd name="connsiteX3" fmla="*/ 192881 w 192881"/>
              <a:gd name="connsiteY3" fmla="*/ 0 h 385762"/>
              <a:gd name="connsiteX4" fmla="*/ 0 w 192881"/>
              <a:gd name="connsiteY4" fmla="*/ 2381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881" h="385762">
                <a:moveTo>
                  <a:pt x="0" y="2381"/>
                </a:moveTo>
                <a:lnTo>
                  <a:pt x="188119" y="383381"/>
                </a:lnTo>
                <a:lnTo>
                  <a:pt x="4762" y="385762"/>
                </a:lnTo>
                <a:lnTo>
                  <a:pt x="192881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92D050">
              <a:alpha val="54118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Freeform 14">
            <a:extLst>
              <a:ext uri="{FF2B5EF4-FFF2-40B4-BE49-F238E27FC236}">
                <a16:creationId xmlns:a16="http://schemas.microsoft.com/office/drawing/2014/main" id="{34968130-FD3F-0C48-15DF-684B4DE3B3F0}"/>
              </a:ext>
            </a:extLst>
          </p:cNvPr>
          <p:cNvSpPr/>
          <p:nvPr/>
        </p:nvSpPr>
        <p:spPr>
          <a:xfrm>
            <a:off x="1130346" y="3257910"/>
            <a:ext cx="144661" cy="289322"/>
          </a:xfrm>
          <a:custGeom>
            <a:avLst/>
            <a:gdLst>
              <a:gd name="connsiteX0" fmla="*/ 0 w 192881"/>
              <a:gd name="connsiteY0" fmla="*/ 2381 h 385762"/>
              <a:gd name="connsiteX1" fmla="*/ 188119 w 192881"/>
              <a:gd name="connsiteY1" fmla="*/ 383381 h 385762"/>
              <a:gd name="connsiteX2" fmla="*/ 4762 w 192881"/>
              <a:gd name="connsiteY2" fmla="*/ 385762 h 385762"/>
              <a:gd name="connsiteX3" fmla="*/ 192881 w 192881"/>
              <a:gd name="connsiteY3" fmla="*/ 0 h 385762"/>
              <a:gd name="connsiteX4" fmla="*/ 0 w 192881"/>
              <a:gd name="connsiteY4" fmla="*/ 2381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881" h="385762">
                <a:moveTo>
                  <a:pt x="0" y="2381"/>
                </a:moveTo>
                <a:lnTo>
                  <a:pt x="188119" y="383381"/>
                </a:lnTo>
                <a:lnTo>
                  <a:pt x="4762" y="385762"/>
                </a:lnTo>
                <a:lnTo>
                  <a:pt x="192881" y="0"/>
                </a:lnTo>
                <a:lnTo>
                  <a:pt x="0" y="2381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Freeform 15">
            <a:extLst>
              <a:ext uri="{FF2B5EF4-FFF2-40B4-BE49-F238E27FC236}">
                <a16:creationId xmlns:a16="http://schemas.microsoft.com/office/drawing/2014/main" id="{A5EA0496-3AD1-8F2E-AC58-B4B6EA2EC2AE}"/>
              </a:ext>
            </a:extLst>
          </p:cNvPr>
          <p:cNvSpPr/>
          <p:nvPr/>
        </p:nvSpPr>
        <p:spPr>
          <a:xfrm>
            <a:off x="1568139" y="3249118"/>
            <a:ext cx="144661" cy="289322"/>
          </a:xfrm>
          <a:custGeom>
            <a:avLst/>
            <a:gdLst>
              <a:gd name="connsiteX0" fmla="*/ 0 w 192881"/>
              <a:gd name="connsiteY0" fmla="*/ 2381 h 385762"/>
              <a:gd name="connsiteX1" fmla="*/ 188119 w 192881"/>
              <a:gd name="connsiteY1" fmla="*/ 383381 h 385762"/>
              <a:gd name="connsiteX2" fmla="*/ 4762 w 192881"/>
              <a:gd name="connsiteY2" fmla="*/ 385762 h 385762"/>
              <a:gd name="connsiteX3" fmla="*/ 192881 w 192881"/>
              <a:gd name="connsiteY3" fmla="*/ 0 h 385762"/>
              <a:gd name="connsiteX4" fmla="*/ 0 w 192881"/>
              <a:gd name="connsiteY4" fmla="*/ 2381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881" h="385762">
                <a:moveTo>
                  <a:pt x="0" y="2381"/>
                </a:moveTo>
                <a:lnTo>
                  <a:pt x="188119" y="383381"/>
                </a:lnTo>
                <a:lnTo>
                  <a:pt x="4762" y="385762"/>
                </a:lnTo>
                <a:lnTo>
                  <a:pt x="192881" y="0"/>
                </a:lnTo>
                <a:lnTo>
                  <a:pt x="0" y="2381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6BC6DAB-CBF7-825E-0A8E-7D7C4E7CAD93}"/>
              </a:ext>
            </a:extLst>
          </p:cNvPr>
          <p:cNvSpPr/>
          <p:nvPr/>
        </p:nvSpPr>
        <p:spPr>
          <a:xfrm>
            <a:off x="21890" y="5628153"/>
            <a:ext cx="3373039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100" dirty="0">
                <a:solidFill>
                  <a:srgbClr val="022BA0"/>
                </a:solidFill>
              </a:rPr>
              <a:t>Válvulas:</a:t>
            </a:r>
          </a:p>
          <a:p>
            <a:r>
              <a:rPr lang="pt-PT" sz="1100" dirty="0">
                <a:solidFill>
                  <a:srgbClr val="022BA0"/>
                </a:solidFill>
              </a:rPr>
              <a:t>VVT – Venting bomba Turbo Molécular</a:t>
            </a:r>
          </a:p>
          <a:p>
            <a:r>
              <a:rPr lang="pt-PT" sz="1100" dirty="0">
                <a:solidFill>
                  <a:srgbClr val="022BA0"/>
                </a:solidFill>
              </a:rPr>
              <a:t>VVP – Venting bomba Primária</a:t>
            </a:r>
          </a:p>
          <a:p>
            <a:r>
              <a:rPr lang="pt-PT" sz="1100" dirty="0">
                <a:solidFill>
                  <a:srgbClr val="022BA0"/>
                </a:solidFill>
              </a:rPr>
              <a:t>VVD – Detecção de fugas</a:t>
            </a:r>
          </a:p>
          <a:p>
            <a:r>
              <a:rPr lang="pt-PT" sz="1100" dirty="0">
                <a:solidFill>
                  <a:srgbClr val="022BA0"/>
                </a:solidFill>
              </a:rPr>
              <a:t>VVR1 e VVR2 – Ligam o grupo à câmara de vácuo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A378FB-D7F1-D85A-7CD8-B1C7468E6082}"/>
              </a:ext>
            </a:extLst>
          </p:cNvPr>
          <p:cNvSpPr/>
          <p:nvPr/>
        </p:nvSpPr>
        <p:spPr>
          <a:xfrm>
            <a:off x="447455" y="2900951"/>
            <a:ext cx="1974456" cy="2893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9009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320" y="2861"/>
            <a:ext cx="3141886" cy="492443"/>
          </a:xfrm>
        </p:spPr>
        <p:txBody>
          <a:bodyPr/>
          <a:lstStyle/>
          <a:p>
            <a:r>
              <a:rPr lang="en-US" dirty="0" err="1"/>
              <a:t>Bombas</a:t>
            </a:r>
            <a:r>
              <a:rPr lang="en-US" dirty="0"/>
              <a:t> </a:t>
            </a:r>
            <a:r>
              <a:rPr lang="en-US" dirty="0" err="1"/>
              <a:t>iónicas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450918" y="3579808"/>
            <a:ext cx="2728368" cy="3178155"/>
            <a:chOff x="6440808" y="3367416"/>
            <a:chExt cx="2728368" cy="3178155"/>
          </a:xfrm>
        </p:grpSpPr>
        <p:grpSp>
          <p:nvGrpSpPr>
            <p:cNvPr id="109" name="Group 108"/>
            <p:cNvGrpSpPr/>
            <p:nvPr/>
          </p:nvGrpSpPr>
          <p:grpSpPr>
            <a:xfrm>
              <a:off x="6440808" y="3367416"/>
              <a:ext cx="2728368" cy="2944976"/>
              <a:chOff x="1096037" y="3375522"/>
              <a:chExt cx="2728368" cy="2944976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1096037" y="3898755"/>
                <a:ext cx="2677657" cy="2218459"/>
                <a:chOff x="3590446" y="3783699"/>
                <a:chExt cx="2677657" cy="2218459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3590446" y="3783699"/>
                  <a:ext cx="1800000" cy="1800000"/>
                </a:xfrm>
                <a:prstGeom prst="rect">
                  <a:avLst/>
                </a:prstGeom>
                <a:solidFill>
                  <a:schemeClr val="tx1"/>
                </a:solidFill>
                <a:scene3d>
                  <a:camera prst="isometricRightUp"/>
                  <a:lightRig rig="threePt" dir="t"/>
                </a:scene3d>
                <a:sp3d extrusionH="190500">
                  <a:extrusionClr>
                    <a:schemeClr val="tx1"/>
                  </a:extrusionClr>
                  <a:contourClr>
                    <a:schemeClr val="tx1"/>
                  </a:contourClr>
                </a:sp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3690031" y="3837170"/>
                  <a:ext cx="1800000" cy="1800000"/>
                </a:xfrm>
                <a:prstGeom prst="rect">
                  <a:avLst/>
                </a:prstGeom>
                <a:scene3d>
                  <a:camera prst="isometricRightUp"/>
                  <a:lightRig rig="threePt" dir="t"/>
                </a:scene3d>
                <a:sp3d extrusionH="635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5167560" y="4551952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4838115" y="4759131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4496740" y="4956837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5147921" y="4177558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4809500" y="4377155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4473880" y="4579363"/>
                  <a:ext cx="468000" cy="468000"/>
                </a:xfrm>
                <a:prstGeom prst="ellipse">
                  <a:avLst/>
                </a:prstGeom>
                <a:scene3d>
                  <a:camera prst="isometricRightUp"/>
                  <a:lightRig rig="threePt" dir="t"/>
                </a:scene3d>
                <a:sp3d extrusionH="546100" contourW="127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4309885" y="4100751"/>
                  <a:ext cx="1800000" cy="18000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  <a:alpha val="53000"/>
                  </a:schemeClr>
                </a:solidFill>
                <a:effectLst/>
                <a:scene3d>
                  <a:camera prst="isometricRightUp"/>
                  <a:lightRig rig="threePt" dir="t"/>
                </a:scene3d>
                <a:sp3d extrusionH="635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4468103" y="4202158"/>
                  <a:ext cx="1800000" cy="1800000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scene3d>
                  <a:camera prst="isometricRightUp"/>
                  <a:lightRig rig="threePt" dir="t"/>
                </a:scene3d>
                <a:sp3d extrusionH="190500">
                  <a:extrusionClr>
                    <a:schemeClr val="tx1"/>
                  </a:extrusionClr>
                  <a:contourClr>
                    <a:schemeClr val="tx1"/>
                  </a:contourClr>
                </a:sp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3612690" y="422312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N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4513858" y="465341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S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6" name="TextBox 125"/>
              <p:cNvSpPr txBox="1"/>
              <p:nvPr/>
            </p:nvSpPr>
            <p:spPr>
              <a:xfrm>
                <a:off x="1256277" y="6012721"/>
                <a:ext cx="7935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Anodes</a:t>
                </a:r>
                <a:endParaRPr lang="en-GB" sz="1400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2558839" y="3375522"/>
                <a:ext cx="12655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Cathodes (</a:t>
                </a:r>
                <a:r>
                  <a:rPr lang="en-US" sz="1400" dirty="0" err="1"/>
                  <a:t>Ti</a:t>
                </a:r>
                <a:r>
                  <a:rPr lang="en-US" sz="1400" dirty="0"/>
                  <a:t>)</a:t>
                </a:r>
                <a:endParaRPr lang="en-GB" sz="1400" dirty="0"/>
              </a:p>
            </p:txBody>
          </p:sp>
          <p:cxnSp>
            <p:nvCxnSpPr>
              <p:cNvPr id="129" name="Straight Arrow Connector 128"/>
              <p:cNvCxnSpPr>
                <a:stCxn id="128" idx="2"/>
              </p:cNvCxnSpPr>
              <p:nvPr/>
            </p:nvCxnSpPr>
            <p:spPr>
              <a:xfrm>
                <a:off x="3191622" y="3683299"/>
                <a:ext cx="113589" cy="28466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stCxn id="128" idx="2"/>
              </p:cNvCxnSpPr>
              <p:nvPr/>
            </p:nvCxnSpPr>
            <p:spPr>
              <a:xfrm flipH="1">
                <a:off x="2694387" y="3683299"/>
                <a:ext cx="497235" cy="7758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>
                <a:stCxn id="126" idx="0"/>
              </p:cNvCxnSpPr>
              <p:nvPr/>
            </p:nvCxnSpPr>
            <p:spPr>
              <a:xfrm flipV="1">
                <a:off x="1653068" y="5188374"/>
                <a:ext cx="243049" cy="82434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/>
              <p:cNvSpPr txBox="1"/>
              <p:nvPr/>
            </p:nvSpPr>
            <p:spPr>
              <a:xfrm>
                <a:off x="2811706" y="5882836"/>
                <a:ext cx="8323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Magnet</a:t>
                </a:r>
                <a:endParaRPr lang="en-GB" sz="1400" dirty="0"/>
              </a:p>
            </p:txBody>
          </p:sp>
          <p:cxnSp>
            <p:nvCxnSpPr>
              <p:cNvPr id="133" name="Straight Arrow Connector 132"/>
              <p:cNvCxnSpPr>
                <a:stCxn id="132" idx="0"/>
              </p:cNvCxnSpPr>
              <p:nvPr/>
            </p:nvCxnSpPr>
            <p:spPr>
              <a:xfrm flipH="1" flipV="1">
                <a:off x="3091857" y="5777966"/>
                <a:ext cx="136042" cy="10487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Arrow Connector 176"/>
              <p:cNvCxnSpPr>
                <a:stCxn id="126" idx="0"/>
              </p:cNvCxnSpPr>
              <p:nvPr/>
            </p:nvCxnSpPr>
            <p:spPr>
              <a:xfrm flipV="1">
                <a:off x="1653068" y="4759420"/>
                <a:ext cx="243049" cy="125330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Rectangle 178"/>
            <p:cNvSpPr/>
            <p:nvPr/>
          </p:nvSpPr>
          <p:spPr>
            <a:xfrm>
              <a:off x="7342932" y="6314739"/>
              <a:ext cx="1564363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 G. Pigny (TE/VSC)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3477" y="4181423"/>
            <a:ext cx="5113397" cy="2464005"/>
            <a:chOff x="643477" y="4181423"/>
            <a:chExt cx="5113397" cy="2464005"/>
          </a:xfrm>
        </p:grpSpPr>
        <p:grpSp>
          <p:nvGrpSpPr>
            <p:cNvPr id="15" name="Group 14"/>
            <p:cNvGrpSpPr/>
            <p:nvPr/>
          </p:nvGrpSpPr>
          <p:grpSpPr>
            <a:xfrm>
              <a:off x="643477" y="4181423"/>
              <a:ext cx="5113397" cy="2316695"/>
              <a:chOff x="1128238" y="4273245"/>
              <a:chExt cx="5113397" cy="2316695"/>
            </a:xfrm>
          </p:grpSpPr>
          <p:grpSp>
            <p:nvGrpSpPr>
              <p:cNvPr id="154" name="Group 153"/>
              <p:cNvGrpSpPr/>
              <p:nvPr/>
            </p:nvGrpSpPr>
            <p:grpSpPr>
              <a:xfrm>
                <a:off x="1128238" y="4273245"/>
                <a:ext cx="5113397" cy="2316695"/>
                <a:chOff x="3927414" y="3941166"/>
                <a:chExt cx="5113397" cy="2316695"/>
              </a:xfrm>
            </p:grpSpPr>
            <p:sp>
              <p:nvSpPr>
                <p:cNvPr id="155" name="TextBox 154"/>
                <p:cNvSpPr txBox="1"/>
                <p:nvPr/>
              </p:nvSpPr>
              <p:spPr>
                <a:xfrm>
                  <a:off x="4117934" y="4333613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6 kV</a:t>
                  </a:r>
                  <a:endParaRPr lang="en-GB" sz="1400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3927414" y="3941166"/>
                  <a:ext cx="5113397" cy="2316695"/>
                  <a:chOff x="3927414" y="3941166"/>
                  <a:chExt cx="5113397" cy="2316695"/>
                </a:xfrm>
              </p:grpSpPr>
              <p:pic>
                <p:nvPicPr>
                  <p:cNvPr id="158" name="Picture 157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20811" y="4065124"/>
                    <a:ext cx="4320000" cy="2021284"/>
                  </a:xfrm>
                  <a:prstGeom prst="rect">
                    <a:avLst/>
                  </a:prstGeom>
                </p:spPr>
              </p:pic>
              <p:sp>
                <p:nvSpPr>
                  <p:cNvPr id="159" name="Rectangle 158"/>
                  <p:cNvSpPr/>
                  <p:nvPr/>
                </p:nvSpPr>
                <p:spPr>
                  <a:xfrm>
                    <a:off x="4833938" y="4042506"/>
                    <a:ext cx="762000" cy="16474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60" name="Group 159"/>
                  <p:cNvGrpSpPr/>
                  <p:nvPr/>
                </p:nvGrpSpPr>
                <p:grpSpPr>
                  <a:xfrm>
                    <a:off x="3927414" y="3941166"/>
                    <a:ext cx="1525365" cy="2316695"/>
                    <a:chOff x="3927414" y="3941166"/>
                    <a:chExt cx="1525365" cy="2316695"/>
                  </a:xfrm>
                </p:grpSpPr>
                <p:grpSp>
                  <p:nvGrpSpPr>
                    <p:cNvPr id="161" name="Group 160"/>
                    <p:cNvGrpSpPr/>
                    <p:nvPr/>
                  </p:nvGrpSpPr>
                  <p:grpSpPr>
                    <a:xfrm>
                      <a:off x="3929828" y="4568108"/>
                      <a:ext cx="432000" cy="576571"/>
                      <a:chOff x="953801" y="3782828"/>
                      <a:chExt cx="432000" cy="576571"/>
                    </a:xfrm>
                  </p:grpSpPr>
                  <p:sp>
                    <p:nvSpPr>
                      <p:cNvPr id="173" name="Oval 172"/>
                      <p:cNvSpPr/>
                      <p:nvPr/>
                    </p:nvSpPr>
                    <p:spPr>
                      <a:xfrm>
                        <a:off x="953801" y="3865494"/>
                        <a:ext cx="432000" cy="432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4" name="TextBox 173"/>
                      <p:cNvSpPr txBox="1"/>
                      <p:nvPr/>
                    </p:nvSpPr>
                    <p:spPr>
                      <a:xfrm>
                        <a:off x="1025772" y="3782828"/>
                        <a:ext cx="23185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/>
                          <a:t>+</a:t>
                        </a:r>
                        <a:endParaRPr lang="en-GB" dirty="0"/>
                      </a:p>
                    </p:txBody>
                  </p:sp>
                  <p:sp>
                    <p:nvSpPr>
                      <p:cNvPr id="176" name="TextBox 175"/>
                      <p:cNvSpPr txBox="1"/>
                      <p:nvPr/>
                    </p:nvSpPr>
                    <p:spPr>
                      <a:xfrm>
                        <a:off x="1041012" y="3990067"/>
                        <a:ext cx="23185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dirty="0"/>
                          <a:t>-</a:t>
                        </a:r>
                        <a:endParaRPr lang="en-GB" dirty="0"/>
                      </a:p>
                    </p:txBody>
                  </p:sp>
                </p:grpSp>
                <p:grpSp>
                  <p:nvGrpSpPr>
                    <p:cNvPr id="162" name="Group 161"/>
                    <p:cNvGrpSpPr/>
                    <p:nvPr/>
                  </p:nvGrpSpPr>
                  <p:grpSpPr>
                    <a:xfrm>
                      <a:off x="3927414" y="5185575"/>
                      <a:ext cx="432000" cy="454486"/>
                      <a:chOff x="7884416" y="4342666"/>
                      <a:chExt cx="432000" cy="454486"/>
                    </a:xfrm>
                  </p:grpSpPr>
                  <p:sp>
                    <p:nvSpPr>
                      <p:cNvPr id="170" name="Oval 169"/>
                      <p:cNvSpPr/>
                      <p:nvPr/>
                    </p:nvSpPr>
                    <p:spPr>
                      <a:xfrm>
                        <a:off x="7884416" y="4365152"/>
                        <a:ext cx="432000" cy="432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1" name="TextBox 170"/>
                      <p:cNvSpPr txBox="1"/>
                      <p:nvPr/>
                    </p:nvSpPr>
                    <p:spPr>
                      <a:xfrm>
                        <a:off x="7915378" y="4342666"/>
                        <a:ext cx="36005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endParaRPr lang="en-GB" b="1" dirty="0"/>
                      </a:p>
                    </p:txBody>
                  </p:sp>
                </p:grpSp>
                <p:cxnSp>
                  <p:nvCxnSpPr>
                    <p:cNvPr id="163" name="Straight Connector 162"/>
                    <p:cNvCxnSpPr/>
                    <p:nvPr/>
                  </p:nvCxnSpPr>
                  <p:spPr>
                    <a:xfrm flipV="1">
                      <a:off x="4144588" y="5085774"/>
                      <a:ext cx="0" cy="12523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Straight Connector 163"/>
                    <p:cNvCxnSpPr/>
                    <p:nvPr/>
                  </p:nvCxnSpPr>
                  <p:spPr>
                    <a:xfrm flipV="1">
                      <a:off x="4144588" y="3943350"/>
                      <a:ext cx="0" cy="70292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Straight Connector 164"/>
                    <p:cNvCxnSpPr/>
                    <p:nvPr/>
                  </p:nvCxnSpPr>
                  <p:spPr>
                    <a:xfrm flipV="1">
                      <a:off x="4132964" y="3953830"/>
                      <a:ext cx="1315336" cy="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Straight Connector 165"/>
                    <p:cNvCxnSpPr/>
                    <p:nvPr/>
                  </p:nvCxnSpPr>
                  <p:spPr>
                    <a:xfrm flipV="1">
                      <a:off x="4144588" y="5640062"/>
                      <a:ext cx="0" cy="613101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 flipV="1">
                      <a:off x="4132964" y="6253164"/>
                      <a:ext cx="809420" cy="1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Straight Connector 167"/>
                    <p:cNvCxnSpPr/>
                    <p:nvPr/>
                  </p:nvCxnSpPr>
                  <p:spPr>
                    <a:xfrm flipV="1">
                      <a:off x="4931973" y="6081645"/>
                      <a:ext cx="0" cy="17621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Straight Connector 168"/>
                    <p:cNvCxnSpPr/>
                    <p:nvPr/>
                  </p:nvCxnSpPr>
                  <p:spPr>
                    <a:xfrm>
                      <a:off x="5452779" y="3941166"/>
                      <a:ext cx="0" cy="522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cxnSp>
            <p:nvCxnSpPr>
              <p:cNvPr id="178" name="Straight Arrow Connector 177"/>
              <p:cNvCxnSpPr/>
              <p:nvPr/>
            </p:nvCxnSpPr>
            <p:spPr>
              <a:xfrm flipV="1">
                <a:off x="1217863" y="5619296"/>
                <a:ext cx="269971" cy="28906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1718202" y="6276096"/>
              <a:ext cx="400622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</a:rPr>
                <a:t>Courtesy of Oerlikon-Leybold</a:t>
              </a:r>
            </a:p>
            <a:p>
              <a:r>
                <a:rPr lang="en-GB" sz="900" noProof="1">
                  <a:solidFill>
                    <a:srgbClr val="0055A0"/>
                  </a:solidFill>
                  <a:latin typeface="Calibri" pitchFamily="34" charset="0"/>
                  <a:hlinkClick r:id="rId3"/>
                </a:rPr>
                <a:t>http://www.oerlikon.com/leyboldvacuum/en/documents/download-documents/</a:t>
              </a:r>
              <a:endParaRPr lang="en-US" sz="900" noProof="1">
                <a:solidFill>
                  <a:srgbClr val="0055A0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2018E17-26FB-D5D5-92AB-3946B59767E7}"/>
              </a:ext>
            </a:extLst>
          </p:cNvPr>
          <p:cNvGrpSpPr/>
          <p:nvPr/>
        </p:nvGrpSpPr>
        <p:grpSpPr>
          <a:xfrm>
            <a:off x="7007949" y="469538"/>
            <a:ext cx="2099288" cy="3123227"/>
            <a:chOff x="7136367" y="716831"/>
            <a:chExt cx="2099288" cy="3123227"/>
          </a:xfrm>
        </p:grpSpPr>
        <p:pic>
          <p:nvPicPr>
            <p:cNvPr id="59" name="Picture 2" descr="Resultado de imagem para agilent ion pump">
              <a:extLst>
                <a:ext uri="{FF2B5EF4-FFF2-40B4-BE49-F238E27FC236}">
                  <a16:creationId xmlns:a16="http://schemas.microsoft.com/office/drawing/2014/main" id="{0154CE90-9365-AA87-6502-3FF0519F3F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56" r="14115" b="5327"/>
            <a:stretch/>
          </p:blipFill>
          <p:spPr bwMode="auto">
            <a:xfrm>
              <a:off x="7136367" y="1994698"/>
              <a:ext cx="1909456" cy="1845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6" name="Group 145"/>
            <p:cNvGrpSpPr/>
            <p:nvPr/>
          </p:nvGrpSpPr>
          <p:grpSpPr>
            <a:xfrm>
              <a:off x="7179250" y="716831"/>
              <a:ext cx="2056405" cy="1865272"/>
              <a:chOff x="5862239" y="979373"/>
              <a:chExt cx="2056405" cy="1865272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6847430" y="2336800"/>
                <a:ext cx="96295" cy="1397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0" name="Straight Connector 149"/>
              <p:cNvCxnSpPr>
                <a:cxnSpLocks/>
              </p:cNvCxnSpPr>
              <p:nvPr/>
            </p:nvCxnSpPr>
            <p:spPr>
              <a:xfrm>
                <a:off x="7184563" y="1699260"/>
                <a:ext cx="0" cy="1145385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150"/>
              <p:cNvSpPr txBox="1"/>
              <p:nvPr/>
            </p:nvSpPr>
            <p:spPr>
              <a:xfrm>
                <a:off x="7176133" y="1824749"/>
                <a:ext cx="742511" cy="507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HV triaxial </a:t>
                </a:r>
              </a:p>
              <a:p>
                <a:r>
                  <a:rPr lang="en-US" sz="900" dirty="0"/>
                  <a:t>cable</a:t>
                </a:r>
              </a:p>
              <a:p>
                <a:r>
                  <a:rPr lang="en-US" sz="900" dirty="0"/>
                  <a:t>~ 500m</a:t>
                </a:r>
                <a:endParaRPr lang="en-GB" sz="900" dirty="0"/>
              </a:p>
            </p:txBody>
          </p:sp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62239" y="979373"/>
                <a:ext cx="1800000" cy="777359"/>
              </a:xfrm>
              <a:prstGeom prst="rect">
                <a:avLst/>
              </a:prstGeom>
            </p:spPr>
          </p:pic>
        </p:grpSp>
      </p:grpSp>
      <p:sp>
        <p:nvSpPr>
          <p:cNvPr id="4" name="Rectangle 3"/>
          <p:cNvSpPr/>
          <p:nvPr/>
        </p:nvSpPr>
        <p:spPr>
          <a:xfrm>
            <a:off x="135060" y="688206"/>
            <a:ext cx="7517122" cy="3293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-5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.. 10</a:t>
            </a:r>
            <a:r>
              <a:rPr lang="pt-PT" sz="1600" b="1" baseline="30000" noProof="1">
                <a:solidFill>
                  <a:srgbClr val="0055A0"/>
                </a:solidFill>
                <a:latin typeface="Calibri" pitchFamily="34" charset="0"/>
              </a:rPr>
              <a:t>‑11</a:t>
            </a:r>
            <a:r>
              <a:rPr lang="pt-PT" sz="1600" b="1" noProof="1">
                <a:solidFill>
                  <a:srgbClr val="0055A0"/>
                </a:solidFill>
                <a:latin typeface="Calibri" pitchFamily="34" charset="0"/>
              </a:rPr>
              <a:t> mbar 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Mesmo princípio de sensores Penning - Várias células Penning em paralelo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Eletrões presos na célula devido a combinação entre campo elétrico e campo magnético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Eletrões ionizam o gás e os iões são atraídos para o cátodo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Ao colidirem com o cátodo, Ti é libertado 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e forma uma camada no ânodo que prende gases (adsoption)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Volume bombado é retido dentro da bomba – sem escape</a:t>
            </a:r>
          </a:p>
          <a:p>
            <a:endParaRPr lang="pt-PT" sz="1600" noProof="1">
              <a:solidFill>
                <a:srgbClr val="0055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4034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Sectorização </a:t>
            </a:r>
            <a:endParaRPr lang="en-GB" dirty="0"/>
          </a:p>
        </p:txBody>
      </p:sp>
      <p:sp>
        <p:nvSpPr>
          <p:cNvPr id="111" name="Content Placeholder 2"/>
          <p:cNvSpPr>
            <a:spLocks noGrp="1"/>
          </p:cNvSpPr>
          <p:nvPr>
            <p:ph idx="4294967295"/>
          </p:nvPr>
        </p:nvSpPr>
        <p:spPr>
          <a:xfrm>
            <a:off x="0" y="657666"/>
            <a:ext cx="6399701" cy="2031325"/>
          </a:xfr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pt-PT" sz="1800" dirty="0">
                <a:latin typeface="Calibri" panose="020F0502020204030204" pitchFamily="34" charset="0"/>
                <a:cs typeface="Calibri" panose="020F0502020204030204" pitchFamily="34" charset="0"/>
              </a:rPr>
              <a:t>A instalação de vácuo está dividida em sectores (sectorizada) para:</a:t>
            </a:r>
          </a:p>
          <a:p>
            <a:pPr marL="448056" lvl="1" indent="0">
              <a:buNone/>
            </a:pPr>
            <a:r>
              <a:rPr lang="pt-BR" sz="1800" dirty="0">
                <a:latin typeface="Calibri" panose="020F0502020204030204" pitchFamily="34" charset="0"/>
                <a:cs typeface="Calibri" panose="020F0502020204030204" pitchFamily="34" charset="0"/>
              </a:rPr>
              <a:t>Isolar fugas</a:t>
            </a:r>
          </a:p>
          <a:p>
            <a:pPr marL="448056" lvl="1" indent="0">
              <a:buNone/>
            </a:pPr>
            <a:r>
              <a:rPr lang="pt-BR" sz="1800" dirty="0">
                <a:latin typeface="Calibri" panose="020F0502020204030204" pitchFamily="34" charset="0"/>
                <a:cs typeface="Calibri" panose="020F0502020204030204" pitchFamily="34" charset="0"/>
              </a:rPr>
              <a:t>Permitir intervenções sem afetar outros sectores </a:t>
            </a:r>
          </a:p>
          <a:p>
            <a:pPr marL="448056" lvl="1" indent="0">
              <a:buNone/>
            </a:pPr>
            <a:r>
              <a:rPr lang="pt-PT" sz="1800" dirty="0">
                <a:latin typeface="Calibri" panose="020F0502020204030204" pitchFamily="34" charset="0"/>
                <a:cs typeface="Calibri" panose="020F0502020204030204" pitchFamily="34" charset="0"/>
              </a:rPr>
              <a:t>Reduzir o tempo de bombagem após intervenções</a:t>
            </a:r>
          </a:p>
          <a:p>
            <a:pPr marL="448056" lvl="1" indent="0">
              <a:buNone/>
            </a:pPr>
            <a:endParaRPr lang="pt-P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800" dirty="0">
                <a:latin typeface="Calibri" panose="020F0502020204030204" pitchFamily="34" charset="0"/>
                <a:cs typeface="Calibri" panose="020F0502020204030204" pitchFamily="34" charset="0"/>
              </a:rPr>
              <a:t>A separação entre os sectores é feita através de válvulas de sector</a:t>
            </a:r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2"/>
          <a:srcRect r="19832"/>
          <a:stretch/>
        </p:blipFill>
        <p:spPr>
          <a:xfrm>
            <a:off x="405843" y="3244906"/>
            <a:ext cx="8191640" cy="293005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03CD38D-5B35-42E7-87C6-B295B76FBE12}"/>
              </a:ext>
            </a:extLst>
          </p:cNvPr>
          <p:cNvCxnSpPr>
            <a:cxnSpLocks/>
          </p:cNvCxnSpPr>
          <p:nvPr/>
        </p:nvCxnSpPr>
        <p:spPr>
          <a:xfrm>
            <a:off x="1024785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E6961D-D8C3-256B-618F-B2E10DF7E3ED}"/>
              </a:ext>
            </a:extLst>
          </p:cNvPr>
          <p:cNvCxnSpPr>
            <a:cxnSpLocks/>
          </p:cNvCxnSpPr>
          <p:nvPr/>
        </p:nvCxnSpPr>
        <p:spPr>
          <a:xfrm>
            <a:off x="2417588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D9E98F3-A817-85DE-DDD4-78EB8FF21AD0}"/>
              </a:ext>
            </a:extLst>
          </p:cNvPr>
          <p:cNvCxnSpPr>
            <a:cxnSpLocks/>
          </p:cNvCxnSpPr>
          <p:nvPr/>
        </p:nvCxnSpPr>
        <p:spPr>
          <a:xfrm>
            <a:off x="3174286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D23762-7C04-6350-0338-0B2FE9EA5920}"/>
              </a:ext>
            </a:extLst>
          </p:cNvPr>
          <p:cNvCxnSpPr>
            <a:cxnSpLocks/>
          </p:cNvCxnSpPr>
          <p:nvPr/>
        </p:nvCxnSpPr>
        <p:spPr>
          <a:xfrm>
            <a:off x="5258852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3A9C9C-7986-CC83-FAA1-DD2F8C7C1237}"/>
              </a:ext>
            </a:extLst>
          </p:cNvPr>
          <p:cNvCxnSpPr>
            <a:cxnSpLocks/>
          </p:cNvCxnSpPr>
          <p:nvPr/>
        </p:nvCxnSpPr>
        <p:spPr>
          <a:xfrm>
            <a:off x="6015550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CE19D3-1A3F-65F6-C804-858E198F79CE}"/>
              </a:ext>
            </a:extLst>
          </p:cNvPr>
          <p:cNvCxnSpPr>
            <a:cxnSpLocks/>
          </p:cNvCxnSpPr>
          <p:nvPr/>
        </p:nvCxnSpPr>
        <p:spPr>
          <a:xfrm>
            <a:off x="7909284" y="2835411"/>
            <a:ext cx="0" cy="3466768"/>
          </a:xfrm>
          <a:prstGeom prst="line">
            <a:avLst/>
          </a:prstGeom>
          <a:ln w="38100">
            <a:solidFill>
              <a:srgbClr val="0055A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8607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uiExpand="1" build="p" bldLvl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875" y="2861"/>
            <a:ext cx="4664740" cy="492443"/>
          </a:xfrm>
        </p:spPr>
        <p:txBody>
          <a:bodyPr/>
          <a:lstStyle/>
          <a:p>
            <a:r>
              <a:rPr lang="en-US" dirty="0" err="1"/>
              <a:t>quantos</a:t>
            </a:r>
            <a:r>
              <a:rPr lang="en-US" dirty="0"/>
              <a:t> </a:t>
            </a:r>
            <a:r>
              <a:rPr lang="en-US" dirty="0" err="1"/>
              <a:t>instrumentos</a:t>
            </a:r>
            <a:r>
              <a:rPr lang="en-US" dirty="0"/>
              <a:t> 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8281" y="1179256"/>
            <a:ext cx="6878678" cy="4770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Mais de </a:t>
            </a:r>
            <a:r>
              <a:rPr lang="en-US" sz="1600" b="1" noProof="1">
                <a:solidFill>
                  <a:srgbClr val="FF0000"/>
                </a:solidFill>
                <a:latin typeface="Calibri" pitchFamily="34" charset="0"/>
              </a:rPr>
              <a:t>6 000  </a:t>
            </a: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instrumentos a serem monitorizados e controlados remotamente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600" b="1" noProof="1">
                <a:solidFill>
                  <a:srgbClr val="660066"/>
                </a:solidFill>
                <a:latin typeface="Calibri" pitchFamily="34" charset="0"/>
              </a:rPr>
              <a:t>130</a:t>
            </a:r>
            <a:r>
              <a:rPr lang="en-US" sz="1600" b="1" noProof="1">
                <a:solidFill>
                  <a:srgbClr val="0055A0"/>
                </a:solidFill>
                <a:latin typeface="Calibri" pitchFamily="34" charset="0"/>
              </a:rPr>
              <a:t> </a:t>
            </a:r>
            <a:r>
              <a:rPr lang="en-US" sz="1600" b="1" noProof="1">
                <a:solidFill>
                  <a:srgbClr val="660066"/>
                </a:solidFill>
                <a:latin typeface="Calibri" pitchFamily="34" charset="0"/>
              </a:rPr>
              <a:t>km</a:t>
            </a:r>
            <a:r>
              <a:rPr lang="en-US" sz="1600" b="1" noProof="1">
                <a:solidFill>
                  <a:srgbClr val="0055A0"/>
                </a:solidFill>
                <a:latin typeface="Calibri" pitchFamily="34" charset="0"/>
              </a:rPr>
              <a:t> </a:t>
            </a: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de câmaras de vácuo</a:t>
            </a: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Pressão de operacão : </a:t>
            </a:r>
            <a:r>
              <a:rPr lang="en-US" sz="1600" b="1" noProof="1">
                <a:solidFill>
                  <a:srgbClr val="FF6600"/>
                </a:solidFill>
                <a:latin typeface="Calibri" pitchFamily="34" charset="0"/>
              </a:rPr>
              <a:t>10</a:t>
            </a:r>
            <a:r>
              <a:rPr lang="en-US" sz="1600" b="1" baseline="30000" noProof="1">
                <a:solidFill>
                  <a:srgbClr val="FF6600"/>
                </a:solidFill>
                <a:latin typeface="Calibri" pitchFamily="34" charset="0"/>
              </a:rPr>
              <a:t>-4</a:t>
            </a:r>
            <a:r>
              <a:rPr lang="en-US" sz="1600" b="1" noProof="1">
                <a:solidFill>
                  <a:srgbClr val="FF6600"/>
                </a:solidFill>
                <a:latin typeface="Calibri" pitchFamily="34" charset="0"/>
              </a:rPr>
              <a:t> .. 10</a:t>
            </a:r>
            <a:r>
              <a:rPr lang="en-US" sz="1600" b="1" baseline="30000" noProof="1">
                <a:solidFill>
                  <a:srgbClr val="FF6600"/>
                </a:solidFill>
                <a:latin typeface="Calibri" pitchFamily="34" charset="0"/>
              </a:rPr>
              <a:t>-12</a:t>
            </a:r>
            <a:r>
              <a:rPr lang="en-US" sz="1600" b="1" noProof="1">
                <a:solidFill>
                  <a:srgbClr val="FF6600"/>
                </a:solidFill>
                <a:latin typeface="Calibri" pitchFamily="34" charset="0"/>
              </a:rPr>
              <a:t> mbar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Autómatos programáveis (PLCs) : </a:t>
            </a:r>
            <a:r>
              <a:rPr lang="en-US" sz="1600" b="1" noProof="1">
                <a:solidFill>
                  <a:srgbClr val="00B0F0"/>
                </a:solidFill>
                <a:latin typeface="Calibri" pitchFamily="34" charset="0"/>
              </a:rPr>
              <a:t>300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Sensores de pressão : </a:t>
            </a:r>
            <a:r>
              <a:rPr lang="en-US" sz="1600" b="1" noProof="1">
                <a:solidFill>
                  <a:srgbClr val="00B0F0"/>
                </a:solidFill>
                <a:latin typeface="Calibri" pitchFamily="34" charset="0"/>
              </a:rPr>
              <a:t>3 000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Grupos de bombagem : </a:t>
            </a:r>
            <a:r>
              <a:rPr lang="en-US" sz="1600" b="1" noProof="1">
                <a:solidFill>
                  <a:srgbClr val="00B0F0"/>
                </a:solidFill>
                <a:latin typeface="Calibri" pitchFamily="34" charset="0"/>
              </a:rPr>
              <a:t>250</a:t>
            </a: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Bombas de ionizacão : </a:t>
            </a:r>
            <a:r>
              <a:rPr lang="en-US" sz="1600" b="1" noProof="1">
                <a:solidFill>
                  <a:srgbClr val="00B0F0"/>
                </a:solidFill>
                <a:latin typeface="Calibri" pitchFamily="34" charset="0"/>
              </a:rPr>
              <a:t>2 700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Válvulas de Sector : </a:t>
            </a:r>
            <a:r>
              <a:rPr lang="en-US" sz="1600" b="1" noProof="1">
                <a:solidFill>
                  <a:srgbClr val="00B0F0"/>
                </a:solidFill>
                <a:latin typeface="Calibri" pitchFamily="34" charset="0"/>
              </a:rPr>
              <a:t>500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676703"/>
              </p:ext>
            </p:extLst>
          </p:nvPr>
        </p:nvGraphicFramePr>
        <p:xfrm>
          <a:off x="3869816" y="1968623"/>
          <a:ext cx="5691214" cy="4483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069855" imgH="3994285" progId="Word.Document.12">
                  <p:embed/>
                </p:oleObj>
              </mc:Choice>
              <mc:Fallback>
                <p:oleObj name="Document" r:id="rId2" imgW="5069855" imgH="39942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69816" y="1968623"/>
                        <a:ext cx="5691214" cy="4483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8439827" y="2457972"/>
            <a:ext cx="614551" cy="245797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39827" y="2918843"/>
            <a:ext cx="614551" cy="340019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95919" y="2693527"/>
            <a:ext cx="4158459" cy="245797"/>
          </a:xfrm>
          <a:prstGeom prst="rect">
            <a:avLst/>
          </a:prstGeom>
          <a:noFill/>
          <a:ln w="38100" cmpd="sng"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460472" y="2947321"/>
            <a:ext cx="545215" cy="702595"/>
          </a:xfrm>
          <a:prstGeom prst="rect">
            <a:avLst/>
          </a:prstGeom>
          <a:noFill/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460471" y="3695736"/>
            <a:ext cx="545215" cy="1129837"/>
          </a:xfrm>
          <a:prstGeom prst="rect">
            <a:avLst/>
          </a:prstGeom>
          <a:noFill/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460470" y="4871677"/>
            <a:ext cx="545215" cy="199785"/>
          </a:xfrm>
          <a:prstGeom prst="rect">
            <a:avLst/>
          </a:prstGeom>
          <a:noFill/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468153" y="5125534"/>
            <a:ext cx="545215" cy="199785"/>
          </a:xfrm>
          <a:prstGeom prst="rect">
            <a:avLst/>
          </a:prstGeom>
          <a:noFill/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468152" y="5607824"/>
            <a:ext cx="545215" cy="199785"/>
          </a:xfrm>
          <a:prstGeom prst="rect">
            <a:avLst/>
          </a:prstGeom>
          <a:noFill/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689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3" grpId="0" uiExpand="1" animBg="1"/>
      <p:bldP spid="8" grpId="0" uiExpand="1" animBg="1"/>
      <p:bldP spid="9" grpId="0" uiExpand="1" animBg="1"/>
      <p:bldP spid="10" grpId="0" uiExpand="1" animBg="1"/>
      <p:bldP spid="11" grpId="0" uiExpand="1" animBg="1"/>
      <p:bldP spid="12" grpId="0" uiExpand="1" animBg="1"/>
      <p:bldP spid="13" grpId="0" uiExpand="1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2230" y="1258630"/>
            <a:ext cx="5782031" cy="3602076"/>
          </a:xfrm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os aceleradores do CERN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criogenia para quê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vácuo para quê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instrumentos e controladores</a:t>
            </a:r>
            <a:br>
              <a:rPr lang="pt-PT" dirty="0">
                <a:effectLst/>
              </a:rPr>
            </a:br>
            <a:r>
              <a:rPr lang="pt-PT" dirty="0">
                <a:effectLst/>
              </a:rPr>
              <a:t>arquitectura de controlo</a:t>
            </a:r>
            <a:endParaRPr lang="pt-PT" dirty="0">
              <a:solidFill>
                <a:schemeClr val="bg1">
                  <a:lumMod val="8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380887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2228" y="1258630"/>
            <a:ext cx="5782031" cy="3602076"/>
          </a:xfrm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pt-PT" dirty="0">
                <a:effectLst/>
              </a:rPr>
              <a:t>os aceleradores do CERN</a:t>
            </a:r>
            <a:br>
              <a:rPr lang="pt-PT" dirty="0">
                <a:effectLst/>
              </a:rPr>
            </a:br>
            <a: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  <a:t>criogenia para quê</a:t>
            </a:r>
            <a:b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  <a:t>vácuo para quê</a:t>
            </a:r>
            <a:b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  <a:t>instrumentos e controladores</a:t>
            </a:r>
            <a:b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arquitectura de controlo</a:t>
            </a:r>
            <a:r>
              <a:rPr lang="pt-PT" dirty="0">
                <a:solidFill>
                  <a:schemeClr val="bg1">
                    <a:lumMod val="75000"/>
                  </a:schemeClr>
                </a:solidFill>
                <a:effectLst/>
              </a:rPr>
              <a:t> </a:t>
            </a:r>
            <a:endParaRPr lang="pt-PT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20512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home.cern/sites/home.web.cern.ch/files/image/update-for_the_public/2015/06/control-room-lhc-physics-restart-2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70" y="2907431"/>
            <a:ext cx="5425456" cy="36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2385" y="2861"/>
            <a:ext cx="3481723" cy="49244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sala</a:t>
            </a:r>
            <a:r>
              <a:rPr lang="en-US" dirty="0"/>
              <a:t> de </a:t>
            </a:r>
            <a:r>
              <a:rPr lang="en-US" dirty="0" err="1"/>
              <a:t>controlo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19941" y="612906"/>
            <a:ext cx="3659079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1974</a:t>
            </a:r>
          </a:p>
          <a:p>
            <a:pPr algn="r"/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Sala de control do PS (Proton Synchroton)</a:t>
            </a:r>
          </a:p>
          <a:p>
            <a:pPr algn="r"/>
            <a:r>
              <a:rPr lang="en-US" sz="900" noProof="1">
                <a:solidFill>
                  <a:srgbClr val="0055A0"/>
                </a:solidFill>
                <a:latin typeface="Calibri" pitchFamily="34" charset="0"/>
              </a:rPr>
              <a:t>©CERN</a:t>
            </a:r>
          </a:p>
        </p:txBody>
      </p:sp>
      <p:sp>
        <p:nvSpPr>
          <p:cNvPr id="6" name="Rectangle 5"/>
          <p:cNvSpPr/>
          <p:nvPr/>
        </p:nvSpPr>
        <p:spPr>
          <a:xfrm>
            <a:off x="5677332" y="5504288"/>
            <a:ext cx="3483198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2015</a:t>
            </a:r>
          </a:p>
          <a:p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Sala de control do LHC e seus injectores</a:t>
            </a:r>
          </a:p>
          <a:p>
            <a:r>
              <a:rPr lang="en-US" sz="1600" noProof="1">
                <a:solidFill>
                  <a:srgbClr val="0055A0"/>
                </a:solidFill>
                <a:latin typeface="Calibri" pitchFamily="34" charset="0"/>
              </a:rPr>
              <a:t>CERN control centre (CCC) </a:t>
            </a:r>
          </a:p>
          <a:p>
            <a:r>
              <a:rPr lang="en-US" sz="900" noProof="1">
                <a:solidFill>
                  <a:srgbClr val="0055A0"/>
                </a:solidFill>
                <a:latin typeface="Calibri" pitchFamily="34" charset="0"/>
              </a:rPr>
              <a:t>©CERN</a:t>
            </a:r>
          </a:p>
        </p:txBody>
      </p:sp>
      <p:pic>
        <p:nvPicPr>
          <p:cNvPr id="1026" name="Picture 2" descr="https://cds.cern.ch/record/916916/files/7411001X.jpg?subformat=icon-14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231" y="738339"/>
            <a:ext cx="4961597" cy="330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974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70" y="2861"/>
            <a:ext cx="7351371" cy="492443"/>
          </a:xfrm>
        </p:spPr>
        <p:txBody>
          <a:bodyPr/>
          <a:lstStyle/>
          <a:p>
            <a:r>
              <a:rPr lang="en-US" dirty="0" err="1"/>
              <a:t>arquitectura</a:t>
            </a:r>
            <a:r>
              <a:rPr lang="en-US" dirty="0"/>
              <a:t> de </a:t>
            </a:r>
            <a:r>
              <a:rPr lang="en-US" dirty="0" err="1"/>
              <a:t>controlo</a:t>
            </a:r>
            <a:r>
              <a:rPr lang="en-US" dirty="0"/>
              <a:t> para o </a:t>
            </a:r>
            <a:r>
              <a:rPr lang="en-US" dirty="0" err="1"/>
              <a:t>vácuo</a:t>
            </a:r>
            <a:endParaRPr lang="en-GB" dirty="0"/>
          </a:p>
        </p:txBody>
      </p:sp>
      <p:pic>
        <p:nvPicPr>
          <p:cNvPr id="5122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7867" y="581030"/>
            <a:ext cx="8014733" cy="1655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7867" y="2233894"/>
            <a:ext cx="8014733" cy="1976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7867" y="4202433"/>
            <a:ext cx="8014733" cy="1916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81" y="885677"/>
            <a:ext cx="1299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Supervision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2543" y="2700385"/>
            <a:ext cx="889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Control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9998" y="4641381"/>
            <a:ext cx="654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Field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  <p:sp>
        <p:nvSpPr>
          <p:cNvPr id="9" name="Rectangle 8"/>
          <p:cNvSpPr/>
          <p:nvPr/>
        </p:nvSpPr>
        <p:spPr>
          <a:xfrm>
            <a:off x="80225" y="6122248"/>
            <a:ext cx="5931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000" noProof="1">
                <a:solidFill>
                  <a:srgbClr val="0055A0"/>
                </a:solidFill>
                <a:latin typeface="Calibri" pitchFamily="34" charset="0"/>
              </a:rPr>
              <a:t>ICALEPCS 2011 poster : </a:t>
            </a: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6"/>
              </a:rPr>
              <a:t>http://accelconf.web.cern.ch/AccelConf/icalepcs2011/posters/mopms016_poster.pdf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en-US" sz="1000" noProof="1">
                <a:solidFill>
                  <a:srgbClr val="0055A0"/>
                </a:solidFill>
                <a:latin typeface="Calibri" pitchFamily="34" charset="0"/>
              </a:rPr>
              <a:t>ICALEPCS 2011 paper  : </a:t>
            </a:r>
            <a:r>
              <a:rPr lang="en-US" sz="1000" u="sng" noProof="1">
                <a:solidFill>
                  <a:srgbClr val="0055A0"/>
                </a:solidFill>
                <a:latin typeface="Calibri" pitchFamily="34" charset="0"/>
                <a:hlinkClick r:id="rId7"/>
              </a:rPr>
              <a:t>http://accelconf.web.cern.ch/AccelConf/icalepcs2011/papers/mopms016.pdf</a:t>
            </a:r>
            <a:endParaRPr lang="en-US" sz="1000" u="sng" noProof="1">
              <a:solidFill>
                <a:srgbClr val="0055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0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 thruBlk="1"/>
      </p:transition>
    </mc:Choice>
    <mc:Fallback xmlns=""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665" y="41"/>
            <a:ext cx="3621183" cy="800219"/>
          </a:xfrm>
        </p:spPr>
        <p:txBody>
          <a:bodyPr/>
          <a:lstStyle/>
          <a:p>
            <a:r>
              <a:rPr lang="en-US" dirty="0" err="1"/>
              <a:t>Camada</a:t>
            </a:r>
            <a:r>
              <a:rPr lang="en-US" dirty="0"/>
              <a:t> de campo</a:t>
            </a:r>
            <a:br>
              <a:rPr lang="en-US" dirty="0"/>
            </a:br>
            <a:r>
              <a:rPr lang="en-US" sz="2000" dirty="0"/>
              <a:t>no </a:t>
            </a:r>
            <a:r>
              <a:rPr lang="en-US" sz="2000" dirty="0" err="1"/>
              <a:t>túnel</a:t>
            </a:r>
            <a:r>
              <a:rPr lang="en-US" sz="2000" dirty="0"/>
              <a:t> do </a:t>
            </a:r>
            <a:r>
              <a:rPr lang="en-US" sz="2000" dirty="0" err="1"/>
              <a:t>acelerador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56644" y="1033326"/>
            <a:ext cx="4971041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627063" algn="l"/>
              </a:tabLst>
            </a:pPr>
            <a:endParaRPr lang="en-GB" sz="1600" noProof="1">
              <a:solidFill>
                <a:srgbClr val="0055A0"/>
              </a:solidFill>
              <a:latin typeface="Calibri" pitchFamily="34" charset="0"/>
            </a:endParaRP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Equipamentos diretamente ligados ao processo de vácuo:</a:t>
            </a: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Sensores de pressão </a:t>
            </a: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Bombas </a:t>
            </a: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Grupos de bombagem</a:t>
            </a: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Válvulas de sector</a:t>
            </a:r>
          </a:p>
          <a:p>
            <a:pPr>
              <a:tabLst>
                <a:tab pos="627063" algn="l"/>
              </a:tabLst>
            </a:pP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Etc..</a:t>
            </a:r>
          </a:p>
          <a:p>
            <a:pPr>
              <a:tabLst>
                <a:tab pos="627063" algn="l"/>
              </a:tabLst>
            </a:pPr>
            <a:endParaRPr lang="en-US" sz="1600" noProof="1">
              <a:solidFill>
                <a:srgbClr val="0055A0"/>
              </a:solidFill>
              <a:latin typeface="Calibri" pitchFamily="34" charset="0"/>
            </a:endParaRPr>
          </a:p>
        </p:txBody>
      </p:sp>
      <p:pic>
        <p:nvPicPr>
          <p:cNvPr id="5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7867" y="4202433"/>
            <a:ext cx="8014733" cy="1916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9998" y="4641381"/>
            <a:ext cx="654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Field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</p:spTree>
    <p:extLst>
      <p:ext uri="{BB962C8B-B14F-4D97-AF65-F5344CB8AC3E}">
        <p14:creationId xmlns:p14="http://schemas.microsoft.com/office/powerpoint/2010/main" val="17927866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668" y="1077"/>
            <a:ext cx="5115182" cy="861774"/>
          </a:xfrm>
        </p:spPr>
        <p:txBody>
          <a:bodyPr/>
          <a:lstStyle/>
          <a:p>
            <a:r>
              <a:rPr lang="en-US" dirty="0" err="1"/>
              <a:t>Camada</a:t>
            </a:r>
            <a:r>
              <a:rPr lang="en-US" dirty="0"/>
              <a:t> de </a:t>
            </a:r>
            <a:r>
              <a:rPr lang="en-US" dirty="0" err="1"/>
              <a:t>controlo</a:t>
            </a:r>
            <a:br>
              <a:rPr lang="en-US" dirty="0"/>
            </a:br>
            <a:r>
              <a:rPr lang="en-US" sz="2400" dirty="0" err="1"/>
              <a:t>nas</a:t>
            </a:r>
            <a:r>
              <a:rPr lang="en-US" sz="2400" dirty="0"/>
              <a:t> zonas de </a:t>
            </a:r>
            <a:r>
              <a:rPr lang="en-US" sz="2400" dirty="0" err="1"/>
              <a:t>servico</a:t>
            </a:r>
            <a:r>
              <a:rPr lang="en-US" sz="2400" dirty="0"/>
              <a:t> </a:t>
            </a:r>
            <a:r>
              <a:rPr lang="en-US" sz="2400" dirty="0" err="1"/>
              <a:t>subterrâneas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38281" y="1246700"/>
            <a:ext cx="766139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Controladores de dispositivos da camada de campo</a:t>
            </a:r>
          </a:p>
          <a:p>
            <a:pPr lvl="1"/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Interpretam dados analógicos de sensores e bombas e transmitem valores para </a:t>
            </a:r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PLCs</a:t>
            </a: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Atuam</a:t>
            </a: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 nos sensores e bombas</a:t>
            </a:r>
          </a:p>
          <a:p>
            <a:pPr lvl="1"/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PLCs</a:t>
            </a: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Programmable</a:t>
            </a: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Logic</a:t>
            </a: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Controller</a:t>
            </a: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 – Computadores Industriais</a:t>
            </a:r>
          </a:p>
          <a:p>
            <a:pPr lvl="1"/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Recebem informação dos controladores de equipamento</a:t>
            </a:r>
          </a:p>
          <a:p>
            <a:pPr lvl="1"/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Enviam informação para a camada de supervisão</a:t>
            </a:r>
          </a:p>
          <a:p>
            <a:pPr lvl="1"/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Transmitem comandos da camada de supervisão para controladores</a:t>
            </a:r>
          </a:p>
        </p:txBody>
      </p:sp>
      <p:pic>
        <p:nvPicPr>
          <p:cNvPr id="5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2402" y="4014986"/>
            <a:ext cx="8014733" cy="1976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7078" y="4481477"/>
            <a:ext cx="889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Control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</p:spTree>
    <p:extLst>
      <p:ext uri="{BB962C8B-B14F-4D97-AF65-F5344CB8AC3E}">
        <p14:creationId xmlns:p14="http://schemas.microsoft.com/office/powerpoint/2010/main" val="14130992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1873" y="43"/>
            <a:ext cx="4462761" cy="800219"/>
          </a:xfrm>
        </p:spPr>
        <p:txBody>
          <a:bodyPr/>
          <a:lstStyle/>
          <a:p>
            <a:r>
              <a:rPr lang="en-US" dirty="0" err="1"/>
              <a:t>Camada</a:t>
            </a:r>
            <a:r>
              <a:rPr lang="en-US" dirty="0"/>
              <a:t> de </a:t>
            </a:r>
            <a:r>
              <a:rPr lang="en-US" dirty="0" err="1"/>
              <a:t>supervisão</a:t>
            </a:r>
            <a:br>
              <a:rPr lang="en-US" dirty="0"/>
            </a:b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superfície</a:t>
            </a:r>
            <a:endParaRPr lang="en-GB" dirty="0"/>
          </a:p>
        </p:txBody>
      </p:sp>
      <p:pic>
        <p:nvPicPr>
          <p:cNvPr id="5" name="Picture 2" descr="P:\CONFERENCES\2013_ICALEPCS_SFrancisco\PG\POSTER\figures\Fabien\FA_VAC_controls_architecture-2013-VP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7867" y="986927"/>
            <a:ext cx="8014733" cy="1655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81" y="1291574"/>
            <a:ext cx="1299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Supervision</a:t>
            </a:r>
          </a:p>
          <a:p>
            <a:pPr algn="ctr"/>
            <a:r>
              <a:rPr lang="en-US" b="1" noProof="1">
                <a:solidFill>
                  <a:srgbClr val="0055A0"/>
                </a:solidFill>
                <a:latin typeface="Calibri" pitchFamily="34" charset="0"/>
              </a:rPr>
              <a:t>layer</a:t>
            </a:r>
          </a:p>
        </p:txBody>
      </p:sp>
      <p:sp>
        <p:nvSpPr>
          <p:cNvPr id="7" name="Rectangle 6"/>
          <p:cNvSpPr/>
          <p:nvPr/>
        </p:nvSpPr>
        <p:spPr>
          <a:xfrm>
            <a:off x="-24066" y="3138923"/>
            <a:ext cx="935627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noProof="1">
                <a:solidFill>
                  <a:srgbClr val="0055A0"/>
                </a:solidFill>
                <a:latin typeface="Calibri" pitchFamily="34" charset="0"/>
              </a:rPr>
              <a:t>SCADA</a:t>
            </a:r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 – Supervisory Control And Data Acquisition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É o software que permite aos operadores interagirem com o sistema de controlo e também analisar o passado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Comunica em tempo real com a electrónica de controle e com os PLCs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Representa os processos de vácuo a partir de interfaces gráficas para que operadores possam: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Verificar o funcionamento do equipamento de vácuo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Serem alertados em caso de anomalias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Interagir com dispositivos</a:t>
            </a:r>
          </a:p>
          <a:p>
            <a:endParaRPr lang="pt-BR" sz="1600" noProof="1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Arquivo de dados históricos:</a:t>
            </a:r>
          </a:p>
          <a:p>
            <a:r>
              <a:rPr lang="pt-BR" sz="1600" noProof="1">
                <a:solidFill>
                  <a:srgbClr val="0055A0"/>
                </a:solidFill>
                <a:latin typeface="Calibri" pitchFamily="34" charset="0"/>
              </a:rPr>
              <a:t>	Permite visualizar e analizar a evolucão temporal</a:t>
            </a:r>
          </a:p>
        </p:txBody>
      </p:sp>
      <p:sp>
        <p:nvSpPr>
          <p:cNvPr id="9" name="Oval 8"/>
          <p:cNvSpPr/>
          <p:nvPr/>
        </p:nvSpPr>
        <p:spPr>
          <a:xfrm>
            <a:off x="1195759" y="1076949"/>
            <a:ext cx="1857157" cy="113658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417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2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580" y="2861"/>
            <a:ext cx="6927346" cy="492443"/>
          </a:xfrm>
        </p:spPr>
        <p:txBody>
          <a:bodyPr/>
          <a:lstStyle/>
          <a:p>
            <a:r>
              <a:rPr lang="pt-PT" dirty="0"/>
              <a:t>Funcionalidades do SCADA - vistas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19832"/>
          <a:stretch/>
        </p:blipFill>
        <p:spPr>
          <a:xfrm>
            <a:off x="3658408" y="3276901"/>
            <a:ext cx="5349115" cy="1913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17435" b="22634"/>
          <a:stretch/>
        </p:blipFill>
        <p:spPr>
          <a:xfrm>
            <a:off x="3257865" y="797076"/>
            <a:ext cx="2482790" cy="23356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435" y="486769"/>
            <a:ext cx="30496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Vista principal de cada Acelerador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885" y="5334430"/>
            <a:ext cx="8011115" cy="15207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82245" y="5458642"/>
            <a:ext cx="353051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Perfil de Pressão ao longo do acelerador</a:t>
            </a:r>
          </a:p>
        </p:txBody>
      </p:sp>
      <p:pic>
        <p:nvPicPr>
          <p:cNvPr id="9" name="Picture 2" descr="P:\CONFERENCES\2011_ICALEPCS\PG\pictures\LHC_All_B.png">
            <a:extLst>
              <a:ext uri="{FF2B5EF4-FFF2-40B4-BE49-F238E27FC236}">
                <a16:creationId xmlns:a16="http://schemas.microsoft.com/office/drawing/2014/main" id="{9A09679C-1B57-9341-C61B-836A170DE1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795"/>
          <a:stretch/>
        </p:blipFill>
        <p:spPr bwMode="auto">
          <a:xfrm>
            <a:off x="136477" y="811569"/>
            <a:ext cx="3067346" cy="35230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15052" y="3361712"/>
            <a:ext cx="450976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Diagrama com sinóptico de toda a instrumentação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8325820"/>
      </p:ext>
    </p:extLst>
  </p:cSld>
  <p:clrMapOvr>
    <a:masterClrMapping/>
  </p:clrMapOvr>
  <p:transition spd="slow" advTm="3428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42" y="2861"/>
            <a:ext cx="7063600" cy="492443"/>
          </a:xfrm>
        </p:spPr>
        <p:txBody>
          <a:bodyPr/>
          <a:lstStyle/>
          <a:p>
            <a:r>
              <a:rPr lang="pt-PT" dirty="0"/>
              <a:t>Funcionalidades do SCADA - listas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5" y="1074025"/>
            <a:ext cx="5582907" cy="2609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1386" y="1853341"/>
            <a:ext cx="3881914" cy="45505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585" y="4289439"/>
            <a:ext cx="4207575" cy="210634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3E10867-974B-9230-4EA9-47898E158C4C}"/>
              </a:ext>
            </a:extLst>
          </p:cNvPr>
          <p:cNvSpPr/>
          <p:nvPr/>
        </p:nvSpPr>
        <p:spPr>
          <a:xfrm>
            <a:off x="82435" y="778081"/>
            <a:ext cx="2059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Lista de equipamentos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465A4E-F4FB-2AE0-1707-2AB1EBFBDB50}"/>
              </a:ext>
            </a:extLst>
          </p:cNvPr>
          <p:cNvSpPr/>
          <p:nvPr/>
        </p:nvSpPr>
        <p:spPr>
          <a:xfrm>
            <a:off x="7506989" y="1512034"/>
            <a:ext cx="16113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Alarmes por SMS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226078-B934-BF92-0B45-F4B1F08F5127}"/>
              </a:ext>
            </a:extLst>
          </p:cNvPr>
          <p:cNvSpPr/>
          <p:nvPr/>
        </p:nvSpPr>
        <p:spPr>
          <a:xfrm>
            <a:off x="301585" y="3938237"/>
            <a:ext cx="1442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Acções globais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6428875"/>
      </p:ext>
    </p:extLst>
  </p:cSld>
  <p:clrMapOvr>
    <a:masterClrMapping/>
  </p:clrMapOvr>
  <p:transition spd="slow" advTm="2354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036" y="2861"/>
            <a:ext cx="7496411" cy="492443"/>
          </a:xfrm>
        </p:spPr>
        <p:txBody>
          <a:bodyPr/>
          <a:lstStyle/>
          <a:p>
            <a:r>
              <a:rPr lang="pt-PT" dirty="0"/>
              <a:t>Funcionalidades do SCADA - histórico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749" y="1031805"/>
            <a:ext cx="4709990" cy="33918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4492" y="4960142"/>
            <a:ext cx="3609167" cy="130906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77906" y="5445396"/>
            <a:ext cx="82160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Replay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r="47363"/>
          <a:stretch/>
        </p:blipFill>
        <p:spPr>
          <a:xfrm>
            <a:off x="5631889" y="4616161"/>
            <a:ext cx="3512111" cy="191331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H="1" flipV="1">
            <a:off x="4893661" y="6269204"/>
            <a:ext cx="738228" cy="260273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893659" y="4638284"/>
            <a:ext cx="738229" cy="34766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283D0-C8DB-5755-AFCA-E5D6F08E4A70}"/>
              </a:ext>
            </a:extLst>
          </p:cNvPr>
          <p:cNvSpPr/>
          <p:nvPr/>
        </p:nvSpPr>
        <p:spPr>
          <a:xfrm>
            <a:off x="116630" y="678916"/>
            <a:ext cx="18698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Histórico de estados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B470A9-9B95-52D0-381E-50DC5AC3555B}"/>
              </a:ext>
            </a:extLst>
          </p:cNvPr>
          <p:cNvSpPr/>
          <p:nvPr/>
        </p:nvSpPr>
        <p:spPr>
          <a:xfrm>
            <a:off x="6434466" y="1407440"/>
            <a:ext cx="19600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>
                <a:solidFill>
                  <a:srgbClr val="0055A0"/>
                </a:solidFill>
                <a:latin typeface="Calibri" pitchFamily="34" charset="0"/>
              </a:rPr>
              <a:t>Histórico de pressões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1F58233-4FD0-446C-1CF8-63384DB25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8453" y="1745994"/>
            <a:ext cx="4414178" cy="23297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80056853"/>
      </p:ext>
    </p:extLst>
  </p:cSld>
  <p:clrMapOvr>
    <a:masterClrMapping/>
  </p:clrMapOvr>
  <p:transition spd="slow" advTm="3015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67" y="2861"/>
            <a:ext cx="3391954" cy="492443"/>
          </a:xfrm>
        </p:spPr>
        <p:txBody>
          <a:bodyPr/>
          <a:lstStyle/>
          <a:p>
            <a:r>
              <a:rPr lang="pt-PT" dirty="0"/>
              <a:t>Arquivo histórico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283D0-C8DB-5755-AFCA-E5D6F08E4A70}"/>
              </a:ext>
            </a:extLst>
          </p:cNvPr>
          <p:cNvSpPr/>
          <p:nvPr/>
        </p:nvSpPr>
        <p:spPr>
          <a:xfrm>
            <a:off x="116630" y="678916"/>
            <a:ext cx="8217058" cy="4770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2 anos de arquivo histórico de vácuo estão disponíveis no SCADA</a:t>
            </a:r>
          </a:p>
          <a:p>
            <a:endParaRPr lang="pt-BR" sz="1600" dirty="0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Aquisição de dados para todos os equipamentos 1 Hz</a:t>
            </a:r>
          </a:p>
          <a:p>
            <a:endParaRPr lang="pt-BR" sz="1600" dirty="0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Não se pode guardar tudo: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O armazenam</a:t>
            </a:r>
            <a:r>
              <a:rPr lang="pt-BR" sz="1600" dirty="0">
                <a:solidFill>
                  <a:srgbClr val="E46C0A"/>
                </a:solidFill>
                <a:latin typeface="Calibri" pitchFamily="34" charset="0"/>
              </a:rPr>
              <a:t>€</a:t>
            </a:r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nto de dados é limitado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O tempo de acesso aos dados aumenta com a quantidade de dados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Não interessa guardar ruído</a:t>
            </a:r>
          </a:p>
          <a:p>
            <a:endParaRPr lang="pt-PT" sz="1600" dirty="0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Valores </a:t>
            </a:r>
            <a:r>
              <a:rPr lang="pt-BR" sz="1600" b="1" dirty="0">
                <a:solidFill>
                  <a:srgbClr val="0055A0"/>
                </a:solidFill>
                <a:latin typeface="Calibri" pitchFamily="34" charset="0"/>
              </a:rPr>
              <a:t>Analógicos</a:t>
            </a:r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 (Pressões, correntes, temperaturas)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São sujeitos a filtro (deadband)</a:t>
            </a:r>
          </a:p>
          <a:p>
            <a:pPr lvl="2"/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Filtro pode ser configurado individualmente por equipamento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Filtro pode ser ajustável automaticamente para limitar os equipamentos mais ruidosos</a:t>
            </a:r>
          </a:p>
          <a:p>
            <a:endParaRPr lang="pt-BR" sz="1600" dirty="0">
              <a:solidFill>
                <a:srgbClr val="0055A0"/>
              </a:solidFill>
              <a:latin typeface="Calibri" pitchFamily="34" charset="0"/>
            </a:endParaRP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Valores </a:t>
            </a:r>
            <a:r>
              <a:rPr lang="pt-BR" sz="1600" b="1" dirty="0">
                <a:solidFill>
                  <a:srgbClr val="0055A0"/>
                </a:solidFill>
                <a:latin typeface="Calibri" pitchFamily="34" charset="0"/>
              </a:rPr>
              <a:t>Digitais</a:t>
            </a:r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 (Estado de dispositivos, Código de erro, Código de aviso, Alarmes)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Todos os valores são interessantes !</a:t>
            </a:r>
          </a:p>
          <a:p>
            <a:r>
              <a:rPr lang="pt-BR" sz="1600" dirty="0">
                <a:solidFill>
                  <a:srgbClr val="0055A0"/>
                </a:solidFill>
                <a:latin typeface="Calibri" pitchFamily="34" charset="0"/>
              </a:rPr>
              <a:t>	São guardados sem filtragem</a:t>
            </a:r>
          </a:p>
          <a:p>
            <a:endParaRPr lang="pt-PT" sz="1600" dirty="0">
              <a:solidFill>
                <a:srgbClr val="0055A0"/>
              </a:solidFill>
              <a:latin typeface="Calibri" pitchFamily="34" charset="0"/>
            </a:endParaRPr>
          </a:p>
          <a:p>
            <a:endParaRPr lang="pt-PT" sz="1600" dirty="0">
              <a:solidFill>
                <a:srgbClr val="0055A0"/>
              </a:solidFill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9864215"/>
      </p:ext>
    </p:extLst>
  </p:cSld>
  <p:clrMapOvr>
    <a:masterClrMapping/>
  </p:clrMapOvr>
  <p:transition spd="slow" advTm="3015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180" y="33639"/>
            <a:ext cx="8265660" cy="430887"/>
          </a:xfrm>
        </p:spPr>
        <p:txBody>
          <a:bodyPr/>
          <a:lstStyle/>
          <a:p>
            <a:r>
              <a:rPr lang="en-GB" sz="2800" dirty="0"/>
              <a:t>Technical recommendations for control systems</a:t>
            </a:r>
          </a:p>
        </p:txBody>
      </p:sp>
      <p:sp>
        <p:nvSpPr>
          <p:cNvPr id="3" name="Rectangle 2"/>
          <p:cNvSpPr/>
          <p:nvPr/>
        </p:nvSpPr>
        <p:spPr>
          <a:xfrm>
            <a:off x="502003" y="1067555"/>
            <a:ext cx="8102474" cy="3747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Quality of connectors, grounding and cables are essential for reliable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measurements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For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low current measurement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(</a:t>
            </a:r>
            <a:r>
              <a:rPr lang="en-US" sz="1600" dirty="0" err="1">
                <a:solidFill>
                  <a:srgbClr val="0055A0"/>
                </a:solidFill>
                <a:latin typeface="Calibri" pitchFamily="34" charset="0"/>
              </a:rPr>
              <a:t>pA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, </a:t>
            </a:r>
            <a:r>
              <a:rPr lang="en-US" sz="1600" dirty="0" err="1">
                <a:solidFill>
                  <a:srgbClr val="0055A0"/>
                </a:solidFill>
                <a:latin typeface="Calibri" pitchFamily="34" charset="0"/>
              </a:rPr>
              <a:t>fA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), several external factors can strongly affect the results</a:t>
            </a:r>
          </a:p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Interlocks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and alarms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must be reliable and tested extensively to assure the machine protection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Electronics shall be tested under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radiation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before to be installed in radiation areas</a:t>
            </a:r>
          </a:p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Wireless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network can be used with mobile equipment to improve time intervention and cost</a:t>
            </a:r>
          </a:p>
          <a:p>
            <a:pPr algn="just">
              <a:lnSpc>
                <a:spcPct val="150000"/>
              </a:lnSpc>
            </a:pPr>
            <a:endParaRPr lang="en-US" sz="1600" dirty="0">
              <a:solidFill>
                <a:srgbClr val="0055A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Choose your SCADA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software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carefully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If your control system is moderately large –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automate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configuration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Distribute your applications between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servers</a:t>
            </a: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 wisely 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Protect your control system by having your SCADA on a dedicated, </a:t>
            </a:r>
            <a:r>
              <a:rPr lang="en-US" sz="1600" b="1" dirty="0">
                <a:solidFill>
                  <a:srgbClr val="0055A0"/>
                </a:solidFill>
                <a:latin typeface="Calibri" pitchFamily="34" charset="0"/>
              </a:rPr>
              <a:t>secured network</a:t>
            </a:r>
          </a:p>
        </p:txBody>
      </p:sp>
    </p:spTree>
    <p:extLst>
      <p:ext uri="{BB962C8B-B14F-4D97-AF65-F5344CB8AC3E}">
        <p14:creationId xmlns:p14="http://schemas.microsoft.com/office/powerpoint/2010/main" val="1359905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4" descr="7604110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41" b="12467"/>
          <a:stretch/>
        </p:blipFill>
        <p:spPr bwMode="auto">
          <a:xfrm>
            <a:off x="1988511" y="1736572"/>
            <a:ext cx="1250366" cy="744793"/>
          </a:xfrm>
          <a:prstGeom prst="rect">
            <a:avLst/>
          </a:prstGeom>
          <a:noFill/>
        </p:spPr>
      </p:pic>
      <p:pic>
        <p:nvPicPr>
          <p:cNvPr id="76" name="Picture 10" descr="IMG_3736-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763" y="502765"/>
            <a:ext cx="1573449" cy="1170915"/>
          </a:xfrm>
          <a:prstGeom prst="rect">
            <a:avLst/>
          </a:prstGeom>
          <a:noFill/>
        </p:spPr>
      </p:pic>
      <p:pic>
        <p:nvPicPr>
          <p:cNvPr id="5" name="Fondo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21"/>
          <a:stretch/>
        </p:blipFill>
        <p:spPr>
          <a:xfrm>
            <a:off x="0" y="650565"/>
            <a:ext cx="9144000" cy="4844224"/>
          </a:xfrm>
          <a:prstGeom prst="rect">
            <a:avLst/>
          </a:prstGeom>
        </p:spPr>
      </p:pic>
      <p:pic>
        <p:nvPicPr>
          <p:cNvPr id="58" name="Picture 10" descr="9602028_0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86925" y="4702028"/>
            <a:ext cx="1130970" cy="983595"/>
          </a:xfrm>
          <a:prstGeom prst="rect">
            <a:avLst/>
          </a:prstGeom>
          <a:noFill/>
        </p:spPr>
      </p:pic>
      <p:sp>
        <p:nvSpPr>
          <p:cNvPr id="7" name="Proton L2"/>
          <p:cNvSpPr/>
          <p:nvPr/>
        </p:nvSpPr>
        <p:spPr>
          <a:xfrm>
            <a:off x="3887425" y="466602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Proton PSB"/>
          <p:cNvSpPr/>
          <p:nvPr/>
        </p:nvSpPr>
        <p:spPr>
          <a:xfrm>
            <a:off x="4800072" y="409634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neutron"/>
          <p:cNvSpPr/>
          <p:nvPr/>
        </p:nvSpPr>
        <p:spPr>
          <a:xfrm>
            <a:off x="2776385" y="4508676"/>
            <a:ext cx="108000" cy="108000"/>
          </a:xfrm>
          <a:prstGeom prst="star5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ProtonnTOF"/>
          <p:cNvSpPr/>
          <p:nvPr/>
        </p:nvSpPr>
        <p:spPr>
          <a:xfrm>
            <a:off x="4554561" y="466602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Proton to EA"/>
          <p:cNvSpPr/>
          <p:nvPr/>
        </p:nvSpPr>
        <p:spPr>
          <a:xfrm>
            <a:off x="5364996" y="4305728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Proton PS"/>
          <p:cNvSpPr/>
          <p:nvPr/>
        </p:nvSpPr>
        <p:spPr>
          <a:xfrm>
            <a:off x="5535401" y="4308903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Proton to PS"/>
          <p:cNvSpPr/>
          <p:nvPr/>
        </p:nvSpPr>
        <p:spPr>
          <a:xfrm>
            <a:off x="4626561" y="411575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Proton to ISOLDE"/>
          <p:cNvSpPr/>
          <p:nvPr/>
        </p:nvSpPr>
        <p:spPr>
          <a:xfrm>
            <a:off x="4621478" y="411575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IBs2"/>
          <p:cNvSpPr/>
          <p:nvPr/>
        </p:nvSpPr>
        <p:spPr>
          <a:xfrm>
            <a:off x="5492884" y="3780424"/>
            <a:ext cx="72000" cy="72000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IBs1"/>
          <p:cNvSpPr/>
          <p:nvPr/>
        </p:nvSpPr>
        <p:spPr>
          <a:xfrm>
            <a:off x="5499401" y="3788204"/>
            <a:ext cx="72000" cy="72000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arget ISOLDE"/>
          <p:cNvSpPr/>
          <p:nvPr/>
        </p:nvSpPr>
        <p:spPr>
          <a:xfrm>
            <a:off x="5472945" y="3766774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arget EA"/>
          <p:cNvSpPr/>
          <p:nvPr/>
        </p:nvSpPr>
        <p:spPr>
          <a:xfrm>
            <a:off x="7568445" y="4281123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arget nTOF"/>
          <p:cNvSpPr/>
          <p:nvPr/>
        </p:nvSpPr>
        <p:spPr>
          <a:xfrm>
            <a:off x="2772506" y="4508676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ProtonAD"/>
          <p:cNvSpPr/>
          <p:nvPr/>
        </p:nvSpPr>
        <p:spPr>
          <a:xfrm>
            <a:off x="4549478" y="466602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argetAD"/>
          <p:cNvSpPr/>
          <p:nvPr/>
        </p:nvSpPr>
        <p:spPr>
          <a:xfrm>
            <a:off x="3530478" y="4053489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Antiproton"/>
          <p:cNvSpPr/>
          <p:nvPr/>
        </p:nvSpPr>
        <p:spPr>
          <a:xfrm>
            <a:off x="3550418" y="4081415"/>
            <a:ext cx="72000" cy="70339"/>
          </a:xfrm>
          <a:prstGeom prst="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AntiprotonAD"/>
          <p:cNvSpPr/>
          <p:nvPr/>
        </p:nvSpPr>
        <p:spPr>
          <a:xfrm>
            <a:off x="3243237" y="3888386"/>
            <a:ext cx="72000" cy="70339"/>
          </a:xfrm>
          <a:prstGeom prst="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AntiprotonELENA"/>
          <p:cNvSpPr/>
          <p:nvPr/>
        </p:nvSpPr>
        <p:spPr>
          <a:xfrm>
            <a:off x="3133699" y="3652642"/>
            <a:ext cx="72000" cy="70339"/>
          </a:xfrm>
          <a:prstGeom prst="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Antiprotonexp"/>
          <p:cNvSpPr/>
          <p:nvPr/>
        </p:nvSpPr>
        <p:spPr>
          <a:xfrm>
            <a:off x="3133699" y="3652641"/>
            <a:ext cx="72000" cy="70339"/>
          </a:xfrm>
          <a:prstGeom prst="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Proton to SPS"/>
          <p:cNvSpPr/>
          <p:nvPr/>
        </p:nvSpPr>
        <p:spPr>
          <a:xfrm>
            <a:off x="4549478" y="4663883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Proton SPS"/>
          <p:cNvSpPr/>
          <p:nvPr/>
        </p:nvSpPr>
        <p:spPr>
          <a:xfrm>
            <a:off x="2758625" y="2471621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Proton to NA"/>
          <p:cNvSpPr/>
          <p:nvPr/>
        </p:nvSpPr>
        <p:spPr>
          <a:xfrm>
            <a:off x="2756445" y="2476576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arget NA"/>
          <p:cNvSpPr/>
          <p:nvPr/>
        </p:nvSpPr>
        <p:spPr>
          <a:xfrm>
            <a:off x="4140582" y="1672126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Proton to HiRadMat"/>
          <p:cNvSpPr/>
          <p:nvPr/>
        </p:nvSpPr>
        <p:spPr>
          <a:xfrm>
            <a:off x="4337311" y="315668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arget HiRadMat"/>
          <p:cNvSpPr/>
          <p:nvPr/>
        </p:nvSpPr>
        <p:spPr>
          <a:xfrm>
            <a:off x="2036552" y="3130162"/>
            <a:ext cx="111879" cy="114860"/>
          </a:xfrm>
          <a:prstGeom prst="star12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Proton to AWAKE"/>
          <p:cNvSpPr/>
          <p:nvPr/>
        </p:nvSpPr>
        <p:spPr>
          <a:xfrm>
            <a:off x="5446319" y="220816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Proton TI8"/>
          <p:cNvSpPr/>
          <p:nvPr/>
        </p:nvSpPr>
        <p:spPr>
          <a:xfrm>
            <a:off x="5446319" y="220816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Proton TI2"/>
          <p:cNvSpPr/>
          <p:nvPr/>
        </p:nvSpPr>
        <p:spPr>
          <a:xfrm>
            <a:off x="4346674" y="3156689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Proton LHC1"/>
          <p:cNvSpPr/>
          <p:nvPr/>
        </p:nvSpPr>
        <p:spPr>
          <a:xfrm>
            <a:off x="749399" y="190256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Proton LHC2"/>
          <p:cNvSpPr/>
          <p:nvPr/>
        </p:nvSpPr>
        <p:spPr>
          <a:xfrm>
            <a:off x="7404199" y="190315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Proton LHC3"/>
          <p:cNvSpPr/>
          <p:nvPr/>
        </p:nvSpPr>
        <p:spPr>
          <a:xfrm>
            <a:off x="4104582" y="867763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ollision1"/>
          <p:cNvSpPr/>
          <p:nvPr/>
        </p:nvSpPr>
        <p:spPr>
          <a:xfrm>
            <a:off x="4038604" y="761296"/>
            <a:ext cx="203955" cy="266700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Collision2"/>
          <p:cNvSpPr/>
          <p:nvPr/>
        </p:nvSpPr>
        <p:spPr>
          <a:xfrm>
            <a:off x="4014791" y="2844865"/>
            <a:ext cx="203955" cy="266700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Collision3"/>
          <p:cNvSpPr/>
          <p:nvPr/>
        </p:nvSpPr>
        <p:spPr>
          <a:xfrm>
            <a:off x="7338221" y="1805214"/>
            <a:ext cx="203955" cy="266700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426" y="-3449"/>
            <a:ext cx="7079630" cy="492443"/>
          </a:xfrm>
        </p:spPr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Complexo</a:t>
            </a:r>
            <a:r>
              <a:rPr lang="en-US" dirty="0"/>
              <a:t> de </a:t>
            </a:r>
            <a:r>
              <a:rPr lang="en-US" dirty="0" err="1"/>
              <a:t>Aceleradores</a:t>
            </a:r>
            <a:r>
              <a:rPr lang="en-US" dirty="0"/>
              <a:t> </a:t>
            </a:r>
            <a:r>
              <a:rPr lang="en-US" sz="2000" dirty="0"/>
              <a:t>( </a:t>
            </a:r>
            <a:r>
              <a:rPr lang="en-US" sz="2000" dirty="0" err="1"/>
              <a:t>protões</a:t>
            </a:r>
            <a:r>
              <a:rPr lang="en-US" sz="2000" dirty="0"/>
              <a:t> )</a:t>
            </a:r>
            <a:endParaRPr lang="en-GB" dirty="0"/>
          </a:p>
        </p:txBody>
      </p:sp>
      <p:pic>
        <p:nvPicPr>
          <p:cNvPr id="60" name="Fondo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43" b="14070"/>
          <a:stretch/>
        </p:blipFill>
        <p:spPr>
          <a:xfrm>
            <a:off x="13478" y="5670958"/>
            <a:ext cx="9144000" cy="293615"/>
          </a:xfrm>
          <a:prstGeom prst="rect">
            <a:avLst/>
          </a:prstGeom>
        </p:spPr>
      </p:pic>
      <p:pic>
        <p:nvPicPr>
          <p:cNvPr id="61" name="Fondo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30"/>
          <a:stretch/>
        </p:blipFill>
        <p:spPr>
          <a:xfrm>
            <a:off x="-17439" y="5955886"/>
            <a:ext cx="9144000" cy="625417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7365341" y="6376633"/>
            <a:ext cx="15760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u="sng" dirty="0">
                <a:solidFill>
                  <a:srgbClr val="0055A0"/>
                </a:solidFill>
                <a:latin typeface="Calibri" pitchFamily="34" charset="0"/>
              </a:rPr>
              <a:t>https://home.web.cern.ch/about</a:t>
            </a:r>
          </a:p>
        </p:txBody>
      </p:sp>
      <p:sp>
        <p:nvSpPr>
          <p:cNvPr id="64" name="Rectangle 63"/>
          <p:cNvSpPr/>
          <p:nvPr/>
        </p:nvSpPr>
        <p:spPr>
          <a:xfrm>
            <a:off x="-661" y="5061376"/>
            <a:ext cx="12859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Courtesy of </a:t>
            </a:r>
          </a:p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Jose Ferreira Somoza</a:t>
            </a:r>
          </a:p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(TE-VSC)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825863" y="6461713"/>
            <a:ext cx="1184166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4029539" y="6002661"/>
            <a:ext cx="1027304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/>
          <p:cNvSpPr/>
          <p:nvPr/>
        </p:nvSpPr>
        <p:spPr>
          <a:xfrm>
            <a:off x="2620989" y="5993327"/>
            <a:ext cx="1338435" cy="145591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5063797" y="6001664"/>
            <a:ext cx="1145273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1342103" y="6000667"/>
            <a:ext cx="1247969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le 68"/>
          <p:cNvSpPr/>
          <p:nvPr/>
        </p:nvSpPr>
        <p:spPr>
          <a:xfrm>
            <a:off x="1240171" y="6222856"/>
            <a:ext cx="1775874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/>
          <p:cNvSpPr/>
          <p:nvPr/>
        </p:nvSpPr>
        <p:spPr>
          <a:xfrm>
            <a:off x="3044137" y="6226613"/>
            <a:ext cx="4432061" cy="132501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4051424" y="6461174"/>
            <a:ext cx="1313572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ounded Rectangle 71"/>
          <p:cNvSpPr/>
          <p:nvPr/>
        </p:nvSpPr>
        <p:spPr>
          <a:xfrm>
            <a:off x="5400996" y="6453109"/>
            <a:ext cx="1670856" cy="144861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 descr="790252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53"/>
          <a:stretch/>
        </p:blipFill>
        <p:spPr bwMode="auto">
          <a:xfrm>
            <a:off x="2345632" y="4693774"/>
            <a:ext cx="1142643" cy="102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7" descr="0202030_0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84189" y="3369871"/>
            <a:ext cx="1099581" cy="1037030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451ACC9-66F8-6ABC-1B56-9E9B9928DD3C}"/>
              </a:ext>
            </a:extLst>
          </p:cNvPr>
          <p:cNvSpPr/>
          <p:nvPr/>
        </p:nvSpPr>
        <p:spPr>
          <a:xfrm>
            <a:off x="3516262" y="4746137"/>
            <a:ext cx="40716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LINAC 4</a:t>
            </a:r>
          </a:p>
        </p:txBody>
      </p:sp>
    </p:spTree>
    <p:extLst>
      <p:ext uri="{BB962C8B-B14F-4D97-AF65-F5344CB8AC3E}">
        <p14:creationId xmlns:p14="http://schemas.microsoft.com/office/powerpoint/2010/main" val="1055542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0.01354 -0.02384 L 0.0342 -0.05301 L 0.04896 -0.06759 L 0.06337 -0.07569 C 0.06806 -0.07778 0.07309 -0.07778 0.07709 -0.0787 L 0.08646 -0.08055 C 0.09132 -0.08125 0.09705 -0.08287 0.10278 -0.08333 " pathEditMode="relative" rAng="0" ptsTypes="AAAAAA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-416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pat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052 0.00069 C 0.00955 -0.00046 0.00642 -0.00232 0.00868 -0.0044 C 0.01094 -0.00671 0.01615 -0.01042 0.01406 -0.0132 C 0.01198 -0.0162 0.0059 -0.02269 -0.00139 -0.02407 C -0.00868 -0.02546 -0.01563 -0.02708 -0.02309 -0.02685 C -0.03125 -0.02685 -0.0408 -0.02546 -0.04705 -0.02315 C -0.05313 -0.02083 -0.06007 -0.0169 -0.06059 -0.0132 C -0.06372 -0.00949 -0.05504 -0.00301 -0.04705 -0.00046 C -0.04028 0.00208 -0.0283 0.00486 -0.02031 0.00486 C -0.0125 0.00509 -0.00434 0.00185 0.00052 0.00069 Z " pathEditMode="relative" rAng="0" ptsTypes="AAAAAAAAAA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-11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955 -0.00023 L 0.01441 0.00555 L 0.02309 0.01018 L 0.03212 0.00555 L 0.04097 -0.00417 L 0.05399 -0.02477 L 0.06406 -0.03982 L 0.07535 -0.04815 L 0.08577 -0.04861 L 0.09514 -0.04838 " pathEditMode="relative" ptsTypes="AAAAAAAAAAA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9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2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0.09045 0.00023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1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023 L 0.01476 0.00093 L 0.02813 0.00162 L 0.03646 0.00579 L 0.0415 0.0213 L 0.05504 0.02616 L 0.07014 0.02616 L 0.08646 0.02616 L 0.09271 0.02547 " pathEditMode="relative" rAng="0" ptsTypes="AAAAAAAAA">
                                      <p:cBhvr>
                                        <p:cTn id="6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23 L 0.00816 0.00069 L 0.01267 0.00463 L 0.02118 0.01018 L 0.03732 0.01296 L 0.0493 0.01458 L 0.0618 0.01643 L 0.07517 0.0199 L 0.0835 0.02546 L 0.1 0.02754 " pathEditMode="relative" ptsTypes="AAAAAAAAAA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indefinite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1979 -0.0007 C 0.03438 -0.0007 0.07847 0.01528 0.07847 0.03541 C 0.07847 0.05532 0.03438 0.07153 -0.01979 0.07153 C -0.07413 0.07153 -0.11788 0.05532 -0.11788 0.03541 C -0.11788 0.01528 -0.07413 -0.0007 -0.01979 -0.0007 Z " pathEditMode="relative" rAng="0" ptsTypes="AAAAA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3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138 L 0.2441 -0.00138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9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animClr clrSpc="rgb" dir="cw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-1.11111E-6 L -0.01319 -0.01157 L -0.02396 -0.02199 L -0.03785 -0.03148 L -0.0592 -0.03935 L -0.08455 -0.04444 L -0.10747 -0.03981 L -0.19306 -0.01944 " pathEditMode="relative" rAng="0" ptsTypes="AAAAAAAA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53" y="-222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9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5" presetClass="pat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38889E-6 -7.40741E-7 L -0.09757 0.02384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8" y="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0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1.11111E-6 L -0.01337 -0.01273 L -0.02413 -0.02338 L -0.03785 -0.03194 L -0.05972 -0.04028 L -0.08195 -0.04467 C -0.08386 -0.05139 -0.08785 -0.05764 -0.09097 -0.06366 C -0.11146 -0.08912 -0.0875 -0.05926 -0.1092 -0.08657 " pathEditMode="relative" rAng="0" ptsTypes="AAAAAAAA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69" y="-432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9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-0.00116 L -0.00903 -0.00926 L -0.02639 -0.01875 C -0.03247 -0.02176 -0.03854 -0.02454 -0.04514 -0.02708 C -0.05226 -0.0294 -0.05886 -0.03055 -0.06597 -0.03287 " pathEditMode="relative" rAng="0" ptsTypes="AAAAA">
                                      <p:cBhvr>
                                        <p:cTn id="1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-1597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indefinite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38889E-6 -2.22222E-6 C 0.02726 -2.22222E-6 0.04965 -0.00879 0.04965 -0.01921 C 0.04965 -0.0294 0.02726 -0.0375 1.38889E-6 -0.0375 C -0.02761 -0.0375 -0.04965 -0.0294 -0.04965 -0.01921 C -0.04965 -0.00879 -0.02761 -2.22222E-6 1.38889E-6 -2.22222E-6 Z " pathEditMode="relative" rAng="0" ptsTypes="AAAAA">
                                      <p:cBhvr>
                                        <p:cTn id="142" dur="1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75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" presetClass="pat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0093 L 0.00712 0.00625 L 0.00798 0.01806 L 0.00052 0.02315 L -0.00695 0.01806 L -0.00764 0.00649 L -0.00018 0.00093 Z " pathEditMode="relative" rAng="1740000" ptsTypes="AAAAAAA">
                                      <p:cBhvr>
                                        <p:cTn id="14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134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0" presetClass="pat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.00625 0.00023 L 0.01319 0.0037 L 0.021 0.00995 L 0.02586 0.01528 " pathEditMode="relative" ptsTypes="AAAAA">
                                      <p:cBhvr>
                                        <p:cTn id="15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0" presetClass="pat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4.81481E-6 L -0.01719 -0.01806 L -0.03698 -0.03288 L -0.07552 -0.04399 L -0.1349 -0.05232 L -0.16615 -0.06065 L -0.19358 -0.08149 L -0.20677 -0.10417 L -0.21441 -0.13334 L -0.21754 -0.16667 L -0.21441 -0.23473 L -0.20886 -0.28056 L -0.20573 -0.29399 L -0.20573 -0.30139 L -0.20191 -0.31204 L -0.19531 -0.32084 " pathEditMode="relative" rAng="0" ptsTypes="AAAAAAAAAAAAAAAA">
                                      <p:cBhvr>
                                        <p:cTn id="1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-16042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pat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052 -0.00092 C 0.0125 -0.00879 0.0283 -0.02453 0.05347 -0.03287 C 0.079 -0.0412 0.12118 -0.04791 0.15139 -0.05069 C 0.18143 -0.05347 0.20886 -0.05185 0.23351 -0.04953 C 0.25886 -0.04699 0.28125 -0.04282 0.30191 -0.03611 C 0.32257 -0.02939 0.34479 -0.01967 0.35781 -0.00972 C 0.37084 0.00024 0.37847 0.01389 0.38004 0.02338 C 0.3816 0.03287 0.37396 0.04167 0.36979 0.04792 C 0.35834 0.05602 0.34653 0.07199 0.3158 0.08056 C 0.28525 0.08889 0.23906 0.10718 0.18594 0.09908 C 0.14601 0.09861 0.1033 0.09723 0.07118 0.08449 C 0.04306 0.07593 0.02153 0.0676 0.00851 0.05718 C -0.00486 0.04699 -0.00885 0.03218 -0.01163 0.02408 C -0.00573 0.00625 -0.00764 0.01227 0.00052 -0.00092 Z " pathEditMode="relative" rAng="0" ptsTypes="AAAAAAAAAAAAAA">
                                      <p:cBhvr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85" y="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63" presetClass="pat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94444E-6 -0.00139 L 0.15434 -0.11528 " pathEditMode="relative" rAng="0" ptsTypes="AA">
                                      <p:cBhvr>
                                        <p:cTn id="1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-5694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9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animClr clrSpc="rgb" dir="cw">
                                      <p:cBhvr>
                                        <p:cTn id="1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63" presetClass="pat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38889E-6 -0.00139 L -0.25052 0.0007 " pathEditMode="relative" rAng="0" ptsTypes="AA">
                                      <p:cBhvr>
                                        <p:cTn id="1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5" y="93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9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animClr clrSpc="rgb" dir="cw">
                                      <p:cBhvr>
                                        <p:cTn id="1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D4D4D"/>
                                      </p:to>
                                    </p:animClr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0" presetClass="pat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0.01389 0.00417 L 0.02482 0.00348 L 0.05417 0 L 0.07899 -0.00046 L 0.10746 0.0007 L 0.12726 0.00417 L 0.14514 0.00949 L 0.15868 0.01806 L 0.23385 0.07732 " pathEditMode="relative" ptsTypes="AAAAAAAAAA">
                                      <p:cBhvr>
                                        <p:cTn id="2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0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0.00047 L 0.01371 0.00254 L 0.02483 0.00185 L 0.05365 0.00185 C 0.06146 0.00416 0.0691 0.00717 0.07552 0.01366 L 0.08924 0.0287 C 0.09479 0.03403 0.10746 0.03333 0.11701 0.03565 L 0.14427 0.03379 L 0.1625 0.02801 C 0.17361 0.02291 0.17326 0.025 0.18038 0.01828 C 0.1875 0.01157 0.20174 -0.00556 0.20573 -0.01227 " pathEditMode="relative" rAng="0" ptsTypes="AAAAAAAAAAA">
                                      <p:cBhvr>
                                        <p:cTn id="2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78" y="1204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0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04688 0.00093 L -0.12362 0.00093 L -0.16528 0 L -0.18334 0.0125 L -0.22917 0.02778 L -0.26771 0.0287 L -0.2823 0.02361 L -0.31667 0.00509 L -0.34445 -0.02685 L -0.3625 -0.06111 L -0.37709 -0.10324 L -0.38612 -0.14352 L -0.39271 -0.18472 L -0.38924 -0.20255 " pathEditMode="relative" ptsTypes="AAAAAAAAAAAAAAA">
                                      <p:cBhvr>
                                        <p:cTn id="2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" presetClass="path" presetSubtype="0" repeatCount="indefinite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44444E-6 C -5.55556E-7 -0.08241 0.16285 -0.14954 0.36337 -0.14954 C 0.56372 -0.14954 0.72674 -0.08241 0.72674 4.44444E-6 C 0.72674 0.0824 0.56372 0.1493 0.36337 0.1493 C 0.16285 0.1493 -5.55556E-7 0.0824 -5.55556E-7 4.44444E-6 Z " pathEditMode="relative" rAng="16200000" ptsTypes="AAAAA">
                                      <p:cBhvr>
                                        <p:cTn id="235" dur="8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37" y="0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path" presetSubtype="0" repeatCount="indefinite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66667E-6 0.00046 C -1.66667E-6 -0.08403 -0.16319 -0.15278 -0.36406 -0.15278 C -0.56476 -0.15278 -0.72812 -0.08403 -0.72812 0.00046 C -0.72812 0.08426 -0.56476 0.15209 -0.36406 0.15209 C -0.16319 0.15209 -1.66667E-6 0.08426 -1.66667E-6 0.00046 Z " pathEditMode="relative" rAng="16200000" ptsTypes="AAAAA">
                                      <p:cBhvr>
                                        <p:cTn id="239" dur="9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6" y="-69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path" presetSubtype="0" repeatCount="indefinite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365 4.07407E-6 C 0.19653 4.07407E-6 0.36059 0.06782 0.36059 0.15162 C 0.36059 0.23541 0.19653 0.30393 -0.00365 0.30393 C -0.20261 0.30393 -0.36215 0.23541 -0.36215 0.15162 C -0.36215 0.06782 -0.20261 4.07407E-6 -0.00365 4.07407E-6 Z " pathEditMode="relative" rAng="0" ptsTypes="AAAAA">
                                      <p:cBhvr>
                                        <p:cTn id="243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1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5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35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35" presetClass="emph" presetSubtype="0" repeatCount="indefinite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2" dur="9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35" presetClass="emph" presetSubtype="0" repeatCount="indefinite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6" dur="103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1" grpId="0" animBg="1"/>
      <p:bldP spid="21" grpId="1" animBg="1"/>
      <p:bldP spid="21" grpId="2" animBg="1"/>
      <p:bldP spid="18" grpId="0" animBg="1"/>
      <p:bldP spid="18" grpId="1" animBg="1"/>
      <p:bldP spid="18" grpId="2" animBg="1"/>
      <p:bldP spid="20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6" grpId="0" animBg="1"/>
      <p:bldP spid="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8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11" grpId="0" animBg="1"/>
      <p:bldP spid="11" grpId="1" animBg="1"/>
      <p:bldP spid="44" grpId="0" animBg="1"/>
      <p:bldP spid="44" grpId="1" animBg="1"/>
      <p:bldP spid="45" grpId="0" animBg="1"/>
      <p:bldP spid="45" grpId="1" animBg="1"/>
      <p:bldP spid="3" grpId="0" animBg="1"/>
      <p:bldP spid="63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6478" y="2861"/>
            <a:ext cx="2093522" cy="492443"/>
          </a:xfrm>
        </p:spPr>
        <p:txBody>
          <a:bodyPr/>
          <a:lstStyle/>
          <a:p>
            <a:r>
              <a:rPr lang="pt-PT" dirty="0"/>
              <a:t>Conclusão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0025" y="834214"/>
            <a:ext cx="8854860" cy="5361468"/>
          </a:xfr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O LHC é precedido por uma cadeia de aceleradores de dimensões e energia crescentes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Como guiar e acelerar o feixe de partículas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O LHC necessita criogenia e vácuo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Gamas de pressão :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diferentes tipos de sensores e tipos de bombas são utilizadas segundo os níveis de pressão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O sistema de vácuo está dividido em sectores (sectorizado)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A arquitectura do sistema de controlo do vácuo do CERN tem 3 camadas (campo , controlo , supervisão)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O SCADA é o software que permite aos operadores interagirem com o processo e analisar o passado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Nem todos os valores históricos são armazenados :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Valores analógicos: filtros permitem arquivar apenas o essencial 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Todos os valores de estado são armazenados</a:t>
            </a:r>
          </a:p>
        </p:txBody>
      </p:sp>
    </p:spTree>
    <p:extLst>
      <p:ext uri="{BB962C8B-B14F-4D97-AF65-F5344CB8AC3E}">
        <p14:creationId xmlns:p14="http://schemas.microsoft.com/office/powerpoint/2010/main" val="6714691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P:\CONFERENCES\2013_ICALEPCS_SFrancisco\PG\POSTER\figures\cps1.t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402"/>
          <a:stretch/>
        </p:blipFill>
        <p:spPr bwMode="auto">
          <a:xfrm>
            <a:off x="14068" y="511028"/>
            <a:ext cx="2346881" cy="2517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P:\CONFERENCES\2013_ICALEPCS_SFrancisco\PG\POSTER\figures\SPS1.t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27"/>
          <a:stretch/>
        </p:blipFill>
        <p:spPr bwMode="auto">
          <a:xfrm>
            <a:off x="-21432" y="3007519"/>
            <a:ext cx="3767138" cy="3862388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4972" y="2861"/>
            <a:ext cx="3276539" cy="492443"/>
          </a:xfrm>
        </p:spPr>
        <p:txBody>
          <a:bodyPr/>
          <a:lstStyle/>
          <a:p>
            <a:r>
              <a:rPr lang="en-US" dirty="0" err="1"/>
              <a:t>pessoal</a:t>
            </a:r>
            <a:r>
              <a:rPr lang="en-US" dirty="0"/>
              <a:t> do </a:t>
            </a:r>
            <a:r>
              <a:rPr lang="en-US" dirty="0" err="1"/>
              <a:t>vazio</a:t>
            </a:r>
            <a:endParaRPr lang="en-GB" dirty="0"/>
          </a:p>
        </p:txBody>
      </p:sp>
      <p:pic>
        <p:nvPicPr>
          <p:cNvPr id="16" name="Picture 3" descr="P:\CONFERENCES\2013_ICALEPCS_SFrancisco\PG\POSTER\figures\LHC_LowContr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881" y="740221"/>
            <a:ext cx="6797119" cy="61177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P:\CONFERENCES\2013_ICALEPCS_SFrancisco\PG\POSTER\figures\SPS2.tif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72" r="-1" b="69752"/>
          <a:stretch/>
        </p:blipFill>
        <p:spPr bwMode="auto">
          <a:xfrm>
            <a:off x="5162844" y="2476392"/>
            <a:ext cx="3974122" cy="128598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20351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175"/>
            <a:ext cx="7216775" cy="492125"/>
          </a:xfrm>
        </p:spPr>
        <p:txBody>
          <a:bodyPr>
            <a:normAutofit fontScale="90000"/>
          </a:bodyPr>
          <a:lstStyle/>
          <a:p>
            <a:r>
              <a:rPr lang="en-US" dirty="0"/>
              <a:t>Beams circulating</a:t>
            </a:r>
            <a:endParaRPr lang="en-GB" dirty="0"/>
          </a:p>
        </p:txBody>
      </p:sp>
      <p:pic>
        <p:nvPicPr>
          <p:cNvPr id="5" name="Picture 3" descr="F:\P_disk_GOMES\CONFERENCES\Pt_teachers@CERN_Sep09\first_beam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95" r="10483"/>
          <a:stretch/>
        </p:blipFill>
        <p:spPr bwMode="auto">
          <a:xfrm>
            <a:off x="0" y="-2698"/>
            <a:ext cx="9144000" cy="6871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7994243"/>
      </p:ext>
    </p:extLst>
  </p:cSld>
  <p:clrMapOvr>
    <a:masterClrMapping/>
  </p:clrMapOvr>
  <p:transition spd="slow" advClick="0" advTm="2000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6478" y="2861"/>
            <a:ext cx="2093522" cy="492443"/>
          </a:xfrm>
        </p:spPr>
        <p:txBody>
          <a:bodyPr/>
          <a:lstStyle/>
          <a:p>
            <a:r>
              <a:rPr lang="pt-PT" dirty="0"/>
              <a:t>Conclusão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0025" y="834214"/>
            <a:ext cx="8854860" cy="5361468"/>
          </a:xfr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O LHC é precedido por uma cadeia de aceleradores de dimensões e energia crescentes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Como guiar e acelerar o feixe de partículas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</a:rPr>
              <a:t>O LHC necessita criogenia e vácuo</a:t>
            </a:r>
          </a:p>
          <a:p>
            <a:pPr marL="36576" indent="0">
              <a:buNone/>
            </a:pPr>
            <a:endParaRPr lang="pt-B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Gamas de pressão :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diferentes tipos de sensores e tipos de bombas são utilizadas segundo os níveis de pressão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O sistema de vácuo está dividido em sectores (sectorizado)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A arquitectura do sistema de controlo do vácuo do CERN tem 3 camadas (campo , controlo , supervisão)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O SCADA é o software que permite aos operadores interagirem com o processo e analisar o passado</a:t>
            </a:r>
          </a:p>
          <a:p>
            <a:pPr marL="36576" indent="0">
              <a:buNone/>
            </a:pPr>
            <a:endParaRPr lang="pt-P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Nem toda a história das medidas é arquivada :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Valores analógicos: filtros permitem arquivar apenas o essencial </a:t>
            </a:r>
          </a:p>
          <a:p>
            <a:pPr marL="448056" lvl="1" indent="0">
              <a:buNone/>
            </a:pPr>
            <a:r>
              <a:rPr lang="pt-PT" sz="1600" dirty="0">
                <a:latin typeface="Calibri" panose="020F0502020204030204" pitchFamily="34" charset="0"/>
                <a:cs typeface="Calibri" panose="020F0502020204030204" pitchFamily="34" charset="0"/>
              </a:rPr>
              <a:t>Valores de estado: são todos arquivados</a:t>
            </a:r>
          </a:p>
        </p:txBody>
      </p:sp>
    </p:spTree>
    <p:extLst>
      <p:ext uri="{BB962C8B-B14F-4D97-AF65-F5344CB8AC3E}">
        <p14:creationId xmlns:p14="http://schemas.microsoft.com/office/powerpoint/2010/main" val="4260272491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ond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21"/>
          <a:stretch/>
        </p:blipFill>
        <p:spPr>
          <a:xfrm>
            <a:off x="0" y="650565"/>
            <a:ext cx="9144000" cy="4844224"/>
          </a:xfrm>
          <a:prstGeom prst="rect">
            <a:avLst/>
          </a:prstGeom>
        </p:spPr>
      </p:pic>
      <p:sp>
        <p:nvSpPr>
          <p:cNvPr id="46" name="Ion L3"/>
          <p:cNvSpPr/>
          <p:nvPr/>
        </p:nvSpPr>
        <p:spPr>
          <a:xfrm>
            <a:off x="3896075" y="5294679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Ion LEIR"/>
          <p:cNvSpPr/>
          <p:nvPr/>
        </p:nvSpPr>
        <p:spPr>
          <a:xfrm>
            <a:off x="4337311" y="5149423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Ion LEIR to PS"/>
          <p:cNvSpPr/>
          <p:nvPr/>
        </p:nvSpPr>
        <p:spPr>
          <a:xfrm>
            <a:off x="4572000" y="4961304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Ion PS"/>
          <p:cNvSpPr/>
          <p:nvPr/>
        </p:nvSpPr>
        <p:spPr>
          <a:xfrm>
            <a:off x="4457700" y="4562676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Ion to EA"/>
          <p:cNvSpPr/>
          <p:nvPr/>
        </p:nvSpPr>
        <p:spPr>
          <a:xfrm>
            <a:off x="5420884" y="4302553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Ion PS to SPS"/>
          <p:cNvSpPr/>
          <p:nvPr/>
        </p:nvSpPr>
        <p:spPr>
          <a:xfrm>
            <a:off x="4552950" y="4659511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Ion SPS"/>
          <p:cNvSpPr/>
          <p:nvPr/>
        </p:nvSpPr>
        <p:spPr>
          <a:xfrm>
            <a:off x="2758625" y="2485909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Ion NA"/>
          <p:cNvSpPr/>
          <p:nvPr/>
        </p:nvSpPr>
        <p:spPr>
          <a:xfrm>
            <a:off x="2758625" y="2476383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Ion TI2"/>
          <p:cNvSpPr/>
          <p:nvPr/>
        </p:nvSpPr>
        <p:spPr>
          <a:xfrm>
            <a:off x="4346674" y="3161455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Ion TI8"/>
          <p:cNvSpPr/>
          <p:nvPr/>
        </p:nvSpPr>
        <p:spPr>
          <a:xfrm>
            <a:off x="5444370" y="2210553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Ion LHC2"/>
          <p:cNvSpPr/>
          <p:nvPr/>
        </p:nvSpPr>
        <p:spPr>
          <a:xfrm>
            <a:off x="7410652" y="1917904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Ion LHC1"/>
          <p:cNvSpPr/>
          <p:nvPr/>
        </p:nvSpPr>
        <p:spPr>
          <a:xfrm>
            <a:off x="768449" y="1903154"/>
            <a:ext cx="72000" cy="72000"/>
          </a:xfrm>
          <a:prstGeom prst="donu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Collision4"/>
          <p:cNvSpPr/>
          <p:nvPr/>
        </p:nvSpPr>
        <p:spPr>
          <a:xfrm>
            <a:off x="700094" y="1805214"/>
            <a:ext cx="203955" cy="266700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906" y="2862"/>
            <a:ext cx="6566669" cy="492443"/>
          </a:xfrm>
        </p:spPr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Complexo</a:t>
            </a:r>
            <a:r>
              <a:rPr lang="en-US" dirty="0"/>
              <a:t> de </a:t>
            </a:r>
            <a:r>
              <a:rPr lang="en-US" dirty="0" err="1"/>
              <a:t>Aceleradores</a:t>
            </a:r>
            <a:r>
              <a:rPr lang="en-US" dirty="0"/>
              <a:t> </a:t>
            </a:r>
            <a:r>
              <a:rPr lang="en-US" sz="2000" dirty="0"/>
              <a:t>( </a:t>
            </a:r>
            <a:r>
              <a:rPr lang="en-US" sz="2000" dirty="0" err="1"/>
              <a:t>iões</a:t>
            </a:r>
            <a:r>
              <a:rPr lang="en-US" sz="2000" dirty="0"/>
              <a:t> )</a:t>
            </a:r>
            <a:endParaRPr lang="en-GB" dirty="0"/>
          </a:p>
        </p:txBody>
      </p:sp>
      <p:pic>
        <p:nvPicPr>
          <p:cNvPr id="60" name="Fond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43" b="14070"/>
          <a:stretch/>
        </p:blipFill>
        <p:spPr>
          <a:xfrm>
            <a:off x="13478" y="5670958"/>
            <a:ext cx="9144000" cy="293615"/>
          </a:xfrm>
          <a:prstGeom prst="rect">
            <a:avLst/>
          </a:prstGeom>
        </p:spPr>
      </p:pic>
      <p:pic>
        <p:nvPicPr>
          <p:cNvPr id="61" name="Fond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30"/>
          <a:stretch/>
        </p:blipFill>
        <p:spPr>
          <a:xfrm>
            <a:off x="-17439" y="5955886"/>
            <a:ext cx="9144000" cy="625417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7365341" y="6376633"/>
            <a:ext cx="15760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u="sng" dirty="0">
                <a:solidFill>
                  <a:srgbClr val="0055A0"/>
                </a:solidFill>
                <a:latin typeface="Calibri" pitchFamily="34" charset="0"/>
              </a:rPr>
              <a:t>https://home.web.cern.ch/about</a:t>
            </a:r>
          </a:p>
        </p:txBody>
      </p:sp>
      <p:sp>
        <p:nvSpPr>
          <p:cNvPr id="64" name="Rectangle 63"/>
          <p:cNvSpPr/>
          <p:nvPr/>
        </p:nvSpPr>
        <p:spPr>
          <a:xfrm>
            <a:off x="-661" y="5061376"/>
            <a:ext cx="12859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Courtesy of </a:t>
            </a:r>
          </a:p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Jose Ferreira Somoza</a:t>
            </a:r>
          </a:p>
          <a:p>
            <a:r>
              <a:rPr lang="en-US" sz="1000" dirty="0">
                <a:solidFill>
                  <a:srgbClr val="022BA0"/>
                </a:solidFill>
                <a:latin typeface="Calibri" charset="0"/>
                <a:ea typeface="Calibri" charset="0"/>
                <a:cs typeface="Calibri" charset="0"/>
              </a:rPr>
              <a:t>(TE-VSC)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1646126" y="6469668"/>
            <a:ext cx="1184166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ounded Rectangle 64"/>
          <p:cNvSpPr/>
          <p:nvPr/>
        </p:nvSpPr>
        <p:spPr>
          <a:xfrm>
            <a:off x="4029539" y="6002661"/>
            <a:ext cx="1027304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/>
          <p:cNvSpPr/>
          <p:nvPr/>
        </p:nvSpPr>
        <p:spPr>
          <a:xfrm>
            <a:off x="2620989" y="5993327"/>
            <a:ext cx="1338435" cy="145591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1342103" y="6000667"/>
            <a:ext cx="1247969" cy="136258"/>
          </a:xfrm>
          <a:prstGeom prst="roundRect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DD5D5-4AEB-4D3C-1887-BDB6A7A6D0DE}"/>
              </a:ext>
            </a:extLst>
          </p:cNvPr>
          <p:cNvSpPr/>
          <p:nvPr/>
        </p:nvSpPr>
        <p:spPr>
          <a:xfrm>
            <a:off x="3516262" y="4746137"/>
            <a:ext cx="40716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LINAC 4</a:t>
            </a:r>
          </a:p>
        </p:txBody>
      </p:sp>
    </p:spTree>
    <p:extLst>
      <p:ext uri="{BB962C8B-B14F-4D97-AF65-F5344CB8AC3E}">
        <p14:creationId xmlns:p14="http://schemas.microsoft.com/office/powerpoint/2010/main" val="28536079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C 0.00174 -0.01227 0.00556 -0.02454 0.00816 -0.03681 C 0.01181 -0.04954 0.01737 -0.06088 0.02084 -0.07361 C 0.02396 -0.07755 0.02535 -0.08287 0.03091 -0.08426 C 0.03698 -0.08148 0.03785 -0.07847 0.04132 -0.07269 C 0.0448 -0.06667 0.04566 -0.05787 0.04671 -0.04954 C 0.04757 -0.03588 0.04792 -0.03241 0.0474 -0.01574 " pathEditMode="relative" rAng="0" ptsTypes="AAAAAAA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8" y="-421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pat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0.01597 C 1.38889E-6 -0.02222 0.00555 -0.02731 0.0125 -0.02731 L 0.04167 -0.02731 C 0.04861 -0.02731 0.05451 -0.02222 0.05451 -0.01597 L 0.05451 0.01019 C 0.05451 0.01644 0.04861 0.02199 0.04167 0.02199 L 0.0125 0.02199 C 0.00555 0.02199 1.38889E-6 0.01644 1.38889E-6 0.01019 L 1.38889E-6 -0.01597 Z " pathEditMode="relative" rAng="0" ptsTypes="AAAAAAAAA">
                                      <p:cBhvr>
                                        <p:cTn id="13" dur="5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6" y="131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087 -0.00116 C -0.01458 3.33333E-6 -0.00556 -0.00023 -0.01285 -0.00116 C -0.02344 -0.00648 -0.02205 -0.00579 -0.02587 -0.01227 C -0.02917 -0.02037 -0.0309 -0.02315 -0.02899 -0.03496 C -0.02517 -0.0507 -0.02622 -0.05 -0.02118 -0.05811 C -0.01597 -0.06621 -0.01719 -0.06273 -0.01163 -0.06945 C -0.00451 -0.07523 -0.00226 -0.07686 0.00764 -0.08264 " pathEditMode="relative" rAng="0" ptsTypes="AAAAAAA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" y="-402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pat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4.44444E-6 C 5.55556E-7 -0.02083 0.04375 -0.03796 0.09792 -0.03796 C 0.15208 -0.03796 0.19601 -0.02083 0.19583 -4.44444E-6 C 0.19583 0.02061 0.15191 0.0375 0.09792 0.0375 C 0.04375 0.0375 5.55556E-7 0.02061 5.55556E-7 -4.44444E-6 Z " pathEditMode="relative" rAng="16200000" ptsTypes="AAAAA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1.38889E-6 -1.85185E-6 L 0.23681 -0.00069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17 -7.40741E-7 L -0.01719 -0.01805 L -0.03698 -0.03287 L -0.07552 -0.04398 L -0.1349 -0.05231 L -0.16615 -0.06065 L -0.19358 -0.08148 L -0.20677 -0.10417 L -0.21441 -0.13333 L -0.21754 -0.16667 L -0.21441 -0.23472 L -0.20886 -0.28055 L -0.20573 -0.29398 L -0.20573 -0.30139 L -0.20191 -0.31204 L -0.19532 -0.32083 " pathEditMode="relative" rAng="0" ptsTypes="AAAAAAAAAAAAAAAA">
                                      <p:cBhvr>
                                        <p:cTn id="45" dur="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-1604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pat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52 -0.00092 C 0.0125 -0.00879 0.02829 -0.02453 0.05347 -0.03287 C 0.07899 -0.0412 0.12118 -0.04791 0.15138 -0.05069 C 0.18142 -0.05347 0.20885 -0.05185 0.2335 -0.04953 C 0.25885 -0.04699 0.28125 -0.04282 0.30191 -0.03611 C 0.32257 -0.0294 0.34479 -0.01967 0.35781 -0.00972 C 0.37083 0.00023 0.37847 0.01389 0.38003 0.02338 C 0.38159 0.03287 0.37395 0.04167 0.36979 0.04792 C 0.35833 0.05602 0.34652 0.07199 0.31579 0.08056 C 0.28524 0.08889 0.23906 0.10718 0.18593 0.09908 C 0.146 0.09861 0.10329 0.09722 0.07118 0.08449 C 0.04305 0.07593 0.02152 0.0676 0.0085 0.05718 C -0.00487 0.04699 -0.00886 0.03218 -0.01164 0.02408 C -0.00573 0.00625 -0.00764 0.01227 0.00052 -0.00092 Z " pathEditMode="relative" rAng="0" ptsTypes="AAAAAAAAAAAAAA">
                                      <p:cBhvr>
                                        <p:cTn id="54" dur="5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8" y="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3" presetClass="pat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44444E-6 -0.00139 L 0.15434 -0.11527 " pathEditMode="relative" rAng="0" ptsTypes="AA">
                                      <p:cBhvr>
                                        <p:cTn id="60" dur="5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-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-3.7037E-6 L -0.04688 0.00093 L -0.12361 0.00093 L -0.16545 -3.7037E-6 L -0.18334 0.0125 L -0.22917 0.02778 L -0.26771 0.02871 L -0.28229 0.02361 L -0.31667 0.0051 L -0.34445 -0.02685 L -0.3625 -0.06111 L -0.37709 -0.10324 L -0.38611 -0.14351 L -0.39271 -0.18472 L -0.38924 -0.20254 " pathEditMode="relative" rAng="0" ptsTypes="AAAAAAAAAAAAAAA">
                                      <p:cBhvr>
                                        <p:cTn id="66" dur="5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35" y="-870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44444E-6 -0.00047 L 0.01371 0.00254 L 0.02482 0.00185 L 0.05364 0.00185 C 0.06145 0.00416 0.06909 0.00717 0.07552 0.01365 L 0.08923 0.0287 C 0.09479 0.03402 0.10746 0.03333 0.11701 0.03564 L 0.14427 0.03379 L 0.1625 0.02801 C 0.17361 0.02291 0.17326 0.025 0.18038 0.01828 C 0.1875 0.01157 0.20173 -0.00556 0.20572 -0.01227 " pathEditMode="relative" rAng="0" ptsTypes="AAAAAAAAAAA">
                                      <p:cBhvr>
                                        <p:cTn id="70" dur="52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78" y="120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88889E-6 -2.22222E-6 C 3.88889E-6 -0.08449 -0.1632 -0.15324 -0.36407 -0.15324 C -0.56476 -0.15324 -0.72813 -0.08449 -0.72813 -2.22222E-6 C -0.72813 0.0838 -0.56476 0.15162 -0.36407 0.15162 C -0.1632 0.15162 3.88889E-6 0.0838 3.88889E-6 -2.22222E-6 Z " pathEditMode="relative" rAng="16200000" ptsTypes="AAAAA">
                                      <p:cBhvr>
                                        <p:cTn id="79" dur="8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6" y="-69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77778E-6 1.11111E-6 C 2.77778E-6 -0.08241 0.16284 -0.14954 0.36337 -0.14954 C 0.56371 -0.14954 0.72673 -0.08241 0.72673 1.11111E-6 C 0.72673 0.08241 0.56371 0.1493 0.36337 0.1493 C 0.16284 0.1493 2.77778E-6 0.08241 2.77778E-6 1.11111E-6 Z " pathEditMode="relative" rAng="16200000" ptsTypes="AAAAA">
                                      <p:cBhvr>
                                        <p:cTn id="83" dur="9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3" grpId="0" animBg="1"/>
      <p:bldP spid="65" grpId="0" animBg="1"/>
      <p:bldP spid="66" grpId="0" animBg="1"/>
      <p:bldP spid="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873"/>
            <a:ext cx="9144000" cy="4456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4" y="1200873"/>
            <a:ext cx="9144000" cy="4456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4" y="1200873"/>
            <a:ext cx="9144000" cy="4456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4419" y="11832"/>
            <a:ext cx="3395160" cy="492443"/>
          </a:xfrm>
        </p:spPr>
        <p:txBody>
          <a:bodyPr/>
          <a:lstStyle/>
          <a:p>
            <a:r>
              <a:rPr lang="pt-PT" dirty="0"/>
              <a:t>LHC em números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732875" y="6183349"/>
            <a:ext cx="364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627063" algn="l"/>
              </a:tabLst>
            </a:pPr>
            <a:r>
              <a:rPr lang="en-GB" sz="1200" u="sng" dirty="0">
                <a:solidFill>
                  <a:srgbClr val="002060"/>
                </a:solidFill>
                <a:latin typeface="Arial" pitchFamily="34" charset="0"/>
                <a:hlinkClick r:id="rId6"/>
              </a:rPr>
              <a:t>http://lhc-machine-outreach.web.cern.ch/beam.htm</a:t>
            </a:r>
            <a:endParaRPr lang="en-GB" sz="1200" u="sng" dirty="0">
              <a:solidFill>
                <a:srgbClr val="002060"/>
              </a:solidFill>
              <a:latin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48029" y="1559997"/>
            <a:ext cx="692818" cy="364666"/>
            <a:chOff x="1323809" y="2186634"/>
            <a:chExt cx="692818" cy="364666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323809" y="2243523"/>
              <a:ext cx="692818" cy="3077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 anchor="ctr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30 cm</a:t>
              </a:r>
              <a:endParaRPr lang="en-GB" sz="1400" b="1" dirty="0">
                <a:latin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422567" y="2186634"/>
              <a:ext cx="468052" cy="44254"/>
            </a:xfrm>
            <a:prstGeom prst="straightConnector1">
              <a:avLst/>
            </a:prstGeom>
            <a:ln>
              <a:solidFill>
                <a:srgbClr val="10428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584133" y="1347788"/>
            <a:ext cx="654346" cy="505697"/>
            <a:chOff x="723052" y="2012575"/>
            <a:chExt cx="654346" cy="505697"/>
          </a:xfrm>
        </p:grpSpPr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723052" y="2210495"/>
              <a:ext cx="654346" cy="3077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 anchor="ctr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400" b="1" dirty="0">
                  <a:latin typeface="Arial" pitchFamily="34" charset="0"/>
                </a:rPr>
                <a:t>1</a:t>
              </a: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 mm</a:t>
              </a:r>
              <a:endParaRPr lang="en-GB" sz="1400" b="1" dirty="0">
                <a:latin typeface="Arial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050225" y="2012575"/>
              <a:ext cx="1" cy="180524"/>
            </a:xfrm>
            <a:prstGeom prst="straightConnector1">
              <a:avLst/>
            </a:prstGeom>
            <a:ln>
              <a:solidFill>
                <a:srgbClr val="10428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516182" y="1387042"/>
            <a:ext cx="702436" cy="480732"/>
            <a:chOff x="698437" y="2037541"/>
            <a:chExt cx="702436" cy="480732"/>
          </a:xfrm>
        </p:grpSpPr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698437" y="2210496"/>
              <a:ext cx="702436" cy="3077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 anchor="ctr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400" b="1" dirty="0">
                  <a:latin typeface="Arial" pitchFamily="34" charset="0"/>
                </a:rPr>
                <a:t>15 u</a:t>
              </a: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m</a:t>
              </a:r>
              <a:endParaRPr lang="en-GB" sz="1400" b="1" dirty="0">
                <a:latin typeface="Arial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 flipV="1">
              <a:off x="1071880" y="2037541"/>
              <a:ext cx="83979" cy="163628"/>
            </a:xfrm>
            <a:prstGeom prst="straightConnector1">
              <a:avLst/>
            </a:prstGeom>
            <a:ln>
              <a:solidFill>
                <a:srgbClr val="10428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864259" y="1528312"/>
            <a:ext cx="84029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 anchor="ctr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400" b="1" dirty="0">
                <a:latin typeface="Arial" pitchFamily="34" charset="0"/>
              </a:rPr>
              <a:t>1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</a:rPr>
              <a:t>0</a:t>
            </a:r>
            <a:r>
              <a:rPr lang="en-GB" sz="1400" b="1" baseline="30000" dirty="0">
                <a:solidFill>
                  <a:schemeClr val="tx1"/>
                </a:solidFill>
                <a:latin typeface="Arial" pitchFamily="34" charset="0"/>
              </a:rPr>
              <a:t>11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algn="ctr">
              <a:buClrTx/>
              <a:buSzTx/>
              <a:buFontTx/>
              <a:buNone/>
            </a:pPr>
            <a:r>
              <a:rPr lang="en-GB" sz="1400" b="1" dirty="0" err="1">
                <a:solidFill>
                  <a:schemeClr val="tx1"/>
                </a:solidFill>
                <a:latin typeface="Arial" pitchFamily="34" charset="0"/>
              </a:rPr>
              <a:t>protões</a:t>
            </a:r>
            <a:endParaRPr lang="en-GB" sz="1400" b="1" dirty="0">
              <a:latin typeface="Arial" pitchFamily="34" charset="0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 rot="19883071">
            <a:off x="620605" y="2505437"/>
            <a:ext cx="2348720" cy="58074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 anchor="ctr">
            <a:prstTxWarp prst="textArchUp">
              <a:avLst>
                <a:gd name="adj" fmla="val 10794905"/>
              </a:avLst>
            </a:prstTxWarp>
            <a:spAutoFit/>
          </a:bodyPr>
          <a:lstStyle/>
          <a:p>
            <a:pPr algn="ctr"/>
            <a:r>
              <a:rPr lang="en-US" sz="1400" b="1" dirty="0" err="1">
                <a:latin typeface="Arial" pitchFamily="34" charset="0"/>
              </a:rPr>
              <a:t>cada</a:t>
            </a:r>
            <a:r>
              <a:rPr lang="en-US" sz="1400" b="1" dirty="0">
                <a:latin typeface="Arial" pitchFamily="34" charset="0"/>
              </a:rPr>
              <a:t> </a:t>
            </a:r>
            <a:r>
              <a:rPr lang="en-US" sz="1400" b="1" dirty="0" err="1">
                <a:latin typeface="Arial" pitchFamily="34" charset="0"/>
              </a:rPr>
              <a:t>feixe</a:t>
            </a:r>
            <a:r>
              <a:rPr lang="en-US" sz="1400" b="1" dirty="0">
                <a:latin typeface="Arial" pitchFamily="34" charset="0"/>
              </a:rPr>
              <a:t> (Azul &amp; Vermelho)</a:t>
            </a:r>
            <a:endParaRPr lang="en-GB" sz="14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GB" sz="1400" b="1" dirty="0">
                <a:solidFill>
                  <a:schemeClr val="tx1"/>
                </a:solidFill>
                <a:latin typeface="Arial" pitchFamily="34" charset="0"/>
              </a:rPr>
              <a:t>2 800 </a:t>
            </a:r>
            <a:r>
              <a:rPr lang="en-GB" sz="1400" b="1" dirty="0" err="1">
                <a:solidFill>
                  <a:schemeClr val="tx1"/>
                </a:solidFill>
                <a:latin typeface="Arial" pitchFamily="34" charset="0"/>
              </a:rPr>
              <a:t>pacotes</a:t>
            </a:r>
            <a:r>
              <a:rPr lang="en-GB" sz="1400" b="1" dirty="0">
                <a:solidFill>
                  <a:schemeClr val="tx1"/>
                </a:solidFill>
                <a:latin typeface="Arial" pitchFamily="34" charset="0"/>
              </a:rPr>
              <a:t> de </a:t>
            </a:r>
            <a:r>
              <a:rPr lang="en-GB" sz="1400" b="1" dirty="0" err="1">
                <a:solidFill>
                  <a:schemeClr val="tx1"/>
                </a:solidFill>
                <a:latin typeface="Arial" pitchFamily="34" charset="0"/>
              </a:rPr>
              <a:t>protões</a:t>
            </a:r>
            <a:endParaRPr lang="en-GB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122349" y="1793399"/>
            <a:ext cx="5978597" cy="2314461"/>
            <a:chOff x="3122349" y="1793399"/>
            <a:chExt cx="5978597" cy="2314461"/>
          </a:xfrm>
        </p:grpSpPr>
        <p:sp>
          <p:nvSpPr>
            <p:cNvPr id="33" name="Text Box 8"/>
            <p:cNvSpPr txBox="1">
              <a:spLocks noChangeArrowheads="1"/>
            </p:cNvSpPr>
            <p:nvPr/>
          </p:nvSpPr>
          <p:spPr bwMode="auto">
            <a:xfrm rot="1662905">
              <a:off x="6026019" y="2380622"/>
              <a:ext cx="2348720" cy="5807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 anchor="ctr">
              <a:prstTxWarp prst="textArchUp">
                <a:avLst>
                  <a:gd name="adj" fmla="val 10794905"/>
                </a:avLst>
              </a:prstTxWarp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11 000 rev /s  (90 us)</a:t>
              </a:r>
              <a:endParaRPr lang="en-GB" sz="1400" b="1" dirty="0">
                <a:latin typeface="Arial" pitchFamily="34" charset="0"/>
              </a:endParaRPr>
            </a:p>
          </p:txBody>
        </p:sp>
        <p:sp>
          <p:nvSpPr>
            <p:cNvPr id="44" name="Arc 43"/>
            <p:cNvSpPr/>
            <p:nvPr/>
          </p:nvSpPr>
          <p:spPr>
            <a:xfrm rot="1140783">
              <a:off x="3122349" y="1793399"/>
              <a:ext cx="5978597" cy="2314461"/>
            </a:xfrm>
            <a:prstGeom prst="arc">
              <a:avLst>
                <a:gd name="adj1" fmla="val 16181905"/>
                <a:gd name="adj2" fmla="val 20160548"/>
              </a:avLst>
            </a:prstGeom>
            <a:ln>
              <a:solidFill>
                <a:srgbClr val="104282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874661" y="3060701"/>
            <a:ext cx="678789" cy="603415"/>
            <a:chOff x="1616702" y="2439989"/>
            <a:chExt cx="678789" cy="603415"/>
          </a:xfrm>
        </p:grpSpPr>
        <p:sp>
          <p:nvSpPr>
            <p:cNvPr id="47" name="Text Box 8"/>
            <p:cNvSpPr txBox="1">
              <a:spLocks noChangeArrowheads="1"/>
            </p:cNvSpPr>
            <p:nvPr/>
          </p:nvSpPr>
          <p:spPr bwMode="auto">
            <a:xfrm>
              <a:off x="1616702" y="2520184"/>
              <a:ext cx="643125" cy="5232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 anchor="ctr">
              <a:spAutoFit/>
            </a:bodyPr>
            <a:lstStyle/>
            <a:p>
              <a:pPr algn="ctr">
                <a:buClrTx/>
                <a:buSzTx/>
                <a:buFontTx/>
                <a:buNone/>
              </a:pPr>
              <a:r>
                <a:rPr lang="en-GB" sz="1400" b="1" dirty="0">
                  <a:latin typeface="Arial" pitchFamily="34" charset="0"/>
                </a:rPr>
                <a:t>7.5 </a:t>
              </a: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m</a:t>
              </a:r>
            </a:p>
            <a:p>
              <a:pPr algn="ctr">
                <a:buClrTx/>
                <a:buSzTx/>
                <a:buFontTx/>
                <a:buNone/>
              </a:pPr>
              <a:r>
                <a:rPr lang="en-US" sz="1400" b="1" dirty="0">
                  <a:latin typeface="Arial" pitchFamily="34" charset="0"/>
                </a:rPr>
                <a:t>25 ns</a:t>
              </a:r>
              <a:endParaRPr lang="en-GB" sz="1400" b="1" dirty="0">
                <a:latin typeface="Arial" pitchFamily="34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V="1">
              <a:off x="2287535" y="2439989"/>
              <a:ext cx="7956" cy="552449"/>
            </a:xfrm>
            <a:prstGeom prst="straightConnector1">
              <a:avLst/>
            </a:prstGeom>
            <a:ln>
              <a:solidFill>
                <a:srgbClr val="10428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 Box 8"/>
          <p:cNvSpPr txBox="1">
            <a:spLocks noChangeArrowheads="1"/>
          </p:cNvSpPr>
          <p:nvPr/>
        </p:nvSpPr>
        <p:spPr bwMode="auto">
          <a:xfrm>
            <a:off x="2122136" y="2445835"/>
            <a:ext cx="4862228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none" anchor="ctr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GB" sz="1600" b="1" dirty="0" err="1">
                <a:solidFill>
                  <a:schemeClr val="tx1"/>
                </a:solidFill>
                <a:latin typeface="Arial" pitchFamily="34" charset="0"/>
              </a:rPr>
              <a:t>Frequência</a:t>
            </a:r>
            <a:r>
              <a:rPr lang="en-GB" sz="1600" b="1" dirty="0">
                <a:solidFill>
                  <a:schemeClr val="tx1"/>
                </a:solidFill>
                <a:latin typeface="Arial" pitchFamily="34" charset="0"/>
              </a:rPr>
              <a:t> max. de </a:t>
            </a:r>
            <a:r>
              <a:rPr lang="en-GB" sz="1600" b="1" dirty="0" err="1">
                <a:solidFill>
                  <a:schemeClr val="tx1"/>
                </a:solidFill>
                <a:latin typeface="Arial" pitchFamily="34" charset="0"/>
              </a:rPr>
              <a:t>cruzamento</a:t>
            </a:r>
            <a:r>
              <a:rPr lang="en-GB" sz="1600" b="1" dirty="0">
                <a:solidFill>
                  <a:schemeClr val="tx1"/>
                </a:solidFill>
                <a:latin typeface="Arial" pitchFamily="34" charset="0"/>
              </a:rPr>
              <a:t>: 40 MHz (25 ns)</a:t>
            </a:r>
          </a:p>
          <a:p>
            <a:pPr algn="ctr">
              <a:buClrTx/>
              <a:buSzTx/>
              <a:buFontTx/>
              <a:buNone/>
            </a:pPr>
            <a:endParaRPr lang="en-US" sz="16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US" sz="1600" b="1" dirty="0" err="1">
                <a:latin typeface="Arial" pitchFamily="34" charset="0"/>
              </a:rPr>
              <a:t>Luminosidade</a:t>
            </a:r>
            <a:r>
              <a:rPr lang="en-US" sz="1600" b="1" dirty="0">
                <a:latin typeface="Arial" pitchFamily="34" charset="0"/>
              </a:rPr>
              <a:t> : 10</a:t>
            </a:r>
            <a:r>
              <a:rPr lang="en-US" sz="1600" b="1" baseline="30000" dirty="0">
                <a:latin typeface="Arial" pitchFamily="34" charset="0"/>
              </a:rPr>
              <a:t>34</a:t>
            </a:r>
            <a:r>
              <a:rPr lang="en-US" sz="1600" b="1" dirty="0">
                <a:latin typeface="Arial" pitchFamily="34" charset="0"/>
              </a:rPr>
              <a:t> </a:t>
            </a:r>
            <a:r>
              <a:rPr lang="en-US" sz="1600" b="1" dirty="0" err="1">
                <a:latin typeface="Arial" pitchFamily="34" charset="0"/>
              </a:rPr>
              <a:t>protões</a:t>
            </a:r>
            <a:r>
              <a:rPr lang="en-US" sz="1600" b="1" dirty="0">
                <a:latin typeface="Arial" pitchFamily="34" charset="0"/>
              </a:rPr>
              <a:t> / cm</a:t>
            </a:r>
            <a:r>
              <a:rPr lang="en-US" sz="1600" b="1" baseline="30000" dirty="0">
                <a:latin typeface="Arial" pitchFamily="34" charset="0"/>
              </a:rPr>
              <a:t>2</a:t>
            </a:r>
            <a:r>
              <a:rPr lang="en-US" sz="1600" b="1" dirty="0">
                <a:latin typeface="Arial" pitchFamily="34" charset="0"/>
              </a:rPr>
              <a:t> / s</a:t>
            </a:r>
          </a:p>
          <a:p>
            <a:pPr algn="ctr">
              <a:buClrTx/>
              <a:buSzTx/>
              <a:buFontTx/>
              <a:buNone/>
            </a:pPr>
            <a:endParaRPr lang="en-US" sz="16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US" sz="1600" b="1" dirty="0">
                <a:latin typeface="Arial" pitchFamily="34" charset="0"/>
              </a:rPr>
              <a:t>20 </a:t>
            </a:r>
            <a:r>
              <a:rPr lang="en-US" sz="1600" b="1" dirty="0" err="1">
                <a:latin typeface="Arial" pitchFamily="34" charset="0"/>
              </a:rPr>
              <a:t>eventos</a:t>
            </a:r>
            <a:r>
              <a:rPr lang="en-US" sz="1600" b="1" dirty="0">
                <a:latin typeface="Arial" pitchFamily="34" charset="0"/>
              </a:rPr>
              <a:t> (</a:t>
            </a:r>
            <a:r>
              <a:rPr lang="en-US" sz="1600" b="1" dirty="0" err="1">
                <a:latin typeface="Arial" pitchFamily="34" charset="0"/>
              </a:rPr>
              <a:t>colisões</a:t>
            </a:r>
            <a:r>
              <a:rPr lang="en-US" sz="1600" b="1" dirty="0">
                <a:latin typeface="Arial" pitchFamily="34" charset="0"/>
              </a:rPr>
              <a:t> </a:t>
            </a:r>
            <a:r>
              <a:rPr lang="en-US" sz="1600" b="1" dirty="0" err="1">
                <a:latin typeface="Arial" pitchFamily="34" charset="0"/>
              </a:rPr>
              <a:t>inelásticas</a:t>
            </a:r>
            <a:r>
              <a:rPr lang="en-US" sz="1600" b="1" dirty="0">
                <a:latin typeface="Arial" pitchFamily="34" charset="0"/>
              </a:rPr>
              <a:t>) / </a:t>
            </a:r>
            <a:r>
              <a:rPr lang="en-US" sz="1600" b="1" dirty="0" err="1">
                <a:latin typeface="Arial" pitchFamily="34" charset="0"/>
              </a:rPr>
              <a:t>cruzamento</a:t>
            </a:r>
            <a:endParaRPr lang="en-US" sz="16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US" sz="1600" b="1" dirty="0">
                <a:latin typeface="Arial" pitchFamily="34" charset="0"/>
              </a:rPr>
              <a:t>600 </a:t>
            </a:r>
            <a:r>
              <a:rPr lang="en-US" sz="1600" b="1" dirty="0" err="1">
                <a:latin typeface="Arial" pitchFamily="34" charset="0"/>
              </a:rPr>
              <a:t>Milhões</a:t>
            </a:r>
            <a:r>
              <a:rPr lang="en-US" sz="1600" b="1" dirty="0">
                <a:latin typeface="Arial" pitchFamily="34" charset="0"/>
              </a:rPr>
              <a:t> </a:t>
            </a:r>
            <a:r>
              <a:rPr lang="en-US" sz="1600" b="1" dirty="0" err="1">
                <a:latin typeface="Arial" pitchFamily="34" charset="0"/>
              </a:rPr>
              <a:t>eventos</a:t>
            </a:r>
            <a:r>
              <a:rPr lang="en-US" sz="1600" b="1" dirty="0">
                <a:latin typeface="Arial" pitchFamily="34" charset="0"/>
              </a:rPr>
              <a:t> /s</a:t>
            </a:r>
          </a:p>
          <a:p>
            <a:pPr algn="ctr">
              <a:buClrTx/>
              <a:buSzTx/>
              <a:buFontTx/>
              <a:buNone/>
            </a:pPr>
            <a:endParaRPr lang="en-US" sz="16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US" sz="1600" b="1" dirty="0" err="1">
                <a:latin typeface="Arial" pitchFamily="34" charset="0"/>
              </a:rPr>
              <a:t>Energia</a:t>
            </a:r>
            <a:r>
              <a:rPr lang="en-US" sz="1600" b="1" dirty="0">
                <a:latin typeface="Arial" pitchFamily="34" charset="0"/>
              </a:rPr>
              <a:t> do </a:t>
            </a:r>
            <a:r>
              <a:rPr lang="en-US" sz="1600" b="1" dirty="0" err="1">
                <a:latin typeface="Arial" pitchFamily="34" charset="0"/>
              </a:rPr>
              <a:t>feixe</a:t>
            </a:r>
            <a:r>
              <a:rPr lang="en-US" sz="1600" b="1" dirty="0">
                <a:latin typeface="Arial" pitchFamily="34" charset="0"/>
              </a:rPr>
              <a:t> : 300 MJ</a:t>
            </a:r>
          </a:p>
          <a:p>
            <a:pPr algn="ctr">
              <a:buClrTx/>
              <a:buSzTx/>
              <a:buFontTx/>
              <a:buNone/>
            </a:pPr>
            <a:r>
              <a:rPr lang="en-US" sz="1600" b="1" dirty="0">
                <a:latin typeface="Arial" pitchFamily="34" charset="0"/>
              </a:rPr>
              <a:t>= porta-</a:t>
            </a:r>
            <a:r>
              <a:rPr lang="en-US" sz="1600" b="1" dirty="0" err="1">
                <a:latin typeface="Arial" pitchFamily="34" charset="0"/>
              </a:rPr>
              <a:t>aviões</a:t>
            </a:r>
            <a:r>
              <a:rPr lang="en-US" sz="1600" b="1" dirty="0">
                <a:latin typeface="Arial" pitchFamily="34" charset="0"/>
              </a:rPr>
              <a:t> @ 6 </a:t>
            </a:r>
            <a:r>
              <a:rPr lang="en-US" sz="1600" b="1" dirty="0" err="1">
                <a:latin typeface="Arial" pitchFamily="34" charset="0"/>
              </a:rPr>
              <a:t>nós</a:t>
            </a:r>
            <a:endParaRPr lang="en-US" sz="1600" b="1" dirty="0">
              <a:latin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US" sz="1600" b="1" dirty="0">
                <a:latin typeface="Arial" pitchFamily="34" charset="0"/>
              </a:rPr>
              <a:t>= TGV @ 150 km/h</a:t>
            </a:r>
          </a:p>
        </p:txBody>
      </p:sp>
      <p:pic>
        <p:nvPicPr>
          <p:cNvPr id="25" name="Picture 2" descr="Resultado de imagem para TGV ">
            <a:extLst>
              <a:ext uri="{FF2B5EF4-FFF2-40B4-BE49-F238E27FC236}">
                <a16:creationId xmlns:a16="http://schemas.microsoft.com/office/drawing/2014/main" id="{0999C718-72C6-36BD-E08E-A631053F13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6" r="1918"/>
          <a:stretch/>
        </p:blipFill>
        <p:spPr bwMode="auto">
          <a:xfrm>
            <a:off x="6477000" y="5427796"/>
            <a:ext cx="2651760" cy="143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Resultado de imagem para porta aviÃµes">
            <a:extLst>
              <a:ext uri="{FF2B5EF4-FFF2-40B4-BE49-F238E27FC236}">
                <a16:creationId xmlns:a16="http://schemas.microsoft.com/office/drawing/2014/main" id="{E3F8B127-FD88-6B40-292A-7655A4F307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0" t="3165" r="303" b="9729"/>
          <a:stretch/>
        </p:blipFill>
        <p:spPr bwMode="auto">
          <a:xfrm>
            <a:off x="-15241" y="5394683"/>
            <a:ext cx="2668076" cy="147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5452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32" grpId="0"/>
      <p:bldP spid="5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el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1278" y="833552"/>
            <a:ext cx="8411818" cy="580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HC layout2_middl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823" y="2385448"/>
            <a:ext cx="5962350" cy="29948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63345" y="1654780"/>
            <a:ext cx="3743308" cy="236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317801" y="2939973"/>
            <a:ext cx="864418" cy="2616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100" dirty="0">
                <a:solidFill>
                  <a:srgbClr val="022BA0"/>
                </a:solidFill>
                <a:latin typeface="Arial" pitchFamily="34" charset="0"/>
              </a:rPr>
              <a:t>2 460 m</a:t>
            </a:r>
          </a:p>
        </p:txBody>
      </p:sp>
      <p:grpSp>
        <p:nvGrpSpPr>
          <p:cNvPr id="8" name="Group 29"/>
          <p:cNvGrpSpPr/>
          <p:nvPr/>
        </p:nvGrpSpPr>
        <p:grpSpPr>
          <a:xfrm>
            <a:off x="2711687" y="3186823"/>
            <a:ext cx="3558757" cy="261610"/>
            <a:chOff x="2575254" y="3052376"/>
            <a:chExt cx="3852377" cy="320021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5804324" y="3052376"/>
              <a:ext cx="623307" cy="32002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sz="1100" dirty="0">
                  <a:solidFill>
                    <a:srgbClr val="022BA0"/>
                  </a:solidFill>
                  <a:latin typeface="Arial" pitchFamily="34" charset="0"/>
                </a:rPr>
                <a:t>170 m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75254" y="3052376"/>
              <a:ext cx="623307" cy="32002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sz="1100" dirty="0">
                  <a:solidFill>
                    <a:srgbClr val="022BA0"/>
                  </a:solidFill>
                  <a:latin typeface="Arial" pitchFamily="34" charset="0"/>
                </a:rPr>
                <a:t>170 m</a:t>
              </a:r>
            </a:p>
          </p:txBody>
        </p:sp>
      </p:grpSp>
      <p:grpSp>
        <p:nvGrpSpPr>
          <p:cNvPr id="11" name="Group 28"/>
          <p:cNvGrpSpPr/>
          <p:nvPr/>
        </p:nvGrpSpPr>
        <p:grpSpPr>
          <a:xfrm>
            <a:off x="2286228" y="3382175"/>
            <a:ext cx="4369168" cy="263521"/>
            <a:chOff x="2341615" y="2931396"/>
            <a:chExt cx="4241147" cy="322361"/>
          </a:xfrm>
        </p:grpSpPr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941736" y="2933734"/>
              <a:ext cx="641026" cy="32002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squar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sz="1100" dirty="0">
                  <a:solidFill>
                    <a:srgbClr val="022BA0"/>
                  </a:solidFill>
                  <a:latin typeface="Arial" pitchFamily="34" charset="0"/>
                </a:rPr>
                <a:t>270 m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2341615" y="2931396"/>
              <a:ext cx="558928" cy="32002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</p:spPr>
          <p:txBody>
            <a:bodyPr wrap="none">
              <a:spAutoFit/>
            </a:bodyPr>
            <a:lstStyle/>
            <a:p>
              <a:pPr algn="r">
                <a:buClrTx/>
                <a:buSzTx/>
                <a:buFontTx/>
                <a:buNone/>
              </a:pPr>
              <a:r>
                <a:rPr lang="en-GB" sz="1100" dirty="0">
                  <a:solidFill>
                    <a:srgbClr val="022BA0"/>
                  </a:solidFill>
                  <a:latin typeface="Arial" pitchFamily="34" charset="0"/>
                </a:rPr>
                <a:t>270 m</a:t>
              </a:r>
            </a:p>
          </p:txBody>
        </p:sp>
      </p:grp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263466" y="1823872"/>
            <a:ext cx="1195378" cy="2616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r">
              <a:buClrTx/>
              <a:buSzTx/>
              <a:buFontTx/>
              <a:buNone/>
            </a:pPr>
            <a:r>
              <a:rPr lang="en-GB" sz="1100" dirty="0">
                <a:solidFill>
                  <a:srgbClr val="022BA0"/>
                </a:solidFill>
                <a:latin typeface="Arial" pitchFamily="34" charset="0"/>
              </a:rPr>
              <a:t>Sector = 3.3 km</a:t>
            </a:r>
          </a:p>
        </p:txBody>
      </p:sp>
      <p:sp>
        <p:nvSpPr>
          <p:cNvPr id="15" name="Title 26"/>
          <p:cNvSpPr txBox="1">
            <a:spLocks/>
          </p:cNvSpPr>
          <p:nvPr/>
        </p:nvSpPr>
        <p:spPr>
          <a:xfrm>
            <a:off x="0" y="83"/>
            <a:ext cx="9158868" cy="86177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200" b="1" u="none" kern="1200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LHC  :  </a:t>
            </a:r>
            <a:r>
              <a:rPr lang="en-US" dirty="0" err="1"/>
              <a:t>colisionador</a:t>
            </a:r>
            <a:r>
              <a:rPr lang="en-US" dirty="0"/>
              <a:t> de </a:t>
            </a:r>
            <a:r>
              <a:rPr lang="en-US" dirty="0" err="1"/>
              <a:t>protões</a:t>
            </a:r>
            <a:r>
              <a:rPr lang="en-US" dirty="0"/>
              <a:t> </a:t>
            </a:r>
            <a:r>
              <a:rPr lang="en-US" sz="2400" dirty="0"/>
              <a:t>(&amp; </a:t>
            </a:r>
            <a:r>
              <a:rPr lang="en-US" sz="2400" dirty="0" err="1"/>
              <a:t>iões</a:t>
            </a:r>
            <a:r>
              <a:rPr lang="en-US" sz="2400" dirty="0"/>
              <a:t>) : </a:t>
            </a:r>
            <a:r>
              <a:rPr lang="en-US" dirty="0"/>
              <a:t>27 km </a:t>
            </a:r>
            <a:br>
              <a:rPr lang="en-US" dirty="0"/>
            </a:br>
            <a:r>
              <a:rPr lang="en-US" sz="2400" dirty="0"/>
              <a:t>8 </a:t>
            </a:r>
            <a:r>
              <a:rPr lang="en-US" sz="2400" dirty="0" err="1"/>
              <a:t>sectores</a:t>
            </a:r>
            <a:r>
              <a:rPr lang="en-US" sz="2400" dirty="0"/>
              <a:t> de 3.3 km</a:t>
            </a:r>
            <a:endParaRPr lang="en-GB" dirty="0"/>
          </a:p>
        </p:txBody>
      </p:sp>
      <p:pic>
        <p:nvPicPr>
          <p:cNvPr id="16" name="Picture 15" descr="LHC layout2_inner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568" y="3534101"/>
            <a:ext cx="2711508" cy="8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971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-0.22138 L -2.22222E-6 2.69489E-6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9414 L -1.66667E-6 -3.03724E-6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62228" y="1258630"/>
            <a:ext cx="5782031" cy="3602076"/>
          </a:xfrm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os aceleradores do CERN</a:t>
            </a:r>
            <a:br>
              <a:rPr lang="pt-PT" dirty="0">
                <a:effectLst/>
              </a:rPr>
            </a:br>
            <a:r>
              <a:rPr lang="pt-PT" dirty="0">
                <a:effectLst/>
              </a:rPr>
              <a:t>criogenia para quê</a:t>
            </a:r>
            <a:br>
              <a:rPr lang="pt-PT" dirty="0"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vácuo para quê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instrumentos e controladores</a:t>
            </a:r>
            <a:b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</a:br>
            <a:r>
              <a:rPr lang="pt-PT" dirty="0">
                <a:solidFill>
                  <a:schemeClr val="bg1">
                    <a:lumMod val="85000"/>
                  </a:schemeClr>
                </a:solidFill>
                <a:effectLst/>
              </a:rPr>
              <a:t>arquitectura de controlo</a:t>
            </a:r>
          </a:p>
        </p:txBody>
      </p:sp>
    </p:spTree>
    <p:extLst>
      <p:ext uri="{BB962C8B-B14F-4D97-AF65-F5344CB8AC3E}">
        <p14:creationId xmlns:p14="http://schemas.microsoft.com/office/powerpoint/2010/main" val="3150003735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8" name="Picture 10" descr="P:\CONFERENCES\ICEC22_Seul\HOME\model_diopl_9402027-A4-at-144-dpi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8" t="16072" b="5928"/>
          <a:stretch/>
        </p:blipFill>
        <p:spPr bwMode="auto">
          <a:xfrm>
            <a:off x="3681876" y="3585925"/>
            <a:ext cx="5462122" cy="3272847"/>
          </a:xfrm>
          <a:prstGeom prst="rect">
            <a:avLst/>
          </a:prstGeom>
          <a:noFill/>
        </p:spPr>
      </p:pic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8419"/>
            <a:ext cx="3681876" cy="258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-883" y="3159870"/>
            <a:ext cx="3614254" cy="306750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>
            <a:spAutoFit/>
          </a:bodyPr>
          <a:lstStyle/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sz="1800" b="1" dirty="0">
                <a:solidFill>
                  <a:srgbClr val="022BA0"/>
                </a:solidFill>
                <a:latin typeface="Arial" pitchFamily="34" charset="0"/>
              </a:rPr>
              <a:t>energia dos protões : 7 </a:t>
            </a:r>
            <a:r>
              <a:rPr lang="pt-PT" sz="1800" b="1" dirty="0" err="1">
                <a:solidFill>
                  <a:srgbClr val="022BA0"/>
                </a:solidFill>
                <a:latin typeface="Arial" pitchFamily="34" charset="0"/>
              </a:rPr>
              <a:t>TeV</a:t>
            </a:r>
            <a:endParaRPr lang="pt-PT" sz="1800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 </a:t>
            </a:r>
            <a:r>
              <a:rPr lang="pt-PT" sz="1800" b="1" dirty="0">
                <a:solidFill>
                  <a:srgbClr val="022BA0"/>
                </a:solidFill>
                <a:latin typeface="Arial" pitchFamily="34" charset="0"/>
              </a:rPr>
              <a:t> campo magnético dipolos : 8 T</a:t>
            </a: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 </a:t>
            </a:r>
            <a:r>
              <a:rPr lang="pt-PT" sz="1800" b="1" dirty="0">
                <a:solidFill>
                  <a:srgbClr val="022BA0"/>
                </a:solidFill>
                <a:latin typeface="Arial" pitchFamily="34" charset="0"/>
              </a:rPr>
              <a:t> corrente nas bobines : 12 </a:t>
            </a:r>
            <a:r>
              <a:rPr lang="pt-PT" sz="1800" b="1" dirty="0" err="1">
                <a:solidFill>
                  <a:srgbClr val="022BA0"/>
                </a:solidFill>
                <a:latin typeface="Arial" pitchFamily="34" charset="0"/>
              </a:rPr>
              <a:t>kA</a:t>
            </a:r>
            <a:endParaRPr lang="pt-PT" sz="1800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endParaRPr lang="pt-PT" sz="1100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buClrTx/>
              <a:buSzTx/>
              <a:buFontTx/>
              <a:buNone/>
            </a:pPr>
            <a:r>
              <a:rPr lang="pt-PT" b="1" dirty="0" err="1">
                <a:solidFill>
                  <a:srgbClr val="022BA0"/>
                </a:solidFill>
                <a:latin typeface="Arial" pitchFamily="34" charset="0"/>
              </a:rPr>
              <a:t>super-condutividade</a:t>
            </a: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necessária</a:t>
            </a: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  bobinas de tamanho reduzido</a:t>
            </a: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  zero resistência eléctrica</a:t>
            </a: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endParaRPr lang="pt-PT" sz="1100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spcBef>
                <a:spcPts val="500"/>
              </a:spcBef>
              <a:buClrTx/>
              <a:buSz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1200 D + 400 Q + 6 000 </a:t>
            </a:r>
            <a:r>
              <a:rPr lang="pt-PT" b="1" dirty="0" err="1">
                <a:solidFill>
                  <a:srgbClr val="022BA0"/>
                </a:solidFill>
                <a:latin typeface="Arial" pitchFamily="34" charset="0"/>
              </a:rPr>
              <a:t>Correctr</a:t>
            </a:r>
            <a:endParaRPr lang="pt-PT" b="1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spcBef>
                <a:spcPts val="500"/>
              </a:spcBef>
              <a:buClrTx/>
              <a:buSzTx/>
              <a:buFontTx/>
              <a:buNone/>
            </a:pP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  </a:t>
            </a:r>
            <a:r>
              <a:rPr lang="pt-PT" b="1" dirty="0" err="1">
                <a:solidFill>
                  <a:srgbClr val="022BA0"/>
                </a:solidFill>
                <a:latin typeface="Arial" pitchFamily="34" charset="0"/>
              </a:rPr>
              <a:t>NbTi</a:t>
            </a:r>
            <a:r>
              <a:rPr lang="pt-PT" b="1" dirty="0">
                <a:solidFill>
                  <a:srgbClr val="022BA0"/>
                </a:solidFill>
                <a:latin typeface="Arial" pitchFamily="34" charset="0"/>
              </a:rPr>
              <a:t> @ 1.9 K </a:t>
            </a:r>
            <a:r>
              <a:rPr lang="pt-PT" sz="1400" dirty="0">
                <a:solidFill>
                  <a:srgbClr val="022BA0"/>
                </a:solidFill>
                <a:latin typeface="Arial" pitchFamily="34" charset="0"/>
              </a:rPr>
              <a:t>(= -271 C)       </a:t>
            </a:r>
            <a:r>
              <a:rPr lang="pt-PT" sz="1100" dirty="0">
                <a:solidFill>
                  <a:srgbClr val="022BA0"/>
                </a:solidFill>
                <a:latin typeface="Arial" pitchFamily="34" charset="0"/>
              </a:rPr>
              <a:t>(</a:t>
            </a:r>
            <a:r>
              <a:rPr lang="pt-PT" sz="1100" dirty="0" err="1">
                <a:solidFill>
                  <a:srgbClr val="022BA0"/>
                </a:solidFill>
                <a:latin typeface="Arial" pitchFamily="34" charset="0"/>
              </a:rPr>
              <a:t>Tc</a:t>
            </a:r>
            <a:r>
              <a:rPr lang="pt-PT" sz="1100" dirty="0">
                <a:solidFill>
                  <a:srgbClr val="022BA0"/>
                </a:solidFill>
                <a:latin typeface="Arial" pitchFamily="34" charset="0"/>
              </a:rPr>
              <a:t> = 10 K)</a:t>
            </a:r>
            <a:endParaRPr lang="pt-PT" sz="1400" dirty="0">
              <a:solidFill>
                <a:srgbClr val="022BA0"/>
              </a:solidFill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100" y="2861"/>
            <a:ext cx="7420301" cy="492443"/>
          </a:xfrm>
        </p:spPr>
        <p:txBody>
          <a:bodyPr/>
          <a:lstStyle/>
          <a:p>
            <a:r>
              <a:rPr lang="en-US" dirty="0" err="1"/>
              <a:t>guiar</a:t>
            </a:r>
            <a:r>
              <a:rPr lang="en-US" dirty="0"/>
              <a:t> o </a:t>
            </a:r>
            <a:r>
              <a:rPr lang="en-US" dirty="0" err="1"/>
              <a:t>feixe</a:t>
            </a:r>
            <a:r>
              <a:rPr lang="en-US" dirty="0"/>
              <a:t> : </a:t>
            </a:r>
            <a:r>
              <a:rPr lang="en-US" dirty="0" err="1"/>
              <a:t>ímans</a:t>
            </a:r>
            <a:r>
              <a:rPr lang="en-US" dirty="0"/>
              <a:t> </a:t>
            </a:r>
            <a:r>
              <a:rPr lang="en-US" dirty="0" err="1"/>
              <a:t>supercondutores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334" y="6250913"/>
            <a:ext cx="3672542" cy="6078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Tx/>
              <a:buSzTx/>
              <a:buNone/>
            </a:pPr>
            <a:r>
              <a:rPr lang="en-GB" sz="950" u="sng" dirty="0">
                <a:solidFill>
                  <a:srgbClr val="022BA0"/>
                </a:solidFill>
                <a:latin typeface="Arial" pitchFamily="34" charset="0"/>
                <a:hlinkClick r:id="rId5"/>
              </a:rPr>
              <a:t>https://home.web.cern.ch/science/engineering/pulling-together-superconducting-electromagnets</a:t>
            </a:r>
            <a:endParaRPr lang="en-GB" sz="950" u="sng" dirty="0">
              <a:solidFill>
                <a:srgbClr val="022BA0"/>
              </a:solidFill>
              <a:latin typeface="Arial" pitchFamily="34" charset="0"/>
            </a:endParaRPr>
          </a:p>
          <a:p>
            <a:pPr>
              <a:spcBef>
                <a:spcPts val="600"/>
              </a:spcBef>
              <a:buClrTx/>
              <a:buSzTx/>
              <a:buNone/>
            </a:pPr>
            <a:r>
              <a:rPr lang="en-GB" sz="950" u="sng" dirty="0">
                <a:solidFill>
                  <a:srgbClr val="022BA0"/>
                </a:solidFill>
                <a:latin typeface="Arial" pitchFamily="34" charset="0"/>
              </a:rPr>
              <a:t>https://home.web.cern.ch/science/engineering/superconductivity</a:t>
            </a:r>
          </a:p>
        </p:txBody>
      </p:sp>
      <p:pic>
        <p:nvPicPr>
          <p:cNvPr id="10" name="Picture 2" descr="&quot;Fixed-field&quot; accelerator transports multiple particle beams at a wide range of energies through a single beam pipe">
            <a:extLst>
              <a:ext uri="{FF2B5EF4-FFF2-40B4-BE49-F238E27FC236}">
                <a16:creationId xmlns:a16="http://schemas.microsoft.com/office/drawing/2014/main" id="{B7C15D8B-766D-CFC3-5DDC-23135A70A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09" y="518419"/>
            <a:ext cx="5465489" cy="306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198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8" grpId="0" uiExpand="1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3.4|5.5|6.5|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6.1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6.1|3.7"/>
</p:tagLst>
</file>

<file path=ppt/theme/theme1.xml><?xml version="1.0" encoding="utf-8"?>
<a:theme xmlns:a="http://schemas.openxmlformats.org/drawingml/2006/main" name="CERNCorporate4-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3F78"/>
      </a:hlink>
      <a:folHlink>
        <a:srgbClr val="003F78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8460</TotalTime>
  <Words>3137</Words>
  <Application>Microsoft Office PowerPoint</Application>
  <PresentationFormat>On-screen Show (4:3)</PresentationFormat>
  <Paragraphs>589</Paragraphs>
  <Slides>43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Times New Roman</vt:lpstr>
      <vt:lpstr>Verdana</vt:lpstr>
      <vt:lpstr>Wingdings</vt:lpstr>
      <vt:lpstr>CERNCorporate4-3</vt:lpstr>
      <vt:lpstr>Document</vt:lpstr>
      <vt:lpstr>PowerPoint Presentation</vt:lpstr>
      <vt:lpstr>PowerPoint Presentation</vt:lpstr>
      <vt:lpstr>os aceleradores do CERN criogenia para quê vácuo para quê instrumentos e controladores arquitectura de controlo </vt:lpstr>
      <vt:lpstr>o Complexo de Aceleradores ( protões )</vt:lpstr>
      <vt:lpstr>o Complexo de Aceleradores ( iões )</vt:lpstr>
      <vt:lpstr>LHC em números</vt:lpstr>
      <vt:lpstr>PowerPoint Presentation</vt:lpstr>
      <vt:lpstr>os aceleradores do CERN criogenia para quê vácuo para quê instrumentos e controladores arquitectura de controlo</vt:lpstr>
      <vt:lpstr>guiar o feixe : ímans supercondutores</vt:lpstr>
      <vt:lpstr>acelerar o feixe : cavidades superconductoras</vt:lpstr>
      <vt:lpstr>Criogenia no LHC</vt:lpstr>
      <vt:lpstr>a r q u i t e c t u r a</vt:lpstr>
      <vt:lpstr>base de dados</vt:lpstr>
      <vt:lpstr>pessoal do frio</vt:lpstr>
      <vt:lpstr>os aceleradores do CERN criogenia para quê vácuo para quê instrumentos e controladores arquitectura de controlo</vt:lpstr>
      <vt:lpstr>Vácuo : isolamento térmico para a Criogenia</vt:lpstr>
      <vt:lpstr>Vácuo : deixem passar as partículas</vt:lpstr>
      <vt:lpstr>gamas de pressão de vácuo (15 décadas)</vt:lpstr>
      <vt:lpstr>os aceleradores do CERN criogenia para quê vácuo para quê instrumentos e controladores arquitectura de controlo</vt:lpstr>
      <vt:lpstr>sensores Pirani (thermal conductivity)</vt:lpstr>
      <vt:lpstr>sensores Penning (cold cathode ionization)</vt:lpstr>
      <vt:lpstr>sensores Bayard-Alpert (hot cathode ionization)</vt:lpstr>
      <vt:lpstr>Bombas primárias</vt:lpstr>
      <vt:lpstr>Bombas Turbo-Moleculares</vt:lpstr>
      <vt:lpstr>Grupos de bombagem</vt:lpstr>
      <vt:lpstr>Bombas iónicas</vt:lpstr>
      <vt:lpstr>Sectorização </vt:lpstr>
      <vt:lpstr>quantos instrumentos ?</vt:lpstr>
      <vt:lpstr>os aceleradores do CERN criogenia para quê vácuo para quê instrumentos e controladores arquitectura de controlo</vt:lpstr>
      <vt:lpstr>a sala de controlo</vt:lpstr>
      <vt:lpstr>arquitectura de controlo para o vácuo</vt:lpstr>
      <vt:lpstr>Camada de campo no túnel do acelerador</vt:lpstr>
      <vt:lpstr>Camada de controlo nas zonas de servico subterrâneas</vt:lpstr>
      <vt:lpstr>Camada de supervisão na superfície</vt:lpstr>
      <vt:lpstr>Funcionalidades do SCADA - vistas</vt:lpstr>
      <vt:lpstr>Funcionalidades do SCADA - listas</vt:lpstr>
      <vt:lpstr>Funcionalidades do SCADA - histórico</vt:lpstr>
      <vt:lpstr>Arquivo histórico</vt:lpstr>
      <vt:lpstr>Technical recommendations for control systems</vt:lpstr>
      <vt:lpstr>Conclusão</vt:lpstr>
      <vt:lpstr>pessoal do vazio</vt:lpstr>
      <vt:lpstr>Beams circulating</vt:lpstr>
      <vt:lpstr>Conclusão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Paulo.Gomes@cern.ch</dc:creator>
  <cp:lastModifiedBy>Paulo Gomes</cp:lastModifiedBy>
  <cp:revision>509</cp:revision>
  <cp:lastPrinted>2022-09-05T14:10:36Z</cp:lastPrinted>
  <dcterms:created xsi:type="dcterms:W3CDTF">2012-11-30T11:04:26Z</dcterms:created>
  <dcterms:modified xsi:type="dcterms:W3CDTF">2023-08-18T10:45:37Z</dcterms:modified>
</cp:coreProperties>
</file>