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  <p:sldMasterId id="2147483672" r:id="rId3"/>
  </p:sldMasterIdLst>
  <p:notesMasterIdLst>
    <p:notesMasterId r:id="rId55"/>
  </p:notesMasterIdLst>
  <p:sldIdLst>
    <p:sldId id="256" r:id="rId4"/>
    <p:sldId id="414" r:id="rId5"/>
    <p:sldId id="453" r:id="rId6"/>
    <p:sldId id="448" r:id="rId7"/>
    <p:sldId id="259" r:id="rId8"/>
    <p:sldId id="381" r:id="rId9"/>
    <p:sldId id="416" r:id="rId10"/>
    <p:sldId id="388" r:id="rId11"/>
    <p:sldId id="390" r:id="rId12"/>
    <p:sldId id="261" r:id="rId13"/>
    <p:sldId id="434" r:id="rId14"/>
    <p:sldId id="445" r:id="rId15"/>
    <p:sldId id="446" r:id="rId16"/>
    <p:sldId id="447" r:id="rId17"/>
    <p:sldId id="449" r:id="rId18"/>
    <p:sldId id="452" r:id="rId19"/>
    <p:sldId id="406" r:id="rId20"/>
    <p:sldId id="454" r:id="rId21"/>
    <p:sldId id="455" r:id="rId22"/>
    <p:sldId id="456" r:id="rId23"/>
    <p:sldId id="457" r:id="rId24"/>
    <p:sldId id="458" r:id="rId25"/>
    <p:sldId id="459" r:id="rId26"/>
    <p:sldId id="409" r:id="rId27"/>
    <p:sldId id="431" r:id="rId28"/>
    <p:sldId id="407" r:id="rId29"/>
    <p:sldId id="426" r:id="rId30"/>
    <p:sldId id="427" r:id="rId31"/>
    <p:sldId id="354" r:id="rId32"/>
    <p:sldId id="404" r:id="rId33"/>
    <p:sldId id="270" r:id="rId34"/>
    <p:sldId id="438" r:id="rId35"/>
    <p:sldId id="439" r:id="rId36"/>
    <p:sldId id="290" r:id="rId37"/>
    <p:sldId id="292" r:id="rId38"/>
    <p:sldId id="293" r:id="rId39"/>
    <p:sldId id="435" r:id="rId40"/>
    <p:sldId id="436" r:id="rId41"/>
    <p:sldId id="437" r:id="rId42"/>
    <p:sldId id="277" r:id="rId43"/>
    <p:sldId id="460" r:id="rId44"/>
    <p:sldId id="462" r:id="rId45"/>
    <p:sldId id="463" r:id="rId46"/>
    <p:sldId id="461" r:id="rId47"/>
    <p:sldId id="464" r:id="rId48"/>
    <p:sldId id="465" r:id="rId49"/>
    <p:sldId id="466" r:id="rId50"/>
    <p:sldId id="450" r:id="rId51"/>
    <p:sldId id="451" r:id="rId52"/>
    <p:sldId id="425" r:id="rId53"/>
    <p:sldId id="430" r:id="rId54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3333FF"/>
    <a:srgbClr val="00B150"/>
    <a:srgbClr val="D2A666"/>
    <a:srgbClr val="008000"/>
    <a:srgbClr val="FFFFCC"/>
    <a:srgbClr val="0080FF"/>
    <a:srgbClr val="00E4FF"/>
    <a:srgbClr val="233A90"/>
    <a:srgbClr val="FF33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96" autoAdjust="0"/>
    <p:restoredTop sz="94898" autoAdjust="0"/>
  </p:normalViewPr>
  <p:slideViewPr>
    <p:cSldViewPr>
      <p:cViewPr varScale="1">
        <p:scale>
          <a:sx n="117" d="100"/>
          <a:sy n="117" d="100"/>
        </p:scale>
        <p:origin x="2248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  <p:sld r:id="rId14" collapse="1"/>
      <p:sld r:id="rId15" collapse="1"/>
      <p:sld r:id="rId16" collapse="1"/>
      <p:sld r:id="rId17" collapse="1"/>
      <p:sld r:id="rId18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theme" Target="theme/theme1.xml"/><Relationship Id="rId5" Type="http://schemas.openxmlformats.org/officeDocument/2006/relationships/slide" Target="slides/slide2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presProps" Target="presProps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tableStyles" Target="tableStyles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viewProps" Target="viewProps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8.xml"/><Relationship Id="rId13" Type="http://schemas.openxmlformats.org/officeDocument/2006/relationships/slide" Target="slides/slide40.xml"/><Relationship Id="rId18" Type="http://schemas.openxmlformats.org/officeDocument/2006/relationships/slide" Target="slides/slide47.xml"/><Relationship Id="rId3" Type="http://schemas.openxmlformats.org/officeDocument/2006/relationships/slide" Target="slides/slide3.xml"/><Relationship Id="rId7" Type="http://schemas.openxmlformats.org/officeDocument/2006/relationships/slide" Target="slides/slide7.xml"/><Relationship Id="rId12" Type="http://schemas.openxmlformats.org/officeDocument/2006/relationships/slide" Target="slides/slide31.xml"/><Relationship Id="rId17" Type="http://schemas.openxmlformats.org/officeDocument/2006/relationships/slide" Target="slides/slide46.xml"/><Relationship Id="rId2" Type="http://schemas.openxmlformats.org/officeDocument/2006/relationships/slide" Target="slides/slide2.xml"/><Relationship Id="rId16" Type="http://schemas.openxmlformats.org/officeDocument/2006/relationships/slide" Target="slides/slide45.xml"/><Relationship Id="rId1" Type="http://schemas.openxmlformats.org/officeDocument/2006/relationships/slide" Target="slides/slide1.xml"/><Relationship Id="rId6" Type="http://schemas.openxmlformats.org/officeDocument/2006/relationships/slide" Target="slides/slide6.xml"/><Relationship Id="rId11" Type="http://schemas.openxmlformats.org/officeDocument/2006/relationships/slide" Target="slides/slide30.xml"/><Relationship Id="rId5" Type="http://schemas.openxmlformats.org/officeDocument/2006/relationships/slide" Target="slides/slide5.xml"/><Relationship Id="rId15" Type="http://schemas.openxmlformats.org/officeDocument/2006/relationships/slide" Target="slides/slide44.xml"/><Relationship Id="rId10" Type="http://schemas.openxmlformats.org/officeDocument/2006/relationships/slide" Target="slides/slide10.xml"/><Relationship Id="rId4" Type="http://schemas.openxmlformats.org/officeDocument/2006/relationships/slide" Target="slides/slide4.xml"/><Relationship Id="rId9" Type="http://schemas.openxmlformats.org/officeDocument/2006/relationships/slide" Target="slides/slide9.xml"/><Relationship Id="rId14" Type="http://schemas.openxmlformats.org/officeDocument/2006/relationships/slide" Target="slides/slide4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62BB97EC-DDBE-684D-B5FE-E6B2895EFBEC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30496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49FB2FD-3E8A-EE43-B1B5-08171C33F6E0}" type="slidenum">
              <a:rPr lang="en-GB"/>
              <a:pPr>
                <a:defRPr/>
              </a:pPr>
              <a:t>1</a:t>
            </a:fld>
            <a:endParaRPr lang="en-GB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169380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8EC260B-692F-164E-94A8-D820F86350EE}" type="slidenum">
              <a:rPr lang="en-GB"/>
              <a:pPr>
                <a:defRPr/>
              </a:pPr>
              <a:t>10</a:t>
            </a:fld>
            <a:endParaRPr lang="en-GB"/>
          </a:p>
        </p:txBody>
      </p:sp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934764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E59A74D-BE09-564F-A8E9-2FD0994C2BEC}" type="slidenum">
              <a:rPr lang="en-GB"/>
              <a:pPr>
                <a:defRPr/>
              </a:pPr>
              <a:t>11</a:t>
            </a:fld>
            <a:endParaRPr lang="en-GB"/>
          </a:p>
        </p:txBody>
      </p:sp>
      <p:sp>
        <p:nvSpPr>
          <p:cNvPr id="389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89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67664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B8D3BD7-44C5-B447-B6FA-BA7369695735}" type="slidenum">
              <a:rPr lang="en-GB"/>
              <a:pPr>
                <a:defRPr/>
              </a:pPr>
              <a:t>17</a:t>
            </a:fld>
            <a:endParaRPr lang="en-GB"/>
          </a:p>
        </p:txBody>
      </p:sp>
      <p:sp>
        <p:nvSpPr>
          <p:cNvPr id="322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22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33222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B26C45D-CD60-ED48-99BA-1D88F20C8D24}" type="slidenum">
              <a:rPr lang="en-GB"/>
              <a:pPr>
                <a:defRPr/>
              </a:pPr>
              <a:t>24</a:t>
            </a:fld>
            <a:endParaRPr lang="en-GB"/>
          </a:p>
        </p:txBody>
      </p:sp>
      <p:sp>
        <p:nvSpPr>
          <p:cNvPr id="328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28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721985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7E8C849-60F3-7045-80BD-50577470ABBB}" type="slidenum">
              <a:rPr lang="en-GB"/>
              <a:pPr>
                <a:defRPr/>
              </a:pPr>
              <a:t>25</a:t>
            </a:fld>
            <a:endParaRPr lang="en-GB"/>
          </a:p>
        </p:txBody>
      </p:sp>
      <p:sp>
        <p:nvSpPr>
          <p:cNvPr id="380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80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8927351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7CD1827-6E29-D943-9477-1EEAED673904}" type="slidenum">
              <a:rPr lang="en-GB"/>
              <a:pPr>
                <a:defRPr/>
              </a:pPr>
              <a:t>26</a:t>
            </a:fld>
            <a:endParaRPr lang="en-GB"/>
          </a:p>
        </p:txBody>
      </p:sp>
      <p:sp>
        <p:nvSpPr>
          <p:cNvPr id="58370" name="Rectangle 6"/>
          <p:cNvSpPr txBox="1">
            <a:spLocks noGrp="1" noChangeArrowheads="1"/>
          </p:cNvSpPr>
          <p:nvPr/>
        </p:nvSpPr>
        <p:spPr bwMode="auto">
          <a:xfrm>
            <a:off x="3883025" y="8685213"/>
            <a:ext cx="29749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defTabSz="414338" eaLnBrk="0" hangingPunct="0">
              <a:tabLst>
                <a:tab pos="635000" algn="l"/>
                <a:tab pos="1268413" algn="l"/>
                <a:tab pos="1903413" algn="l"/>
                <a:tab pos="2538413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414338" eaLnBrk="0" hangingPunct="0">
              <a:tabLst>
                <a:tab pos="635000" algn="l"/>
                <a:tab pos="1268413" algn="l"/>
                <a:tab pos="1903413" algn="l"/>
                <a:tab pos="2538413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414338" eaLnBrk="0" hangingPunct="0">
              <a:tabLst>
                <a:tab pos="635000" algn="l"/>
                <a:tab pos="1268413" algn="l"/>
                <a:tab pos="1903413" algn="l"/>
                <a:tab pos="2538413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414338" eaLnBrk="0" hangingPunct="0">
              <a:tabLst>
                <a:tab pos="635000" algn="l"/>
                <a:tab pos="1268413" algn="l"/>
                <a:tab pos="1903413" algn="l"/>
                <a:tab pos="2538413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414338" eaLnBrk="0" hangingPunct="0">
              <a:tabLst>
                <a:tab pos="635000" algn="l"/>
                <a:tab pos="1268413" algn="l"/>
                <a:tab pos="1903413" algn="l"/>
                <a:tab pos="2538413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14338" eaLnBrk="0" fontAlgn="base" hangingPunct="0">
              <a:spcBef>
                <a:spcPct val="0"/>
              </a:spcBef>
              <a:spcAft>
                <a:spcPct val="0"/>
              </a:spcAft>
              <a:tabLst>
                <a:tab pos="635000" algn="l"/>
                <a:tab pos="1268413" algn="l"/>
                <a:tab pos="1903413" algn="l"/>
                <a:tab pos="2538413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14338" eaLnBrk="0" fontAlgn="base" hangingPunct="0">
              <a:spcBef>
                <a:spcPct val="0"/>
              </a:spcBef>
              <a:spcAft>
                <a:spcPct val="0"/>
              </a:spcAft>
              <a:tabLst>
                <a:tab pos="635000" algn="l"/>
                <a:tab pos="1268413" algn="l"/>
                <a:tab pos="1903413" algn="l"/>
                <a:tab pos="2538413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14338" eaLnBrk="0" fontAlgn="base" hangingPunct="0">
              <a:spcBef>
                <a:spcPct val="0"/>
              </a:spcBef>
              <a:spcAft>
                <a:spcPct val="0"/>
              </a:spcAft>
              <a:tabLst>
                <a:tab pos="635000" algn="l"/>
                <a:tab pos="1268413" algn="l"/>
                <a:tab pos="1903413" algn="l"/>
                <a:tab pos="2538413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14338" eaLnBrk="0" fontAlgn="base" hangingPunct="0">
              <a:spcBef>
                <a:spcPct val="0"/>
              </a:spcBef>
              <a:spcAft>
                <a:spcPct val="0"/>
              </a:spcAft>
              <a:tabLst>
                <a:tab pos="635000" algn="l"/>
                <a:tab pos="1268413" algn="l"/>
                <a:tab pos="1903413" algn="l"/>
                <a:tab pos="2538413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 eaLnBrk="1">
              <a:lnSpc>
                <a:spcPct val="93000"/>
              </a:lnSpc>
              <a:buClr>
                <a:srgbClr val="000000"/>
              </a:buClr>
              <a:buSzPct val="45000"/>
              <a:buFont typeface="Wingdings" charset="0"/>
              <a:buNone/>
            </a:pPr>
            <a:fld id="{28C7F5B0-D029-B64C-8293-941EE5CC26E7}" type="slidenum">
              <a:rPr lang="en-GB" sz="1200">
                <a:solidFill>
                  <a:srgbClr val="000000"/>
                </a:solidFill>
                <a:cs typeface="Arial" charset="0"/>
              </a:rPr>
              <a:pPr algn="r" eaLnBrk="1">
                <a:lnSpc>
                  <a:spcPct val="93000"/>
                </a:lnSpc>
                <a:buClr>
                  <a:srgbClr val="000000"/>
                </a:buClr>
                <a:buSzPct val="45000"/>
                <a:buFont typeface="Wingdings" charset="0"/>
                <a:buNone/>
              </a:pPr>
              <a:t>26</a:t>
            </a:fld>
            <a:endParaRPr lang="en-GB" sz="12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324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68825" cy="3425825"/>
          </a:xfrm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246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4813" cy="4114800"/>
          </a:xfrm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eaLnBrk="1" hangingPunct="1">
              <a:defRPr/>
            </a:pPr>
            <a:endParaRPr lang="es-E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1001879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57C41FB-A7AE-7E4B-94C1-4CB43BEA4B4C}" type="slidenum">
              <a:rPr lang="en-GB"/>
              <a:pPr>
                <a:defRPr/>
              </a:pPr>
              <a:t>27</a:t>
            </a:fld>
            <a:endParaRPr lang="en-GB"/>
          </a:p>
        </p:txBody>
      </p:sp>
      <p:sp>
        <p:nvSpPr>
          <p:cNvPr id="370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70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428445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3B258E4-E461-9640-8F5A-C1A7CA6FE785}" type="slidenum">
              <a:rPr lang="en-GB"/>
              <a:pPr>
                <a:defRPr/>
              </a:pPr>
              <a:t>28</a:t>
            </a:fld>
            <a:endParaRPr lang="en-GB"/>
          </a:p>
        </p:txBody>
      </p:sp>
      <p:sp>
        <p:nvSpPr>
          <p:cNvPr id="371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71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7394531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2D6E098-7725-5C4F-8010-023F32BAD48F}" type="slidenum">
              <a:rPr lang="en-GB"/>
              <a:pPr>
                <a:defRPr/>
              </a:pPr>
              <a:t>29</a:t>
            </a:fld>
            <a:endParaRPr lang="en-GB"/>
          </a:p>
        </p:txBody>
      </p:sp>
      <p:sp>
        <p:nvSpPr>
          <p:cNvPr id="207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9213" y="877888"/>
            <a:ext cx="4221162" cy="3165475"/>
          </a:xfrm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07875" name="Text Box 3"/>
          <p:cNvSpPr txBox="1"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0275" cy="3513138"/>
          </a:xfrm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0171" tIns="40086" rIns="80171" bIns="40086" anchor="ctr"/>
          <a:lstStyle/>
          <a:p>
            <a:pPr eaLnBrk="1" hangingPunct="1"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2495387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670C503-E553-884E-B8B0-BF98ABEE0969}" type="slidenum">
              <a:rPr lang="en-GB"/>
              <a:pPr>
                <a:defRPr/>
              </a:pPr>
              <a:t>30</a:t>
            </a:fld>
            <a:endParaRPr lang="en-GB"/>
          </a:p>
        </p:txBody>
      </p:sp>
      <p:sp>
        <p:nvSpPr>
          <p:cNvPr id="316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6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382970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00BA7E2-C1A6-954D-8C3D-62055B0ACAE3}" type="slidenum">
              <a:rPr lang="en-GB"/>
              <a:pPr>
                <a:defRPr/>
              </a:pPr>
              <a:t>2</a:t>
            </a:fld>
            <a:endParaRPr lang="en-GB"/>
          </a:p>
        </p:txBody>
      </p:sp>
      <p:sp>
        <p:nvSpPr>
          <p:cNvPr id="340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40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1955233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2326B77-06E7-1049-B6B9-A9D5463C8240}" type="slidenum">
              <a:rPr lang="en-GB"/>
              <a:pPr>
                <a:defRPr/>
              </a:pPr>
              <a:t>31</a:t>
            </a:fld>
            <a:endParaRPr lang="en-GB"/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7079881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FBD75F2-5894-294B-9BE2-8F4B66E51A38}" type="slidenum">
              <a:rPr lang="en-GB"/>
              <a:pPr>
                <a:defRPr/>
              </a:pPr>
              <a:t>32</a:t>
            </a:fld>
            <a:endParaRPr lang="en-GB"/>
          </a:p>
        </p:txBody>
      </p:sp>
      <p:sp>
        <p:nvSpPr>
          <p:cNvPr id="402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02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786195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1DE15FC-072D-8746-8D5D-101569391E5C}" type="slidenum">
              <a:rPr lang="en-GB"/>
              <a:pPr>
                <a:defRPr/>
              </a:pPr>
              <a:t>33</a:t>
            </a:fld>
            <a:endParaRPr lang="en-GB"/>
          </a:p>
        </p:txBody>
      </p:sp>
      <p:sp>
        <p:nvSpPr>
          <p:cNvPr id="403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03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0064433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14006AC-A471-0745-AC67-0C5DF9EC9F7E}" type="slidenum">
              <a:rPr lang="en-GB"/>
              <a:pPr>
                <a:defRPr/>
              </a:pPr>
              <a:t>37</a:t>
            </a:fld>
            <a:endParaRPr lang="en-GB"/>
          </a:p>
        </p:txBody>
      </p:sp>
      <p:sp>
        <p:nvSpPr>
          <p:cNvPr id="390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90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0310769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021590E-F4A8-084A-955C-B30708A8205E}" type="slidenum">
              <a:rPr lang="en-GB"/>
              <a:pPr>
                <a:defRPr/>
              </a:pPr>
              <a:t>38</a:t>
            </a:fld>
            <a:endParaRPr lang="en-GB"/>
          </a:p>
        </p:txBody>
      </p:sp>
      <p:sp>
        <p:nvSpPr>
          <p:cNvPr id="391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91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0122821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062D4FF-A81C-AB45-89F3-11C4E698023D}" type="slidenum">
              <a:rPr lang="en-GB"/>
              <a:pPr>
                <a:defRPr/>
              </a:pPr>
              <a:t>39</a:t>
            </a:fld>
            <a:endParaRPr lang="en-GB"/>
          </a:p>
        </p:txBody>
      </p:sp>
      <p:sp>
        <p:nvSpPr>
          <p:cNvPr id="393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93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2857327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512743B-46F5-BF45-8E08-3C6FC2FDD38B}" type="slidenum">
              <a:rPr lang="en-GB"/>
              <a:pPr>
                <a:defRPr/>
              </a:pPr>
              <a:t>40</a:t>
            </a:fld>
            <a:endParaRPr lang="en-GB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4352145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512743B-46F5-BF45-8E08-3C6FC2FDD38B}" type="slidenum">
              <a:rPr lang="en-GB"/>
              <a:pPr>
                <a:defRPr/>
              </a:pPr>
              <a:t>41</a:t>
            </a:fld>
            <a:endParaRPr lang="en-GB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3575723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512743B-46F5-BF45-8E08-3C6FC2FDD38B}" type="slidenum">
              <a:rPr lang="en-GB"/>
              <a:pPr>
                <a:defRPr/>
              </a:pPr>
              <a:t>44</a:t>
            </a:fld>
            <a:endParaRPr lang="en-GB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8995860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512743B-46F5-BF45-8E08-3C6FC2FDD38B}" type="slidenum">
              <a:rPr lang="en-GB"/>
              <a:pPr>
                <a:defRPr/>
              </a:pPr>
              <a:t>45</a:t>
            </a:fld>
            <a:endParaRPr lang="en-GB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696531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00BA7E2-C1A6-954D-8C3D-62055B0ACAE3}" type="slidenum">
              <a:rPr lang="en-GB"/>
              <a:pPr>
                <a:defRPr/>
              </a:pPr>
              <a:t>3</a:t>
            </a:fld>
            <a:endParaRPr lang="en-GB"/>
          </a:p>
        </p:txBody>
      </p:sp>
      <p:sp>
        <p:nvSpPr>
          <p:cNvPr id="340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40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086862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512743B-46F5-BF45-8E08-3C6FC2FDD38B}" type="slidenum">
              <a:rPr lang="en-GB"/>
              <a:pPr>
                <a:defRPr/>
              </a:pPr>
              <a:t>46</a:t>
            </a:fld>
            <a:endParaRPr lang="en-GB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6813020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512743B-46F5-BF45-8E08-3C6FC2FDD38B}" type="slidenum">
              <a:rPr lang="en-GB"/>
              <a:pPr>
                <a:defRPr/>
              </a:pPr>
              <a:t>47</a:t>
            </a:fld>
            <a:endParaRPr lang="en-GB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9988351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0F047B2-BB4E-DB4D-A151-64ECA20918A1}" type="slidenum">
              <a:rPr lang="en-GB"/>
              <a:pPr>
                <a:defRPr/>
              </a:pPr>
              <a:t>50</a:t>
            </a:fld>
            <a:endParaRPr lang="en-GB"/>
          </a:p>
        </p:txBody>
      </p:sp>
      <p:sp>
        <p:nvSpPr>
          <p:cNvPr id="369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69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6676164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CF7B928-36C4-1A42-952B-2135D45D1C14}" type="slidenum">
              <a:rPr lang="en-GB"/>
              <a:pPr>
                <a:defRPr/>
              </a:pPr>
              <a:t>51</a:t>
            </a:fld>
            <a:endParaRPr lang="en-GB"/>
          </a:p>
        </p:txBody>
      </p:sp>
      <p:sp>
        <p:nvSpPr>
          <p:cNvPr id="3778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77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93434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00BA7E2-C1A6-954D-8C3D-62055B0ACAE3}" type="slidenum">
              <a:rPr lang="en-GB"/>
              <a:pPr>
                <a:defRPr/>
              </a:pPr>
              <a:t>4</a:t>
            </a:fld>
            <a:endParaRPr lang="en-GB"/>
          </a:p>
        </p:txBody>
      </p:sp>
      <p:sp>
        <p:nvSpPr>
          <p:cNvPr id="340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40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928652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18702E2-2532-5B41-B5ED-2CD2DBE37B5E}" type="slidenum">
              <a:rPr lang="en-GB"/>
              <a:pPr>
                <a:defRPr/>
              </a:pPr>
              <a:t>5</a:t>
            </a:fld>
            <a:endParaRPr lang="en-GB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314325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001FA70-EA34-9448-ABBA-4A52535B4379}" type="slidenum">
              <a:rPr lang="en-GB"/>
              <a:pPr>
                <a:defRPr/>
              </a:pPr>
              <a:t>6</a:t>
            </a:fld>
            <a:endParaRPr lang="en-GB"/>
          </a:p>
        </p:txBody>
      </p:sp>
      <p:sp>
        <p:nvSpPr>
          <p:cNvPr id="265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65219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47993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07ABCE0-37B0-5746-8EC8-B49C9DBA937B}" type="slidenum">
              <a:rPr lang="en-GB"/>
              <a:pPr>
                <a:defRPr/>
              </a:pPr>
              <a:t>7</a:t>
            </a:fld>
            <a:endParaRPr lang="en-GB"/>
          </a:p>
        </p:txBody>
      </p:sp>
      <p:sp>
        <p:nvSpPr>
          <p:cNvPr id="349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4918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465950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A4551E6-7A3C-F043-8A5C-2E49B66D8297}" type="slidenum">
              <a:rPr lang="en-GB"/>
              <a:pPr>
                <a:defRPr/>
              </a:pPr>
              <a:t>8</a:t>
            </a:fld>
            <a:endParaRPr lang="en-GB"/>
          </a:p>
        </p:txBody>
      </p:sp>
      <p:sp>
        <p:nvSpPr>
          <p:cNvPr id="279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7955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45031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53B6D51-17CA-4C47-943D-921F09E361B3}" type="slidenum">
              <a:rPr lang="en-GB"/>
              <a:pPr>
                <a:defRPr/>
              </a:pPr>
              <a:t>9</a:t>
            </a:fld>
            <a:endParaRPr lang="en-GB"/>
          </a:p>
        </p:txBody>
      </p:sp>
      <p:sp>
        <p:nvSpPr>
          <p:cNvPr id="283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8365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584908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6296" y="638132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1">
                <a:latin typeface="Comic Sans MS"/>
                <a:cs typeface="Comic Sans MS"/>
              </a:defRPr>
            </a:lvl1pPr>
          </a:lstStyle>
          <a:p>
            <a:pPr>
              <a:defRPr/>
            </a:pPr>
            <a:fld id="{46739D13-E5FF-F648-9598-8CC5DA212D08}" type="slidenum">
              <a:rPr lang="en-GB" smtClean="0"/>
              <a:pPr>
                <a:defRPr/>
              </a:pPr>
              <a:t>‹nº›</a:t>
            </a:fld>
            <a:r>
              <a:rPr lang="en-GB" dirty="0"/>
              <a:t>/40</a:t>
            </a:r>
          </a:p>
        </p:txBody>
      </p:sp>
    </p:spTree>
    <p:extLst>
      <p:ext uri="{BB962C8B-B14F-4D97-AF65-F5344CB8AC3E}">
        <p14:creationId xmlns:p14="http://schemas.microsoft.com/office/powerpoint/2010/main" val="4058329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6296" y="638132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1">
                <a:latin typeface="Comic Sans MS"/>
                <a:cs typeface="Comic Sans MS"/>
              </a:defRPr>
            </a:lvl1pPr>
          </a:lstStyle>
          <a:p>
            <a:pPr>
              <a:defRPr/>
            </a:pPr>
            <a:fld id="{46739D13-E5FF-F648-9598-8CC5DA212D08}" type="slidenum">
              <a:rPr lang="en-GB" smtClean="0"/>
              <a:pPr>
                <a:defRPr/>
              </a:pPr>
              <a:t>‹nº›</a:t>
            </a:fld>
            <a:r>
              <a:rPr lang="en-GB" dirty="0"/>
              <a:t>/40</a:t>
            </a:r>
          </a:p>
        </p:txBody>
      </p:sp>
    </p:spTree>
    <p:extLst>
      <p:ext uri="{BB962C8B-B14F-4D97-AF65-F5344CB8AC3E}">
        <p14:creationId xmlns:p14="http://schemas.microsoft.com/office/powerpoint/2010/main" val="13919720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6296" y="638132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1">
                <a:latin typeface="Comic Sans MS"/>
                <a:cs typeface="Comic Sans MS"/>
              </a:defRPr>
            </a:lvl1pPr>
          </a:lstStyle>
          <a:p>
            <a:pPr>
              <a:defRPr/>
            </a:pPr>
            <a:fld id="{46739D13-E5FF-F648-9598-8CC5DA212D08}" type="slidenum">
              <a:rPr lang="en-GB" smtClean="0"/>
              <a:pPr>
                <a:defRPr/>
              </a:pPr>
              <a:t>‹nº›</a:t>
            </a:fld>
            <a:r>
              <a:rPr lang="en-GB" dirty="0"/>
              <a:t>/40</a:t>
            </a:r>
          </a:p>
        </p:txBody>
      </p:sp>
    </p:spTree>
    <p:extLst>
      <p:ext uri="{BB962C8B-B14F-4D97-AF65-F5344CB8AC3E}">
        <p14:creationId xmlns:p14="http://schemas.microsoft.com/office/powerpoint/2010/main" val="31013776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+ 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60087474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7188A3-606C-C141-AAB0-E2B90CF88B13}" type="slidenum">
              <a:rPr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612304"/>
      </p:ext>
    </p:extLst>
  </p:cSld>
  <p:clrMapOvr>
    <a:masterClrMapping/>
  </p:clrMapOvr>
  <p:transition advClick="0" advTm="200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B5CD61-266A-3C49-A347-2A840051AFA7}" type="slidenum">
              <a:rPr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3904702"/>
      </p:ext>
    </p:extLst>
  </p:cSld>
  <p:clrMapOvr>
    <a:masterClrMapping/>
  </p:clrMapOvr>
  <p:transition advClick="0" advTm="200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B53E86-D7B9-6E43-8FF3-A5C8849A1F53}" type="slidenum">
              <a:rPr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7583058"/>
      </p:ext>
    </p:extLst>
  </p:cSld>
  <p:clrMapOvr>
    <a:masterClrMapping/>
  </p:clrMapOvr>
  <p:transition advClick="0" advTm="200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D3CBBB-FF23-1845-993C-CEE7FF5BF2F4}" type="slidenum">
              <a:rPr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1412842"/>
      </p:ext>
    </p:extLst>
  </p:cSld>
  <p:clrMapOvr>
    <a:masterClrMapping/>
  </p:clrMapOvr>
  <p:transition advClick="0" advTm="200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6859A2-1DBC-944E-95E3-C3A57F375C00}" type="slidenum">
              <a:rPr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945588"/>
      </p:ext>
    </p:extLst>
  </p:cSld>
  <p:clrMapOvr>
    <a:masterClrMapping/>
  </p:clrMapOvr>
  <p:transition advClick="0" advTm="200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059CA6-7510-A14B-B95E-895EECA24185}" type="slidenum">
              <a:rPr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6765938"/>
      </p:ext>
    </p:extLst>
  </p:cSld>
  <p:clrMapOvr>
    <a:masterClrMapping/>
  </p:clrMapOvr>
  <p:transition advClick="0" advTm="200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A11CD5-1A24-0D47-A75B-953A4DAC3DEF}" type="slidenum">
              <a:rPr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7236021"/>
      </p:ext>
    </p:extLst>
  </p:cSld>
  <p:clrMapOvr>
    <a:masterClrMapping/>
  </p:clrMapOvr>
  <p:transition advClick="0" advTm="2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6296" y="638132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1">
                <a:latin typeface="Comic Sans MS"/>
                <a:cs typeface="Comic Sans MS"/>
              </a:defRPr>
            </a:lvl1pPr>
          </a:lstStyle>
          <a:p>
            <a:pPr>
              <a:defRPr/>
            </a:pPr>
            <a:fld id="{46739D13-E5FF-F648-9598-8CC5DA212D08}" type="slidenum">
              <a:rPr lang="en-GB" smtClean="0"/>
              <a:pPr>
                <a:defRPr/>
              </a:pPr>
              <a:t>‹nº›</a:t>
            </a:fld>
            <a:r>
              <a:rPr lang="en-GB" dirty="0"/>
              <a:t>/40</a:t>
            </a:r>
          </a:p>
        </p:txBody>
      </p:sp>
    </p:spTree>
    <p:extLst>
      <p:ext uri="{BB962C8B-B14F-4D97-AF65-F5344CB8AC3E}">
        <p14:creationId xmlns:p14="http://schemas.microsoft.com/office/powerpoint/2010/main" val="26797176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79F133-1920-8047-A19A-E4AA12B92FCE}" type="slidenum">
              <a:rPr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1107837"/>
      </p:ext>
    </p:extLst>
  </p:cSld>
  <p:clrMapOvr>
    <a:masterClrMapping/>
  </p:clrMapOvr>
  <p:transition advClick="0" advTm="200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2023F3-BDB3-DC4E-9842-47E0BB7B65A9}" type="slidenum">
              <a:rPr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3039602"/>
      </p:ext>
    </p:extLst>
  </p:cSld>
  <p:clrMapOvr>
    <a:masterClrMapping/>
  </p:clrMapOvr>
  <p:transition advClick="0" advTm="200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D84844-F8FB-8E43-A072-BA8894B2409F}" type="slidenum">
              <a:rPr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793370"/>
      </p:ext>
    </p:extLst>
  </p:cSld>
  <p:clrMapOvr>
    <a:masterClrMapping/>
  </p:clrMapOvr>
  <p:transition advClick="0" advTm="200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00C467-276C-8048-86BE-A8D1B6EE512D}" type="slidenum">
              <a:rPr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972286"/>
      </p:ext>
    </p:extLst>
  </p:cSld>
  <p:clrMapOvr>
    <a:masterClrMapping/>
  </p:clrMapOvr>
  <p:transition advClick="0" advTm="200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0" descr="Picture 10"/>
          <p:cNvPicPr>
            <a:picLocks noChangeAspect="1"/>
          </p:cNvPicPr>
          <p:nvPr/>
        </p:nvPicPr>
        <p:blipFill>
          <a:blip r:embed="rId2"/>
          <a:srcRect r="3957" b="10842"/>
          <a:stretch>
            <a:fillRect/>
          </a:stretch>
        </p:blipFill>
        <p:spPr>
          <a:xfrm>
            <a:off x="8971267" y="-10629"/>
            <a:ext cx="198304" cy="6114361"/>
          </a:xfrm>
          <a:prstGeom prst="rect">
            <a:avLst/>
          </a:prstGeom>
          <a:ln w="12700">
            <a:miter lim="400000"/>
          </a:ln>
        </p:spPr>
      </p:pic>
      <p:sp>
        <p:nvSpPr>
          <p:cNvPr id="14" name="Texto do título"/>
          <p:cNvSpPr txBox="1">
            <a:spLocks noGrp="1"/>
          </p:cNvSpPr>
          <p:nvPr>
            <p:ph type="title"/>
          </p:nvPr>
        </p:nvSpPr>
        <p:spPr>
          <a:xfrm>
            <a:off x="1657350" y="1122363"/>
            <a:ext cx="5829300" cy="2387601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t>Texto do título</a:t>
            </a:r>
          </a:p>
        </p:txBody>
      </p:sp>
      <p:sp>
        <p:nvSpPr>
          <p:cNvPr id="15" name="Nível um…"/>
          <p:cNvSpPr txBox="1">
            <a:spLocks noGrp="1"/>
          </p:cNvSpPr>
          <p:nvPr>
            <p:ph type="body" sz="quarter" idx="1"/>
          </p:nvPr>
        </p:nvSpPr>
        <p:spPr>
          <a:xfrm>
            <a:off x="2000250" y="3602038"/>
            <a:ext cx="5143500" cy="165576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1800"/>
            </a:lvl1pPr>
            <a:lvl2pPr marL="0" indent="171450" algn="ctr">
              <a:buSzTx/>
              <a:buFontTx/>
              <a:buNone/>
              <a:defRPr sz="1800"/>
            </a:lvl2pPr>
            <a:lvl3pPr marL="0" indent="342900" algn="ctr">
              <a:buSzTx/>
              <a:buFontTx/>
              <a:buNone/>
              <a:defRPr sz="1800"/>
            </a:lvl3pPr>
            <a:lvl4pPr marL="0" indent="514350" algn="ctr">
              <a:buSzTx/>
              <a:buFontTx/>
              <a:buNone/>
              <a:defRPr sz="1800"/>
            </a:lvl4pPr>
            <a:lvl5pPr marL="0" indent="685800" algn="ctr">
              <a:buSzTx/>
              <a:buFontTx/>
              <a:buNone/>
              <a:defRPr sz="1800"/>
            </a:lvl5pPr>
          </a:lstStyle>
          <a:p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16" name="Número do diapositivo"/>
          <p:cNvSpPr txBox="1">
            <a:spLocks noGrp="1"/>
          </p:cNvSpPr>
          <p:nvPr>
            <p:ph type="sldNum" sz="quarter" idx="2"/>
          </p:nvPr>
        </p:nvSpPr>
        <p:spPr>
          <a:xfrm>
            <a:off x="8681937" y="6440536"/>
            <a:ext cx="487634" cy="41549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  <p:sp>
        <p:nvSpPr>
          <p:cNvPr id="17" name="Footer Placeholder 8"/>
          <p:cNvSpPr txBox="1"/>
          <p:nvPr/>
        </p:nvSpPr>
        <p:spPr>
          <a:xfrm>
            <a:off x="3405933" y="6555039"/>
            <a:ext cx="2314575" cy="207749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34290" bIns="34290" anchor="ctr">
            <a:spAutoFit/>
          </a:bodyPr>
          <a:lstStyle>
            <a:lvl1pPr algn="ctr">
              <a:defRPr sz="2400">
                <a:solidFill>
                  <a:srgbClr val="888888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lvl1pPr>
          </a:lstStyle>
          <a:p>
            <a:r>
              <a:rPr sz="900"/>
              <a:t>ruben@lip.pt</a:t>
            </a:r>
          </a:p>
        </p:txBody>
      </p:sp>
    </p:spTree>
    <p:extLst>
      <p:ext uri="{BB962C8B-B14F-4D97-AF65-F5344CB8AC3E}">
        <p14:creationId xmlns:p14="http://schemas.microsoft.com/office/powerpoint/2010/main" val="1488183869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o do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sp>
        <p:nvSpPr>
          <p:cNvPr id="25" name="Nível um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26" name="Número do diapositivo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75981334"/>
      </p:ext>
    </p:extLst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10" descr="Picture 10"/>
          <p:cNvPicPr>
            <a:picLocks noChangeAspect="1"/>
          </p:cNvPicPr>
          <p:nvPr/>
        </p:nvPicPr>
        <p:blipFill>
          <a:blip r:embed="rId2"/>
          <a:srcRect r="3957" b="10842"/>
          <a:stretch>
            <a:fillRect/>
          </a:stretch>
        </p:blipFill>
        <p:spPr>
          <a:xfrm>
            <a:off x="8947412" y="-10629"/>
            <a:ext cx="198304" cy="6114361"/>
          </a:xfrm>
          <a:prstGeom prst="rect">
            <a:avLst/>
          </a:prstGeom>
          <a:ln w="12700">
            <a:miter lim="400000"/>
          </a:ln>
        </p:spPr>
      </p:pic>
      <p:sp>
        <p:nvSpPr>
          <p:cNvPr id="34" name="Texto do título"/>
          <p:cNvSpPr txBox="1">
            <a:spLocks noGrp="1"/>
          </p:cNvSpPr>
          <p:nvPr>
            <p:ph type="title"/>
          </p:nvPr>
        </p:nvSpPr>
        <p:spPr>
          <a:xfrm>
            <a:off x="1610916" y="1709739"/>
            <a:ext cx="5915025" cy="2852737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t>Texto do título</a:t>
            </a:r>
          </a:p>
        </p:txBody>
      </p:sp>
      <p:sp>
        <p:nvSpPr>
          <p:cNvPr id="35" name="Nível um…"/>
          <p:cNvSpPr txBox="1">
            <a:spLocks noGrp="1"/>
          </p:cNvSpPr>
          <p:nvPr>
            <p:ph type="body" sz="quarter" idx="1"/>
          </p:nvPr>
        </p:nvSpPr>
        <p:spPr>
          <a:xfrm>
            <a:off x="1610916" y="4589464"/>
            <a:ext cx="5915025" cy="15001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800"/>
            </a:lvl1pPr>
            <a:lvl2pPr marL="0" indent="171450">
              <a:buSzTx/>
              <a:buFontTx/>
              <a:buNone/>
              <a:defRPr sz="1800"/>
            </a:lvl2pPr>
            <a:lvl3pPr marL="0" indent="342900">
              <a:buSzTx/>
              <a:buFontTx/>
              <a:buNone/>
              <a:defRPr sz="1800"/>
            </a:lvl3pPr>
            <a:lvl4pPr marL="0" indent="514350">
              <a:buSzTx/>
              <a:buFontTx/>
              <a:buNone/>
              <a:defRPr sz="1800"/>
            </a:lvl4pPr>
            <a:lvl5pPr marL="0" indent="685800">
              <a:buSzTx/>
              <a:buFontTx/>
              <a:buNone/>
              <a:defRPr sz="1800"/>
            </a:lvl5pPr>
          </a:lstStyle>
          <a:p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36" name="Número do diapositivo"/>
          <p:cNvSpPr txBox="1">
            <a:spLocks noGrp="1"/>
          </p:cNvSpPr>
          <p:nvPr>
            <p:ph type="sldNum" sz="quarter" idx="2"/>
          </p:nvPr>
        </p:nvSpPr>
        <p:spPr>
          <a:xfrm>
            <a:off x="8658082" y="6440536"/>
            <a:ext cx="487634" cy="41549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  <p:sp>
        <p:nvSpPr>
          <p:cNvPr id="37" name="Footer Placeholder 8"/>
          <p:cNvSpPr txBox="1"/>
          <p:nvPr/>
        </p:nvSpPr>
        <p:spPr>
          <a:xfrm>
            <a:off x="3405933" y="6555039"/>
            <a:ext cx="2314575" cy="207749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34290" bIns="34290" anchor="ctr">
            <a:spAutoFit/>
          </a:bodyPr>
          <a:lstStyle>
            <a:lvl1pPr algn="ctr">
              <a:defRPr sz="2400">
                <a:solidFill>
                  <a:srgbClr val="888888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lvl1pPr>
          </a:lstStyle>
          <a:p>
            <a:r>
              <a:rPr sz="900"/>
              <a:t>ruben@lip.pt</a:t>
            </a:r>
          </a:p>
        </p:txBody>
      </p:sp>
    </p:spTree>
    <p:extLst>
      <p:ext uri="{BB962C8B-B14F-4D97-AF65-F5344CB8AC3E}">
        <p14:creationId xmlns:p14="http://schemas.microsoft.com/office/powerpoint/2010/main" val="3011336363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10" descr="Picture 10"/>
          <p:cNvPicPr>
            <a:picLocks noChangeAspect="1"/>
          </p:cNvPicPr>
          <p:nvPr/>
        </p:nvPicPr>
        <p:blipFill>
          <a:blip r:embed="rId2"/>
          <a:srcRect r="3957" b="10842"/>
          <a:stretch>
            <a:fillRect/>
          </a:stretch>
        </p:blipFill>
        <p:spPr>
          <a:xfrm>
            <a:off x="8945697" y="-10629"/>
            <a:ext cx="198304" cy="6114361"/>
          </a:xfrm>
          <a:prstGeom prst="rect">
            <a:avLst/>
          </a:prstGeom>
          <a:ln w="12700">
            <a:miter lim="400000"/>
          </a:ln>
        </p:spPr>
      </p:pic>
      <p:sp>
        <p:nvSpPr>
          <p:cNvPr id="45" name="Texto do título"/>
          <p:cNvSpPr txBox="1">
            <a:spLocks noGrp="1"/>
          </p:cNvSpPr>
          <p:nvPr>
            <p:ph type="title"/>
          </p:nvPr>
        </p:nvSpPr>
        <p:spPr>
          <a:xfrm>
            <a:off x="1151263" y="70403"/>
            <a:ext cx="6651434" cy="998233"/>
          </a:xfrm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sp>
        <p:nvSpPr>
          <p:cNvPr id="46" name="Número do diapositivo"/>
          <p:cNvSpPr txBox="1">
            <a:spLocks noGrp="1"/>
          </p:cNvSpPr>
          <p:nvPr>
            <p:ph type="sldNum" sz="quarter" idx="2"/>
          </p:nvPr>
        </p:nvSpPr>
        <p:spPr>
          <a:xfrm>
            <a:off x="8656367" y="6440536"/>
            <a:ext cx="487634" cy="41549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  <p:sp>
        <p:nvSpPr>
          <p:cNvPr id="47" name="Footer Placeholder 8"/>
          <p:cNvSpPr txBox="1"/>
          <p:nvPr/>
        </p:nvSpPr>
        <p:spPr>
          <a:xfrm>
            <a:off x="3405933" y="6555039"/>
            <a:ext cx="2314575" cy="207749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34290" bIns="34290" anchor="ctr">
            <a:spAutoFit/>
          </a:bodyPr>
          <a:lstStyle>
            <a:lvl1pPr algn="ctr">
              <a:defRPr sz="2400">
                <a:solidFill>
                  <a:srgbClr val="888888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lvl1pPr>
          </a:lstStyle>
          <a:p>
            <a:r>
              <a:rPr sz="900"/>
              <a:t>ruben@lip.pt</a:t>
            </a:r>
          </a:p>
        </p:txBody>
      </p:sp>
    </p:spTree>
    <p:extLst>
      <p:ext uri="{BB962C8B-B14F-4D97-AF65-F5344CB8AC3E}">
        <p14:creationId xmlns:p14="http://schemas.microsoft.com/office/powerpoint/2010/main" val="1912488668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o do título"/>
          <p:cNvSpPr txBox="1">
            <a:spLocks noGrp="1"/>
          </p:cNvSpPr>
          <p:nvPr>
            <p:ph type="title"/>
          </p:nvPr>
        </p:nvSpPr>
        <p:spPr>
          <a:xfrm>
            <a:off x="1151263" y="70403"/>
            <a:ext cx="6651434" cy="998233"/>
          </a:xfrm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pic>
        <p:nvPicPr>
          <p:cNvPr id="55" name="Picture 10" descr="Picture 10"/>
          <p:cNvPicPr>
            <a:picLocks noChangeAspect="1"/>
          </p:cNvPicPr>
          <p:nvPr/>
        </p:nvPicPr>
        <p:blipFill>
          <a:blip r:embed="rId2"/>
          <a:srcRect r="3957" b="10842"/>
          <a:stretch>
            <a:fillRect/>
          </a:stretch>
        </p:blipFill>
        <p:spPr>
          <a:xfrm>
            <a:off x="8945697" y="-10629"/>
            <a:ext cx="198304" cy="6114361"/>
          </a:xfrm>
          <a:prstGeom prst="rect">
            <a:avLst/>
          </a:prstGeom>
          <a:ln w="12700">
            <a:miter lim="400000"/>
          </a:ln>
        </p:spPr>
      </p:pic>
      <p:sp>
        <p:nvSpPr>
          <p:cNvPr id="56" name="01"/>
          <p:cNvSpPr txBox="1"/>
          <p:nvPr/>
        </p:nvSpPr>
        <p:spPr>
          <a:xfrm>
            <a:off x="8734914" y="6498243"/>
            <a:ext cx="409086" cy="300082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34290" bIns="34290" anchor="ctr">
            <a:spAutoFit/>
          </a:bodyPr>
          <a:lstStyle>
            <a:lvl1pPr algn="r">
              <a:defRPr sz="4000">
                <a:solidFill>
                  <a:srgbClr val="BFBFB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lvl1pPr>
          </a:lstStyle>
          <a:p>
            <a:r>
              <a:rPr sz="1500"/>
              <a:t>01</a:t>
            </a:r>
          </a:p>
        </p:txBody>
      </p:sp>
      <p:sp>
        <p:nvSpPr>
          <p:cNvPr id="57" name="Footer Placeholder 8"/>
          <p:cNvSpPr txBox="1"/>
          <p:nvPr/>
        </p:nvSpPr>
        <p:spPr>
          <a:xfrm>
            <a:off x="3405933" y="6555039"/>
            <a:ext cx="2314575" cy="207749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34290" bIns="34290" anchor="ctr">
            <a:spAutoFit/>
          </a:bodyPr>
          <a:lstStyle>
            <a:lvl1pPr algn="ctr">
              <a:defRPr sz="2400">
                <a:solidFill>
                  <a:srgbClr val="888888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lvl1pPr>
          </a:lstStyle>
          <a:p>
            <a:r>
              <a:rPr sz="900"/>
              <a:t>ruben@lip.pt</a:t>
            </a:r>
          </a:p>
        </p:txBody>
      </p:sp>
      <p:sp>
        <p:nvSpPr>
          <p:cNvPr id="58" name="Número do diapositivo"/>
          <p:cNvSpPr txBox="1">
            <a:spLocks noGrp="1"/>
          </p:cNvSpPr>
          <p:nvPr>
            <p:ph type="sldNum" sz="quarter" idx="2"/>
          </p:nvPr>
        </p:nvSpPr>
        <p:spPr>
          <a:xfrm>
            <a:off x="7513367" y="6451165"/>
            <a:ext cx="487634" cy="41549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35927778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sosceles Triangle 7"/>
          <p:cNvSpPr/>
          <p:nvPr/>
        </p:nvSpPr>
        <p:spPr>
          <a:xfrm>
            <a:off x="1259238" y="0"/>
            <a:ext cx="378043" cy="980729"/>
          </a:xfrm>
          <a:prstGeom prst="triangle">
            <a:avLst/>
          </a:prstGeom>
          <a:solidFill>
            <a:srgbClr val="FFFFFF"/>
          </a:solidFill>
          <a:ln w="12700">
            <a:miter lim="400000"/>
          </a:ln>
        </p:spPr>
        <p:txBody>
          <a:bodyPr tIns="34290" bIns="34290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sz="900"/>
          </a:p>
        </p:txBody>
      </p:sp>
      <p:sp>
        <p:nvSpPr>
          <p:cNvPr id="66" name="Número do diapositivo"/>
          <p:cNvSpPr txBox="1">
            <a:spLocks noGrp="1"/>
          </p:cNvSpPr>
          <p:nvPr>
            <p:ph type="sldNum" sz="quarter" idx="2"/>
          </p:nvPr>
        </p:nvSpPr>
        <p:spPr>
          <a:xfrm>
            <a:off x="8625647" y="6448636"/>
            <a:ext cx="498855" cy="41549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8A93A9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  <p:sp>
        <p:nvSpPr>
          <p:cNvPr id="67" name="Footer Placeholder 8"/>
          <p:cNvSpPr txBox="1"/>
          <p:nvPr/>
        </p:nvSpPr>
        <p:spPr>
          <a:xfrm>
            <a:off x="3405933" y="6555039"/>
            <a:ext cx="2314575" cy="207749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34290" bIns="34290" anchor="ctr">
            <a:spAutoFit/>
          </a:bodyPr>
          <a:lstStyle>
            <a:lvl1pPr algn="ctr">
              <a:defRPr sz="2400">
                <a:solidFill>
                  <a:srgbClr val="888888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lvl1pPr>
          </a:lstStyle>
          <a:p>
            <a:r>
              <a:rPr sz="900"/>
              <a:t>ruben@lip.pt</a:t>
            </a:r>
          </a:p>
        </p:txBody>
      </p:sp>
    </p:spTree>
    <p:extLst>
      <p:ext uri="{BB962C8B-B14F-4D97-AF65-F5344CB8AC3E}">
        <p14:creationId xmlns:p14="http://schemas.microsoft.com/office/powerpoint/2010/main" val="2784809266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6296" y="638132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1">
                <a:latin typeface="Comic Sans MS"/>
                <a:cs typeface="Comic Sans MS"/>
              </a:defRPr>
            </a:lvl1pPr>
          </a:lstStyle>
          <a:p>
            <a:pPr>
              <a:defRPr/>
            </a:pPr>
            <a:fld id="{46739D13-E5FF-F648-9598-8CC5DA212D08}" type="slidenum">
              <a:rPr lang="en-GB" smtClean="0"/>
              <a:pPr>
                <a:defRPr/>
              </a:pPr>
              <a:t>‹nº›</a:t>
            </a:fld>
            <a:r>
              <a:rPr lang="en-GB" dirty="0"/>
              <a:t>/40</a:t>
            </a:r>
          </a:p>
        </p:txBody>
      </p:sp>
    </p:spTree>
    <p:extLst>
      <p:ext uri="{BB962C8B-B14F-4D97-AF65-F5344CB8AC3E}">
        <p14:creationId xmlns:p14="http://schemas.microsoft.com/office/powerpoint/2010/main" val="152133333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ustom Layout 0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Texto do título"/>
          <p:cNvSpPr txBox="1">
            <a:spLocks noGrp="1"/>
          </p:cNvSpPr>
          <p:nvPr>
            <p:ph type="title"/>
          </p:nvPr>
        </p:nvSpPr>
        <p:spPr>
          <a:xfrm>
            <a:off x="1143000" y="-27384"/>
            <a:ext cx="6858000" cy="792088"/>
          </a:xfrm>
          <a:prstGeom prst="rect">
            <a:avLst/>
          </a:prstGeom>
          <a:ln w="12700"/>
        </p:spPr>
        <p:txBody>
          <a:bodyPr lIns="91437" tIns="91437" rIns="91437" bIns="91437"/>
          <a:lstStyle>
            <a:lvl1pPr>
              <a:lnSpc>
                <a:spcPct val="100000"/>
              </a:lnSpc>
              <a:defRPr sz="2588">
                <a:solidFill>
                  <a:srgbClr val="FFFFFF"/>
                </a:solidFill>
              </a:defRPr>
            </a:lvl1pPr>
          </a:lstStyle>
          <a:p>
            <a:r>
              <a:t>Texto do título</a:t>
            </a:r>
          </a:p>
        </p:txBody>
      </p:sp>
      <p:sp>
        <p:nvSpPr>
          <p:cNvPr id="75" name="Número do diapositivo"/>
          <p:cNvSpPr txBox="1">
            <a:spLocks noGrp="1"/>
          </p:cNvSpPr>
          <p:nvPr>
            <p:ph type="sldNum" sz="quarter" idx="2"/>
          </p:nvPr>
        </p:nvSpPr>
        <p:spPr>
          <a:xfrm>
            <a:off x="6408204" y="6450179"/>
            <a:ext cx="458774" cy="450567"/>
          </a:xfrm>
          <a:prstGeom prst="rect">
            <a:avLst/>
          </a:prstGeom>
        </p:spPr>
        <p:txBody>
          <a:bodyPr lIns="91437" tIns="91437" rIns="91437" bIns="91437"/>
          <a:lstStyle>
            <a:lvl1pPr algn="l" defTabSz="438150">
              <a:lnSpc>
                <a:spcPct val="150000"/>
              </a:lnSpc>
              <a:defRPr sz="1275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47626991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Número do diapositivo"/>
          <p:cNvSpPr txBox="1">
            <a:spLocks noGrp="1"/>
          </p:cNvSpPr>
          <p:nvPr>
            <p:ph type="sldNum" sz="quarter" idx="2"/>
          </p:nvPr>
        </p:nvSpPr>
        <p:spPr>
          <a:xfrm>
            <a:off x="7454056" y="6428082"/>
            <a:ext cx="546945" cy="461663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404040"/>
                </a:solidFill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  <p:sp>
        <p:nvSpPr>
          <p:cNvPr id="83" name="Texto do título"/>
          <p:cNvSpPr txBox="1">
            <a:spLocks noGrp="1"/>
          </p:cNvSpPr>
          <p:nvPr>
            <p:ph type="title"/>
          </p:nvPr>
        </p:nvSpPr>
        <p:spPr>
          <a:xfrm>
            <a:off x="1151263" y="70403"/>
            <a:ext cx="6651434" cy="998233"/>
          </a:xfrm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</p:spTree>
    <p:extLst>
      <p:ext uri="{BB962C8B-B14F-4D97-AF65-F5344CB8AC3E}">
        <p14:creationId xmlns:p14="http://schemas.microsoft.com/office/powerpoint/2010/main" val="2065912726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Picture 6" descr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16316" y="-84667"/>
            <a:ext cx="227683" cy="6109253"/>
          </a:xfrm>
          <a:prstGeom prst="rect">
            <a:avLst/>
          </a:prstGeom>
          <a:ln w="12700">
            <a:miter lim="400000"/>
          </a:ln>
        </p:spPr>
      </p:pic>
      <p:sp>
        <p:nvSpPr>
          <p:cNvPr id="91" name="Texto do título"/>
          <p:cNvSpPr txBox="1">
            <a:spLocks noGrp="1"/>
          </p:cNvSpPr>
          <p:nvPr>
            <p:ph type="title"/>
          </p:nvPr>
        </p:nvSpPr>
        <p:spPr>
          <a:xfrm>
            <a:off x="1151263" y="70403"/>
            <a:ext cx="6651434" cy="998233"/>
          </a:xfrm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sp>
        <p:nvSpPr>
          <p:cNvPr id="92" name="Nível um…"/>
          <p:cNvSpPr txBox="1">
            <a:spLocks noGrp="1"/>
          </p:cNvSpPr>
          <p:nvPr>
            <p:ph type="body" idx="1"/>
          </p:nvPr>
        </p:nvSpPr>
        <p:spPr>
          <a:xfrm>
            <a:off x="1519466" y="1385111"/>
            <a:ext cx="6051876" cy="4729251"/>
          </a:xfrm>
          <a:prstGeom prst="rect">
            <a:avLst/>
          </a:prstGeom>
        </p:spPr>
        <p:txBody>
          <a:bodyPr/>
          <a:lstStyle/>
          <a:p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93" name="Número do diapositivo"/>
          <p:cNvSpPr txBox="1">
            <a:spLocks noGrp="1"/>
          </p:cNvSpPr>
          <p:nvPr>
            <p:ph type="sldNum" sz="quarter" idx="2"/>
          </p:nvPr>
        </p:nvSpPr>
        <p:spPr>
          <a:xfrm>
            <a:off x="8584356" y="6461949"/>
            <a:ext cx="546945" cy="461663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404040"/>
                </a:solidFill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  <p:sp>
        <p:nvSpPr>
          <p:cNvPr id="94" name="Footer Placeholder 3"/>
          <p:cNvSpPr txBox="1"/>
          <p:nvPr/>
        </p:nvSpPr>
        <p:spPr>
          <a:xfrm>
            <a:off x="3405933" y="6555039"/>
            <a:ext cx="2314575" cy="207749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34290" bIns="34290" anchor="ctr">
            <a:spAutoFit/>
          </a:bodyPr>
          <a:lstStyle>
            <a:lvl1pPr algn="ctr">
              <a:defRPr sz="2400">
                <a:solidFill>
                  <a:srgbClr val="888888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lvl1pPr>
          </a:lstStyle>
          <a:p>
            <a:r>
              <a:rPr sz="900"/>
              <a:t>Ruben Conceição</a:t>
            </a:r>
          </a:p>
        </p:txBody>
      </p:sp>
    </p:spTree>
    <p:extLst>
      <p:ext uri="{BB962C8B-B14F-4D97-AF65-F5344CB8AC3E}">
        <p14:creationId xmlns:p14="http://schemas.microsoft.com/office/powerpoint/2010/main" val="10049802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6296" y="638132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1">
                <a:latin typeface="Comic Sans MS"/>
                <a:cs typeface="Comic Sans MS"/>
              </a:defRPr>
            </a:lvl1pPr>
          </a:lstStyle>
          <a:p>
            <a:pPr>
              <a:defRPr/>
            </a:pPr>
            <a:fld id="{46739D13-E5FF-F648-9598-8CC5DA212D08}" type="slidenum">
              <a:rPr lang="en-GB" smtClean="0"/>
              <a:pPr>
                <a:defRPr/>
              </a:pPr>
              <a:t>‹nº›</a:t>
            </a:fld>
            <a:r>
              <a:rPr lang="en-GB" dirty="0"/>
              <a:t>/40</a:t>
            </a:r>
          </a:p>
        </p:txBody>
      </p:sp>
    </p:spTree>
    <p:extLst>
      <p:ext uri="{BB962C8B-B14F-4D97-AF65-F5344CB8AC3E}">
        <p14:creationId xmlns:p14="http://schemas.microsoft.com/office/powerpoint/2010/main" val="2105361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7236296" y="638132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1">
                <a:latin typeface="Comic Sans MS"/>
                <a:cs typeface="Comic Sans MS"/>
              </a:defRPr>
            </a:lvl1pPr>
          </a:lstStyle>
          <a:p>
            <a:pPr>
              <a:defRPr/>
            </a:pPr>
            <a:fld id="{46739D13-E5FF-F648-9598-8CC5DA212D08}" type="slidenum">
              <a:rPr lang="en-GB" smtClean="0"/>
              <a:pPr>
                <a:defRPr/>
              </a:pPr>
              <a:t>‹nº›</a:t>
            </a:fld>
            <a:r>
              <a:rPr lang="en-GB" dirty="0"/>
              <a:t>/40</a:t>
            </a:r>
          </a:p>
        </p:txBody>
      </p:sp>
    </p:spTree>
    <p:extLst>
      <p:ext uri="{BB962C8B-B14F-4D97-AF65-F5344CB8AC3E}">
        <p14:creationId xmlns:p14="http://schemas.microsoft.com/office/powerpoint/2010/main" val="3667525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6296" y="638132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1">
                <a:latin typeface="Comic Sans MS"/>
                <a:cs typeface="Comic Sans MS"/>
              </a:defRPr>
            </a:lvl1pPr>
          </a:lstStyle>
          <a:p>
            <a:pPr>
              <a:defRPr/>
            </a:pPr>
            <a:fld id="{46739D13-E5FF-F648-9598-8CC5DA212D08}" type="slidenum">
              <a:rPr lang="en-GB" smtClean="0"/>
              <a:pPr>
                <a:defRPr/>
              </a:pPr>
              <a:t>‹nº›</a:t>
            </a:fld>
            <a:r>
              <a:rPr lang="en-GB" dirty="0"/>
              <a:t>/40</a:t>
            </a:r>
          </a:p>
        </p:txBody>
      </p:sp>
    </p:spTree>
    <p:extLst>
      <p:ext uri="{BB962C8B-B14F-4D97-AF65-F5344CB8AC3E}">
        <p14:creationId xmlns:p14="http://schemas.microsoft.com/office/powerpoint/2010/main" val="29589865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6296" y="638132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1">
                <a:latin typeface="Comic Sans MS"/>
                <a:cs typeface="Comic Sans MS"/>
              </a:defRPr>
            </a:lvl1pPr>
          </a:lstStyle>
          <a:p>
            <a:pPr>
              <a:defRPr/>
            </a:pPr>
            <a:fld id="{46739D13-E5FF-F648-9598-8CC5DA212D08}" type="slidenum">
              <a:rPr lang="en-GB" smtClean="0"/>
              <a:pPr>
                <a:defRPr/>
              </a:pPr>
              <a:t>‹nº›</a:t>
            </a:fld>
            <a:r>
              <a:rPr lang="en-GB" dirty="0"/>
              <a:t>/40</a:t>
            </a:r>
          </a:p>
        </p:txBody>
      </p:sp>
    </p:spTree>
    <p:extLst>
      <p:ext uri="{BB962C8B-B14F-4D97-AF65-F5344CB8AC3E}">
        <p14:creationId xmlns:p14="http://schemas.microsoft.com/office/powerpoint/2010/main" val="42897211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6296" y="638132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1">
                <a:latin typeface="Comic Sans MS"/>
                <a:cs typeface="Comic Sans MS"/>
              </a:defRPr>
            </a:lvl1pPr>
          </a:lstStyle>
          <a:p>
            <a:pPr>
              <a:defRPr/>
            </a:pPr>
            <a:fld id="{46739D13-E5FF-F648-9598-8CC5DA212D08}" type="slidenum">
              <a:rPr lang="en-GB" smtClean="0"/>
              <a:pPr>
                <a:defRPr/>
              </a:pPr>
              <a:t>‹nº›</a:t>
            </a:fld>
            <a:r>
              <a:rPr lang="en-GB" dirty="0"/>
              <a:t>/40</a:t>
            </a:r>
          </a:p>
        </p:txBody>
      </p:sp>
    </p:spTree>
    <p:extLst>
      <p:ext uri="{BB962C8B-B14F-4D97-AF65-F5344CB8AC3E}">
        <p14:creationId xmlns:p14="http://schemas.microsoft.com/office/powerpoint/2010/main" val="1767313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6296" y="638132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1">
                <a:latin typeface="Comic Sans MS"/>
                <a:cs typeface="Comic Sans MS"/>
              </a:defRPr>
            </a:lvl1pPr>
          </a:lstStyle>
          <a:p>
            <a:pPr>
              <a:defRPr/>
            </a:pPr>
            <a:fld id="{46739D13-E5FF-F648-9598-8CC5DA212D08}" type="slidenum">
              <a:rPr lang="en-GB" smtClean="0"/>
              <a:pPr>
                <a:defRPr/>
              </a:pPr>
              <a:t>‹nº›</a:t>
            </a:fld>
            <a:r>
              <a:rPr lang="en-GB" dirty="0"/>
              <a:t>/40</a:t>
            </a:r>
          </a:p>
        </p:txBody>
      </p:sp>
    </p:spTree>
    <p:extLst>
      <p:ext uri="{BB962C8B-B14F-4D97-AF65-F5344CB8AC3E}">
        <p14:creationId xmlns:p14="http://schemas.microsoft.com/office/powerpoint/2010/main" val="1802181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28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6296" y="638132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1">
                <a:latin typeface="Comic Sans MS"/>
                <a:cs typeface="Comic Sans MS"/>
              </a:defRPr>
            </a:lvl1pPr>
          </a:lstStyle>
          <a:p>
            <a:pPr>
              <a:defRPr/>
            </a:pPr>
            <a:fld id="{46739D13-E5FF-F648-9598-8CC5DA212D08}" type="slidenum">
              <a:rPr lang="en-GB" smtClean="0"/>
              <a:pPr>
                <a:defRPr/>
              </a:pPr>
              <a:t>‹nº›</a:t>
            </a:fld>
            <a:r>
              <a:rPr lang="en-GB" dirty="0"/>
              <a:t>/40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8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noProof="1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noProof="1"/>
              <a:t>Click to edit Master text styles</a:t>
            </a:r>
          </a:p>
          <a:p>
            <a:pPr lvl="1"/>
            <a:r>
              <a:rPr noProof="1"/>
              <a:t>Second level</a:t>
            </a:r>
          </a:p>
          <a:p>
            <a:pPr lvl="2"/>
            <a:r>
              <a:rPr noProof="1"/>
              <a:t>Third level</a:t>
            </a:r>
          </a:p>
          <a:p>
            <a:pPr lvl="3"/>
            <a:r>
              <a:rPr noProof="1"/>
              <a:t>Fourth level</a:t>
            </a:r>
          </a:p>
          <a:p>
            <a:pPr lvl="4"/>
            <a:r>
              <a:rPr noProof="1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 noProof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 noProof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6296" y="638132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1">
                <a:latin typeface="Comic Sans MS"/>
                <a:cs typeface="Comic Sans MS"/>
              </a:defRPr>
            </a:lvl1pPr>
          </a:lstStyle>
          <a:p>
            <a:pPr>
              <a:defRPr/>
            </a:pPr>
            <a:fld id="{46739D13-E5FF-F648-9598-8CC5DA212D08}" type="slidenum">
              <a:rPr lang="en-GB" smtClean="0"/>
              <a:pPr>
                <a:defRPr/>
              </a:pPr>
              <a:t>‹nº›</a:t>
            </a:fld>
            <a:r>
              <a:rPr lang="en-GB" dirty="0"/>
              <a:t>/40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advClick="0" advTm="200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MS PGothic" pitchFamily="34" charset="-128"/>
          <a:cs typeface="MS PGothic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MS PGothic" pitchFamily="34" charset="-128"/>
          <a:cs typeface="MS PGothic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MS PGothic" pitchFamily="34" charset="-128"/>
          <a:cs typeface="MS PGothic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MS PGothic" pitchFamily="34" charset="-128"/>
          <a:cs typeface="MS PGothic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MS PGothic" pitchFamily="34" charset="-128"/>
          <a:cs typeface="MS PGothic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Picture 10"/>
          <p:cNvPicPr>
            <a:picLocks noChangeAspect="1"/>
          </p:cNvPicPr>
          <p:nvPr/>
        </p:nvPicPr>
        <p:blipFill>
          <a:blip r:embed="rId11"/>
          <a:srcRect r="3957" b="10842"/>
          <a:stretch>
            <a:fillRect/>
          </a:stretch>
        </p:blipFill>
        <p:spPr>
          <a:xfrm>
            <a:off x="8961721" y="-10629"/>
            <a:ext cx="198304" cy="6114361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exto do título"/>
          <p:cNvSpPr txBox="1">
            <a:spLocks noGrp="1"/>
          </p:cNvSpPr>
          <p:nvPr>
            <p:ph type="title"/>
          </p:nvPr>
        </p:nvSpPr>
        <p:spPr>
          <a:xfrm>
            <a:off x="194129" y="70403"/>
            <a:ext cx="8755743" cy="998233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>
            <a:normAutofit/>
          </a:bodyPr>
          <a:lstStyle/>
          <a:p>
            <a:r>
              <a:t>Texto do título</a:t>
            </a:r>
          </a:p>
        </p:txBody>
      </p:sp>
      <p:sp>
        <p:nvSpPr>
          <p:cNvPr id="4" name="Nível um…"/>
          <p:cNvSpPr txBox="1">
            <a:spLocks noGrp="1"/>
          </p:cNvSpPr>
          <p:nvPr>
            <p:ph type="body" idx="1"/>
          </p:nvPr>
        </p:nvSpPr>
        <p:spPr>
          <a:xfrm>
            <a:off x="603694" y="1565463"/>
            <a:ext cx="7874198" cy="4904088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>
            <a:normAutofit/>
          </a:bodyPr>
          <a:lstStyle/>
          <a:p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5" name="Número do diapositivo"/>
          <p:cNvSpPr txBox="1">
            <a:spLocks noGrp="1"/>
          </p:cNvSpPr>
          <p:nvPr>
            <p:ph type="sldNum" sz="quarter" idx="2"/>
          </p:nvPr>
        </p:nvSpPr>
        <p:spPr>
          <a:xfrm>
            <a:off x="8672390" y="6440536"/>
            <a:ext cx="487634" cy="415496"/>
          </a:xfrm>
          <a:prstGeom prst="rect">
            <a:avLst/>
          </a:prstGeom>
          <a:ln w="25400">
            <a:miter lim="400000"/>
          </a:ln>
        </p:spPr>
        <p:txBody>
          <a:bodyPr wrap="none" tIns="91439" bIns="91439" anchor="ctr">
            <a:spAutoFit/>
          </a:bodyPr>
          <a:lstStyle>
            <a:lvl1pPr algn="r">
              <a:defRPr sz="1500">
                <a:solidFill>
                  <a:srgbClr val="BFBFB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  <p:sp>
        <p:nvSpPr>
          <p:cNvPr id="6" name="Footer Placeholder 8"/>
          <p:cNvSpPr txBox="1"/>
          <p:nvPr/>
        </p:nvSpPr>
        <p:spPr>
          <a:xfrm>
            <a:off x="3405933" y="6555039"/>
            <a:ext cx="2314575" cy="207749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34290" bIns="34290" anchor="ctr">
            <a:spAutoFit/>
          </a:bodyPr>
          <a:lstStyle>
            <a:lvl1pPr algn="ctr">
              <a:defRPr sz="2400">
                <a:solidFill>
                  <a:srgbClr val="888888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lvl1pPr>
          </a:lstStyle>
          <a:p>
            <a:r>
              <a:rPr sz="900"/>
              <a:t>ruben@lip.pt</a:t>
            </a:r>
          </a:p>
        </p:txBody>
      </p:sp>
    </p:spTree>
    <p:extLst>
      <p:ext uri="{BB962C8B-B14F-4D97-AF65-F5344CB8AC3E}">
        <p14:creationId xmlns:p14="http://schemas.microsoft.com/office/powerpoint/2010/main" val="730033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transition spd="med"/>
  <p:txStyles>
    <p:titleStyle>
      <a:lvl1pPr marL="0" marR="0" indent="0" algn="ctr" defTabSz="685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300" b="0" i="0" u="none" strike="noStrike" cap="none" spc="0" baseline="0">
          <a:solidFill>
            <a:srgbClr val="000000"/>
          </a:solidFill>
          <a:uFillTx/>
          <a:latin typeface="Avenir Next Regular"/>
          <a:ea typeface="Avenir Next Regular"/>
          <a:cs typeface="Avenir Next Regular"/>
          <a:sym typeface="Avenir Next Regular"/>
        </a:defRPr>
      </a:lvl1pPr>
      <a:lvl2pPr marL="0" marR="0" indent="0" algn="ctr" defTabSz="685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300" b="0" i="0" u="none" strike="noStrike" cap="none" spc="0" baseline="0">
          <a:solidFill>
            <a:srgbClr val="000000"/>
          </a:solidFill>
          <a:uFillTx/>
          <a:latin typeface="Avenir Next Regular"/>
          <a:ea typeface="Avenir Next Regular"/>
          <a:cs typeface="Avenir Next Regular"/>
          <a:sym typeface="Avenir Next Regular"/>
        </a:defRPr>
      </a:lvl2pPr>
      <a:lvl3pPr marL="0" marR="0" indent="0" algn="ctr" defTabSz="685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300" b="0" i="0" u="none" strike="noStrike" cap="none" spc="0" baseline="0">
          <a:solidFill>
            <a:srgbClr val="000000"/>
          </a:solidFill>
          <a:uFillTx/>
          <a:latin typeface="Avenir Next Regular"/>
          <a:ea typeface="Avenir Next Regular"/>
          <a:cs typeface="Avenir Next Regular"/>
          <a:sym typeface="Avenir Next Regular"/>
        </a:defRPr>
      </a:lvl3pPr>
      <a:lvl4pPr marL="0" marR="0" indent="0" algn="ctr" defTabSz="685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300" b="0" i="0" u="none" strike="noStrike" cap="none" spc="0" baseline="0">
          <a:solidFill>
            <a:srgbClr val="000000"/>
          </a:solidFill>
          <a:uFillTx/>
          <a:latin typeface="Avenir Next Regular"/>
          <a:ea typeface="Avenir Next Regular"/>
          <a:cs typeface="Avenir Next Regular"/>
          <a:sym typeface="Avenir Next Regular"/>
        </a:defRPr>
      </a:lvl4pPr>
      <a:lvl5pPr marL="0" marR="0" indent="0" algn="ctr" defTabSz="685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300" b="0" i="0" u="none" strike="noStrike" cap="none" spc="0" baseline="0">
          <a:solidFill>
            <a:srgbClr val="000000"/>
          </a:solidFill>
          <a:uFillTx/>
          <a:latin typeface="Avenir Next Regular"/>
          <a:ea typeface="Avenir Next Regular"/>
          <a:cs typeface="Avenir Next Regular"/>
          <a:sym typeface="Avenir Next Regular"/>
        </a:defRPr>
      </a:lvl5pPr>
      <a:lvl6pPr marL="0" marR="0" indent="0" algn="ctr" defTabSz="685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300" b="0" i="0" u="none" strike="noStrike" cap="none" spc="0" baseline="0">
          <a:solidFill>
            <a:srgbClr val="000000"/>
          </a:solidFill>
          <a:uFillTx/>
          <a:latin typeface="Avenir Next Regular"/>
          <a:ea typeface="Avenir Next Regular"/>
          <a:cs typeface="Avenir Next Regular"/>
          <a:sym typeface="Avenir Next Regular"/>
        </a:defRPr>
      </a:lvl6pPr>
      <a:lvl7pPr marL="0" marR="0" indent="0" algn="ctr" defTabSz="685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300" b="0" i="0" u="none" strike="noStrike" cap="none" spc="0" baseline="0">
          <a:solidFill>
            <a:srgbClr val="000000"/>
          </a:solidFill>
          <a:uFillTx/>
          <a:latin typeface="Avenir Next Regular"/>
          <a:ea typeface="Avenir Next Regular"/>
          <a:cs typeface="Avenir Next Regular"/>
          <a:sym typeface="Avenir Next Regular"/>
        </a:defRPr>
      </a:lvl7pPr>
      <a:lvl8pPr marL="0" marR="0" indent="0" algn="ctr" defTabSz="685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300" b="0" i="0" u="none" strike="noStrike" cap="none" spc="0" baseline="0">
          <a:solidFill>
            <a:srgbClr val="000000"/>
          </a:solidFill>
          <a:uFillTx/>
          <a:latin typeface="Avenir Next Regular"/>
          <a:ea typeface="Avenir Next Regular"/>
          <a:cs typeface="Avenir Next Regular"/>
          <a:sym typeface="Avenir Next Regular"/>
        </a:defRPr>
      </a:lvl8pPr>
      <a:lvl9pPr marL="0" marR="0" indent="0" algn="ctr" defTabSz="685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300" b="0" i="0" u="none" strike="noStrike" cap="none" spc="0" baseline="0">
          <a:solidFill>
            <a:srgbClr val="000000"/>
          </a:solidFill>
          <a:uFillTx/>
          <a:latin typeface="Avenir Next Regular"/>
          <a:ea typeface="Avenir Next Regular"/>
          <a:cs typeface="Avenir Next Regular"/>
          <a:sym typeface="Avenir Next Regular"/>
        </a:defRPr>
      </a:lvl9pPr>
    </p:titleStyle>
    <p:bodyStyle>
      <a:lvl1pPr marL="239316" marR="0" indent="-239316" algn="l" defTabSz="685800" rtl="0" latinLnBrk="0">
        <a:lnSpc>
          <a:spcPct val="90000"/>
        </a:lnSpc>
        <a:spcBef>
          <a:spcPts val="750"/>
        </a:spcBef>
        <a:spcAft>
          <a:spcPts val="0"/>
        </a:spcAft>
        <a:buClrTx/>
        <a:buSzPct val="100000"/>
        <a:buFont typeface="Menlo Regular"/>
        <a:buChar char="✧"/>
        <a:tabLst/>
        <a:defRPr sz="2100" b="0" i="0" u="none" strike="noStrike" cap="none" spc="0" baseline="0">
          <a:solidFill>
            <a:srgbClr val="000000"/>
          </a:solidFill>
          <a:uFillTx/>
          <a:latin typeface="Avenir Next Regular"/>
          <a:ea typeface="Avenir Next Regular"/>
          <a:cs typeface="Avenir Next Regular"/>
          <a:sym typeface="Avenir Next Regular"/>
        </a:defRPr>
      </a:lvl1pPr>
      <a:lvl2pPr marL="446484" marR="0" indent="-279202" algn="l" defTabSz="685800" rtl="0" latinLnBrk="0">
        <a:lnSpc>
          <a:spcPct val="90000"/>
        </a:lnSpc>
        <a:spcBef>
          <a:spcPts val="750"/>
        </a:spcBef>
        <a:spcAft>
          <a:spcPts val="0"/>
        </a:spcAft>
        <a:buClrTx/>
        <a:buSzPct val="100000"/>
        <a:buFont typeface="Menlo Regular"/>
        <a:buChar char="✧"/>
        <a:tabLst/>
        <a:defRPr sz="2100" b="0" i="0" u="none" strike="noStrike" cap="none" spc="0" baseline="0">
          <a:solidFill>
            <a:srgbClr val="000000"/>
          </a:solidFill>
          <a:uFillTx/>
          <a:latin typeface="Avenir Next Regular"/>
          <a:ea typeface="Avenir Next Regular"/>
          <a:cs typeface="Avenir Next Regular"/>
          <a:sym typeface="Avenir Next Regular"/>
        </a:defRPr>
      </a:lvl2pPr>
      <a:lvl3pPr marL="605671" marR="0" indent="-288370" algn="l" defTabSz="685800" rtl="0" latinLnBrk="0">
        <a:lnSpc>
          <a:spcPct val="90000"/>
        </a:lnSpc>
        <a:spcBef>
          <a:spcPts val="750"/>
        </a:spcBef>
        <a:spcAft>
          <a:spcPts val="0"/>
        </a:spcAft>
        <a:buClrTx/>
        <a:buSzPct val="100000"/>
        <a:buFont typeface="Menlo Regular"/>
        <a:buChar char="✧"/>
        <a:tabLst/>
        <a:defRPr sz="2100" b="0" i="0" u="none" strike="noStrike" cap="none" spc="0" baseline="0">
          <a:solidFill>
            <a:srgbClr val="000000"/>
          </a:solidFill>
          <a:uFillTx/>
          <a:latin typeface="Avenir Next Regular"/>
          <a:ea typeface="Avenir Next Regular"/>
          <a:cs typeface="Avenir Next Regular"/>
          <a:sym typeface="Avenir Next Regular"/>
        </a:defRPr>
      </a:lvl3pPr>
      <a:lvl4pPr marL="834761" marR="0" indent="-320411" algn="l" defTabSz="685800" rtl="0" latinLnBrk="0">
        <a:lnSpc>
          <a:spcPct val="90000"/>
        </a:lnSpc>
        <a:spcBef>
          <a:spcPts val="750"/>
        </a:spcBef>
        <a:spcAft>
          <a:spcPts val="0"/>
        </a:spcAft>
        <a:buClrTx/>
        <a:buSzPct val="100000"/>
        <a:buFont typeface="Menlo Regular"/>
        <a:buChar char="✧"/>
        <a:tabLst/>
        <a:defRPr sz="2100" b="0" i="0" u="none" strike="noStrike" cap="none" spc="0" baseline="0">
          <a:solidFill>
            <a:srgbClr val="000000"/>
          </a:solidFill>
          <a:uFillTx/>
          <a:latin typeface="Avenir Next Regular"/>
          <a:ea typeface="Avenir Next Regular"/>
          <a:cs typeface="Avenir Next Regular"/>
          <a:sym typeface="Avenir Next Regular"/>
        </a:defRPr>
      </a:lvl4pPr>
      <a:lvl5pPr marL="993246" marR="0" indent="-307446" algn="l" defTabSz="685800" rtl="0" latinLnBrk="0">
        <a:lnSpc>
          <a:spcPct val="90000"/>
        </a:lnSpc>
        <a:spcBef>
          <a:spcPts val="750"/>
        </a:spcBef>
        <a:spcAft>
          <a:spcPts val="0"/>
        </a:spcAft>
        <a:buClrTx/>
        <a:buSzPct val="100000"/>
        <a:buFont typeface="Menlo Regular"/>
        <a:buChar char="✧"/>
        <a:tabLst/>
        <a:defRPr sz="2100" b="0" i="0" u="none" strike="noStrike" cap="none" spc="0" baseline="0">
          <a:solidFill>
            <a:srgbClr val="000000"/>
          </a:solidFill>
          <a:uFillTx/>
          <a:latin typeface="Avenir Next Regular"/>
          <a:ea typeface="Avenir Next Regular"/>
          <a:cs typeface="Avenir Next Regular"/>
          <a:sym typeface="Avenir Next Regular"/>
        </a:defRPr>
      </a:lvl5pPr>
      <a:lvl6pPr marL="1123950" marR="0" indent="-266700" algn="l" defTabSz="685800" rtl="0" latinLnBrk="0">
        <a:lnSpc>
          <a:spcPct val="90000"/>
        </a:lnSpc>
        <a:spcBef>
          <a:spcPts val="750"/>
        </a:spcBef>
        <a:spcAft>
          <a:spcPts val="0"/>
        </a:spcAft>
        <a:buClrTx/>
        <a:buSzPct val="100000"/>
        <a:buFont typeface="Menlo Regular"/>
        <a:buChar char="•"/>
        <a:tabLst/>
        <a:defRPr sz="2100" b="0" i="0" u="none" strike="noStrike" cap="none" spc="0" baseline="0">
          <a:solidFill>
            <a:srgbClr val="000000"/>
          </a:solidFill>
          <a:uFillTx/>
          <a:latin typeface="Avenir Next Regular"/>
          <a:ea typeface="Avenir Next Regular"/>
          <a:cs typeface="Avenir Next Regular"/>
          <a:sym typeface="Avenir Next Regular"/>
        </a:defRPr>
      </a:lvl6pPr>
      <a:lvl7pPr marL="1295400" marR="0" indent="-266700" algn="l" defTabSz="685800" rtl="0" latinLnBrk="0">
        <a:lnSpc>
          <a:spcPct val="90000"/>
        </a:lnSpc>
        <a:spcBef>
          <a:spcPts val="750"/>
        </a:spcBef>
        <a:spcAft>
          <a:spcPts val="0"/>
        </a:spcAft>
        <a:buClrTx/>
        <a:buSzPct val="100000"/>
        <a:buFont typeface="Menlo Regular"/>
        <a:buChar char="•"/>
        <a:tabLst/>
        <a:defRPr sz="2100" b="0" i="0" u="none" strike="noStrike" cap="none" spc="0" baseline="0">
          <a:solidFill>
            <a:srgbClr val="000000"/>
          </a:solidFill>
          <a:uFillTx/>
          <a:latin typeface="Avenir Next Regular"/>
          <a:ea typeface="Avenir Next Regular"/>
          <a:cs typeface="Avenir Next Regular"/>
          <a:sym typeface="Avenir Next Regular"/>
        </a:defRPr>
      </a:lvl7pPr>
      <a:lvl8pPr marL="1466850" marR="0" indent="-266700" algn="l" defTabSz="685800" rtl="0" latinLnBrk="0">
        <a:lnSpc>
          <a:spcPct val="90000"/>
        </a:lnSpc>
        <a:spcBef>
          <a:spcPts val="750"/>
        </a:spcBef>
        <a:spcAft>
          <a:spcPts val="0"/>
        </a:spcAft>
        <a:buClrTx/>
        <a:buSzPct val="100000"/>
        <a:buFont typeface="Menlo Regular"/>
        <a:buChar char="•"/>
        <a:tabLst/>
        <a:defRPr sz="2100" b="0" i="0" u="none" strike="noStrike" cap="none" spc="0" baseline="0">
          <a:solidFill>
            <a:srgbClr val="000000"/>
          </a:solidFill>
          <a:uFillTx/>
          <a:latin typeface="Avenir Next Regular"/>
          <a:ea typeface="Avenir Next Regular"/>
          <a:cs typeface="Avenir Next Regular"/>
          <a:sym typeface="Avenir Next Regular"/>
        </a:defRPr>
      </a:lvl8pPr>
      <a:lvl9pPr marL="1638300" marR="0" indent="-266700" algn="l" defTabSz="685800" rtl="0" latinLnBrk="0">
        <a:lnSpc>
          <a:spcPct val="90000"/>
        </a:lnSpc>
        <a:spcBef>
          <a:spcPts val="750"/>
        </a:spcBef>
        <a:spcAft>
          <a:spcPts val="0"/>
        </a:spcAft>
        <a:buClrTx/>
        <a:buSzPct val="100000"/>
        <a:buFont typeface="Menlo Regular"/>
        <a:buChar char="•"/>
        <a:tabLst/>
        <a:defRPr sz="2100" b="0" i="0" u="none" strike="noStrike" cap="none" spc="0" baseline="0">
          <a:solidFill>
            <a:srgbClr val="000000"/>
          </a:solidFill>
          <a:uFillTx/>
          <a:latin typeface="Avenir Next Regular"/>
          <a:ea typeface="Avenir Next Regular"/>
          <a:cs typeface="Avenir Next Regular"/>
          <a:sym typeface="Avenir Next Regular"/>
        </a:defRPr>
      </a:lvl9pPr>
    </p:bodyStyle>
    <p:otherStyle>
      <a:lvl1pPr marL="0" marR="0" indent="0" algn="r" defTabSz="685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5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1pPr>
      <a:lvl2pPr marL="0" marR="0" indent="171450" algn="r" defTabSz="685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5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2pPr>
      <a:lvl3pPr marL="0" marR="0" indent="342900" algn="r" defTabSz="685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5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3pPr>
      <a:lvl4pPr marL="0" marR="0" indent="514350" algn="r" defTabSz="685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5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4pPr>
      <a:lvl5pPr marL="0" marR="0" indent="685800" algn="r" defTabSz="685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5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5pPr>
      <a:lvl6pPr marL="0" marR="0" indent="857250" algn="r" defTabSz="685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5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6pPr>
      <a:lvl7pPr marL="0" marR="0" indent="1028700" algn="r" defTabSz="685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5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7pPr>
      <a:lvl8pPr marL="0" marR="0" indent="1200150" algn="r" defTabSz="685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5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8pPr>
      <a:lvl9pPr marL="0" marR="0" indent="1371600" algn="r" defTabSz="685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5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g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0.png"/><Relationship Id="rId4" Type="http://schemas.openxmlformats.org/officeDocument/2006/relationships/image" Target="../media/image7.jp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w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w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w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image" Target="../media/image64.jpeg"/><Relationship Id="rId7" Type="http://schemas.openxmlformats.org/officeDocument/2006/relationships/image" Target="../media/image68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7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jpeg"/><Relationship Id="rId5" Type="http://schemas.openxmlformats.org/officeDocument/2006/relationships/image" Target="../media/image72.jpeg"/><Relationship Id="rId4" Type="http://schemas.openxmlformats.org/officeDocument/2006/relationships/image" Target="../media/image71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w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w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6.tif"/><Relationship Id="rId1" Type="http://schemas.openxmlformats.org/officeDocument/2006/relationships/slideLayout" Target="../slideLayouts/slideLayout2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tif"/><Relationship Id="rId1" Type="http://schemas.openxmlformats.org/officeDocument/2006/relationships/slideLayout" Target="../slideLayouts/slideLayout2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w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w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w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emf"/><Relationship Id="rId4" Type="http://schemas.openxmlformats.org/officeDocument/2006/relationships/image" Target="../media/image14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7.png"/><Relationship Id="rId4" Type="http://schemas.openxmlformats.org/officeDocument/2006/relationships/image" Target="../media/image86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1.png"/><Relationship Id="rId5" Type="http://schemas.openxmlformats.org/officeDocument/2006/relationships/image" Target="../media/image90.gif"/><Relationship Id="rId4" Type="http://schemas.microsoft.com/office/2007/relationships/hdphoto" Target="../media/hdphoto1.wdp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8.jpeg"/><Relationship Id="rId3" Type="http://schemas.openxmlformats.org/officeDocument/2006/relationships/image" Target="../media/image93.tif"/><Relationship Id="rId7" Type="http://schemas.openxmlformats.org/officeDocument/2006/relationships/image" Target="../media/image97.tif"/><Relationship Id="rId12" Type="http://schemas.openxmlformats.org/officeDocument/2006/relationships/image" Target="../media/image102.jpeg"/><Relationship Id="rId2" Type="http://schemas.openxmlformats.org/officeDocument/2006/relationships/image" Target="../media/image92.ti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6.jpeg"/><Relationship Id="rId11" Type="http://schemas.openxmlformats.org/officeDocument/2006/relationships/image" Target="../media/image101.jpeg"/><Relationship Id="rId5" Type="http://schemas.openxmlformats.org/officeDocument/2006/relationships/image" Target="../media/image95.tif"/><Relationship Id="rId10" Type="http://schemas.openxmlformats.org/officeDocument/2006/relationships/image" Target="../media/image100.jpeg"/><Relationship Id="rId4" Type="http://schemas.openxmlformats.org/officeDocument/2006/relationships/image" Target="../media/image94.tif"/><Relationship Id="rId9" Type="http://schemas.openxmlformats.org/officeDocument/2006/relationships/image" Target="../media/image99.jpe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5.png"/><Relationship Id="rId13" Type="http://schemas.openxmlformats.org/officeDocument/2006/relationships/image" Target="../media/image113.png"/><Relationship Id="rId18" Type="http://schemas.openxmlformats.org/officeDocument/2006/relationships/image" Target="../media/image118.png"/><Relationship Id="rId3" Type="http://schemas.openxmlformats.org/officeDocument/2006/relationships/image" Target="../media/image103.png"/><Relationship Id="rId7" Type="http://schemas.openxmlformats.org/officeDocument/2006/relationships/image" Target="../media/image104.png"/><Relationship Id="rId12" Type="http://schemas.openxmlformats.org/officeDocument/2006/relationships/image" Target="../media/image112.png"/><Relationship Id="rId17" Type="http://schemas.openxmlformats.org/officeDocument/2006/relationships/image" Target="../media/image117.png"/><Relationship Id="rId2" Type="http://schemas.openxmlformats.org/officeDocument/2006/relationships/notesSlide" Target="../notesSlides/notesSlide28.xml"/><Relationship Id="rId16" Type="http://schemas.openxmlformats.org/officeDocument/2006/relationships/image" Target="../media/image116.png"/><Relationship Id="rId20" Type="http://schemas.openxmlformats.org/officeDocument/2006/relationships/image" Target="../media/image1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9.png"/><Relationship Id="rId11" Type="http://schemas.openxmlformats.org/officeDocument/2006/relationships/image" Target="../media/image111.png"/><Relationship Id="rId5" Type="http://schemas.openxmlformats.org/officeDocument/2006/relationships/image" Target="../media/image108.png"/><Relationship Id="rId15" Type="http://schemas.openxmlformats.org/officeDocument/2006/relationships/image" Target="../media/image115.png"/><Relationship Id="rId10" Type="http://schemas.openxmlformats.org/officeDocument/2006/relationships/image" Target="../media/image110.png"/><Relationship Id="rId19" Type="http://schemas.openxmlformats.org/officeDocument/2006/relationships/image" Target="../media/image119.png"/><Relationship Id="rId4" Type="http://schemas.openxmlformats.org/officeDocument/2006/relationships/image" Target="../media/image107.png"/><Relationship Id="rId9" Type="http://schemas.openxmlformats.org/officeDocument/2006/relationships/image" Target="../media/image106.png"/><Relationship Id="rId14" Type="http://schemas.openxmlformats.org/officeDocument/2006/relationships/image" Target="../media/image114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3.png"/><Relationship Id="rId4" Type="http://schemas.openxmlformats.org/officeDocument/2006/relationships/image" Target="../media/image122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em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6.png"/><Relationship Id="rId4" Type="http://schemas.openxmlformats.org/officeDocument/2006/relationships/image" Target="../media/image126.emf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7.emf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8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emf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wm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gif"/><Relationship Id="rId3" Type="http://schemas.openxmlformats.org/officeDocument/2006/relationships/image" Target="../media/image20.jpeg"/><Relationship Id="rId7" Type="http://schemas.openxmlformats.org/officeDocument/2006/relationships/image" Target="../media/image2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2.png"/><Relationship Id="rId9" Type="http://schemas.openxmlformats.org/officeDocument/2006/relationships/image" Target="../media/image24.gi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13" Type="http://schemas.openxmlformats.org/officeDocument/2006/relationships/image" Target="../media/image35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12" Type="http://schemas.openxmlformats.org/officeDocument/2006/relationships/image" Target="../media/image3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11" Type="http://schemas.openxmlformats.org/officeDocument/2006/relationships/image" Target="../media/image34.png"/><Relationship Id="rId5" Type="http://schemas.openxmlformats.org/officeDocument/2006/relationships/image" Target="../media/image27.png"/><Relationship Id="rId10" Type="http://schemas.openxmlformats.org/officeDocument/2006/relationships/image" Target="../media/image33.png"/><Relationship Id="rId4" Type="http://schemas.openxmlformats.org/officeDocument/2006/relationships/image" Target="../media/image26.png"/><Relationship Id="rId9" Type="http://schemas.openxmlformats.org/officeDocument/2006/relationships/image" Target="../media/image3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gif"/><Relationship Id="rId4" Type="http://schemas.openxmlformats.org/officeDocument/2006/relationships/image" Target="../media/image29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gn_ngc426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68" y="2278"/>
            <a:ext cx="9128432" cy="6885013"/>
          </a:xfrm>
          <a:prstGeom prst="rect">
            <a:avLst/>
          </a:prstGeom>
        </p:spPr>
      </p:pic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38046" y="6110103"/>
            <a:ext cx="9105954" cy="75713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  <a:effectLst/>
        </p:spPr>
        <p:txBody>
          <a:bodyPr wrap="none">
            <a:spAutoFit/>
          </a:bodyPr>
          <a:lstStyle/>
          <a:p>
            <a:pPr algn="r">
              <a:lnSpc>
                <a:spcPct val="120000"/>
              </a:lnSpc>
              <a:defRPr/>
            </a:pPr>
            <a:r>
              <a:rPr lang="pt-PT" sz="1800" b="1" dirty="0">
                <a:solidFill>
                  <a:srgbClr val="FFFFFF"/>
                </a:solidFill>
                <a:latin typeface="Arial" charset="0"/>
                <a:cs typeface="+mn-cs"/>
              </a:rPr>
              <a:t>(com slides de</a:t>
            </a:r>
          </a:p>
          <a:p>
            <a:pPr algn="r">
              <a:lnSpc>
                <a:spcPct val="120000"/>
              </a:lnSpc>
              <a:defRPr/>
            </a:pPr>
            <a:r>
              <a:rPr lang="pt-PT" sz="1800" b="1" dirty="0">
                <a:solidFill>
                  <a:srgbClr val="FFFFFF"/>
                </a:solidFill>
                <a:latin typeface="Arial" charset="0"/>
                <a:cs typeface="+mn-cs"/>
              </a:rPr>
              <a:t>Alessandro De </a:t>
            </a:r>
            <a:r>
              <a:rPr lang="pt-PT" sz="1800" b="1" dirty="0" err="1">
                <a:solidFill>
                  <a:srgbClr val="FFFFFF"/>
                </a:solidFill>
                <a:latin typeface="Arial" charset="0"/>
                <a:cs typeface="+mn-cs"/>
              </a:rPr>
              <a:t>Angelis</a:t>
            </a:r>
            <a:r>
              <a:rPr lang="pt-PT" sz="1800" b="1" dirty="0">
                <a:solidFill>
                  <a:srgbClr val="FFFFFF"/>
                </a:solidFill>
                <a:latin typeface="Arial" charset="0"/>
                <a:cs typeface="+mn-cs"/>
              </a:rPr>
              <a:t>, Catarina Espírito Santo, Sofia </a:t>
            </a:r>
            <a:r>
              <a:rPr lang="pt-PT" sz="1800" b="1" dirty="0" err="1">
                <a:solidFill>
                  <a:srgbClr val="FFFFFF"/>
                </a:solidFill>
                <a:latin typeface="Arial" charset="0"/>
                <a:cs typeface="+mn-cs"/>
              </a:rPr>
              <a:t>Andringa</a:t>
            </a:r>
            <a:r>
              <a:rPr lang="pt-PT" sz="1800" b="1" dirty="0">
                <a:solidFill>
                  <a:srgbClr val="FFFFFF"/>
                </a:solidFill>
                <a:latin typeface="Arial" charset="0"/>
                <a:cs typeface="+mn-cs"/>
              </a:rPr>
              <a:t>, Fernando Barão)</a:t>
            </a:r>
            <a:endParaRPr lang="en-GB" sz="1800" b="1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44625"/>
            <a:ext cx="7772400" cy="1296144"/>
          </a:xfrm>
          <a:solidFill>
            <a:srgbClr val="000000"/>
          </a:solidFill>
        </p:spPr>
        <p:txBody>
          <a:bodyPr/>
          <a:lstStyle/>
          <a:p>
            <a:r>
              <a:rPr lang="pt-BR" dirty="0">
                <a:solidFill>
                  <a:schemeClr val="bg1"/>
                </a:solidFill>
              </a:rPr>
              <a:t>Física de Partículas com Aceleradores Naturais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977880" y="2291853"/>
            <a:ext cx="24154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3200" b="1" dirty="0"/>
              <a:t>Pedro Abreu</a:t>
            </a:r>
          </a:p>
        </p:txBody>
      </p:sp>
      <p:pic>
        <p:nvPicPr>
          <p:cNvPr id="6" name="Picture 5" descr="LIP_logo_white_on_black.gif"/>
          <p:cNvPicPr>
            <a:picLocks noChangeAspect="1"/>
          </p:cNvPicPr>
          <p:nvPr/>
        </p:nvPicPr>
        <p:blipFill>
          <a:blip r:embed="rId4">
            <a:alphaModFix amt="5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2924944"/>
            <a:ext cx="1152128" cy="751290"/>
          </a:xfrm>
          <a:prstGeom prst="rect">
            <a:avLst/>
          </a:prstGeom>
        </p:spPr>
      </p:pic>
      <p:pic>
        <p:nvPicPr>
          <p:cNvPr id="7" name="Picture 6" descr="ist_logo_novo.jpg"/>
          <p:cNvPicPr>
            <a:picLocks noChangeAspect="1"/>
          </p:cNvPicPr>
          <p:nvPr/>
        </p:nvPicPr>
        <p:blipFill>
          <a:blip r:embed="rId5">
            <a:alphaModFix amt="5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2924944"/>
            <a:ext cx="1944216" cy="75208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977880" y="3789040"/>
            <a:ext cx="37705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2000" b="1" dirty="0"/>
              <a:t>Raios Cósmicos de altas energias</a:t>
            </a:r>
          </a:p>
        </p:txBody>
      </p:sp>
      <p:sp>
        <p:nvSpPr>
          <p:cNvPr id="5" name="TextBox 7">
            <a:extLst>
              <a:ext uri="{FF2B5EF4-FFF2-40B4-BE49-F238E27FC236}">
                <a16:creationId xmlns:a16="http://schemas.microsoft.com/office/drawing/2014/main" id="{7A033089-57D5-4DC9-8E4C-837C95DE4D88}"/>
              </a:ext>
            </a:extLst>
          </p:cNvPr>
          <p:cNvSpPr txBox="1"/>
          <p:nvPr/>
        </p:nvSpPr>
        <p:spPr>
          <a:xfrm>
            <a:off x="5004048" y="4234703"/>
            <a:ext cx="203985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b="1" dirty="0">
                <a:solidFill>
                  <a:schemeClr val="accent6">
                    <a:lumMod val="50000"/>
                  </a:schemeClr>
                </a:solidFill>
              </a:rPr>
              <a:t>CERN PTLTP23</a:t>
            </a:r>
            <a:br>
              <a:rPr lang="pt-BR" sz="2000" b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pt-BR" sz="2000" b="1" dirty="0">
                <a:solidFill>
                  <a:schemeClr val="accent6">
                    <a:lumMod val="50000"/>
                  </a:schemeClr>
                </a:solidFill>
              </a:rPr>
              <a:t>6 Set 2023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21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304800" y="1447800"/>
            <a:ext cx="2743200" cy="533400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pt-PT" sz="1800" b="1">
                <a:solidFill>
                  <a:srgbClr val="000066"/>
                </a:solidFill>
                <a:latin typeface="Arial" charset="0"/>
                <a:cs typeface="+mn-cs"/>
              </a:rPr>
              <a:t>Pierre Auger, 1938</a:t>
            </a:r>
          </a:p>
        </p:txBody>
      </p:sp>
      <p:sp>
        <p:nvSpPr>
          <p:cNvPr id="13323" name="Line 11"/>
          <p:cNvSpPr>
            <a:spLocks noChangeShapeType="1"/>
          </p:cNvSpPr>
          <p:nvPr/>
        </p:nvSpPr>
        <p:spPr bwMode="auto">
          <a:xfrm flipH="1" flipV="1">
            <a:off x="533400" y="2744788"/>
            <a:ext cx="0" cy="1828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3324" name="Line 12"/>
          <p:cNvSpPr>
            <a:spLocks noChangeShapeType="1"/>
          </p:cNvSpPr>
          <p:nvPr/>
        </p:nvSpPr>
        <p:spPr bwMode="auto">
          <a:xfrm rot="16200000" flipH="1">
            <a:off x="2209006" y="2897982"/>
            <a:ext cx="1587" cy="3352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3325" name="Text Box 13"/>
          <p:cNvSpPr txBox="1">
            <a:spLocks noChangeArrowheads="1"/>
          </p:cNvSpPr>
          <p:nvPr/>
        </p:nvSpPr>
        <p:spPr bwMode="auto">
          <a:xfrm>
            <a:off x="3732213" y="4649788"/>
            <a:ext cx="38258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pt-PT" sz="2800">
                <a:latin typeface="Arial" charset="0"/>
                <a:cs typeface="+mn-cs"/>
              </a:rPr>
              <a:t>d</a:t>
            </a:r>
            <a:endParaRPr lang="en-GB" sz="2800">
              <a:latin typeface="Arial" charset="0"/>
              <a:cs typeface="+mn-cs"/>
            </a:endParaRPr>
          </a:p>
        </p:txBody>
      </p:sp>
      <p:sp>
        <p:nvSpPr>
          <p:cNvPr id="13326" name="Text Box 14"/>
          <p:cNvSpPr txBox="1">
            <a:spLocks noChangeArrowheads="1"/>
          </p:cNvSpPr>
          <p:nvPr/>
        </p:nvSpPr>
        <p:spPr bwMode="auto">
          <a:xfrm>
            <a:off x="0" y="2516188"/>
            <a:ext cx="3206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pt-PT" sz="2800">
                <a:latin typeface="Arial" charset="0"/>
                <a:cs typeface="+mn-cs"/>
              </a:rPr>
              <a:t>#</a:t>
            </a:r>
            <a:endParaRPr lang="en-GB" sz="2800">
              <a:latin typeface="Arial" charset="0"/>
              <a:cs typeface="+mn-cs"/>
            </a:endParaRPr>
          </a:p>
        </p:txBody>
      </p:sp>
      <p:sp>
        <p:nvSpPr>
          <p:cNvPr id="13327" name="Text Box 15"/>
          <p:cNvSpPr txBox="1">
            <a:spLocks noChangeArrowheads="1"/>
          </p:cNvSpPr>
          <p:nvPr/>
        </p:nvSpPr>
        <p:spPr bwMode="auto">
          <a:xfrm>
            <a:off x="379413" y="6016625"/>
            <a:ext cx="53022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pt-PT" sz="1800" b="1">
                <a:solidFill>
                  <a:srgbClr val="008000"/>
                </a:solidFill>
                <a:latin typeface="Arial" charset="0"/>
                <a:cs typeface="+mn-cs"/>
              </a:rPr>
              <a:t>Primeiras estimativas da energia das cascatas!</a:t>
            </a:r>
            <a:endParaRPr lang="en-GB" sz="1800" b="1">
              <a:solidFill>
                <a:srgbClr val="008000"/>
              </a:solidFill>
              <a:latin typeface="Arial" charset="0"/>
              <a:cs typeface="+mn-cs"/>
            </a:endParaRPr>
          </a:p>
        </p:txBody>
      </p:sp>
      <p:sp>
        <p:nvSpPr>
          <p:cNvPr id="13328" name="Freeform 16"/>
          <p:cNvSpPr>
            <a:spLocks/>
          </p:cNvSpPr>
          <p:nvPr/>
        </p:nvSpPr>
        <p:spPr bwMode="auto">
          <a:xfrm>
            <a:off x="685800" y="3048000"/>
            <a:ext cx="2819400" cy="1371600"/>
          </a:xfrm>
          <a:custGeom>
            <a:avLst/>
            <a:gdLst>
              <a:gd name="T0" fmla="*/ 0 w 1536"/>
              <a:gd name="T1" fmla="*/ 0 h 976"/>
              <a:gd name="T2" fmla="*/ 480 w 1536"/>
              <a:gd name="T3" fmla="*/ 816 h 976"/>
              <a:gd name="T4" fmla="*/ 1536 w 1536"/>
              <a:gd name="T5" fmla="*/ 960 h 9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36" h="976">
                <a:moveTo>
                  <a:pt x="0" y="0"/>
                </a:moveTo>
                <a:cubicBezTo>
                  <a:pt x="112" y="328"/>
                  <a:pt x="224" y="656"/>
                  <a:pt x="480" y="816"/>
                </a:cubicBezTo>
                <a:cubicBezTo>
                  <a:pt x="736" y="976"/>
                  <a:pt x="1360" y="936"/>
                  <a:pt x="1536" y="960"/>
                </a:cubicBezTo>
              </a:path>
            </a:pathLst>
          </a:custGeom>
          <a:noFill/>
          <a:ln w="38100" cmpd="sng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3329" name="Rectangle 17"/>
          <p:cNvSpPr>
            <a:spLocks noChangeArrowheads="1"/>
          </p:cNvSpPr>
          <p:nvPr/>
        </p:nvSpPr>
        <p:spPr bwMode="auto">
          <a:xfrm>
            <a:off x="228600" y="1905000"/>
            <a:ext cx="25908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pt-PT" sz="1800" b="1">
                <a:solidFill>
                  <a:srgbClr val="CC3300"/>
                </a:solidFill>
                <a:latin typeface="Arial" charset="0"/>
                <a:cs typeface="+mn-cs"/>
              </a:rPr>
              <a:t>Coincidências !</a:t>
            </a:r>
          </a:p>
        </p:txBody>
      </p:sp>
      <p:sp>
        <p:nvSpPr>
          <p:cNvPr id="13330" name="AutoShape 18"/>
          <p:cNvSpPr>
            <a:spLocks noChangeArrowheads="1"/>
          </p:cNvSpPr>
          <p:nvPr/>
        </p:nvSpPr>
        <p:spPr bwMode="auto">
          <a:xfrm>
            <a:off x="5410200" y="4648200"/>
            <a:ext cx="533400" cy="228600"/>
          </a:xfrm>
          <a:prstGeom prst="can">
            <a:avLst>
              <a:gd name="adj" fmla="val 25000"/>
            </a:avLst>
          </a:prstGeom>
          <a:solidFill>
            <a:schemeClr val="hlink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3331" name="AutoShape 19"/>
          <p:cNvSpPr>
            <a:spLocks noChangeArrowheads="1"/>
          </p:cNvSpPr>
          <p:nvPr/>
        </p:nvSpPr>
        <p:spPr bwMode="auto">
          <a:xfrm>
            <a:off x="5410200" y="5181600"/>
            <a:ext cx="533400" cy="228600"/>
          </a:xfrm>
          <a:prstGeom prst="can">
            <a:avLst>
              <a:gd name="adj" fmla="val 25000"/>
            </a:avLst>
          </a:prstGeom>
          <a:solidFill>
            <a:schemeClr val="hlink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3332" name="AutoShape 20"/>
          <p:cNvSpPr>
            <a:spLocks noChangeArrowheads="1"/>
          </p:cNvSpPr>
          <p:nvPr/>
        </p:nvSpPr>
        <p:spPr bwMode="auto">
          <a:xfrm>
            <a:off x="7620000" y="4953000"/>
            <a:ext cx="457200" cy="228600"/>
          </a:xfrm>
          <a:prstGeom prst="can">
            <a:avLst>
              <a:gd name="adj" fmla="val 25000"/>
            </a:avLst>
          </a:prstGeom>
          <a:solidFill>
            <a:schemeClr val="hlink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3333" name="Text Box 21"/>
          <p:cNvSpPr txBox="1">
            <a:spLocks noChangeArrowheads="1"/>
          </p:cNvSpPr>
          <p:nvPr/>
        </p:nvSpPr>
        <p:spPr bwMode="auto">
          <a:xfrm>
            <a:off x="6553200" y="4953000"/>
            <a:ext cx="3825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pt-PT" sz="2800">
                <a:latin typeface="Arial" charset="0"/>
                <a:cs typeface="+mn-cs"/>
              </a:rPr>
              <a:t>d</a:t>
            </a:r>
            <a:endParaRPr lang="en-GB" sz="2800">
              <a:latin typeface="Arial" charset="0"/>
              <a:cs typeface="+mn-cs"/>
            </a:endParaRPr>
          </a:p>
        </p:txBody>
      </p:sp>
      <p:sp>
        <p:nvSpPr>
          <p:cNvPr id="13334" name="Line 22"/>
          <p:cNvSpPr>
            <a:spLocks noChangeShapeType="1"/>
          </p:cNvSpPr>
          <p:nvPr/>
        </p:nvSpPr>
        <p:spPr bwMode="auto">
          <a:xfrm flipH="1">
            <a:off x="5943600" y="5029200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grpSp>
        <p:nvGrpSpPr>
          <p:cNvPr id="32782" name="Group 23"/>
          <p:cNvGrpSpPr>
            <a:grpSpLocks/>
          </p:cNvGrpSpPr>
          <p:nvPr/>
        </p:nvGrpSpPr>
        <p:grpSpPr bwMode="auto">
          <a:xfrm rot="-965407">
            <a:off x="4749800" y="685800"/>
            <a:ext cx="4622800" cy="4267200"/>
            <a:chOff x="3688" y="888"/>
            <a:chExt cx="1184" cy="2256"/>
          </a:xfrm>
        </p:grpSpPr>
        <p:grpSp>
          <p:nvGrpSpPr>
            <p:cNvPr id="32785" name="Group 24"/>
            <p:cNvGrpSpPr>
              <a:grpSpLocks/>
            </p:cNvGrpSpPr>
            <p:nvPr/>
          </p:nvGrpSpPr>
          <p:grpSpPr bwMode="auto">
            <a:xfrm>
              <a:off x="3688" y="1200"/>
              <a:ext cx="1064" cy="1944"/>
              <a:chOff x="3688" y="1200"/>
              <a:chExt cx="1064" cy="1944"/>
            </a:xfrm>
          </p:grpSpPr>
          <p:sp>
            <p:nvSpPr>
              <p:cNvPr id="13337" name="Line 25"/>
              <p:cNvSpPr>
                <a:spLocks noChangeShapeType="1"/>
              </p:cNvSpPr>
              <p:nvPr/>
            </p:nvSpPr>
            <p:spPr bwMode="auto">
              <a:xfrm flipH="1">
                <a:off x="4016" y="1200"/>
                <a:ext cx="736" cy="1816"/>
              </a:xfrm>
              <a:prstGeom prst="line">
                <a:avLst/>
              </a:prstGeom>
              <a:noFill/>
              <a:ln w="9525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3338" name="Line 26"/>
              <p:cNvSpPr>
                <a:spLocks noChangeShapeType="1"/>
              </p:cNvSpPr>
              <p:nvPr/>
            </p:nvSpPr>
            <p:spPr bwMode="auto">
              <a:xfrm flipH="1">
                <a:off x="4336" y="1262"/>
                <a:ext cx="392" cy="864"/>
              </a:xfrm>
              <a:prstGeom prst="line">
                <a:avLst/>
              </a:prstGeom>
              <a:noFill/>
              <a:ln w="9525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3339" name="Line 27"/>
              <p:cNvSpPr>
                <a:spLocks noChangeShapeType="1"/>
              </p:cNvSpPr>
              <p:nvPr/>
            </p:nvSpPr>
            <p:spPr bwMode="auto">
              <a:xfrm flipH="1">
                <a:off x="4216" y="1270"/>
                <a:ext cx="512" cy="1383"/>
              </a:xfrm>
              <a:prstGeom prst="line">
                <a:avLst/>
              </a:prstGeom>
              <a:noFill/>
              <a:ln w="9525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3340" name="Line 28"/>
              <p:cNvSpPr>
                <a:spLocks noChangeShapeType="1"/>
              </p:cNvSpPr>
              <p:nvPr/>
            </p:nvSpPr>
            <p:spPr bwMode="auto">
              <a:xfrm flipH="1">
                <a:off x="3888" y="1278"/>
                <a:ext cx="840" cy="1616"/>
              </a:xfrm>
              <a:prstGeom prst="line">
                <a:avLst/>
              </a:prstGeom>
              <a:noFill/>
              <a:ln w="9525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3341" name="Line 29"/>
              <p:cNvSpPr>
                <a:spLocks noChangeShapeType="1"/>
              </p:cNvSpPr>
              <p:nvPr/>
            </p:nvSpPr>
            <p:spPr bwMode="auto">
              <a:xfrm flipH="1">
                <a:off x="4152" y="1320"/>
                <a:ext cx="560" cy="1592"/>
              </a:xfrm>
              <a:prstGeom prst="line">
                <a:avLst/>
              </a:prstGeom>
              <a:noFill/>
              <a:ln w="9525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3342" name="Line 30"/>
              <p:cNvSpPr>
                <a:spLocks noChangeShapeType="1"/>
              </p:cNvSpPr>
              <p:nvPr/>
            </p:nvSpPr>
            <p:spPr bwMode="auto">
              <a:xfrm flipH="1">
                <a:off x="3760" y="1310"/>
                <a:ext cx="944" cy="1672"/>
              </a:xfrm>
              <a:prstGeom prst="line">
                <a:avLst/>
              </a:prstGeom>
              <a:noFill/>
              <a:ln w="9525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3343" name="Line 31"/>
              <p:cNvSpPr>
                <a:spLocks noChangeShapeType="1"/>
              </p:cNvSpPr>
              <p:nvPr/>
            </p:nvSpPr>
            <p:spPr bwMode="auto">
              <a:xfrm flipH="1">
                <a:off x="3975" y="1334"/>
                <a:ext cx="744" cy="1575"/>
              </a:xfrm>
              <a:prstGeom prst="line">
                <a:avLst/>
              </a:prstGeom>
              <a:noFill/>
              <a:ln w="9525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3344" name="Line 32"/>
              <p:cNvSpPr>
                <a:spLocks noChangeShapeType="1"/>
              </p:cNvSpPr>
              <p:nvPr/>
            </p:nvSpPr>
            <p:spPr bwMode="auto">
              <a:xfrm flipH="1">
                <a:off x="3872" y="1366"/>
                <a:ext cx="824" cy="1663"/>
              </a:xfrm>
              <a:prstGeom prst="line">
                <a:avLst/>
              </a:prstGeom>
              <a:noFill/>
              <a:ln w="9525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3345" name="Line 33"/>
              <p:cNvSpPr>
                <a:spLocks noChangeShapeType="1"/>
              </p:cNvSpPr>
              <p:nvPr/>
            </p:nvSpPr>
            <p:spPr bwMode="auto">
              <a:xfrm flipH="1">
                <a:off x="4208" y="1382"/>
                <a:ext cx="488" cy="1736"/>
              </a:xfrm>
              <a:prstGeom prst="line">
                <a:avLst/>
              </a:prstGeom>
              <a:noFill/>
              <a:ln w="9525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3346" name="Line 34"/>
              <p:cNvSpPr>
                <a:spLocks noChangeShapeType="1"/>
              </p:cNvSpPr>
              <p:nvPr/>
            </p:nvSpPr>
            <p:spPr bwMode="auto">
              <a:xfrm flipH="1">
                <a:off x="4096" y="1392"/>
                <a:ext cx="592" cy="1752"/>
              </a:xfrm>
              <a:prstGeom prst="line">
                <a:avLst/>
              </a:prstGeom>
              <a:noFill/>
              <a:ln w="9525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3347" name="Line 35"/>
              <p:cNvSpPr>
                <a:spLocks noChangeShapeType="1"/>
              </p:cNvSpPr>
              <p:nvPr/>
            </p:nvSpPr>
            <p:spPr bwMode="auto">
              <a:xfrm flipH="1">
                <a:off x="4008" y="1398"/>
                <a:ext cx="680" cy="1520"/>
              </a:xfrm>
              <a:prstGeom prst="line">
                <a:avLst/>
              </a:prstGeom>
              <a:noFill/>
              <a:ln w="9525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3348" name="Line 36"/>
              <p:cNvSpPr>
                <a:spLocks noChangeShapeType="1"/>
              </p:cNvSpPr>
              <p:nvPr/>
            </p:nvSpPr>
            <p:spPr bwMode="auto">
              <a:xfrm flipH="1">
                <a:off x="3840" y="2103"/>
                <a:ext cx="552" cy="896"/>
              </a:xfrm>
              <a:prstGeom prst="line">
                <a:avLst/>
              </a:prstGeom>
              <a:noFill/>
              <a:ln w="9525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3349" name="Line 37"/>
              <p:cNvSpPr>
                <a:spLocks noChangeShapeType="1"/>
              </p:cNvSpPr>
              <p:nvPr/>
            </p:nvSpPr>
            <p:spPr bwMode="auto">
              <a:xfrm flipH="1">
                <a:off x="4272" y="2128"/>
                <a:ext cx="136" cy="952"/>
              </a:xfrm>
              <a:prstGeom prst="line">
                <a:avLst/>
              </a:prstGeom>
              <a:noFill/>
              <a:ln w="9525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3350" name="Line 38"/>
              <p:cNvSpPr>
                <a:spLocks noChangeShapeType="1"/>
              </p:cNvSpPr>
              <p:nvPr/>
            </p:nvSpPr>
            <p:spPr bwMode="auto">
              <a:xfrm flipH="1">
                <a:off x="4224" y="2158"/>
                <a:ext cx="152" cy="791"/>
              </a:xfrm>
              <a:prstGeom prst="line">
                <a:avLst/>
              </a:prstGeom>
              <a:noFill/>
              <a:ln w="9525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3351" name="Line 39"/>
              <p:cNvSpPr>
                <a:spLocks noChangeShapeType="1"/>
              </p:cNvSpPr>
              <p:nvPr/>
            </p:nvSpPr>
            <p:spPr bwMode="auto">
              <a:xfrm flipH="1">
                <a:off x="3872" y="2230"/>
                <a:ext cx="496" cy="904"/>
              </a:xfrm>
              <a:prstGeom prst="line">
                <a:avLst/>
              </a:prstGeom>
              <a:noFill/>
              <a:ln w="9525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3352" name="Line 40"/>
              <p:cNvSpPr>
                <a:spLocks noChangeShapeType="1"/>
              </p:cNvSpPr>
              <p:nvPr/>
            </p:nvSpPr>
            <p:spPr bwMode="auto">
              <a:xfrm flipH="1">
                <a:off x="3816" y="2214"/>
                <a:ext cx="576" cy="792"/>
              </a:xfrm>
              <a:prstGeom prst="line">
                <a:avLst/>
              </a:prstGeom>
              <a:noFill/>
              <a:ln w="9525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3353" name="Line 41"/>
              <p:cNvSpPr>
                <a:spLocks noChangeShapeType="1"/>
              </p:cNvSpPr>
              <p:nvPr/>
            </p:nvSpPr>
            <p:spPr bwMode="auto">
              <a:xfrm flipH="1">
                <a:off x="4128" y="2038"/>
                <a:ext cx="296" cy="927"/>
              </a:xfrm>
              <a:prstGeom prst="line">
                <a:avLst/>
              </a:prstGeom>
              <a:noFill/>
              <a:ln w="9525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3354" name="Line 42"/>
              <p:cNvSpPr>
                <a:spLocks noChangeShapeType="1"/>
              </p:cNvSpPr>
              <p:nvPr/>
            </p:nvSpPr>
            <p:spPr bwMode="auto">
              <a:xfrm flipH="1">
                <a:off x="4080" y="2397"/>
                <a:ext cx="216" cy="535"/>
              </a:xfrm>
              <a:prstGeom prst="line">
                <a:avLst/>
              </a:prstGeom>
              <a:noFill/>
              <a:ln w="9525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3355" name="Line 43"/>
              <p:cNvSpPr>
                <a:spLocks noChangeShapeType="1"/>
              </p:cNvSpPr>
              <p:nvPr/>
            </p:nvSpPr>
            <p:spPr bwMode="auto">
              <a:xfrm flipH="1">
                <a:off x="4216" y="1816"/>
                <a:ext cx="344" cy="1160"/>
              </a:xfrm>
              <a:prstGeom prst="line">
                <a:avLst/>
              </a:prstGeom>
              <a:noFill/>
              <a:ln w="9525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3356" name="Line 44"/>
              <p:cNvSpPr>
                <a:spLocks noChangeShapeType="1"/>
              </p:cNvSpPr>
              <p:nvPr/>
            </p:nvSpPr>
            <p:spPr bwMode="auto">
              <a:xfrm flipH="1">
                <a:off x="3808" y="1632"/>
                <a:ext cx="800" cy="1344"/>
              </a:xfrm>
              <a:prstGeom prst="line">
                <a:avLst/>
              </a:prstGeom>
              <a:noFill/>
              <a:ln w="9525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3357" name="Line 45"/>
              <p:cNvSpPr>
                <a:spLocks noChangeShapeType="1"/>
              </p:cNvSpPr>
              <p:nvPr/>
            </p:nvSpPr>
            <p:spPr bwMode="auto">
              <a:xfrm flipH="1">
                <a:off x="3784" y="1422"/>
                <a:ext cx="872" cy="1688"/>
              </a:xfrm>
              <a:prstGeom prst="line">
                <a:avLst/>
              </a:prstGeom>
              <a:noFill/>
              <a:ln w="9525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3358" name="Line 46"/>
              <p:cNvSpPr>
                <a:spLocks noChangeShapeType="1"/>
              </p:cNvSpPr>
              <p:nvPr/>
            </p:nvSpPr>
            <p:spPr bwMode="auto">
              <a:xfrm flipH="1">
                <a:off x="4280" y="1439"/>
                <a:ext cx="384" cy="1640"/>
              </a:xfrm>
              <a:prstGeom prst="line">
                <a:avLst/>
              </a:prstGeom>
              <a:noFill/>
              <a:ln w="9525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3359" name="Line 47"/>
              <p:cNvSpPr>
                <a:spLocks noChangeShapeType="1"/>
              </p:cNvSpPr>
              <p:nvPr/>
            </p:nvSpPr>
            <p:spPr bwMode="auto">
              <a:xfrm flipH="1">
                <a:off x="3968" y="2574"/>
                <a:ext cx="304" cy="464"/>
              </a:xfrm>
              <a:prstGeom prst="line">
                <a:avLst/>
              </a:prstGeom>
              <a:noFill/>
              <a:ln w="9525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3360" name="Line 48"/>
              <p:cNvSpPr>
                <a:spLocks noChangeShapeType="1"/>
              </p:cNvSpPr>
              <p:nvPr/>
            </p:nvSpPr>
            <p:spPr bwMode="auto">
              <a:xfrm flipH="1">
                <a:off x="4160" y="2552"/>
                <a:ext cx="104" cy="544"/>
              </a:xfrm>
              <a:prstGeom prst="line">
                <a:avLst/>
              </a:prstGeom>
              <a:noFill/>
              <a:ln w="9525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3361" name="Line 49"/>
              <p:cNvSpPr>
                <a:spLocks noChangeShapeType="1"/>
              </p:cNvSpPr>
              <p:nvPr/>
            </p:nvSpPr>
            <p:spPr bwMode="auto">
              <a:xfrm flipH="1">
                <a:off x="3920" y="2534"/>
                <a:ext cx="320" cy="512"/>
              </a:xfrm>
              <a:prstGeom prst="line">
                <a:avLst/>
              </a:prstGeom>
              <a:noFill/>
              <a:ln w="9525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3362" name="Line 50"/>
              <p:cNvSpPr>
                <a:spLocks noChangeShapeType="1"/>
              </p:cNvSpPr>
              <p:nvPr/>
            </p:nvSpPr>
            <p:spPr bwMode="auto">
              <a:xfrm flipH="1">
                <a:off x="4232" y="2398"/>
                <a:ext cx="144" cy="655"/>
              </a:xfrm>
              <a:prstGeom prst="line">
                <a:avLst/>
              </a:prstGeom>
              <a:noFill/>
              <a:ln w="9525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3363" name="Line 51"/>
              <p:cNvSpPr>
                <a:spLocks noChangeShapeType="1"/>
              </p:cNvSpPr>
              <p:nvPr/>
            </p:nvSpPr>
            <p:spPr bwMode="auto">
              <a:xfrm flipH="1">
                <a:off x="3920" y="2118"/>
                <a:ext cx="496" cy="1008"/>
              </a:xfrm>
              <a:prstGeom prst="line">
                <a:avLst/>
              </a:prstGeom>
              <a:noFill/>
              <a:ln w="9525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3364" name="Line 52"/>
              <p:cNvSpPr>
                <a:spLocks noChangeShapeType="1"/>
              </p:cNvSpPr>
              <p:nvPr/>
            </p:nvSpPr>
            <p:spPr bwMode="auto">
              <a:xfrm flipH="1">
                <a:off x="4064" y="1878"/>
                <a:ext cx="448" cy="1200"/>
              </a:xfrm>
              <a:prstGeom prst="line">
                <a:avLst/>
              </a:prstGeom>
              <a:noFill/>
              <a:ln w="9525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3365" name="Line 53"/>
              <p:cNvSpPr>
                <a:spLocks noChangeShapeType="1"/>
              </p:cNvSpPr>
              <p:nvPr/>
            </p:nvSpPr>
            <p:spPr bwMode="auto">
              <a:xfrm flipH="1">
                <a:off x="3752" y="2280"/>
                <a:ext cx="648" cy="784"/>
              </a:xfrm>
              <a:prstGeom prst="line">
                <a:avLst/>
              </a:prstGeom>
              <a:noFill/>
              <a:ln w="9525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3366" name="Line 54"/>
              <p:cNvSpPr>
                <a:spLocks noChangeShapeType="1"/>
              </p:cNvSpPr>
              <p:nvPr/>
            </p:nvSpPr>
            <p:spPr bwMode="auto">
              <a:xfrm flipH="1">
                <a:off x="4232" y="1847"/>
                <a:ext cx="296" cy="1248"/>
              </a:xfrm>
              <a:prstGeom prst="line">
                <a:avLst/>
              </a:prstGeom>
              <a:noFill/>
              <a:ln w="9525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3367" name="Line 55"/>
              <p:cNvSpPr>
                <a:spLocks noChangeShapeType="1"/>
              </p:cNvSpPr>
              <p:nvPr/>
            </p:nvSpPr>
            <p:spPr bwMode="auto">
              <a:xfrm flipH="1">
                <a:off x="3760" y="1654"/>
                <a:ext cx="800" cy="1392"/>
              </a:xfrm>
              <a:prstGeom prst="line">
                <a:avLst/>
              </a:prstGeom>
              <a:noFill/>
              <a:ln w="9525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3368" name="Line 56"/>
              <p:cNvSpPr>
                <a:spLocks noChangeShapeType="1"/>
              </p:cNvSpPr>
              <p:nvPr/>
            </p:nvSpPr>
            <p:spPr bwMode="auto">
              <a:xfrm flipH="1">
                <a:off x="3992" y="1878"/>
                <a:ext cx="520" cy="1224"/>
              </a:xfrm>
              <a:prstGeom prst="line">
                <a:avLst/>
              </a:prstGeom>
              <a:noFill/>
              <a:ln w="9525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3369" name="Line 57"/>
              <p:cNvSpPr>
                <a:spLocks noChangeShapeType="1"/>
              </p:cNvSpPr>
              <p:nvPr/>
            </p:nvSpPr>
            <p:spPr bwMode="auto">
              <a:xfrm flipH="1">
                <a:off x="4056" y="2056"/>
                <a:ext cx="416" cy="1088"/>
              </a:xfrm>
              <a:prstGeom prst="line">
                <a:avLst/>
              </a:prstGeom>
              <a:noFill/>
              <a:ln w="9525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3370" name="Line 58"/>
              <p:cNvSpPr>
                <a:spLocks noChangeShapeType="1"/>
              </p:cNvSpPr>
              <p:nvPr/>
            </p:nvSpPr>
            <p:spPr bwMode="auto">
              <a:xfrm flipH="1">
                <a:off x="3688" y="1942"/>
                <a:ext cx="784" cy="1073"/>
              </a:xfrm>
              <a:prstGeom prst="line">
                <a:avLst/>
              </a:prstGeom>
              <a:noFill/>
              <a:ln w="9525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3371" name="Line 59"/>
              <p:cNvSpPr>
                <a:spLocks noChangeShapeType="1"/>
              </p:cNvSpPr>
              <p:nvPr/>
            </p:nvSpPr>
            <p:spPr bwMode="auto">
              <a:xfrm flipH="1">
                <a:off x="4328" y="1918"/>
                <a:ext cx="176" cy="1176"/>
              </a:xfrm>
              <a:prstGeom prst="line">
                <a:avLst/>
              </a:prstGeom>
              <a:noFill/>
              <a:ln w="9525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3372" name="Line 60"/>
              <p:cNvSpPr>
                <a:spLocks noChangeShapeType="1"/>
              </p:cNvSpPr>
              <p:nvPr/>
            </p:nvSpPr>
            <p:spPr bwMode="auto">
              <a:xfrm flipH="1">
                <a:off x="4000" y="1790"/>
                <a:ext cx="568" cy="1064"/>
              </a:xfrm>
              <a:prstGeom prst="line">
                <a:avLst/>
              </a:prstGeom>
              <a:noFill/>
              <a:ln w="9525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3373" name="Line 61"/>
              <p:cNvSpPr>
                <a:spLocks noChangeShapeType="1"/>
              </p:cNvSpPr>
              <p:nvPr/>
            </p:nvSpPr>
            <p:spPr bwMode="auto">
              <a:xfrm flipH="1">
                <a:off x="4343" y="1598"/>
                <a:ext cx="296" cy="1496"/>
              </a:xfrm>
              <a:prstGeom prst="line">
                <a:avLst/>
              </a:prstGeom>
              <a:noFill/>
              <a:ln w="9525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</p:grpSp>
        <p:sp>
          <p:nvSpPr>
            <p:cNvPr id="13374" name="Line 62"/>
            <p:cNvSpPr>
              <a:spLocks noChangeShapeType="1"/>
            </p:cNvSpPr>
            <p:nvPr/>
          </p:nvSpPr>
          <p:spPr bwMode="auto">
            <a:xfrm flipH="1">
              <a:off x="4680" y="886"/>
              <a:ext cx="192" cy="512"/>
            </a:xfrm>
            <a:prstGeom prst="line">
              <a:avLst/>
            </a:prstGeom>
            <a:noFill/>
            <a:ln w="9525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  <p:sp>
        <p:nvSpPr>
          <p:cNvPr id="13376" name="Rectangle 64"/>
          <p:cNvSpPr>
            <a:spLocks noChangeArrowheads="1"/>
          </p:cNvSpPr>
          <p:nvPr/>
        </p:nvSpPr>
        <p:spPr bwMode="auto">
          <a:xfrm>
            <a:off x="228600" y="76200"/>
            <a:ext cx="8686800" cy="609600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rgbClr val="CC3300"/>
              </a:buClr>
              <a:buFont typeface="Wingdings" charset="0"/>
              <a:buNone/>
              <a:defRPr/>
            </a:pPr>
            <a:r>
              <a:rPr lang="pt-PT" b="1">
                <a:solidFill>
                  <a:srgbClr val="CC3300"/>
                </a:solidFill>
                <a:latin typeface="Comic Sans MS" charset="0"/>
                <a:cs typeface="+mn-cs"/>
              </a:rPr>
              <a:t>Cascatas de partículas</a:t>
            </a:r>
          </a:p>
        </p:txBody>
      </p:sp>
      <p:pic>
        <p:nvPicPr>
          <p:cNvPr id="13377" name="Picture 6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1563" y="1447800"/>
            <a:ext cx="1658937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57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6296" y="638132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1">
                <a:latin typeface="Comic Sans MS"/>
                <a:cs typeface="Comic Sans MS"/>
              </a:defRPr>
            </a:lvl1pPr>
          </a:lstStyle>
          <a:p>
            <a:pPr>
              <a:defRPr/>
            </a:pPr>
            <a:fld id="{46739D13-E5FF-F648-9598-8CC5DA212D08}" type="slidenum">
              <a:rPr lang="en-GB" smtClean="0"/>
              <a:pPr>
                <a:defRPr/>
              </a:pPr>
              <a:t>10</a:t>
            </a:fld>
            <a:r>
              <a:rPr lang="en-GB" dirty="0"/>
              <a:t>/40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5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26"/>
          <a:stretch/>
        </p:blipFill>
        <p:spPr bwMode="auto">
          <a:xfrm>
            <a:off x="0" y="1092200"/>
            <a:ext cx="9144000" cy="576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 rot="2478159">
            <a:off x="3303146" y="3775419"/>
            <a:ext cx="10055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>
                <a:solidFill>
                  <a:srgbClr val="233A90"/>
                </a:solidFill>
              </a:rPr>
              <a:t>Fotões</a:t>
            </a:r>
          </a:p>
        </p:txBody>
      </p:sp>
      <p:sp>
        <p:nvSpPr>
          <p:cNvPr id="4" name="Rectangle 64"/>
          <p:cNvSpPr>
            <a:spLocks noChangeArrowheads="1"/>
          </p:cNvSpPr>
          <p:nvPr/>
        </p:nvSpPr>
        <p:spPr bwMode="auto">
          <a:xfrm>
            <a:off x="228600" y="76200"/>
            <a:ext cx="8686800" cy="609600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rgbClr val="CC3300"/>
              </a:buClr>
              <a:buFont typeface="Wingdings" charset="0"/>
              <a:buNone/>
              <a:defRPr/>
            </a:pPr>
            <a:r>
              <a:rPr lang="pt-PT" b="1" dirty="0">
                <a:solidFill>
                  <a:srgbClr val="CC3300"/>
                </a:solidFill>
                <a:latin typeface="Comic Sans MS" charset="0"/>
                <a:cs typeface="+mn-cs"/>
              </a:rPr>
              <a:t>Radiação Cósmica (</a:t>
            </a:r>
            <a:r>
              <a:rPr lang="pt-PT" b="1" dirty="0">
                <a:solidFill>
                  <a:srgbClr val="3333FF"/>
                </a:solidFill>
                <a:latin typeface="Comic Sans MS" charset="0"/>
                <a:cs typeface="+mn-cs"/>
              </a:rPr>
              <a:t>Fotões</a:t>
            </a:r>
            <a:r>
              <a:rPr lang="pt-PT" b="1" dirty="0">
                <a:solidFill>
                  <a:srgbClr val="000000"/>
                </a:solidFill>
                <a:latin typeface="Comic Sans MS" charset="0"/>
                <a:cs typeface="+mn-cs"/>
              </a:rPr>
              <a:t> </a:t>
            </a:r>
            <a:r>
              <a:rPr lang="pt-PT" b="1" dirty="0">
                <a:solidFill>
                  <a:srgbClr val="FF3300"/>
                </a:solidFill>
                <a:latin typeface="Comic Sans MS" charset="0"/>
                <a:cs typeface="+mn-cs"/>
              </a:rPr>
              <a:t>e</a:t>
            </a:r>
            <a:r>
              <a:rPr lang="pt-PT" b="1" dirty="0">
                <a:solidFill>
                  <a:srgbClr val="000000"/>
                </a:solidFill>
                <a:latin typeface="Comic Sans MS" charset="0"/>
                <a:cs typeface="+mn-cs"/>
              </a:rPr>
              <a:t> </a:t>
            </a:r>
            <a:r>
              <a:rPr lang="pt-PT" b="1" dirty="0">
                <a:solidFill>
                  <a:srgbClr val="FF3300"/>
                </a:solidFill>
                <a:latin typeface="Comic Sans MS" charset="0"/>
                <a:cs typeface="+mn-cs"/>
              </a:rPr>
              <a:t>partículas carregadas</a:t>
            </a:r>
            <a:r>
              <a:rPr lang="pt-PT" b="1" dirty="0">
                <a:solidFill>
                  <a:srgbClr val="CC3300"/>
                </a:solidFill>
                <a:latin typeface="Comic Sans MS" charset="0"/>
                <a:cs typeface="+mn-cs"/>
              </a:rPr>
              <a:t>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228184" y="764704"/>
            <a:ext cx="23909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>
                <a:latin typeface="Comic Sans MS"/>
                <a:cs typeface="Comic Sans MS"/>
              </a:rPr>
              <a:t>Raios Cósmicos!</a:t>
            </a:r>
          </a:p>
        </p:txBody>
      </p:sp>
      <p:cxnSp>
        <p:nvCxnSpPr>
          <p:cNvPr id="6" name="Straight Arrow Connector 5"/>
          <p:cNvCxnSpPr>
            <a:endCxn id="3" idx="1"/>
          </p:cNvCxnSpPr>
          <p:nvPr/>
        </p:nvCxnSpPr>
        <p:spPr>
          <a:xfrm>
            <a:off x="5652120" y="548680"/>
            <a:ext cx="576064" cy="44685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5004048" y="548680"/>
            <a:ext cx="316835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6296" y="638132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1">
                <a:latin typeface="Comic Sans MS"/>
                <a:cs typeface="Comic Sans MS"/>
              </a:defRPr>
            </a:lvl1pPr>
          </a:lstStyle>
          <a:p>
            <a:pPr>
              <a:defRPr/>
            </a:pPr>
            <a:fld id="{46739D13-E5FF-F648-9598-8CC5DA212D08}" type="slidenum">
              <a:rPr lang="en-GB" smtClean="0"/>
              <a:pPr>
                <a:defRPr/>
              </a:pPr>
              <a:t>11</a:t>
            </a:fld>
            <a:r>
              <a:rPr lang="en-GB" dirty="0"/>
              <a:t>/40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MS02_CR_nucleus_fraction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692696"/>
            <a:ext cx="7243773" cy="6048672"/>
          </a:xfrm>
          <a:prstGeom prst="rect">
            <a:avLst/>
          </a:prstGeom>
        </p:spPr>
      </p:pic>
      <p:sp>
        <p:nvSpPr>
          <p:cNvPr id="4" name="Rectangle 64"/>
          <p:cNvSpPr>
            <a:spLocks noChangeArrowheads="1"/>
          </p:cNvSpPr>
          <p:nvPr/>
        </p:nvSpPr>
        <p:spPr bwMode="auto">
          <a:xfrm>
            <a:off x="228600" y="76200"/>
            <a:ext cx="8686800" cy="609600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rgbClr val="CC3300"/>
              </a:buClr>
              <a:buFont typeface="Wingdings" charset="0"/>
              <a:buNone/>
              <a:defRPr/>
            </a:pPr>
            <a:r>
              <a:rPr lang="pt-PT" b="1" dirty="0">
                <a:solidFill>
                  <a:srgbClr val="CC3300"/>
                </a:solidFill>
                <a:latin typeface="Comic Sans MS" charset="0"/>
                <a:cs typeface="+mn-cs"/>
              </a:rPr>
              <a:t>Raios Cósmicos: Distribuição de fluxos por tipo de núcleo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6296" y="638132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1">
                <a:latin typeface="Comic Sans MS"/>
                <a:cs typeface="Comic Sans MS"/>
              </a:defRPr>
            </a:lvl1pPr>
          </a:lstStyle>
          <a:p>
            <a:pPr>
              <a:defRPr/>
            </a:pPr>
            <a:fld id="{46739D13-E5FF-F648-9598-8CC5DA212D08}" type="slidenum">
              <a:rPr lang="en-GB" smtClean="0"/>
              <a:pPr>
                <a:defRPr/>
              </a:pPr>
              <a:t>12</a:t>
            </a:fld>
            <a:r>
              <a:rPr lang="en-GB" dirty="0"/>
              <a:t>/40</a:t>
            </a:r>
          </a:p>
        </p:txBody>
      </p:sp>
    </p:spTree>
    <p:extLst>
      <p:ext uri="{BB962C8B-B14F-4D97-AF65-F5344CB8AC3E}">
        <p14:creationId xmlns:p14="http://schemas.microsoft.com/office/powerpoint/2010/main" val="23539111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51520" y="1268760"/>
            <a:ext cx="8694738" cy="5191125"/>
            <a:chOff x="244" y="744"/>
            <a:chExt cx="6421" cy="3996"/>
          </a:xfrm>
        </p:grpSpPr>
        <p:pic>
          <p:nvPicPr>
            <p:cNvPr id="3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264"/>
            <a:stretch>
              <a:fillRect/>
            </a:stretch>
          </p:blipFill>
          <p:spPr bwMode="auto">
            <a:xfrm>
              <a:off x="490" y="1013"/>
              <a:ext cx="5164" cy="3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Text Box 5"/>
            <p:cNvSpPr txBox="1">
              <a:spLocks noChangeArrowheads="1"/>
            </p:cNvSpPr>
            <p:nvPr/>
          </p:nvSpPr>
          <p:spPr bwMode="auto">
            <a:xfrm>
              <a:off x="5546" y="3436"/>
              <a:ext cx="956" cy="63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defTabSz="828675" eaLnBrk="0" hangingPunct="0">
                <a:tabLst>
                  <a:tab pos="657225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828675" eaLnBrk="0" hangingPunct="0">
                <a:tabLst>
                  <a:tab pos="657225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defTabSz="828675" eaLnBrk="0" hangingPunct="0">
                <a:tabLst>
                  <a:tab pos="657225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defTabSz="828675" eaLnBrk="0" hangingPunct="0">
                <a:tabLst>
                  <a:tab pos="657225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defTabSz="828675" eaLnBrk="0" hangingPunct="0">
                <a:tabLst>
                  <a:tab pos="657225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57225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57225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57225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57225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>
                <a:buClr>
                  <a:srgbClr val="000000"/>
                </a:buClr>
                <a:buSzPct val="45000"/>
                <a:buFont typeface="StarSymbol" charset="0"/>
                <a:buNone/>
              </a:pPr>
              <a:r>
                <a:rPr lang="en-GB" sz="1800" b="1">
                  <a:solidFill>
                    <a:srgbClr val="0000FF"/>
                  </a:solidFill>
                  <a:latin typeface="Verdana" charset="0"/>
                </a:rPr>
                <a:t>partícula/</a:t>
              </a:r>
            </a:p>
            <a:p>
              <a:pPr eaLnBrk="1">
                <a:buClr>
                  <a:srgbClr val="000000"/>
                </a:buClr>
                <a:buSzPct val="45000"/>
                <a:buFont typeface="StarSymbol" charset="0"/>
                <a:buNone/>
              </a:pPr>
              <a:r>
                <a:rPr lang="en-GB" sz="1800" b="1">
                  <a:solidFill>
                    <a:srgbClr val="0000FF"/>
                  </a:solidFill>
                  <a:latin typeface="Verdana" charset="0"/>
                </a:rPr>
                <a:t>km</a:t>
              </a:r>
              <a:r>
                <a:rPr lang="en-GB" sz="1800" b="1" baseline="33000">
                  <a:solidFill>
                    <a:srgbClr val="0000FF"/>
                  </a:solidFill>
                  <a:latin typeface="Verdana" charset="0"/>
                </a:rPr>
                <a:t>2</a:t>
              </a:r>
              <a:r>
                <a:rPr lang="en-GB" sz="1800" b="1">
                  <a:solidFill>
                    <a:srgbClr val="0000FF"/>
                  </a:solidFill>
                  <a:latin typeface="Verdana" charset="0"/>
                </a:rPr>
                <a:t>/</a:t>
              </a:r>
            </a:p>
            <a:p>
              <a:pPr eaLnBrk="1">
                <a:buClr>
                  <a:srgbClr val="000000"/>
                </a:buClr>
                <a:buSzPct val="45000"/>
                <a:buFont typeface="StarSymbol" charset="0"/>
                <a:buNone/>
              </a:pPr>
              <a:r>
                <a:rPr lang="en-GB" sz="1800" b="1">
                  <a:solidFill>
                    <a:srgbClr val="0000FF"/>
                  </a:solidFill>
                  <a:latin typeface="Verdana" charset="0"/>
                </a:rPr>
                <a:t>século!</a:t>
              </a:r>
            </a:p>
          </p:txBody>
        </p:sp>
        <p:sp>
          <p:nvSpPr>
            <p:cNvPr id="5" name="AutoShape 6"/>
            <p:cNvSpPr>
              <a:spLocks noChangeArrowheads="1"/>
            </p:cNvSpPr>
            <p:nvPr/>
          </p:nvSpPr>
          <p:spPr bwMode="auto">
            <a:xfrm>
              <a:off x="2241" y="3816"/>
              <a:ext cx="338" cy="169"/>
            </a:xfrm>
            <a:prstGeom prst="roundRect">
              <a:avLst>
                <a:gd name="adj" fmla="val 593"/>
              </a:avLst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n-US" sz="1400" b="1">
                <a:latin typeface="Verdana" charset="0"/>
              </a:endParaRPr>
            </a:p>
          </p:txBody>
        </p:sp>
        <p:sp>
          <p:nvSpPr>
            <p:cNvPr id="6" name="AutoShape 7"/>
            <p:cNvSpPr>
              <a:spLocks noChangeArrowheads="1"/>
            </p:cNvSpPr>
            <p:nvPr/>
          </p:nvSpPr>
          <p:spPr bwMode="auto">
            <a:xfrm>
              <a:off x="244" y="909"/>
              <a:ext cx="450" cy="966"/>
            </a:xfrm>
            <a:prstGeom prst="roundRect">
              <a:avLst>
                <a:gd name="adj" fmla="val 222"/>
              </a:avLst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n-US" sz="1400" b="1">
                <a:latin typeface="Verdana" charset="0"/>
              </a:endParaRPr>
            </a:p>
          </p:txBody>
        </p:sp>
        <p:sp>
          <p:nvSpPr>
            <p:cNvPr id="7" name="Text Box 8"/>
            <p:cNvSpPr txBox="1">
              <a:spLocks noChangeArrowheads="1"/>
            </p:cNvSpPr>
            <p:nvPr/>
          </p:nvSpPr>
          <p:spPr bwMode="auto">
            <a:xfrm>
              <a:off x="942" y="744"/>
              <a:ext cx="4354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828675" eaLnBrk="0" hangingPunct="0">
                <a:tabLst>
                  <a:tab pos="657225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828675" eaLnBrk="0" hangingPunct="0">
                <a:tabLst>
                  <a:tab pos="657225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defTabSz="828675" eaLnBrk="0" hangingPunct="0">
                <a:tabLst>
                  <a:tab pos="657225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defTabSz="828675" eaLnBrk="0" hangingPunct="0">
                <a:tabLst>
                  <a:tab pos="657225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defTabSz="828675" eaLnBrk="0" hangingPunct="0">
                <a:tabLst>
                  <a:tab pos="657225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57225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57225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57225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57225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>
                <a:buClr>
                  <a:srgbClr val="000000"/>
                </a:buClr>
                <a:buSzPct val="45000"/>
                <a:buFont typeface="StarSymbol" charset="0"/>
                <a:buNone/>
              </a:pPr>
              <a:r>
                <a:rPr lang="en-GB" sz="1800" b="1" dirty="0" err="1">
                  <a:solidFill>
                    <a:srgbClr val="000000"/>
                  </a:solidFill>
                  <a:latin typeface="Verdana" charset="0"/>
                </a:rPr>
                <a:t>Fluxo</a:t>
              </a:r>
              <a:r>
                <a:rPr lang="en-GB" sz="1800" b="1" dirty="0">
                  <a:solidFill>
                    <a:srgbClr val="000000"/>
                  </a:solidFill>
                  <a:latin typeface="Verdana" charset="0"/>
                </a:rPr>
                <a:t> = nº </a:t>
              </a:r>
              <a:r>
                <a:rPr lang="en-GB" sz="1800" b="1" dirty="0" err="1">
                  <a:solidFill>
                    <a:srgbClr val="000000"/>
                  </a:solidFill>
                  <a:latin typeface="Verdana" charset="0"/>
                </a:rPr>
                <a:t>partículas</a:t>
              </a:r>
              <a:r>
                <a:rPr lang="en-GB" sz="1800" b="1" dirty="0">
                  <a:solidFill>
                    <a:srgbClr val="000000"/>
                  </a:solidFill>
                  <a:latin typeface="Verdana" charset="0"/>
                </a:rPr>
                <a:t> /(m</a:t>
              </a:r>
              <a:r>
                <a:rPr lang="en-GB" sz="1800" b="1" baseline="33000" dirty="0">
                  <a:solidFill>
                    <a:srgbClr val="000000"/>
                  </a:solidFill>
                  <a:latin typeface="Verdana" charset="0"/>
                </a:rPr>
                <a:t>2</a:t>
              </a:r>
              <a:r>
                <a:rPr lang="en-GB" sz="1800" b="1" dirty="0">
                  <a:solidFill>
                    <a:srgbClr val="000000"/>
                  </a:solidFill>
                  <a:latin typeface="Verdana" charset="0"/>
                </a:rPr>
                <a:t>.sr.s.GeV)</a:t>
              </a:r>
              <a:endParaRPr lang="en-GB" sz="1800" b="1" baseline="33000" dirty="0">
                <a:solidFill>
                  <a:srgbClr val="000000"/>
                </a:solidFill>
                <a:latin typeface="Verdana" charset="0"/>
              </a:endParaRPr>
            </a:p>
          </p:txBody>
        </p:sp>
        <p:sp>
          <p:nvSpPr>
            <p:cNvPr id="8" name="AutoShape 9"/>
            <p:cNvSpPr>
              <a:spLocks noChangeArrowheads="1"/>
            </p:cNvSpPr>
            <p:nvPr/>
          </p:nvSpPr>
          <p:spPr bwMode="auto">
            <a:xfrm>
              <a:off x="2719" y="1425"/>
              <a:ext cx="1828" cy="291"/>
            </a:xfrm>
            <a:prstGeom prst="roundRect">
              <a:avLst>
                <a:gd name="adj" fmla="val 343"/>
              </a:avLst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n-US" sz="1400" b="1">
                <a:latin typeface="Verdana" charset="0"/>
              </a:endParaRPr>
            </a:p>
          </p:txBody>
        </p:sp>
        <p:sp>
          <p:nvSpPr>
            <p:cNvPr id="9" name="Text Box 10"/>
            <p:cNvSpPr txBox="1">
              <a:spLocks noChangeArrowheads="1"/>
            </p:cNvSpPr>
            <p:nvPr/>
          </p:nvSpPr>
          <p:spPr bwMode="auto">
            <a:xfrm>
              <a:off x="2835" y="1401"/>
              <a:ext cx="1608" cy="21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defTabSz="828675" eaLnBrk="0" hangingPunct="0">
                <a:tabLst>
                  <a:tab pos="657225" algn="l"/>
                  <a:tab pos="1312863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828675" eaLnBrk="0" hangingPunct="0">
                <a:tabLst>
                  <a:tab pos="657225" algn="l"/>
                  <a:tab pos="1312863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defTabSz="828675" eaLnBrk="0" hangingPunct="0">
                <a:tabLst>
                  <a:tab pos="657225" algn="l"/>
                  <a:tab pos="1312863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defTabSz="828675" eaLnBrk="0" hangingPunct="0">
                <a:tabLst>
                  <a:tab pos="657225" algn="l"/>
                  <a:tab pos="1312863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defTabSz="828675" eaLnBrk="0" hangingPunct="0">
                <a:tabLst>
                  <a:tab pos="657225" algn="l"/>
                  <a:tab pos="1312863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57225" algn="l"/>
                  <a:tab pos="1312863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57225" algn="l"/>
                  <a:tab pos="1312863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57225" algn="l"/>
                  <a:tab pos="1312863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57225" algn="l"/>
                  <a:tab pos="1312863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>
                <a:buClr>
                  <a:srgbClr val="000000"/>
                </a:buClr>
                <a:buSzPct val="45000"/>
                <a:buFont typeface="StarSymbol" charset="0"/>
                <a:buNone/>
              </a:pPr>
              <a:r>
                <a:rPr lang="en-GB" sz="1800" b="1">
                  <a:solidFill>
                    <a:srgbClr val="0000FF"/>
                  </a:solidFill>
                  <a:latin typeface="Verdana" charset="0"/>
                </a:rPr>
                <a:t>1 partícula/m</a:t>
              </a:r>
              <a:r>
                <a:rPr lang="en-GB" sz="1800" b="1" baseline="33000">
                  <a:solidFill>
                    <a:srgbClr val="0000FF"/>
                  </a:solidFill>
                  <a:latin typeface="Verdana" charset="0"/>
                </a:rPr>
                <a:t>2</a:t>
              </a:r>
              <a:r>
                <a:rPr lang="en-GB" sz="1800" b="1">
                  <a:solidFill>
                    <a:srgbClr val="0000FF"/>
                  </a:solidFill>
                  <a:latin typeface="Verdana" charset="0"/>
                </a:rPr>
                <a:t>/s</a:t>
              </a:r>
            </a:p>
          </p:txBody>
        </p:sp>
        <p:sp>
          <p:nvSpPr>
            <p:cNvPr id="10" name="AutoShape 11"/>
            <p:cNvSpPr>
              <a:spLocks noChangeArrowheads="1"/>
            </p:cNvSpPr>
            <p:nvPr/>
          </p:nvSpPr>
          <p:spPr bwMode="auto">
            <a:xfrm>
              <a:off x="3694" y="2447"/>
              <a:ext cx="1650" cy="281"/>
            </a:xfrm>
            <a:prstGeom prst="roundRect">
              <a:avLst>
                <a:gd name="adj" fmla="val 356"/>
              </a:avLst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n-US" sz="1400" b="1">
                <a:latin typeface="Verdana" charset="0"/>
              </a:endParaRPr>
            </a:p>
          </p:txBody>
        </p:sp>
        <p:sp>
          <p:nvSpPr>
            <p:cNvPr id="11" name="Text Box 12"/>
            <p:cNvSpPr txBox="1">
              <a:spLocks noChangeArrowheads="1"/>
            </p:cNvSpPr>
            <p:nvPr/>
          </p:nvSpPr>
          <p:spPr bwMode="auto">
            <a:xfrm>
              <a:off x="3671" y="2430"/>
              <a:ext cx="1857" cy="21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defTabSz="828675" eaLnBrk="0" hangingPunct="0">
                <a:tabLst>
                  <a:tab pos="657225" algn="l"/>
                  <a:tab pos="1312863" algn="l"/>
                  <a:tab pos="1970088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828675" eaLnBrk="0" hangingPunct="0">
                <a:tabLst>
                  <a:tab pos="657225" algn="l"/>
                  <a:tab pos="1312863" algn="l"/>
                  <a:tab pos="1970088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defTabSz="828675" eaLnBrk="0" hangingPunct="0">
                <a:tabLst>
                  <a:tab pos="657225" algn="l"/>
                  <a:tab pos="1312863" algn="l"/>
                  <a:tab pos="1970088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defTabSz="828675" eaLnBrk="0" hangingPunct="0">
                <a:tabLst>
                  <a:tab pos="657225" algn="l"/>
                  <a:tab pos="1312863" algn="l"/>
                  <a:tab pos="1970088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defTabSz="828675" eaLnBrk="0" hangingPunct="0">
                <a:tabLst>
                  <a:tab pos="657225" algn="l"/>
                  <a:tab pos="1312863" algn="l"/>
                  <a:tab pos="1970088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57225" algn="l"/>
                  <a:tab pos="1312863" algn="l"/>
                  <a:tab pos="1970088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57225" algn="l"/>
                  <a:tab pos="1312863" algn="l"/>
                  <a:tab pos="1970088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57225" algn="l"/>
                  <a:tab pos="1312863" algn="l"/>
                  <a:tab pos="1970088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57225" algn="l"/>
                  <a:tab pos="1312863" algn="l"/>
                  <a:tab pos="1970088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>
                <a:buClr>
                  <a:srgbClr val="000000"/>
                </a:buClr>
                <a:buSzPct val="45000"/>
                <a:buFont typeface="StarSymbol" charset="0"/>
                <a:buNone/>
              </a:pPr>
              <a:r>
                <a:rPr lang="en-GB" sz="1800" b="1" dirty="0">
                  <a:solidFill>
                    <a:srgbClr val="0000FF"/>
                  </a:solidFill>
                  <a:latin typeface="Verdana" charset="0"/>
                </a:rPr>
                <a:t>1 </a:t>
              </a:r>
              <a:r>
                <a:rPr lang="en-GB" sz="1800" b="1" dirty="0" err="1">
                  <a:solidFill>
                    <a:srgbClr val="0000FF"/>
                  </a:solidFill>
                  <a:latin typeface="Verdana" charset="0"/>
                </a:rPr>
                <a:t>partícula</a:t>
              </a:r>
              <a:r>
                <a:rPr lang="en-GB" sz="1800" b="1" dirty="0">
                  <a:solidFill>
                    <a:srgbClr val="0000FF"/>
                  </a:solidFill>
                  <a:latin typeface="Verdana" charset="0"/>
                </a:rPr>
                <a:t>/m</a:t>
              </a:r>
              <a:r>
                <a:rPr lang="en-GB" sz="1800" b="1" baseline="33000" dirty="0">
                  <a:solidFill>
                    <a:srgbClr val="0000FF"/>
                  </a:solidFill>
                  <a:latin typeface="Verdana" charset="0"/>
                </a:rPr>
                <a:t>2</a:t>
              </a:r>
              <a:r>
                <a:rPr lang="en-GB" sz="1800" b="1" dirty="0">
                  <a:solidFill>
                    <a:srgbClr val="0000FF"/>
                  </a:solidFill>
                  <a:latin typeface="Verdana" charset="0"/>
                </a:rPr>
                <a:t>/</a:t>
              </a:r>
              <a:r>
                <a:rPr lang="en-GB" sz="1800" b="1" dirty="0" err="1">
                  <a:solidFill>
                    <a:srgbClr val="0000FF"/>
                  </a:solidFill>
                  <a:latin typeface="Verdana" charset="0"/>
                </a:rPr>
                <a:t>ano</a:t>
              </a:r>
              <a:endParaRPr lang="en-GB" sz="1800" b="1" dirty="0">
                <a:solidFill>
                  <a:srgbClr val="0000FF"/>
                </a:solidFill>
                <a:latin typeface="Verdana" charset="0"/>
              </a:endParaRPr>
            </a:p>
          </p:txBody>
        </p:sp>
        <p:sp>
          <p:nvSpPr>
            <p:cNvPr id="12" name="AutoShape 13"/>
            <p:cNvSpPr>
              <a:spLocks noChangeArrowheads="1"/>
            </p:cNvSpPr>
            <p:nvPr/>
          </p:nvSpPr>
          <p:spPr bwMode="auto">
            <a:xfrm>
              <a:off x="2694" y="3881"/>
              <a:ext cx="1641" cy="394"/>
            </a:xfrm>
            <a:prstGeom prst="roundRect">
              <a:avLst>
                <a:gd name="adj" fmla="val 250"/>
              </a:avLst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n-US" sz="1400" b="1">
                <a:latin typeface="Verdana" charset="0"/>
              </a:endParaRPr>
            </a:p>
          </p:txBody>
        </p:sp>
        <p:sp>
          <p:nvSpPr>
            <p:cNvPr id="13" name="AutoShape 14"/>
            <p:cNvSpPr>
              <a:spLocks noChangeArrowheads="1"/>
            </p:cNvSpPr>
            <p:nvPr/>
          </p:nvSpPr>
          <p:spPr bwMode="auto">
            <a:xfrm>
              <a:off x="4163" y="3966"/>
              <a:ext cx="553" cy="207"/>
            </a:xfrm>
            <a:prstGeom prst="roundRect">
              <a:avLst>
                <a:gd name="adj" fmla="val 481"/>
              </a:avLst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n-US" sz="1400" b="1">
                <a:latin typeface="Verdana" charset="0"/>
              </a:endParaRPr>
            </a:p>
          </p:txBody>
        </p:sp>
        <p:sp>
          <p:nvSpPr>
            <p:cNvPr id="14" name="Text Box 15"/>
            <p:cNvSpPr txBox="1">
              <a:spLocks noChangeArrowheads="1"/>
            </p:cNvSpPr>
            <p:nvPr/>
          </p:nvSpPr>
          <p:spPr bwMode="auto">
            <a:xfrm>
              <a:off x="2815" y="3921"/>
              <a:ext cx="1971" cy="21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defTabSz="828675" eaLnBrk="0" hangingPunct="0">
                <a:tabLst>
                  <a:tab pos="657225" algn="l"/>
                  <a:tab pos="1312863" algn="l"/>
                  <a:tab pos="1970088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828675" eaLnBrk="0" hangingPunct="0">
                <a:tabLst>
                  <a:tab pos="657225" algn="l"/>
                  <a:tab pos="1312863" algn="l"/>
                  <a:tab pos="1970088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defTabSz="828675" eaLnBrk="0" hangingPunct="0">
                <a:tabLst>
                  <a:tab pos="657225" algn="l"/>
                  <a:tab pos="1312863" algn="l"/>
                  <a:tab pos="1970088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defTabSz="828675" eaLnBrk="0" hangingPunct="0">
                <a:tabLst>
                  <a:tab pos="657225" algn="l"/>
                  <a:tab pos="1312863" algn="l"/>
                  <a:tab pos="1970088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defTabSz="828675" eaLnBrk="0" hangingPunct="0">
                <a:tabLst>
                  <a:tab pos="657225" algn="l"/>
                  <a:tab pos="1312863" algn="l"/>
                  <a:tab pos="1970088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57225" algn="l"/>
                  <a:tab pos="1312863" algn="l"/>
                  <a:tab pos="1970088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57225" algn="l"/>
                  <a:tab pos="1312863" algn="l"/>
                  <a:tab pos="1970088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57225" algn="l"/>
                  <a:tab pos="1312863" algn="l"/>
                  <a:tab pos="1970088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57225" algn="l"/>
                  <a:tab pos="1312863" algn="l"/>
                  <a:tab pos="1970088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>
                <a:buClr>
                  <a:srgbClr val="000000"/>
                </a:buClr>
                <a:buSzPct val="45000"/>
                <a:buFont typeface="StarSymbol" charset="0"/>
                <a:buNone/>
              </a:pPr>
              <a:r>
                <a:rPr lang="en-GB" sz="1800" b="1">
                  <a:solidFill>
                    <a:srgbClr val="0000FF"/>
                  </a:solidFill>
                  <a:latin typeface="Verdana" charset="0"/>
                </a:rPr>
                <a:t>1 partícula/km</a:t>
              </a:r>
              <a:r>
                <a:rPr lang="en-GB" sz="1800" b="1" baseline="33000">
                  <a:solidFill>
                    <a:srgbClr val="0000FF"/>
                  </a:solidFill>
                  <a:latin typeface="Verdana" charset="0"/>
                </a:rPr>
                <a:t>2</a:t>
              </a:r>
              <a:r>
                <a:rPr lang="en-GB" sz="1800" b="1">
                  <a:solidFill>
                    <a:srgbClr val="0000FF"/>
                  </a:solidFill>
                  <a:latin typeface="Verdana" charset="0"/>
                </a:rPr>
                <a:t>/ano</a:t>
              </a:r>
            </a:p>
          </p:txBody>
        </p:sp>
        <p:sp>
          <p:nvSpPr>
            <p:cNvPr id="15" name="Line 16"/>
            <p:cNvSpPr>
              <a:spLocks noChangeShapeType="1"/>
            </p:cNvSpPr>
            <p:nvPr/>
          </p:nvSpPr>
          <p:spPr bwMode="auto">
            <a:xfrm flipH="1">
              <a:off x="5142" y="3778"/>
              <a:ext cx="334" cy="438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6" name="AutoShape 17"/>
            <p:cNvSpPr>
              <a:spLocks noChangeArrowheads="1"/>
            </p:cNvSpPr>
            <p:nvPr/>
          </p:nvSpPr>
          <p:spPr bwMode="auto">
            <a:xfrm>
              <a:off x="3103" y="1115"/>
              <a:ext cx="2194" cy="244"/>
            </a:xfrm>
            <a:prstGeom prst="roundRect">
              <a:avLst>
                <a:gd name="adj" fmla="val 407"/>
              </a:avLst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n-US" sz="1400" b="1">
                <a:latin typeface="Verdana" charset="0"/>
              </a:endParaRPr>
            </a:p>
          </p:txBody>
        </p:sp>
        <p:sp>
          <p:nvSpPr>
            <p:cNvPr id="17" name="Text Box 18"/>
            <p:cNvSpPr txBox="1">
              <a:spLocks noChangeArrowheads="1"/>
            </p:cNvSpPr>
            <p:nvPr/>
          </p:nvSpPr>
          <p:spPr bwMode="auto">
            <a:xfrm>
              <a:off x="1095" y="3254"/>
              <a:ext cx="2805" cy="2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28675" eaLnBrk="0" hangingPunct="0">
                <a:tabLst>
                  <a:tab pos="657225" algn="l"/>
                  <a:tab pos="1312863" algn="l"/>
                  <a:tab pos="1970088" algn="l"/>
                  <a:tab pos="2627313" algn="l"/>
                  <a:tab pos="3282950" algn="l"/>
                  <a:tab pos="3940175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828675" eaLnBrk="0" hangingPunct="0">
                <a:tabLst>
                  <a:tab pos="657225" algn="l"/>
                  <a:tab pos="1312863" algn="l"/>
                  <a:tab pos="1970088" algn="l"/>
                  <a:tab pos="2627313" algn="l"/>
                  <a:tab pos="3282950" algn="l"/>
                  <a:tab pos="3940175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defTabSz="828675" eaLnBrk="0" hangingPunct="0">
                <a:tabLst>
                  <a:tab pos="657225" algn="l"/>
                  <a:tab pos="1312863" algn="l"/>
                  <a:tab pos="1970088" algn="l"/>
                  <a:tab pos="2627313" algn="l"/>
                  <a:tab pos="3282950" algn="l"/>
                  <a:tab pos="3940175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defTabSz="828675" eaLnBrk="0" hangingPunct="0">
                <a:tabLst>
                  <a:tab pos="657225" algn="l"/>
                  <a:tab pos="1312863" algn="l"/>
                  <a:tab pos="1970088" algn="l"/>
                  <a:tab pos="2627313" algn="l"/>
                  <a:tab pos="3282950" algn="l"/>
                  <a:tab pos="3940175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defTabSz="828675" eaLnBrk="0" hangingPunct="0">
                <a:tabLst>
                  <a:tab pos="657225" algn="l"/>
                  <a:tab pos="1312863" algn="l"/>
                  <a:tab pos="1970088" algn="l"/>
                  <a:tab pos="2627313" algn="l"/>
                  <a:tab pos="3282950" algn="l"/>
                  <a:tab pos="3940175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57225" algn="l"/>
                  <a:tab pos="1312863" algn="l"/>
                  <a:tab pos="1970088" algn="l"/>
                  <a:tab pos="2627313" algn="l"/>
                  <a:tab pos="3282950" algn="l"/>
                  <a:tab pos="3940175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57225" algn="l"/>
                  <a:tab pos="1312863" algn="l"/>
                  <a:tab pos="1970088" algn="l"/>
                  <a:tab pos="2627313" algn="l"/>
                  <a:tab pos="3282950" algn="l"/>
                  <a:tab pos="3940175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57225" algn="l"/>
                  <a:tab pos="1312863" algn="l"/>
                  <a:tab pos="1970088" algn="l"/>
                  <a:tab pos="2627313" algn="l"/>
                  <a:tab pos="3282950" algn="l"/>
                  <a:tab pos="3940175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57225" algn="l"/>
                  <a:tab pos="1312863" algn="l"/>
                  <a:tab pos="1970088" algn="l"/>
                  <a:tab pos="2627313" algn="l"/>
                  <a:tab pos="3282950" algn="l"/>
                  <a:tab pos="3940175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>
                <a:buClr>
                  <a:srgbClr val="000000"/>
                </a:buClr>
                <a:buSzPct val="45000"/>
                <a:buFont typeface="StarSymbol" charset="0"/>
                <a:buNone/>
              </a:pPr>
              <a:r>
                <a:rPr lang="en-GB" sz="1800" b="1">
                  <a:solidFill>
                    <a:srgbClr val="000000"/>
                  </a:solidFill>
                  <a:latin typeface="Verdana" charset="0"/>
                </a:rPr>
                <a:t>	</a:t>
              </a:r>
            </a:p>
          </p:txBody>
        </p:sp>
        <p:sp>
          <p:nvSpPr>
            <p:cNvPr id="18" name="AutoShape 19"/>
            <p:cNvSpPr>
              <a:spLocks noChangeArrowheads="1"/>
            </p:cNvSpPr>
            <p:nvPr/>
          </p:nvSpPr>
          <p:spPr bwMode="auto">
            <a:xfrm>
              <a:off x="4749" y="4650"/>
              <a:ext cx="919" cy="90"/>
            </a:xfrm>
            <a:prstGeom prst="roundRect">
              <a:avLst>
                <a:gd name="adj" fmla="val 1111"/>
              </a:avLst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n-US" sz="1400" b="1">
                <a:latin typeface="Verdana" charset="0"/>
              </a:endParaRPr>
            </a:p>
          </p:txBody>
        </p:sp>
        <p:sp>
          <p:nvSpPr>
            <p:cNvPr id="19" name="Text Box 20"/>
            <p:cNvSpPr txBox="1">
              <a:spLocks noChangeArrowheads="1"/>
            </p:cNvSpPr>
            <p:nvPr/>
          </p:nvSpPr>
          <p:spPr bwMode="auto">
            <a:xfrm>
              <a:off x="5520" y="4318"/>
              <a:ext cx="1145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defTabSz="828675" eaLnBrk="0" hangingPunct="0">
                <a:tabLst>
                  <a:tab pos="657225" algn="l"/>
                  <a:tab pos="1312863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828675" eaLnBrk="0" hangingPunct="0">
                <a:tabLst>
                  <a:tab pos="657225" algn="l"/>
                  <a:tab pos="1312863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defTabSz="828675" eaLnBrk="0" hangingPunct="0">
                <a:tabLst>
                  <a:tab pos="657225" algn="l"/>
                  <a:tab pos="1312863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defTabSz="828675" eaLnBrk="0" hangingPunct="0">
                <a:tabLst>
                  <a:tab pos="657225" algn="l"/>
                  <a:tab pos="1312863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defTabSz="828675" eaLnBrk="0" hangingPunct="0">
                <a:tabLst>
                  <a:tab pos="657225" algn="l"/>
                  <a:tab pos="1312863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57225" algn="l"/>
                  <a:tab pos="1312863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57225" algn="l"/>
                  <a:tab pos="1312863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57225" algn="l"/>
                  <a:tab pos="1312863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57225" algn="l"/>
                  <a:tab pos="1312863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>
                <a:buClr>
                  <a:srgbClr val="000000"/>
                </a:buClr>
                <a:buSzPct val="45000"/>
                <a:buFont typeface="StarSymbol" charset="0"/>
                <a:buNone/>
              </a:pPr>
              <a:r>
                <a:rPr lang="en-GB" sz="1800" b="1">
                  <a:solidFill>
                    <a:srgbClr val="000000"/>
                  </a:solidFill>
                  <a:latin typeface="Verdana" charset="0"/>
                </a:rPr>
                <a:t>Energia(eV)</a:t>
              </a:r>
            </a:p>
          </p:txBody>
        </p:sp>
      </p:grpSp>
      <p:sp>
        <p:nvSpPr>
          <p:cNvPr id="35" name="Text Box 21"/>
          <p:cNvSpPr txBox="1">
            <a:spLocks noChangeArrowheads="1"/>
          </p:cNvSpPr>
          <p:nvPr/>
        </p:nvSpPr>
        <p:spPr bwMode="auto">
          <a:xfrm>
            <a:off x="4141788" y="2744788"/>
            <a:ext cx="1985962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828675" eaLnBrk="0" hangingPunct="0">
              <a:tabLst>
                <a:tab pos="657225" algn="l"/>
                <a:tab pos="1312863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828675" eaLnBrk="0" hangingPunct="0">
              <a:tabLst>
                <a:tab pos="657225" algn="l"/>
                <a:tab pos="1312863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828675" eaLnBrk="0" hangingPunct="0">
              <a:tabLst>
                <a:tab pos="657225" algn="l"/>
                <a:tab pos="1312863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828675" eaLnBrk="0" hangingPunct="0">
              <a:tabLst>
                <a:tab pos="657225" algn="l"/>
                <a:tab pos="1312863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828675" eaLnBrk="0" hangingPunct="0">
              <a:tabLst>
                <a:tab pos="657225" algn="l"/>
                <a:tab pos="1312863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tabLst>
                <a:tab pos="657225" algn="l"/>
                <a:tab pos="1312863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tabLst>
                <a:tab pos="657225" algn="l"/>
                <a:tab pos="1312863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tabLst>
                <a:tab pos="657225" algn="l"/>
                <a:tab pos="1312863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tabLst>
                <a:tab pos="657225" algn="l"/>
                <a:tab pos="1312863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GB" sz="1800" b="1">
                <a:solidFill>
                  <a:srgbClr val="00B050"/>
                </a:solidFill>
                <a:latin typeface="Verdana" charset="0"/>
              </a:rPr>
              <a:t>como detectar?</a:t>
            </a:r>
          </a:p>
        </p:txBody>
      </p:sp>
      <p:sp>
        <p:nvSpPr>
          <p:cNvPr id="36" name="Line 22"/>
          <p:cNvSpPr>
            <a:spLocks noChangeShapeType="1"/>
          </p:cNvSpPr>
          <p:nvPr/>
        </p:nvSpPr>
        <p:spPr bwMode="auto">
          <a:xfrm flipH="1">
            <a:off x="6854825" y="1812925"/>
            <a:ext cx="1150938" cy="2836863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pt-BR"/>
          </a:p>
        </p:txBody>
      </p:sp>
      <p:sp>
        <p:nvSpPr>
          <p:cNvPr id="37" name="Line 23"/>
          <p:cNvSpPr>
            <a:spLocks noChangeShapeType="1"/>
          </p:cNvSpPr>
          <p:nvPr/>
        </p:nvSpPr>
        <p:spPr bwMode="auto">
          <a:xfrm flipH="1">
            <a:off x="6854825" y="3016250"/>
            <a:ext cx="636588" cy="2090738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pt-BR"/>
          </a:p>
        </p:txBody>
      </p:sp>
      <p:sp>
        <p:nvSpPr>
          <p:cNvPr id="38" name="Line 24"/>
          <p:cNvSpPr>
            <a:spLocks noChangeShapeType="1"/>
          </p:cNvSpPr>
          <p:nvPr/>
        </p:nvSpPr>
        <p:spPr bwMode="auto">
          <a:xfrm flipH="1">
            <a:off x="6572250" y="3205163"/>
            <a:ext cx="839788" cy="1687512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pt-BR"/>
          </a:p>
        </p:txBody>
      </p:sp>
      <p:sp>
        <p:nvSpPr>
          <p:cNvPr id="39" name="Line 25"/>
          <p:cNvSpPr>
            <a:spLocks noChangeShapeType="1"/>
          </p:cNvSpPr>
          <p:nvPr/>
        </p:nvSpPr>
        <p:spPr bwMode="auto">
          <a:xfrm flipH="1">
            <a:off x="6408738" y="3973513"/>
            <a:ext cx="625475" cy="1017587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pt-BR"/>
          </a:p>
        </p:txBody>
      </p:sp>
      <p:pic>
        <p:nvPicPr>
          <p:cNvPr id="40" name="Picture 2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5288" y="2862263"/>
            <a:ext cx="1582737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" name="Oval 27"/>
          <p:cNvSpPr>
            <a:spLocks noChangeArrowheads="1"/>
          </p:cNvSpPr>
          <p:nvPr/>
        </p:nvSpPr>
        <p:spPr bwMode="auto">
          <a:xfrm rot="2245627">
            <a:off x="2254931" y="2502552"/>
            <a:ext cx="2336800" cy="963613"/>
          </a:xfrm>
          <a:prstGeom prst="ellipse">
            <a:avLst/>
          </a:prstGeom>
          <a:noFill/>
          <a:ln w="3672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 sz="1400" b="1">
              <a:latin typeface="Verdana" charset="0"/>
            </a:endParaRPr>
          </a:p>
        </p:txBody>
      </p:sp>
      <p:grpSp>
        <p:nvGrpSpPr>
          <p:cNvPr id="42" name="Group 28"/>
          <p:cNvGrpSpPr>
            <a:grpSpLocks/>
          </p:cNvGrpSpPr>
          <p:nvPr/>
        </p:nvGrpSpPr>
        <p:grpSpPr bwMode="auto">
          <a:xfrm>
            <a:off x="1450975" y="3719513"/>
            <a:ext cx="930275" cy="1504950"/>
            <a:chOff x="1075" y="2656"/>
            <a:chExt cx="646" cy="1044"/>
          </a:xfrm>
        </p:grpSpPr>
        <p:sp>
          <p:nvSpPr>
            <p:cNvPr id="43" name="Oval 29"/>
            <p:cNvSpPr>
              <a:spLocks noChangeArrowheads="1"/>
            </p:cNvSpPr>
            <p:nvPr/>
          </p:nvSpPr>
          <p:spPr bwMode="auto">
            <a:xfrm>
              <a:off x="1075" y="2656"/>
              <a:ext cx="647" cy="835"/>
            </a:xfrm>
            <a:prstGeom prst="ellipse">
              <a:avLst/>
            </a:prstGeom>
            <a:solidFill>
              <a:srgbClr val="FF00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n-US" sz="1400" b="1">
                <a:latin typeface="Verdana" charset="0"/>
              </a:endParaRPr>
            </a:p>
          </p:txBody>
        </p:sp>
        <p:sp>
          <p:nvSpPr>
            <p:cNvPr id="44" name="AutoShape 30"/>
            <p:cNvSpPr>
              <a:spLocks noChangeArrowheads="1"/>
            </p:cNvSpPr>
            <p:nvPr/>
          </p:nvSpPr>
          <p:spPr bwMode="auto">
            <a:xfrm>
              <a:off x="1257" y="3536"/>
              <a:ext cx="295" cy="166"/>
            </a:xfrm>
            <a:prstGeom prst="roundRect">
              <a:avLst>
                <a:gd name="adj" fmla="val 602"/>
              </a:avLst>
            </a:prstGeom>
            <a:solidFill>
              <a:srgbClr val="99663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n-US" sz="1400" b="1">
                <a:latin typeface="Verdana" charset="0"/>
              </a:endParaRPr>
            </a:p>
          </p:txBody>
        </p:sp>
        <p:sp>
          <p:nvSpPr>
            <p:cNvPr id="45" name="Line 31"/>
            <p:cNvSpPr>
              <a:spLocks noChangeShapeType="1"/>
            </p:cNvSpPr>
            <p:nvPr/>
          </p:nvSpPr>
          <p:spPr bwMode="auto">
            <a:xfrm>
              <a:off x="1196" y="3395"/>
              <a:ext cx="100" cy="160"/>
            </a:xfrm>
            <a:prstGeom prst="line">
              <a:avLst/>
            </a:prstGeom>
            <a:noFill/>
            <a:ln w="3672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46" name="Line 32"/>
            <p:cNvSpPr>
              <a:spLocks noChangeShapeType="1"/>
            </p:cNvSpPr>
            <p:nvPr/>
          </p:nvSpPr>
          <p:spPr bwMode="auto">
            <a:xfrm flipH="1">
              <a:off x="1499" y="3381"/>
              <a:ext cx="102" cy="160"/>
            </a:xfrm>
            <a:prstGeom prst="line">
              <a:avLst/>
            </a:prstGeom>
            <a:noFill/>
            <a:ln w="3672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pt-BR"/>
            </a:p>
          </p:txBody>
        </p:sp>
      </p:grpSp>
      <p:sp>
        <p:nvSpPr>
          <p:cNvPr id="47" name="Oval 33"/>
          <p:cNvSpPr>
            <a:spLocks noChangeArrowheads="1"/>
          </p:cNvSpPr>
          <p:nvPr/>
        </p:nvSpPr>
        <p:spPr bwMode="auto">
          <a:xfrm>
            <a:off x="6516216" y="4544715"/>
            <a:ext cx="2840037" cy="2052637"/>
          </a:xfrm>
          <a:prstGeom prst="ellipse">
            <a:avLst/>
          </a:prstGeom>
          <a:noFill/>
          <a:ln w="5472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 sz="1400" b="1">
              <a:latin typeface="Verdana" charset="0"/>
            </a:endParaRPr>
          </a:p>
        </p:txBody>
      </p:sp>
      <p:pic>
        <p:nvPicPr>
          <p:cNvPr id="48" name="Picture 3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3975" y="4291013"/>
            <a:ext cx="1181100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340768"/>
            <a:ext cx="1912938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52" name="Text Box 14"/>
          <p:cNvSpPr txBox="1">
            <a:spLocks noChangeArrowheads="1"/>
          </p:cNvSpPr>
          <p:nvPr/>
        </p:nvSpPr>
        <p:spPr bwMode="auto">
          <a:xfrm>
            <a:off x="2339752" y="1628800"/>
            <a:ext cx="352839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pt-PT" sz="2000" dirty="0">
                <a:solidFill>
                  <a:srgbClr val="008000"/>
                </a:solidFill>
                <a:latin typeface="Comic Sans MS" charset="0"/>
              </a:rPr>
              <a:t>Modulação solar</a:t>
            </a:r>
            <a:endParaRPr lang="en-GB" sz="2000" dirty="0">
              <a:solidFill>
                <a:srgbClr val="008000"/>
              </a:solidFill>
              <a:latin typeface="Comic Sans MS" charset="0"/>
            </a:endParaRPr>
          </a:p>
        </p:txBody>
      </p:sp>
      <p:cxnSp>
        <p:nvCxnSpPr>
          <p:cNvPr id="55" name="Straight Arrow Connector 54"/>
          <p:cNvCxnSpPr/>
          <p:nvPr/>
        </p:nvCxnSpPr>
        <p:spPr>
          <a:xfrm flipH="1">
            <a:off x="1907704" y="1844824"/>
            <a:ext cx="432048" cy="0"/>
          </a:xfrm>
          <a:prstGeom prst="straightConnector1">
            <a:avLst/>
          </a:prstGeom>
          <a:ln w="9525" cmpd="sng"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 flipV="1">
            <a:off x="5454650" y="6343650"/>
            <a:ext cx="0" cy="196850"/>
          </a:xfrm>
          <a:prstGeom prst="straightConnector1">
            <a:avLst/>
          </a:prstGeom>
          <a:ln w="9525" cmpd="sng"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5076056" y="6453336"/>
            <a:ext cx="16120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>
                <a:solidFill>
                  <a:srgbClr val="233A90"/>
                </a:solidFill>
              </a:rPr>
              <a:t>LHC (</a:t>
            </a:r>
            <a:r>
              <a:rPr lang="pt-BR" dirty="0" err="1">
                <a:solidFill>
                  <a:srgbClr val="233A90"/>
                </a:solidFill>
              </a:rPr>
              <a:t>c.m</a:t>
            </a:r>
            <a:r>
              <a:rPr lang="pt-BR" dirty="0">
                <a:solidFill>
                  <a:srgbClr val="233A90"/>
                </a:solidFill>
              </a:rPr>
              <a:t>.)</a:t>
            </a:r>
          </a:p>
        </p:txBody>
      </p:sp>
      <p:cxnSp>
        <p:nvCxnSpPr>
          <p:cNvPr id="66" name="Straight Arrow Connector 65"/>
          <p:cNvCxnSpPr/>
          <p:nvPr/>
        </p:nvCxnSpPr>
        <p:spPr>
          <a:xfrm flipV="1">
            <a:off x="3419872" y="6309320"/>
            <a:ext cx="0" cy="196850"/>
          </a:xfrm>
          <a:prstGeom prst="straightConnector1">
            <a:avLst/>
          </a:prstGeom>
          <a:ln w="9525" cmpd="sng"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3031968" y="6432128"/>
            <a:ext cx="16972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>
                <a:solidFill>
                  <a:srgbClr val="233A90"/>
                </a:solidFill>
              </a:rPr>
              <a:t>LHC (feixe)</a:t>
            </a:r>
          </a:p>
        </p:txBody>
      </p:sp>
      <p:sp>
        <p:nvSpPr>
          <p:cNvPr id="50" name="Rectangle 64"/>
          <p:cNvSpPr>
            <a:spLocks noChangeArrowheads="1"/>
          </p:cNvSpPr>
          <p:nvPr/>
        </p:nvSpPr>
        <p:spPr bwMode="auto">
          <a:xfrm>
            <a:off x="228600" y="76200"/>
            <a:ext cx="8686800" cy="609600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rgbClr val="CC3300"/>
              </a:buClr>
              <a:buFont typeface="Wingdings" charset="0"/>
              <a:buNone/>
              <a:defRPr/>
            </a:pPr>
            <a:r>
              <a:rPr lang="pt-PT" b="1" dirty="0">
                <a:solidFill>
                  <a:srgbClr val="CC3300"/>
                </a:solidFill>
                <a:latin typeface="Comic Sans MS" charset="0"/>
                <a:cs typeface="+mn-cs"/>
              </a:rPr>
              <a:t>Raios Cósmicos: espectro de 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248012" y="591071"/>
            <a:ext cx="6780372" cy="461665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r>
              <a:rPr lang="pt-BR" dirty="0">
                <a:solidFill>
                  <a:srgbClr val="CC3300"/>
                </a:solidFill>
                <a:latin typeface="Comic Sans MS"/>
                <a:cs typeface="Comic Sans MS"/>
              </a:rPr>
              <a:t>(fluxo de partículas em função da sua energia)</a:t>
            </a:r>
          </a:p>
        </p:txBody>
      </p:sp>
      <p:sp>
        <p:nvSpPr>
          <p:cNvPr id="51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6296" y="638132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1">
                <a:latin typeface="Comic Sans MS"/>
                <a:cs typeface="Comic Sans MS"/>
              </a:defRPr>
            </a:lvl1pPr>
          </a:lstStyle>
          <a:p>
            <a:pPr>
              <a:defRPr/>
            </a:pPr>
            <a:fld id="{46739D13-E5FF-F648-9598-8CC5DA212D08}" type="slidenum">
              <a:rPr lang="en-GB" smtClean="0"/>
              <a:pPr>
                <a:defRPr/>
              </a:pPr>
              <a:t>13</a:t>
            </a:fld>
            <a:r>
              <a:rPr lang="en-GB" dirty="0"/>
              <a:t>/40</a:t>
            </a:r>
          </a:p>
        </p:txBody>
      </p:sp>
    </p:spTree>
    <p:extLst>
      <p:ext uri="{BB962C8B-B14F-4D97-AF65-F5344CB8AC3E}">
        <p14:creationId xmlns:p14="http://schemas.microsoft.com/office/powerpoint/2010/main" val="15385750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RC_AuroraBoreal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36"/>
          <a:stretch/>
        </p:blipFill>
        <p:spPr>
          <a:xfrm>
            <a:off x="36512" y="673100"/>
            <a:ext cx="9107488" cy="6119699"/>
          </a:xfrm>
          <a:prstGeom prst="rect">
            <a:avLst/>
          </a:prstGeom>
        </p:spPr>
      </p:pic>
      <p:sp>
        <p:nvSpPr>
          <p:cNvPr id="3" name="Rectangle 64"/>
          <p:cNvSpPr>
            <a:spLocks noChangeArrowheads="1"/>
          </p:cNvSpPr>
          <p:nvPr/>
        </p:nvSpPr>
        <p:spPr bwMode="auto">
          <a:xfrm>
            <a:off x="228600" y="76200"/>
            <a:ext cx="8686800" cy="609600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rgbClr val="CC3300"/>
              </a:buClr>
              <a:buFont typeface="Wingdings" charset="0"/>
              <a:buNone/>
              <a:defRPr/>
            </a:pPr>
            <a:r>
              <a:rPr lang="pt-PT" b="1" dirty="0">
                <a:solidFill>
                  <a:srgbClr val="CC3300"/>
                </a:solidFill>
                <a:latin typeface="Comic Sans MS" charset="0"/>
                <a:cs typeface="+mn-cs"/>
              </a:rPr>
              <a:t>Partículas do Sol e de outras estrelas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5496" y="3573016"/>
            <a:ext cx="16894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800" dirty="0">
                <a:solidFill>
                  <a:srgbClr val="FFFF00"/>
                </a:solidFill>
                <a:latin typeface="Comic Sans MS"/>
                <a:cs typeface="Comic Sans MS"/>
              </a:rPr>
              <a:t>Aurora Boreal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6296" y="638132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1">
                <a:latin typeface="Comic Sans MS"/>
                <a:cs typeface="Comic Sans MS"/>
              </a:defRPr>
            </a:lvl1pPr>
          </a:lstStyle>
          <a:p>
            <a:pPr>
              <a:defRPr/>
            </a:pPr>
            <a:fld id="{46739D13-E5FF-F648-9598-8CC5DA212D08}" type="slidenum">
              <a:rPr lang="en-GB" smtClean="0"/>
              <a:pPr>
                <a:defRPr/>
              </a:pPr>
              <a:t>14</a:t>
            </a:fld>
            <a:r>
              <a:rPr lang="en-GB" dirty="0"/>
              <a:t>/40</a:t>
            </a:r>
          </a:p>
        </p:txBody>
      </p:sp>
      <p:pic>
        <p:nvPicPr>
          <p:cNvPr id="4" name="Picture 3" descr="ISS_Aurora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551808"/>
            <a:ext cx="4407474" cy="316835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72000" y="4005064"/>
            <a:ext cx="18061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800" dirty="0">
                <a:solidFill>
                  <a:srgbClr val="FFFF00"/>
                </a:solidFill>
                <a:latin typeface="Comic Sans MS"/>
                <a:cs typeface="Comic Sans MS"/>
              </a:rPr>
              <a:t>Aurora Austral</a:t>
            </a:r>
          </a:p>
          <a:p>
            <a:r>
              <a:rPr lang="pt-BR" sz="1800" dirty="0">
                <a:solidFill>
                  <a:srgbClr val="FFFF00"/>
                </a:solidFill>
                <a:latin typeface="Comic Sans MS"/>
                <a:cs typeface="Comic Sans MS"/>
              </a:rPr>
              <a:t>(vista da ISS)</a:t>
            </a:r>
          </a:p>
        </p:txBody>
      </p:sp>
    </p:spTree>
    <p:extLst>
      <p:ext uri="{BB962C8B-B14F-4D97-AF65-F5344CB8AC3E}">
        <p14:creationId xmlns:p14="http://schemas.microsoft.com/office/powerpoint/2010/main" val="17665793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4"/>
          <p:cNvSpPr>
            <a:spLocks noChangeArrowheads="1"/>
          </p:cNvSpPr>
          <p:nvPr/>
        </p:nvSpPr>
        <p:spPr bwMode="auto">
          <a:xfrm>
            <a:off x="228600" y="76200"/>
            <a:ext cx="8686800" cy="609600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rgbClr val="CC3300"/>
              </a:buClr>
              <a:buFont typeface="Wingdings" charset="0"/>
              <a:buNone/>
              <a:defRPr/>
            </a:pPr>
            <a:r>
              <a:rPr lang="pt-PT" b="1" dirty="0">
                <a:solidFill>
                  <a:srgbClr val="CC3300"/>
                </a:solidFill>
                <a:latin typeface="Comic Sans MS" charset="0"/>
                <a:cs typeface="+mn-cs"/>
              </a:rPr>
              <a:t>Detecção de Raios Cósmicos no Espaço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08153"/>
            <a:ext cx="9144000" cy="408108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7504" y="908720"/>
            <a:ext cx="66153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>
                <a:latin typeface="Comic Sans MS"/>
                <a:cs typeface="Comic Sans MS"/>
              </a:rPr>
              <a:t>(dos balões à Estação Espacial Internacional)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804248" y="908720"/>
            <a:ext cx="1274858" cy="461665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pt-BR" dirty="0"/>
              <a:t>AMS-02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07504" y="5877272"/>
            <a:ext cx="83763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>
                <a:latin typeface="Comic Sans MS"/>
                <a:cs typeface="Comic Sans MS"/>
              </a:rPr>
              <a:t>AMS foi instalado na ISS em 2011 e funcionará até 2025</a:t>
            </a:r>
          </a:p>
        </p:txBody>
      </p:sp>
      <p:pic>
        <p:nvPicPr>
          <p:cNvPr id="10" name="Picture 9" descr="RC_AuroraBoreal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51" t="51707" r="2637" b="1307"/>
          <a:stretch/>
        </p:blipFill>
        <p:spPr>
          <a:xfrm>
            <a:off x="25400" y="1600201"/>
            <a:ext cx="2692193" cy="1955799"/>
          </a:xfrm>
          <a:prstGeom prst="rect">
            <a:avLst/>
          </a:prstGeom>
        </p:spPr>
      </p:pic>
      <p:sp>
        <p:nvSpPr>
          <p:cNvPr id="11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6296" y="638132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1">
                <a:latin typeface="Comic Sans MS"/>
                <a:cs typeface="Comic Sans MS"/>
              </a:defRPr>
            </a:lvl1pPr>
          </a:lstStyle>
          <a:p>
            <a:pPr>
              <a:defRPr/>
            </a:pPr>
            <a:fld id="{46739D13-E5FF-F648-9598-8CC5DA212D08}" type="slidenum">
              <a:rPr lang="en-GB" smtClean="0"/>
              <a:pPr>
                <a:defRPr/>
              </a:pPr>
              <a:t>15</a:t>
            </a:fld>
            <a:r>
              <a:rPr lang="en-GB" dirty="0"/>
              <a:t>/40</a:t>
            </a:r>
          </a:p>
        </p:txBody>
      </p:sp>
    </p:spTree>
    <p:extLst>
      <p:ext uri="{BB962C8B-B14F-4D97-AF65-F5344CB8AC3E}">
        <p14:creationId xmlns:p14="http://schemas.microsoft.com/office/powerpoint/2010/main" val="17081536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4"/>
          <p:cNvSpPr>
            <a:spLocks noChangeArrowheads="1"/>
          </p:cNvSpPr>
          <p:nvPr/>
        </p:nvSpPr>
        <p:spPr bwMode="auto">
          <a:xfrm>
            <a:off x="228600" y="76200"/>
            <a:ext cx="8686800" cy="609600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rgbClr val="CC3300"/>
              </a:buClr>
              <a:buFont typeface="Wingdings" charset="0"/>
              <a:buNone/>
              <a:defRPr/>
            </a:pPr>
            <a:r>
              <a:rPr lang="pt-PT" b="1" dirty="0">
                <a:solidFill>
                  <a:srgbClr val="CC3300"/>
                </a:solidFill>
                <a:latin typeface="Comic Sans MS" charset="0"/>
                <a:cs typeface="+mn-cs"/>
              </a:rPr>
              <a:t>Primeiros resultados de AMS-02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92696"/>
            <a:ext cx="9144000" cy="6246091"/>
          </a:xfrm>
          <a:prstGeom prst="rect">
            <a:avLst/>
          </a:prstGeom>
        </p:spPr>
      </p:pic>
      <p:sp>
        <p:nvSpPr>
          <p:cNvPr id="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6296" y="6500192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1">
                <a:latin typeface="Comic Sans MS"/>
                <a:cs typeface="Comic Sans MS"/>
              </a:defRPr>
            </a:lvl1pPr>
          </a:lstStyle>
          <a:p>
            <a:pPr>
              <a:defRPr/>
            </a:pPr>
            <a:fld id="{46739D13-E5FF-F648-9598-8CC5DA212D08}" type="slidenum">
              <a:rPr lang="en-GB" smtClean="0"/>
              <a:pPr>
                <a:defRPr/>
              </a:pPr>
              <a:t>16</a:t>
            </a:fld>
            <a:r>
              <a:rPr lang="en-GB" dirty="0"/>
              <a:t>/40</a:t>
            </a:r>
          </a:p>
        </p:txBody>
      </p:sp>
    </p:spTree>
    <p:extLst>
      <p:ext uri="{BB962C8B-B14F-4D97-AF65-F5344CB8AC3E}">
        <p14:creationId xmlns:p14="http://schemas.microsoft.com/office/powerpoint/2010/main" val="27462344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539" name="Rectangle 3"/>
          <p:cNvSpPr>
            <a:spLocks noChangeArrowheads="1"/>
          </p:cNvSpPr>
          <p:nvPr/>
        </p:nvSpPr>
        <p:spPr bwMode="auto">
          <a:xfrm>
            <a:off x="228600" y="76200"/>
            <a:ext cx="8686800" cy="609600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rgbClr val="CC3300"/>
              </a:buClr>
              <a:buFont typeface="Wingdings" charset="0"/>
              <a:buNone/>
              <a:defRPr/>
            </a:pPr>
            <a:r>
              <a:rPr lang="pt-PT" b="1" dirty="0">
                <a:solidFill>
                  <a:srgbClr val="CC3300"/>
                </a:solidFill>
                <a:latin typeface="Comic Sans MS" charset="0"/>
                <a:cs typeface="+mn-cs"/>
              </a:rPr>
              <a:t>Raios Cósmicos de Energia Extrema =&gt; Cascatas</a:t>
            </a:r>
          </a:p>
        </p:txBody>
      </p:sp>
      <p:pic>
        <p:nvPicPr>
          <p:cNvPr id="5120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43" t="24374" r="56140" b="14999"/>
          <a:stretch>
            <a:fillRect/>
          </a:stretch>
        </p:blipFill>
        <p:spPr bwMode="auto">
          <a:xfrm>
            <a:off x="523875" y="1905000"/>
            <a:ext cx="3133725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3" name="CaixaDeTexto 5"/>
          <p:cNvSpPr txBox="1">
            <a:spLocks noChangeArrowheads="1"/>
          </p:cNvSpPr>
          <p:nvPr/>
        </p:nvSpPr>
        <p:spPr bwMode="auto">
          <a:xfrm>
            <a:off x="512763" y="1524000"/>
            <a:ext cx="3144837" cy="366713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pt-PT" sz="1800">
                <a:solidFill>
                  <a:srgbClr val="FFFFCC"/>
                </a:solidFill>
                <a:latin typeface="Verdana" charset="0"/>
              </a:rPr>
              <a:t>Atmosfera</a:t>
            </a:r>
          </a:p>
        </p:txBody>
      </p:sp>
      <p:cxnSp>
        <p:nvCxnSpPr>
          <p:cNvPr id="51204" name="Conexão recta unidireccional 7"/>
          <p:cNvCxnSpPr>
            <a:cxnSpLocks noChangeShapeType="1"/>
          </p:cNvCxnSpPr>
          <p:nvPr/>
        </p:nvCxnSpPr>
        <p:spPr bwMode="auto">
          <a:xfrm>
            <a:off x="1970088" y="1143000"/>
            <a:ext cx="1587" cy="304800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51205" name="CaixaDeTexto 8"/>
          <p:cNvSpPr txBox="1">
            <a:spLocks noChangeArrowheads="1"/>
          </p:cNvSpPr>
          <p:nvPr/>
        </p:nvSpPr>
        <p:spPr bwMode="auto">
          <a:xfrm>
            <a:off x="2200275" y="1127125"/>
            <a:ext cx="21431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pt-PT" sz="2000" b="1">
                <a:solidFill>
                  <a:srgbClr val="FF0000"/>
                </a:solidFill>
                <a:latin typeface="Comic Sans MS" charset="0"/>
              </a:rPr>
              <a:t>P,  , He,…</a:t>
            </a:r>
          </a:p>
        </p:txBody>
      </p:sp>
      <p:sp>
        <p:nvSpPr>
          <p:cNvPr id="51206" name="Text Box 19"/>
          <p:cNvSpPr txBox="1">
            <a:spLocks noChangeArrowheads="1"/>
          </p:cNvSpPr>
          <p:nvPr/>
        </p:nvSpPr>
        <p:spPr bwMode="auto">
          <a:xfrm>
            <a:off x="2590800" y="990600"/>
            <a:ext cx="142875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109000"/>
              </a:lnSpc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GB" sz="2800">
                <a:solidFill>
                  <a:srgbClr val="FF0000"/>
                </a:solidFill>
                <a:latin typeface="Symbol" charset="0"/>
              </a:rPr>
              <a:t>γ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3967134" y="1739894"/>
            <a:ext cx="2286016" cy="872034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pt-PT" b="1" dirty="0">
                <a:solidFill>
                  <a:srgbClr val="7030A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Symbol" charset="0"/>
              </a:rPr>
              <a:t>π</a:t>
            </a:r>
            <a:r>
              <a:rPr lang="pt-PT" b="1" baseline="30000" dirty="0">
                <a:solidFill>
                  <a:srgbClr val="7030A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Symbol" charset="0"/>
              </a:rPr>
              <a:t>0</a:t>
            </a:r>
            <a:r>
              <a:rPr lang="pt-PT" b="1" dirty="0">
                <a:solidFill>
                  <a:srgbClr val="7030A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Symbol" charset="0"/>
              </a:rPr>
              <a:t> (10</a:t>
            </a:r>
            <a:r>
              <a:rPr lang="pt-PT" b="1" baseline="30000" dirty="0">
                <a:solidFill>
                  <a:srgbClr val="7030A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Symbol" charset="0"/>
              </a:rPr>
              <a:t>-16</a:t>
            </a:r>
            <a:r>
              <a:rPr lang="pt-PT" b="1" dirty="0">
                <a:solidFill>
                  <a:srgbClr val="7030A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Symbol" charset="0"/>
              </a:rPr>
              <a:t> </a:t>
            </a:r>
            <a:r>
              <a:rPr lang="pt-PT" dirty="0">
                <a:solidFill>
                  <a:srgbClr val="7030A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</a:rPr>
              <a:t>s</a:t>
            </a:r>
            <a:r>
              <a:rPr lang="pt-PT" b="1" dirty="0">
                <a:solidFill>
                  <a:srgbClr val="7030A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Symbol" charset="0"/>
              </a:rPr>
              <a:t>)</a:t>
            </a:r>
            <a:endParaRPr lang="pt-PT" b="1" baseline="30000" dirty="0">
              <a:solidFill>
                <a:srgbClr val="7030A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Symbol" charset="0"/>
            </a:endParaRPr>
          </a:p>
          <a:p>
            <a:pPr>
              <a:defRPr/>
            </a:pPr>
            <a:endParaRPr lang="pt-PT" sz="4000" b="1" baseline="30000" dirty="0">
              <a:solidFill>
                <a:schemeClr val="accent1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Symbol" charset="0"/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3967134" y="2311398"/>
            <a:ext cx="2286016" cy="872034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pt-PT" b="1" dirty="0">
                <a:solidFill>
                  <a:srgbClr val="7030A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Symbol" charset="0"/>
              </a:rPr>
              <a:t>π</a:t>
            </a:r>
            <a:r>
              <a:rPr lang="pt-PT" b="1" baseline="30000" dirty="0">
                <a:solidFill>
                  <a:srgbClr val="7030A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Symbol" charset="0"/>
              </a:rPr>
              <a:t>± </a:t>
            </a:r>
            <a:r>
              <a:rPr lang="pt-PT" b="1" dirty="0">
                <a:solidFill>
                  <a:srgbClr val="7030A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Symbol" charset="0"/>
              </a:rPr>
              <a:t>(10</a:t>
            </a:r>
            <a:r>
              <a:rPr lang="pt-PT" b="1" baseline="30000" dirty="0">
                <a:solidFill>
                  <a:srgbClr val="7030A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Symbol" charset="0"/>
              </a:rPr>
              <a:t>-8</a:t>
            </a:r>
            <a:r>
              <a:rPr lang="pt-PT" b="1" dirty="0">
                <a:solidFill>
                  <a:srgbClr val="7030A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Symbol" charset="0"/>
              </a:rPr>
              <a:t> </a:t>
            </a:r>
            <a:r>
              <a:rPr lang="pt-PT" dirty="0">
                <a:solidFill>
                  <a:srgbClr val="7030A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</a:rPr>
              <a:t>s</a:t>
            </a:r>
            <a:r>
              <a:rPr lang="pt-PT" b="1" dirty="0">
                <a:solidFill>
                  <a:srgbClr val="7030A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Symbol" charset="0"/>
              </a:rPr>
              <a:t>)</a:t>
            </a:r>
            <a:endParaRPr lang="pt-PT" b="1" baseline="30000" dirty="0">
              <a:solidFill>
                <a:srgbClr val="7030A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Symbol" charset="0"/>
            </a:endParaRPr>
          </a:p>
          <a:p>
            <a:pPr>
              <a:defRPr/>
            </a:pPr>
            <a:endParaRPr lang="pt-PT" sz="4000" b="1" baseline="30000" dirty="0">
              <a:solidFill>
                <a:schemeClr val="accent1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Symbol" charset="0"/>
            </a:endParaRPr>
          </a:p>
        </p:txBody>
      </p:sp>
      <p:cxnSp>
        <p:nvCxnSpPr>
          <p:cNvPr id="11" name="Conexão recta unidireccional 10"/>
          <p:cNvCxnSpPr/>
          <p:nvPr/>
        </p:nvCxnSpPr>
        <p:spPr>
          <a:xfrm>
            <a:off x="5681663" y="2025650"/>
            <a:ext cx="428625" cy="1588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xão recta unidireccional 11"/>
          <p:cNvCxnSpPr/>
          <p:nvPr/>
        </p:nvCxnSpPr>
        <p:spPr>
          <a:xfrm>
            <a:off x="5681663" y="2597150"/>
            <a:ext cx="428625" cy="1588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aixaDeTexto 12"/>
          <p:cNvSpPr txBox="1"/>
          <p:nvPr/>
        </p:nvSpPr>
        <p:spPr>
          <a:xfrm>
            <a:off x="7038969" y="2882902"/>
            <a:ext cx="1714511" cy="461665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pt-PT" dirty="0">
                <a:solidFill>
                  <a:srgbClr val="7030A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</a:rPr>
              <a:t>e </a:t>
            </a:r>
            <a:r>
              <a:rPr lang="pt-PT" dirty="0">
                <a:solidFill>
                  <a:srgbClr val="7030A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Symbol" charset="0"/>
              </a:rPr>
              <a:t>+ </a:t>
            </a:r>
            <a:r>
              <a:rPr lang="pt-PT" dirty="0" err="1">
                <a:solidFill>
                  <a:srgbClr val="7030A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Symbol" charset="0"/>
              </a:rPr>
              <a:t>ν</a:t>
            </a:r>
            <a:r>
              <a:rPr lang="pt-PT" sz="2000" baseline="-25000" dirty="0" err="1">
                <a:solidFill>
                  <a:srgbClr val="7030A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</a:rPr>
              <a:t>e</a:t>
            </a:r>
            <a:r>
              <a:rPr lang="pt-PT" dirty="0">
                <a:solidFill>
                  <a:srgbClr val="7030A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Symbol" charset="0"/>
              </a:rPr>
              <a:t> + </a:t>
            </a:r>
            <a:r>
              <a:rPr lang="pt-PT" dirty="0" err="1">
                <a:solidFill>
                  <a:srgbClr val="7030A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Symbol" charset="0"/>
              </a:rPr>
              <a:t>ν</a:t>
            </a:r>
            <a:r>
              <a:rPr lang="pt-PT" baseline="-25000" dirty="0" err="1">
                <a:solidFill>
                  <a:srgbClr val="7030A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Symbol" charset="0"/>
              </a:rPr>
              <a:t>μ</a:t>
            </a:r>
            <a:r>
              <a:rPr lang="pt-PT" dirty="0">
                <a:solidFill>
                  <a:srgbClr val="7030A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Symbol" charset="0"/>
              </a:rPr>
              <a:t> </a:t>
            </a:r>
          </a:p>
        </p:txBody>
      </p:sp>
      <p:sp>
        <p:nvSpPr>
          <p:cNvPr id="14" name="CaixaDeTexto 13"/>
          <p:cNvSpPr txBox="1"/>
          <p:nvPr/>
        </p:nvSpPr>
        <p:spPr>
          <a:xfrm>
            <a:off x="6253150" y="2311398"/>
            <a:ext cx="1000132" cy="461665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pt-PT" dirty="0" err="1">
                <a:solidFill>
                  <a:srgbClr val="7030A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Symbol" charset="0"/>
              </a:rPr>
              <a:t>μ</a:t>
            </a:r>
            <a:r>
              <a:rPr lang="pt-PT" dirty="0">
                <a:solidFill>
                  <a:srgbClr val="7030A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Symbol" charset="0"/>
              </a:rPr>
              <a:t> + </a:t>
            </a:r>
            <a:r>
              <a:rPr lang="pt-PT" dirty="0" err="1">
                <a:solidFill>
                  <a:srgbClr val="7030A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Symbol" charset="0"/>
              </a:rPr>
              <a:t>ν</a:t>
            </a:r>
            <a:endParaRPr lang="pt-PT" dirty="0">
              <a:solidFill>
                <a:srgbClr val="7030A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Symbol" charset="0"/>
            </a:endParaRPr>
          </a:p>
        </p:txBody>
      </p:sp>
      <p:cxnSp>
        <p:nvCxnSpPr>
          <p:cNvPr id="51221" name="Conexão recta 19"/>
          <p:cNvCxnSpPr>
            <a:cxnSpLocks noChangeShapeType="1"/>
          </p:cNvCxnSpPr>
          <p:nvPr/>
        </p:nvCxnSpPr>
        <p:spPr bwMode="auto">
          <a:xfrm flipH="1">
            <a:off x="6396038" y="2882900"/>
            <a:ext cx="1587" cy="285750"/>
          </a:xfrm>
          <a:prstGeom prst="line">
            <a:avLst/>
          </a:prstGeom>
          <a:noFill/>
          <a:ln w="9525">
            <a:solidFill>
              <a:srgbClr val="7030A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22" name="Conexão recta unidireccional 21"/>
          <p:cNvCxnSpPr/>
          <p:nvPr/>
        </p:nvCxnSpPr>
        <p:spPr>
          <a:xfrm>
            <a:off x="6396038" y="3168650"/>
            <a:ext cx="571500" cy="1588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CaixaDeTexto 22"/>
          <p:cNvSpPr txBox="1"/>
          <p:nvPr/>
        </p:nvSpPr>
        <p:spPr>
          <a:xfrm>
            <a:off x="6253150" y="1739894"/>
            <a:ext cx="714381" cy="461665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pt-PT" dirty="0" err="1">
                <a:solidFill>
                  <a:srgbClr val="7030A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Symbol" charset="0"/>
              </a:rPr>
              <a:t>γγ</a:t>
            </a:r>
            <a:endParaRPr lang="pt-PT" dirty="0">
              <a:solidFill>
                <a:srgbClr val="7030A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Symbol" charset="0"/>
            </a:endParaRPr>
          </a:p>
        </p:txBody>
      </p:sp>
      <p:sp>
        <p:nvSpPr>
          <p:cNvPr id="25" name="CaixaDeTexto 24"/>
          <p:cNvSpPr txBox="1"/>
          <p:nvPr/>
        </p:nvSpPr>
        <p:spPr>
          <a:xfrm>
            <a:off x="7092279" y="3697868"/>
            <a:ext cx="1527845" cy="5232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effectLst>
            <a:innerShdw blurRad="114300">
              <a:prstClr val="black"/>
            </a:innerShdw>
          </a:effec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defRPr/>
            </a:pPr>
            <a:r>
              <a:rPr lang="pt-PT" sz="2800" b="1" dirty="0" err="1">
                <a:solidFill>
                  <a:srgbClr val="7030A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Symbol" charset="0"/>
              </a:rPr>
              <a:t>μ</a:t>
            </a:r>
            <a:r>
              <a:rPr lang="pt-PT" b="1" dirty="0">
                <a:solidFill>
                  <a:srgbClr val="7030A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Symbol" charset="0"/>
              </a:rPr>
              <a:t> (10</a:t>
            </a:r>
            <a:r>
              <a:rPr lang="pt-PT" b="1" baseline="30000" dirty="0">
                <a:solidFill>
                  <a:srgbClr val="7030A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Symbol" charset="0"/>
              </a:rPr>
              <a:t>-6  </a:t>
            </a:r>
            <a:r>
              <a:rPr lang="pt-PT" dirty="0">
                <a:solidFill>
                  <a:srgbClr val="7030A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</a:rPr>
              <a:t>s</a:t>
            </a:r>
            <a:r>
              <a:rPr lang="pt-PT" b="1" dirty="0">
                <a:solidFill>
                  <a:srgbClr val="7030A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Symbol" charset="0"/>
              </a:rPr>
              <a:t>)</a:t>
            </a:r>
          </a:p>
        </p:txBody>
      </p:sp>
      <p:pic>
        <p:nvPicPr>
          <p:cNvPr id="51229" name="Picture 52" descr="primary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465" r="57692"/>
          <a:stretch>
            <a:fillRect/>
          </a:stretch>
        </p:blipFill>
        <p:spPr bwMode="auto">
          <a:xfrm>
            <a:off x="3751263" y="3505200"/>
            <a:ext cx="2649537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6296" y="638132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1">
                <a:latin typeface="Comic Sans MS"/>
                <a:cs typeface="Comic Sans MS"/>
              </a:defRPr>
            </a:lvl1pPr>
          </a:lstStyle>
          <a:p>
            <a:pPr>
              <a:defRPr/>
            </a:pPr>
            <a:fld id="{46739D13-E5FF-F648-9598-8CC5DA212D08}" type="slidenum">
              <a:rPr lang="en-GB" smtClean="0"/>
              <a:pPr>
                <a:defRPr/>
              </a:pPr>
              <a:t>17</a:t>
            </a:fld>
            <a:r>
              <a:rPr lang="en-GB" dirty="0"/>
              <a:t>/40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1" descr="ny-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07950" y="123825"/>
            <a:ext cx="64087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pt-PT" sz="3600" noProof="1">
                <a:solidFill>
                  <a:srgbClr val="0000CC"/>
                </a:solidFill>
                <a:latin typeface="Arial"/>
                <a:ea typeface="MS PGothic" charset="0"/>
                <a:cs typeface="MS PGothic" charset="0"/>
              </a:rPr>
              <a:t>Como interagem ???</a:t>
            </a:r>
          </a:p>
        </p:txBody>
      </p:sp>
    </p:spTree>
  </p:cSld>
  <p:clrMapOvr>
    <a:masterClrMapping/>
  </p:clrMapOvr>
  <p:transition advClick="0" advTm="500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1" descr="ny-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07950" y="123825"/>
            <a:ext cx="64087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pt-PT" sz="3600" noProof="1">
                <a:solidFill>
                  <a:srgbClr val="0000CC"/>
                </a:solidFill>
                <a:latin typeface="Arial"/>
                <a:ea typeface="MS PGothic" charset="0"/>
                <a:cs typeface="MS PGothic" charset="0"/>
              </a:rPr>
              <a:t>Como interagem ???</a:t>
            </a:r>
          </a:p>
        </p:txBody>
      </p:sp>
    </p:spTree>
  </p:cSld>
  <p:clrMapOvr>
    <a:masterClrMapping/>
  </p:clrMapOvr>
  <p:transition advClick="0" advTm="50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992" name="Rectangle 24"/>
          <p:cNvSpPr>
            <a:spLocks noChangeArrowheads="1"/>
          </p:cNvSpPr>
          <p:nvPr/>
        </p:nvSpPr>
        <p:spPr bwMode="auto">
          <a:xfrm>
            <a:off x="228600" y="76200"/>
            <a:ext cx="8686800" cy="609600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rgbClr val="CC3300"/>
              </a:buClr>
              <a:buFont typeface="Wingdings" charset="0"/>
              <a:buNone/>
              <a:defRPr/>
            </a:pPr>
            <a:r>
              <a:rPr lang="pt-PT" b="1" dirty="0">
                <a:solidFill>
                  <a:srgbClr val="CC3300"/>
                </a:solidFill>
                <a:latin typeface="Comic Sans MS" charset="0"/>
                <a:cs typeface="+mn-cs"/>
              </a:rPr>
              <a:t>Raios Cósmicos – Evidência de Aceleradores Naturais</a:t>
            </a:r>
          </a:p>
        </p:txBody>
      </p:sp>
      <p:pic>
        <p:nvPicPr>
          <p:cNvPr id="36" name="Picture 3" descr="spec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196752"/>
            <a:ext cx="5184576" cy="5420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11560" y="764704"/>
            <a:ext cx="81118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>
                <a:latin typeface="Comic Sans MS"/>
                <a:cs typeface="Comic Sans MS"/>
              </a:rPr>
              <a:t>Fluxo em função da energia (partículas que nos chegam)</a:t>
            </a:r>
          </a:p>
        </p:txBody>
      </p:sp>
      <p:sp>
        <p:nvSpPr>
          <p:cNvPr id="4" name="TextBox 3"/>
          <p:cNvSpPr txBox="1"/>
          <p:nvPr/>
        </p:nvSpPr>
        <p:spPr>
          <a:xfrm rot="16200000">
            <a:off x="-1713851" y="3522165"/>
            <a:ext cx="48244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>
                <a:latin typeface="Comic Sans MS"/>
                <a:cs typeface="Comic Sans MS"/>
              </a:rPr>
              <a:t>32 ordens de grandeza em Fluxo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331640" y="6423719"/>
            <a:ext cx="50280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>
                <a:latin typeface="Comic Sans MS"/>
                <a:cs typeface="Comic Sans MS"/>
              </a:rPr>
              <a:t>11 ordens de grandeza em Energia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483768" y="4365104"/>
            <a:ext cx="130736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1600" dirty="0">
                <a:latin typeface="Comic Sans MS"/>
                <a:cs typeface="Comic Sans MS"/>
              </a:rPr>
              <a:t>Energia </a:t>
            </a:r>
          </a:p>
          <a:p>
            <a:pPr algn="ctr"/>
            <a:r>
              <a:rPr lang="pt-BR" sz="1600" dirty="0">
                <a:latin typeface="Comic Sans MS"/>
                <a:cs typeface="Comic Sans MS"/>
              </a:rPr>
              <a:t>dos protões </a:t>
            </a:r>
          </a:p>
          <a:p>
            <a:pPr algn="ctr"/>
            <a:r>
              <a:rPr lang="pt-BR" sz="1600" dirty="0">
                <a:latin typeface="Comic Sans MS"/>
                <a:cs typeface="Comic Sans MS"/>
              </a:rPr>
              <a:t>no LHC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6228184" y="5682734"/>
            <a:ext cx="22488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LHC – Colisão frontal: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6248881" y="3420288"/>
            <a:ext cx="271560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Energia no centro de massa, </a:t>
            </a:r>
            <a:r>
              <a:rPr lang="pt-BR" sz="2000" i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pt-BR" sz="2000" i="1" baseline="-25000" dirty="0">
                <a:latin typeface="Arial" panose="020B0604020202020204" pitchFamily="34" charset="0"/>
                <a:cs typeface="Arial" panose="020B0604020202020204" pitchFamily="34" charset="0"/>
              </a:rPr>
              <a:t>CM </a:t>
            </a: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, é a energia disponível numa colisão:</a:t>
            </a:r>
          </a:p>
          <a:p>
            <a:endParaRPr lang="pt-B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Raio Cósmico – </a:t>
            </a:r>
          </a:p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Colisão com um alvo “fixo”:</a:t>
            </a:r>
          </a:p>
        </p:txBody>
      </p:sp>
      <p:cxnSp>
        <p:nvCxnSpPr>
          <p:cNvPr id="51" name="Straight Arrow Connector 50"/>
          <p:cNvCxnSpPr/>
          <p:nvPr/>
        </p:nvCxnSpPr>
        <p:spPr>
          <a:xfrm>
            <a:off x="3162300" y="5207000"/>
            <a:ext cx="7640" cy="88629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8" name="Agrupar 7">
            <a:extLst>
              <a:ext uri="{FF2B5EF4-FFF2-40B4-BE49-F238E27FC236}">
                <a16:creationId xmlns:a16="http://schemas.microsoft.com/office/drawing/2014/main" id="{B0ABBFF5-A80F-738F-4325-87153F37E1D7}"/>
              </a:ext>
            </a:extLst>
          </p:cNvPr>
          <p:cNvGrpSpPr/>
          <p:nvPr/>
        </p:nvGrpSpPr>
        <p:grpSpPr>
          <a:xfrm>
            <a:off x="4644008" y="4068360"/>
            <a:ext cx="1368152" cy="584776"/>
            <a:chOff x="4644008" y="4068360"/>
            <a:chExt cx="1368152" cy="584776"/>
          </a:xfrm>
        </p:grpSpPr>
        <p:sp>
          <p:nvSpPr>
            <p:cNvPr id="14" name="TextBox 13"/>
            <p:cNvSpPr txBox="1"/>
            <p:nvPr/>
          </p:nvSpPr>
          <p:spPr>
            <a:xfrm>
              <a:off x="4644008" y="4068360"/>
              <a:ext cx="1296144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pt-BR" sz="1600" dirty="0">
                  <a:latin typeface="Comic Sans MS"/>
                  <a:cs typeface="Comic Sans MS"/>
                </a:rPr>
                <a:t>Inacessível no LHC</a:t>
              </a:r>
            </a:p>
          </p:txBody>
        </p:sp>
        <p:grpSp>
          <p:nvGrpSpPr>
            <p:cNvPr id="27" name="Group 26"/>
            <p:cNvGrpSpPr/>
            <p:nvPr/>
          </p:nvGrpSpPr>
          <p:grpSpPr>
            <a:xfrm>
              <a:off x="4644008" y="4293096"/>
              <a:ext cx="1368152" cy="144016"/>
              <a:chOff x="4644008" y="4293096"/>
              <a:chExt cx="1368152" cy="144016"/>
            </a:xfrm>
          </p:grpSpPr>
          <p:cxnSp>
            <p:nvCxnSpPr>
              <p:cNvPr id="20" name="Straight Arrow Connector 19"/>
              <p:cNvCxnSpPr/>
              <p:nvPr/>
            </p:nvCxnSpPr>
            <p:spPr>
              <a:xfrm>
                <a:off x="4644008" y="4365104"/>
                <a:ext cx="1368152" cy="0"/>
              </a:xfrm>
              <a:prstGeom prst="straightConnector1">
                <a:avLst/>
              </a:prstGeom>
              <a:ln w="28575" cmpd="sng">
                <a:solidFill>
                  <a:srgbClr val="FF3300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>
                <a:off x="4644008" y="4293096"/>
                <a:ext cx="0" cy="144016"/>
              </a:xfrm>
              <a:prstGeom prst="line">
                <a:avLst/>
              </a:prstGeom>
              <a:ln>
                <a:solidFill>
                  <a:srgbClr val="FF33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8" name="Trapezoid 27"/>
          <p:cNvSpPr/>
          <p:nvPr/>
        </p:nvSpPr>
        <p:spPr>
          <a:xfrm rot="14088319">
            <a:off x="4368524" y="3275582"/>
            <a:ext cx="622975" cy="882360"/>
          </a:xfrm>
          <a:prstGeom prst="trapezoid">
            <a:avLst/>
          </a:prstGeom>
          <a:solidFill>
            <a:srgbClr val="FFFFFF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7" name="Trapezoid 66"/>
          <p:cNvSpPr/>
          <p:nvPr/>
        </p:nvSpPr>
        <p:spPr>
          <a:xfrm rot="14088319">
            <a:off x="4128310" y="4875978"/>
            <a:ext cx="743364" cy="1061799"/>
          </a:xfrm>
          <a:prstGeom prst="trapezoid">
            <a:avLst/>
          </a:prstGeom>
          <a:solidFill>
            <a:srgbClr val="FFFFFF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4622800" y="5695404"/>
            <a:ext cx="0" cy="4699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3799263" y="4941168"/>
            <a:ext cx="14928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dirty="0">
                <a:latin typeface="Comic Sans MS"/>
                <a:cs typeface="Comic Sans MS"/>
              </a:rPr>
              <a:t>Energia </a:t>
            </a:r>
            <a:r>
              <a:rPr lang="pt-BR" sz="1600" dirty="0">
                <a:latin typeface="Comic Sans MS"/>
                <a:cs typeface="Comic Sans MS"/>
                <a:sym typeface="Wingdings"/>
              </a:rPr>
              <a:t></a:t>
            </a:r>
            <a:r>
              <a:rPr lang="pt-BR" sz="1600" dirty="0">
                <a:latin typeface="Comic Sans MS"/>
                <a:cs typeface="Comic Sans MS"/>
              </a:rPr>
              <a:t> </a:t>
            </a:r>
          </a:p>
          <a:p>
            <a:r>
              <a:rPr lang="pt-BR" sz="1600" dirty="0">
                <a:latin typeface="Comic Sans MS"/>
                <a:cs typeface="Comic Sans MS"/>
              </a:rPr>
              <a:t>às Colisões no </a:t>
            </a:r>
            <a:br>
              <a:rPr lang="pt-BR" sz="1600" dirty="0">
                <a:latin typeface="Comic Sans MS"/>
                <a:cs typeface="Comic Sans MS"/>
              </a:rPr>
            </a:br>
            <a:r>
              <a:rPr lang="pt-BR" sz="1600" dirty="0">
                <a:latin typeface="Comic Sans MS"/>
                <a:cs typeface="Comic Sans MS"/>
              </a:rPr>
              <a:t>         LHC</a:t>
            </a:r>
          </a:p>
        </p:txBody>
      </p:sp>
      <p:pic>
        <p:nvPicPr>
          <p:cNvPr id="28677" name="Picture 28676" descr="1201_portugal_ip46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83" t="842" r="11528" b="13678"/>
          <a:stretch/>
        </p:blipFill>
        <p:spPr>
          <a:xfrm>
            <a:off x="6228184" y="1340768"/>
            <a:ext cx="2719987" cy="1944216"/>
          </a:xfrm>
          <a:prstGeom prst="rect">
            <a:avLst/>
          </a:prstGeom>
        </p:spPr>
      </p:pic>
      <p:sp>
        <p:nvSpPr>
          <p:cNvPr id="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6296" y="6428184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1">
                <a:latin typeface="Comic Sans MS"/>
                <a:cs typeface="Comic Sans MS"/>
              </a:defRPr>
            </a:lvl1pPr>
          </a:lstStyle>
          <a:p>
            <a:pPr>
              <a:defRPr/>
            </a:pPr>
            <a:fld id="{46739D13-E5FF-F648-9598-8CC5DA212D08}" type="slidenum">
              <a:rPr lang="en-GB" smtClean="0"/>
              <a:pPr>
                <a:defRPr/>
              </a:pPr>
              <a:t>2</a:t>
            </a:fld>
            <a:r>
              <a:rPr lang="en-GB" dirty="0"/>
              <a:t>/40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aixaDeTexto 1">
                <a:extLst>
                  <a:ext uri="{FF2B5EF4-FFF2-40B4-BE49-F238E27FC236}">
                    <a16:creationId xmlns:a16="http://schemas.microsoft.com/office/drawing/2014/main" id="{31396F8D-2C17-1EA6-C59A-CC43B059ADC9}"/>
                  </a:ext>
                </a:extLst>
              </p:cNvPr>
              <p:cNvSpPr txBox="1"/>
              <p:nvPr/>
            </p:nvSpPr>
            <p:spPr>
              <a:xfrm>
                <a:off x="6342581" y="5123512"/>
                <a:ext cx="2757358" cy="44723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t-P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t-PT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pt-PT" b="0" i="1" smtClean="0">
                              <a:latin typeface="Cambria Math" panose="02040503050406030204" pitchFamily="18" charset="0"/>
                            </a:rPr>
                            <m:t>𝐶𝑀</m:t>
                          </m:r>
                        </m:sub>
                      </m:sSub>
                      <m:r>
                        <a:rPr lang="pt-PT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pt-PT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pt-PT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rad>
                      <m:r>
                        <a:rPr lang="pt-PT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rad>
                        <m:radPr>
                          <m:degHide m:val="on"/>
                          <m:ctrlPr>
                            <a:rPr lang="pt-PT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pt-P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pt-P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  <m:sSub>
                            <m:sSubPr>
                              <m:ctrlPr>
                                <a:rPr lang="pt-P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pt-P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pt-P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𝑃</m:t>
                              </m:r>
                            </m:sub>
                          </m:sSub>
                        </m:e>
                      </m:ra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" name="CaixaDeTexto 1">
                <a:extLst>
                  <a:ext uri="{FF2B5EF4-FFF2-40B4-BE49-F238E27FC236}">
                    <a16:creationId xmlns:a16="http://schemas.microsoft.com/office/drawing/2014/main" id="{31396F8D-2C17-1EA6-C59A-CC43B059AD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42581" y="5123512"/>
                <a:ext cx="2757358" cy="447238"/>
              </a:xfrm>
              <a:prstGeom prst="rect">
                <a:avLst/>
              </a:prstGeom>
              <a:blipFill>
                <a:blip r:embed="rId5"/>
                <a:stretch>
                  <a:fillRect l="-1364" b="-5263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CaixaDeTexto 5">
                <a:extLst>
                  <a:ext uri="{FF2B5EF4-FFF2-40B4-BE49-F238E27FC236}">
                    <a16:creationId xmlns:a16="http://schemas.microsoft.com/office/drawing/2014/main" id="{E4883496-2180-6508-ACF7-03152AF633D7}"/>
                  </a:ext>
                </a:extLst>
              </p:cNvPr>
              <p:cNvSpPr txBox="1"/>
              <p:nvPr/>
            </p:nvSpPr>
            <p:spPr>
              <a:xfrm>
                <a:off x="6834512" y="6093296"/>
                <a:ext cx="2265427" cy="37330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t-P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t-PT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pt-PT" b="0" i="1" smtClean="0">
                              <a:latin typeface="Cambria Math" panose="02040503050406030204" pitchFamily="18" charset="0"/>
                            </a:rPr>
                            <m:t>𝐶𝑀</m:t>
                          </m:r>
                        </m:sub>
                      </m:sSub>
                      <m:r>
                        <a:rPr lang="pt-PT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pt-PT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pt-PT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rad>
                      <m:r>
                        <a:rPr lang="pt-PT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r>
                        <a:rPr lang="pt-PT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sSub>
                        <m:sSubPr>
                          <m:ctrlPr>
                            <a:rPr lang="pt-P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t-P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pt-P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" name="CaixaDeTexto 5">
                <a:extLst>
                  <a:ext uri="{FF2B5EF4-FFF2-40B4-BE49-F238E27FC236}">
                    <a16:creationId xmlns:a16="http://schemas.microsoft.com/office/drawing/2014/main" id="{E4883496-2180-6508-ACF7-03152AF633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4512" y="6093296"/>
                <a:ext cx="2265427" cy="373307"/>
              </a:xfrm>
              <a:prstGeom prst="rect">
                <a:avLst/>
              </a:prstGeom>
              <a:blipFill>
                <a:blip r:embed="rId6"/>
                <a:stretch>
                  <a:fillRect l="-2210" b="-16129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5" grpId="0"/>
      <p:bldP spid="48" grpId="0"/>
      <p:bldP spid="42" grpId="0"/>
      <p:bldP spid="2" grpId="0" animBg="1"/>
      <p:bldP spid="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1" descr="ny-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07950" y="123825"/>
            <a:ext cx="64087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pt-PT" sz="3600" noProof="1">
                <a:solidFill>
                  <a:srgbClr val="0000CC"/>
                </a:solidFill>
                <a:latin typeface="Arial"/>
                <a:ea typeface="MS PGothic" charset="0"/>
                <a:cs typeface="MS PGothic" charset="0"/>
              </a:rPr>
              <a:t>Como interagem ???</a:t>
            </a:r>
          </a:p>
        </p:txBody>
      </p:sp>
    </p:spTree>
  </p:cSld>
  <p:clrMapOvr>
    <a:masterClrMapping/>
  </p:clrMapOvr>
  <p:transition advClick="0" advTm="500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1" descr="ny-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07950" y="123825"/>
            <a:ext cx="64087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pt-PT" sz="3600" noProof="1">
                <a:solidFill>
                  <a:srgbClr val="0000CC"/>
                </a:solidFill>
                <a:latin typeface="Arial"/>
                <a:ea typeface="MS PGothic" charset="0"/>
                <a:cs typeface="MS PGothic" charset="0"/>
              </a:rPr>
              <a:t>Como interagem ???</a:t>
            </a:r>
          </a:p>
        </p:txBody>
      </p:sp>
    </p:spTree>
  </p:cSld>
  <p:clrMapOvr>
    <a:masterClrMapping/>
  </p:clrMapOvr>
  <p:transition advClick="0" advTm="500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1" descr="ny-1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07950" y="123825"/>
            <a:ext cx="64087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pt-PT" sz="3600" noProof="1">
                <a:solidFill>
                  <a:srgbClr val="0000CC"/>
                </a:solidFill>
                <a:latin typeface="Arial"/>
                <a:ea typeface="MS PGothic" charset="0"/>
                <a:cs typeface="MS PGothic" charset="0"/>
              </a:rPr>
              <a:t>Como interagem ???</a:t>
            </a:r>
          </a:p>
        </p:txBody>
      </p:sp>
    </p:spTree>
  </p:cSld>
  <p:clrMapOvr>
    <a:masterClrMapping/>
  </p:clrMapOvr>
  <p:transition advClick="0" advTm="500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1" descr="ny-1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07950" y="123825"/>
            <a:ext cx="64087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pt-PT" sz="3600" noProof="1">
                <a:solidFill>
                  <a:srgbClr val="0000CC"/>
                </a:solidFill>
                <a:latin typeface="Arial"/>
                <a:ea typeface="MS PGothic" charset="0"/>
                <a:cs typeface="MS PGothic" charset="0"/>
              </a:rPr>
              <a:t>Como interagem ???</a:t>
            </a:r>
          </a:p>
        </p:txBody>
      </p:sp>
    </p:spTree>
  </p:cSld>
  <p:clrMapOvr>
    <a:masterClrMapping/>
  </p:clrMapOvr>
  <p:transition advClick="0" advTm="500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82" name="Rectangle 2"/>
          <p:cNvSpPr>
            <a:spLocks noChangeArrowheads="1"/>
          </p:cNvSpPr>
          <p:nvPr/>
        </p:nvSpPr>
        <p:spPr bwMode="auto">
          <a:xfrm>
            <a:off x="228600" y="76200"/>
            <a:ext cx="8686800" cy="609600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rgbClr val="CC3300"/>
              </a:buClr>
              <a:buFont typeface="Wingdings" charset="0"/>
              <a:buNone/>
              <a:defRPr/>
            </a:pPr>
            <a:r>
              <a:rPr lang="pt-PT" b="1">
                <a:solidFill>
                  <a:srgbClr val="CC3300"/>
                </a:solidFill>
                <a:latin typeface="Comic Sans MS" charset="0"/>
                <a:cs typeface="+mn-cs"/>
              </a:rPr>
              <a:t>Cascatas: partículas e luz</a:t>
            </a:r>
          </a:p>
        </p:txBody>
      </p:sp>
      <p:pic>
        <p:nvPicPr>
          <p:cNvPr id="53250" name="Picture 3" descr="eas-ts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881"/>
          <a:stretch>
            <a:fillRect/>
          </a:stretch>
        </p:blipFill>
        <p:spPr bwMode="auto">
          <a:xfrm>
            <a:off x="5410200" y="2406650"/>
            <a:ext cx="2438400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684" name="Oval 4"/>
          <p:cNvSpPr>
            <a:spLocks noChangeArrowheads="1"/>
          </p:cNvSpPr>
          <p:nvPr/>
        </p:nvSpPr>
        <p:spPr bwMode="auto">
          <a:xfrm>
            <a:off x="4876800" y="2559050"/>
            <a:ext cx="4267200" cy="4038600"/>
          </a:xfrm>
          <a:prstGeom prst="ellipse">
            <a:avLst/>
          </a:prstGeom>
          <a:solidFill>
            <a:schemeClr val="accent2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n-US" sz="1800" b="1">
              <a:solidFill>
                <a:schemeClr val="accent2"/>
              </a:solidFill>
              <a:latin typeface="Tempus Sans ITC" charset="0"/>
              <a:cs typeface="+mn-cs"/>
            </a:endParaRPr>
          </a:p>
        </p:txBody>
      </p:sp>
      <p:sp>
        <p:nvSpPr>
          <p:cNvPr id="327685" name="AutoShape 5"/>
          <p:cNvSpPr>
            <a:spLocks noChangeArrowheads="1"/>
          </p:cNvSpPr>
          <p:nvPr/>
        </p:nvSpPr>
        <p:spPr bwMode="auto">
          <a:xfrm>
            <a:off x="6705600" y="4464050"/>
            <a:ext cx="609600" cy="2133600"/>
          </a:xfrm>
          <a:prstGeom prst="triangle">
            <a:avLst>
              <a:gd name="adj" fmla="val 50000"/>
            </a:avLst>
          </a:prstGeom>
          <a:solidFill>
            <a:srgbClr val="FF3300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n-US" sz="1800" b="1">
              <a:solidFill>
                <a:srgbClr val="FFFF99"/>
              </a:solidFill>
              <a:latin typeface="Tempus Sans ITC" charset="0"/>
              <a:cs typeface="+mn-cs"/>
            </a:endParaRPr>
          </a:p>
        </p:txBody>
      </p:sp>
      <p:sp>
        <p:nvSpPr>
          <p:cNvPr id="327686" name="Text Box 6"/>
          <p:cNvSpPr txBox="1">
            <a:spLocks noChangeArrowheads="1"/>
          </p:cNvSpPr>
          <p:nvPr/>
        </p:nvSpPr>
        <p:spPr bwMode="auto">
          <a:xfrm>
            <a:off x="7772400" y="2482850"/>
            <a:ext cx="14462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pt-PT" sz="1600">
                <a:solidFill>
                  <a:schemeClr val="accent2"/>
                </a:solidFill>
                <a:latin typeface="Arial" charset="0"/>
                <a:cs typeface="+mn-cs"/>
              </a:rPr>
              <a:t>Fluorescência</a:t>
            </a:r>
            <a:endParaRPr lang="en-GB" sz="1600">
              <a:solidFill>
                <a:schemeClr val="accent2"/>
              </a:solidFill>
              <a:latin typeface="Arial" charset="0"/>
              <a:cs typeface="+mn-cs"/>
            </a:endParaRPr>
          </a:p>
        </p:txBody>
      </p:sp>
      <p:sp>
        <p:nvSpPr>
          <p:cNvPr id="327687" name="Text Box 7"/>
          <p:cNvSpPr txBox="1">
            <a:spLocks noChangeArrowheads="1"/>
          </p:cNvSpPr>
          <p:nvPr/>
        </p:nvSpPr>
        <p:spPr bwMode="auto">
          <a:xfrm>
            <a:off x="7208838" y="6521450"/>
            <a:ext cx="11652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pt-PT" sz="1600">
                <a:solidFill>
                  <a:srgbClr val="FF3300"/>
                </a:solidFill>
                <a:latin typeface="Arial" charset="0"/>
                <a:cs typeface="+mn-cs"/>
              </a:rPr>
              <a:t>Cherenkov</a:t>
            </a:r>
            <a:endParaRPr lang="en-GB" sz="1600">
              <a:solidFill>
                <a:srgbClr val="FF3300"/>
              </a:solidFill>
              <a:latin typeface="Arial" charset="0"/>
              <a:cs typeface="+mn-cs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158308" y="1073866"/>
            <a:ext cx="7611358" cy="8235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effectLst>
            <a:innerShdw blurRad="114300">
              <a:prstClr val="black"/>
            </a:innerShdw>
          </a:effec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pt-PT" sz="1800" b="1">
                <a:solidFill>
                  <a:srgbClr val="14425D"/>
                </a:solidFill>
                <a:latin typeface="Arial" charset="0"/>
              </a:rPr>
              <a:t>A par da cascata de partículas, há também  a emissão de radiação electromagnética: </a:t>
            </a:r>
            <a:r>
              <a:rPr lang="pt-PT" sz="1800" b="1">
                <a:solidFill>
                  <a:srgbClr val="FF0000"/>
                </a:solidFill>
                <a:latin typeface="Arial" charset="0"/>
              </a:rPr>
              <a:t>Fluorescência, Cerenkov </a:t>
            </a:r>
          </a:p>
        </p:txBody>
      </p:sp>
      <p:pic>
        <p:nvPicPr>
          <p:cNvPr id="53258" name="Picture 15" descr="C:\Catarina\CR-Talks\cher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800600"/>
            <a:ext cx="1890713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9" name="Picture 16" descr="C:\Catarina\CR-Talks\glow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1725" y="4800600"/>
            <a:ext cx="1819275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697" name="Rectangle 17"/>
          <p:cNvSpPr>
            <a:spLocks noChangeArrowheads="1"/>
          </p:cNvSpPr>
          <p:nvPr/>
        </p:nvSpPr>
        <p:spPr bwMode="auto">
          <a:xfrm>
            <a:off x="76200" y="2132013"/>
            <a:ext cx="5073650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Wingdings" charset="0"/>
              <a:buNone/>
              <a:defRPr/>
            </a:pPr>
            <a:r>
              <a:rPr lang="pt-PT" sz="1800" b="1">
                <a:solidFill>
                  <a:srgbClr val="FF0000"/>
                </a:solidFill>
                <a:latin typeface="Arial" charset="0"/>
              </a:rPr>
              <a:t>Fluorescência</a:t>
            </a:r>
            <a:r>
              <a:rPr lang="pt-PT" sz="1800" b="1">
                <a:solidFill>
                  <a:srgbClr val="3B6431"/>
                </a:solidFill>
                <a:latin typeface="Arial" charset="0"/>
              </a:rPr>
              <a:t>: As partículas carregadas da </a:t>
            </a:r>
          </a:p>
          <a:p>
            <a:pPr>
              <a:buFont typeface="Wingdings" charset="0"/>
              <a:buNone/>
              <a:defRPr/>
            </a:pPr>
            <a:r>
              <a:rPr lang="pt-PT" sz="1800" b="1">
                <a:solidFill>
                  <a:srgbClr val="3B6431"/>
                </a:solidFill>
                <a:latin typeface="Arial" charset="0"/>
              </a:rPr>
              <a:t>cascata atmosférica excitam as moléculas </a:t>
            </a:r>
          </a:p>
          <a:p>
            <a:pPr>
              <a:buFont typeface="Wingdings" charset="0"/>
              <a:buNone/>
              <a:defRPr/>
            </a:pPr>
            <a:r>
              <a:rPr lang="pt-PT" sz="1800" b="1">
                <a:solidFill>
                  <a:srgbClr val="3B6431"/>
                </a:solidFill>
                <a:latin typeface="Arial" charset="0"/>
              </a:rPr>
              <a:t>de azoto do ar, e estas radiam no ultravioleta</a:t>
            </a:r>
          </a:p>
        </p:txBody>
      </p:sp>
      <p:sp>
        <p:nvSpPr>
          <p:cNvPr id="327698" name="Rectangle 18"/>
          <p:cNvSpPr>
            <a:spLocks noChangeArrowheads="1"/>
          </p:cNvSpPr>
          <p:nvPr/>
        </p:nvSpPr>
        <p:spPr bwMode="auto">
          <a:xfrm>
            <a:off x="76200" y="3473450"/>
            <a:ext cx="48196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Wingdings" charset="0"/>
              <a:buNone/>
              <a:defRPr/>
            </a:pPr>
            <a:r>
              <a:rPr lang="pt-PT" sz="1800" b="1">
                <a:solidFill>
                  <a:srgbClr val="FF0000"/>
                </a:solidFill>
                <a:latin typeface="Arial" charset="0"/>
              </a:rPr>
              <a:t>Cherenkov</a:t>
            </a:r>
            <a:r>
              <a:rPr lang="pt-PT" sz="1800" b="1">
                <a:solidFill>
                  <a:srgbClr val="3B6431"/>
                </a:solidFill>
                <a:latin typeface="Arial" charset="0"/>
              </a:rPr>
              <a:t>: partículas que viajam mais</a:t>
            </a:r>
          </a:p>
          <a:p>
            <a:pPr>
              <a:buFont typeface="Wingdings" charset="0"/>
              <a:buNone/>
              <a:defRPr/>
            </a:pPr>
            <a:r>
              <a:rPr lang="pt-PT" sz="1800" b="1">
                <a:solidFill>
                  <a:srgbClr val="3B6431"/>
                </a:solidFill>
                <a:latin typeface="Arial" charset="0"/>
              </a:rPr>
              <a:t>depressa que a velocidade da luz no meio!</a:t>
            </a:r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6296" y="638132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1">
                <a:latin typeface="Comic Sans MS"/>
                <a:cs typeface="Comic Sans MS"/>
              </a:defRPr>
            </a:lvl1pPr>
          </a:lstStyle>
          <a:p>
            <a:pPr>
              <a:defRPr/>
            </a:pPr>
            <a:fld id="{46739D13-E5FF-F648-9598-8CC5DA212D08}" type="slidenum">
              <a:rPr lang="en-GB" smtClean="0"/>
              <a:pPr>
                <a:defRPr/>
              </a:pPr>
              <a:t>24</a:t>
            </a:fld>
            <a:r>
              <a:rPr lang="en-GB" dirty="0"/>
              <a:t>/40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76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76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276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276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684" grpId="0" animBg="1" autoUpdateAnimBg="0"/>
      <p:bldP spid="327685" grpId="0" animBg="1" autoUpdateAnimBg="0"/>
      <p:bldP spid="327686" grpId="0" autoUpdateAnimBg="0"/>
      <p:bldP spid="327687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990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052"/>
          <a:stretch/>
        </p:blipFill>
        <p:spPr bwMode="auto">
          <a:xfrm>
            <a:off x="0" y="1028700"/>
            <a:ext cx="9144000" cy="5805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3" name="Rectangle 64"/>
          <p:cNvSpPr>
            <a:spLocks noChangeArrowheads="1"/>
          </p:cNvSpPr>
          <p:nvPr/>
        </p:nvSpPr>
        <p:spPr bwMode="auto">
          <a:xfrm>
            <a:off x="228600" y="76200"/>
            <a:ext cx="8686800" cy="609600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rgbClr val="CC3300"/>
              </a:buClr>
              <a:buFont typeface="Wingdings" charset="0"/>
              <a:buNone/>
              <a:defRPr/>
            </a:pPr>
            <a:r>
              <a:rPr lang="pt-PT" b="1" dirty="0">
                <a:solidFill>
                  <a:srgbClr val="CC3300"/>
                </a:solidFill>
                <a:latin typeface="Comic Sans MS" charset="0"/>
                <a:cs typeface="+mn-cs"/>
              </a:rPr>
              <a:t>Cascatas Atmosféricas</a:t>
            </a:r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6997700" y="0"/>
            <a:ext cx="1450032" cy="1663700"/>
          </a:xfrm>
          <a:prstGeom prst="line">
            <a:avLst/>
          </a:prstGeom>
          <a:ln w="57150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6296" y="638132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1">
                <a:latin typeface="Comic Sans MS"/>
                <a:cs typeface="Comic Sans MS"/>
              </a:defRPr>
            </a:lvl1pPr>
          </a:lstStyle>
          <a:p>
            <a:pPr>
              <a:defRPr/>
            </a:pPr>
            <a:fld id="{46739D13-E5FF-F648-9598-8CC5DA212D08}" type="slidenum">
              <a:rPr lang="en-GB" smtClean="0"/>
              <a:pPr>
                <a:defRPr/>
              </a:pPr>
              <a:t>25</a:t>
            </a:fld>
            <a:r>
              <a:rPr lang="en-GB" dirty="0"/>
              <a:t>/40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5" name="Picture 2" descr="C:\Catarina\Auger\Fotos\1sd_mountai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358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914400"/>
          </a:xfrm>
        </p:spPr>
        <p:txBody>
          <a:bodyPr lIns="0" tIns="0" rIns="0" bIns="0"/>
          <a:lstStyle/>
          <a:p>
            <a:pPr eaLnBrk="1" hangingPunct="1">
              <a:defRPr/>
            </a:pPr>
            <a:r>
              <a:rPr lang="es-ES" sz="3600" b="1">
                <a:solidFill>
                  <a:schemeClr val="accent2"/>
                </a:solidFill>
                <a:latin typeface="Comic Sans MS" charset="0"/>
                <a:cs typeface="+mj-cs"/>
              </a:rPr>
              <a:t>O Observatório Pierre Auger</a:t>
            </a:r>
          </a:p>
        </p:txBody>
      </p:sp>
      <p:grpSp>
        <p:nvGrpSpPr>
          <p:cNvPr id="57347" name="Group 2"/>
          <p:cNvGrpSpPr>
            <a:grpSpLocks/>
          </p:cNvGrpSpPr>
          <p:nvPr/>
        </p:nvGrpSpPr>
        <p:grpSpPr bwMode="auto">
          <a:xfrm>
            <a:off x="0" y="1676400"/>
            <a:ext cx="4038600" cy="5181600"/>
            <a:chOff x="0" y="-528"/>
            <a:chExt cx="3457" cy="4512"/>
          </a:xfrm>
        </p:grpSpPr>
        <p:pic>
          <p:nvPicPr>
            <p:cNvPr id="57359" name="Picture 3" descr="map_of_argentina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528"/>
              <a:ext cx="3457" cy="4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7360" name="Rectangle 4"/>
            <p:cNvSpPr>
              <a:spLocks noChangeArrowheads="1"/>
            </p:cNvSpPr>
            <p:nvPr/>
          </p:nvSpPr>
          <p:spPr bwMode="auto">
            <a:xfrm>
              <a:off x="768" y="993"/>
              <a:ext cx="190" cy="319"/>
            </a:xfrm>
            <a:prstGeom prst="rect">
              <a:avLst/>
            </a:prstGeom>
            <a:noFill/>
            <a:ln w="571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82945" tIns="41473" rIns="82945" bIns="41473" anchor="ctr">
              <a:spAutoFit/>
            </a:bodyPr>
            <a:lstStyle/>
            <a:p>
              <a:pPr defTabSz="407988" hangingPunct="0">
                <a:lnSpc>
                  <a:spcPct val="93000"/>
                </a:lnSpc>
                <a:buClr>
                  <a:srgbClr val="000000"/>
                </a:buClr>
                <a:buSzPct val="45000"/>
                <a:buFont typeface="Wingdings" charset="0"/>
                <a:buNone/>
              </a:pPr>
              <a:endParaRPr lang="es-ES" sz="1600">
                <a:latin typeface="Arial" charset="0"/>
                <a:cs typeface="Arial" charset="0"/>
              </a:endParaRPr>
            </a:p>
          </p:txBody>
        </p:sp>
      </p:grpSp>
      <p:grpSp>
        <p:nvGrpSpPr>
          <p:cNvPr id="57348" name="Group 8"/>
          <p:cNvGrpSpPr>
            <a:grpSpLocks/>
          </p:cNvGrpSpPr>
          <p:nvPr/>
        </p:nvGrpSpPr>
        <p:grpSpPr bwMode="auto">
          <a:xfrm>
            <a:off x="4191000" y="2728913"/>
            <a:ext cx="4572000" cy="3900487"/>
            <a:chOff x="2400" y="1488"/>
            <a:chExt cx="2880" cy="2457"/>
          </a:xfrm>
        </p:grpSpPr>
        <p:pic>
          <p:nvPicPr>
            <p:cNvPr id="57357" name="Picture 9" descr="fullsite-03091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308" r="23077" b="9435"/>
            <a:stretch>
              <a:fillRect/>
            </a:stretch>
          </p:blipFill>
          <p:spPr bwMode="auto">
            <a:xfrm>
              <a:off x="2400" y="1488"/>
              <a:ext cx="2880" cy="24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571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7358" name="Rectangle 10"/>
            <p:cNvSpPr>
              <a:spLocks noChangeArrowheads="1"/>
            </p:cNvSpPr>
            <p:nvPr/>
          </p:nvSpPr>
          <p:spPr bwMode="auto">
            <a:xfrm>
              <a:off x="2400" y="2596"/>
              <a:ext cx="140" cy="231"/>
            </a:xfrm>
            <a:prstGeom prst="rect">
              <a:avLst/>
            </a:prstGeom>
            <a:noFill/>
            <a:ln w="571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lIns="82945" tIns="41473" rIns="82945" bIns="41473" anchor="ctr">
              <a:spAutoFit/>
            </a:bodyPr>
            <a:lstStyle/>
            <a:p>
              <a:pPr defTabSz="407988" hangingPunct="0">
                <a:lnSpc>
                  <a:spcPct val="93000"/>
                </a:lnSpc>
                <a:buClr>
                  <a:srgbClr val="000000"/>
                </a:buClr>
                <a:buSzPct val="45000"/>
                <a:buFont typeface="Wingdings" charset="0"/>
                <a:buNone/>
              </a:pPr>
              <a:endParaRPr lang="es-ES" sz="1600">
                <a:latin typeface="Arial" charset="0"/>
                <a:cs typeface="Arial" charset="0"/>
              </a:endParaRPr>
            </a:p>
          </p:txBody>
        </p:sp>
      </p:grpSp>
      <p:sp>
        <p:nvSpPr>
          <p:cNvPr id="57349" name="AutoShape 11"/>
          <p:cNvSpPr>
            <a:spLocks noChangeArrowheads="1"/>
          </p:cNvSpPr>
          <p:nvPr/>
        </p:nvSpPr>
        <p:spPr bwMode="auto">
          <a:xfrm rot="5468173">
            <a:off x="6810375" y="2403475"/>
            <a:ext cx="425450" cy="48260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D6009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vert="eaVert" lIns="82945" tIns="41473" rIns="82945" bIns="41473" anchor="ctr">
            <a:spAutoFit/>
          </a:bodyPr>
          <a:lstStyle/>
          <a:p>
            <a:pPr defTabSz="40798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charset="0"/>
              <a:buNone/>
            </a:pPr>
            <a:endParaRPr lang="es-ES" sz="1600">
              <a:latin typeface="Arial" charset="0"/>
              <a:cs typeface="Arial" charset="0"/>
            </a:endParaRPr>
          </a:p>
        </p:txBody>
      </p:sp>
      <p:sp>
        <p:nvSpPr>
          <p:cNvPr id="57350" name="AutoShape 12"/>
          <p:cNvSpPr>
            <a:spLocks noChangeArrowheads="1"/>
          </p:cNvSpPr>
          <p:nvPr/>
        </p:nvSpPr>
        <p:spPr bwMode="auto">
          <a:xfrm rot="-3790963">
            <a:off x="5362575" y="6137275"/>
            <a:ext cx="425450" cy="48260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D6009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lIns="82945" tIns="41473" rIns="82945" bIns="41473" anchor="ctr">
            <a:spAutoFit/>
          </a:bodyPr>
          <a:lstStyle/>
          <a:p>
            <a:pPr defTabSz="40798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charset="0"/>
              <a:buNone/>
            </a:pPr>
            <a:endParaRPr lang="es-ES" sz="1600">
              <a:latin typeface="Arial" charset="0"/>
              <a:cs typeface="Arial" charset="0"/>
            </a:endParaRPr>
          </a:p>
        </p:txBody>
      </p:sp>
      <p:sp>
        <p:nvSpPr>
          <p:cNvPr id="57351" name="AutoShape 13"/>
          <p:cNvSpPr>
            <a:spLocks noChangeArrowheads="1"/>
          </p:cNvSpPr>
          <p:nvPr/>
        </p:nvSpPr>
        <p:spPr bwMode="auto">
          <a:xfrm rot="2174469">
            <a:off x="4343400" y="3541713"/>
            <a:ext cx="442913" cy="538162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D6009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945" tIns="41473" rIns="82945" bIns="41473" anchor="ctr">
            <a:spAutoFit/>
          </a:bodyPr>
          <a:lstStyle/>
          <a:p>
            <a:pPr defTabSz="40798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charset="0"/>
              <a:buNone/>
            </a:pPr>
            <a:endParaRPr lang="es-ES" sz="1600">
              <a:latin typeface="Arial" charset="0"/>
              <a:cs typeface="Arial" charset="0"/>
            </a:endParaRPr>
          </a:p>
        </p:txBody>
      </p:sp>
      <p:sp>
        <p:nvSpPr>
          <p:cNvPr id="57352" name="AutoShape 14"/>
          <p:cNvSpPr>
            <a:spLocks noChangeArrowheads="1"/>
          </p:cNvSpPr>
          <p:nvPr/>
        </p:nvSpPr>
        <p:spPr bwMode="auto">
          <a:xfrm rot="-9053958">
            <a:off x="7931150" y="4987925"/>
            <a:ext cx="442913" cy="538163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D6009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lIns="82945" tIns="41473" rIns="82945" bIns="41473" anchor="ctr">
            <a:spAutoFit/>
          </a:bodyPr>
          <a:lstStyle/>
          <a:p>
            <a:pPr defTabSz="40798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charset="0"/>
              <a:buNone/>
            </a:pPr>
            <a:endParaRPr lang="es-ES" sz="1600">
              <a:latin typeface="Arial" charset="0"/>
              <a:cs typeface="Arial" charset="0"/>
            </a:endParaRPr>
          </a:p>
        </p:txBody>
      </p:sp>
      <p:sp>
        <p:nvSpPr>
          <p:cNvPr id="57353" name="Line 19"/>
          <p:cNvSpPr>
            <a:spLocks noChangeShapeType="1"/>
          </p:cNvSpPr>
          <p:nvPr/>
        </p:nvSpPr>
        <p:spPr bwMode="auto">
          <a:xfrm flipV="1">
            <a:off x="914400" y="2695575"/>
            <a:ext cx="3276600" cy="657225"/>
          </a:xfrm>
          <a:prstGeom prst="line">
            <a:avLst/>
          </a:prstGeom>
          <a:noFill/>
          <a:ln w="5715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pt-BR"/>
          </a:p>
        </p:txBody>
      </p:sp>
      <p:sp>
        <p:nvSpPr>
          <p:cNvPr id="57354" name="Line 20"/>
          <p:cNvSpPr>
            <a:spLocks noChangeShapeType="1"/>
          </p:cNvSpPr>
          <p:nvPr/>
        </p:nvSpPr>
        <p:spPr bwMode="auto">
          <a:xfrm>
            <a:off x="914400" y="3810000"/>
            <a:ext cx="3276600" cy="2862263"/>
          </a:xfrm>
          <a:prstGeom prst="line">
            <a:avLst/>
          </a:prstGeom>
          <a:noFill/>
          <a:ln w="5715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pt-BR"/>
          </a:p>
        </p:txBody>
      </p:sp>
      <p:sp>
        <p:nvSpPr>
          <p:cNvPr id="57355" name="Text Box 21"/>
          <p:cNvSpPr txBox="1">
            <a:spLocks noChangeArrowheads="1"/>
          </p:cNvSpPr>
          <p:nvPr/>
        </p:nvSpPr>
        <p:spPr bwMode="auto">
          <a:xfrm>
            <a:off x="7050088" y="5916613"/>
            <a:ext cx="1749425" cy="3937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945" tIns="41473" rIns="82945" bIns="41473">
            <a:spAutoFit/>
          </a:bodyPr>
          <a:lstStyle>
            <a:lvl1pPr defTabSz="4079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4079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4079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4079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4079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07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07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07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07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>
              <a:lnSpc>
                <a:spcPct val="93000"/>
              </a:lnSpc>
              <a:spcBef>
                <a:spcPct val="50000"/>
              </a:spcBef>
              <a:buClr>
                <a:srgbClr val="000000"/>
              </a:buClr>
              <a:buSzPct val="45000"/>
              <a:buFont typeface="Wingdings" charset="0"/>
              <a:buNone/>
            </a:pPr>
            <a:r>
              <a:rPr lang="en-US" sz="2200" b="1">
                <a:latin typeface="Arial" charset="0"/>
                <a:cs typeface="Arial" charset="0"/>
              </a:rPr>
              <a:t>~ </a:t>
            </a:r>
            <a:r>
              <a:rPr lang="es-ES" sz="2200" b="1">
                <a:latin typeface="Arial" charset="0"/>
                <a:cs typeface="Arial" charset="0"/>
              </a:rPr>
              <a:t>3000 km</a:t>
            </a:r>
            <a:r>
              <a:rPr lang="es-ES" sz="2200" b="1" baseline="30000">
                <a:latin typeface="Arial" charset="0"/>
                <a:cs typeface="Arial" charset="0"/>
              </a:rPr>
              <a:t>2</a:t>
            </a:r>
          </a:p>
        </p:txBody>
      </p:sp>
      <p:sp>
        <p:nvSpPr>
          <p:cNvPr id="57356" name="Text Box 5"/>
          <p:cNvSpPr txBox="1">
            <a:spLocks noChangeArrowheads="1"/>
          </p:cNvSpPr>
          <p:nvPr/>
        </p:nvSpPr>
        <p:spPr bwMode="auto">
          <a:xfrm>
            <a:off x="4191000" y="1752600"/>
            <a:ext cx="3060700" cy="304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0" tIns="45715" rIns="91430" bIns="45715">
            <a:spAutoFit/>
          </a:bodyPr>
          <a:lstStyle>
            <a:lvl1pPr defTabSz="449263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449263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449263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449263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449263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45000"/>
              <a:buFont typeface="Wingdings" charset="0"/>
              <a:buNone/>
            </a:pPr>
            <a:r>
              <a:rPr lang="es-ES" sz="1500" b="1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es-ES" sz="1500" b="1">
                <a:solidFill>
                  <a:srgbClr val="008000"/>
                </a:solidFill>
                <a:latin typeface="Arial" charset="0"/>
                <a:cs typeface="Arial" charset="0"/>
              </a:rPr>
              <a:t>Malargüe, Mendoza (Argentina)</a:t>
            </a:r>
            <a:endParaRPr lang="en-GB" sz="1500" b="1">
              <a:solidFill>
                <a:srgbClr val="008000"/>
              </a:solidFill>
              <a:latin typeface="Arial" charset="0"/>
              <a:cs typeface="Arial" charset="0"/>
            </a:endParaRPr>
          </a:p>
        </p:txBody>
      </p:sp>
      <p:sp>
        <p:nvSpPr>
          <p:cNvPr id="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6296" y="638132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1">
                <a:latin typeface="Comic Sans MS"/>
                <a:cs typeface="Comic Sans MS"/>
              </a:defRPr>
            </a:lvl1pPr>
          </a:lstStyle>
          <a:p>
            <a:pPr>
              <a:defRPr/>
            </a:pPr>
            <a:fld id="{46739D13-E5FF-F648-9598-8CC5DA212D08}" type="slidenum">
              <a:rPr lang="en-GB" smtClean="0">
                <a:solidFill>
                  <a:schemeClr val="bg1"/>
                </a:solidFill>
              </a:rPr>
              <a:pPr>
                <a:defRPr/>
              </a:pPr>
              <a:t>26</a:t>
            </a:fld>
            <a:r>
              <a:rPr lang="en-GB" dirty="0">
                <a:solidFill>
                  <a:schemeClr val="bg1"/>
                </a:solidFill>
              </a:rPr>
              <a:t>/40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6296" y="638132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1">
                <a:latin typeface="Comic Sans MS"/>
                <a:cs typeface="Comic Sans MS"/>
              </a:defRPr>
            </a:lvl1pPr>
          </a:lstStyle>
          <a:p>
            <a:pPr>
              <a:defRPr/>
            </a:pPr>
            <a:fld id="{46739D13-E5FF-F648-9598-8CC5DA212D08}" type="slidenum">
              <a:rPr lang="en-GB" smtClean="0">
                <a:solidFill>
                  <a:srgbClr val="FFFFFF"/>
                </a:solidFill>
              </a:rPr>
              <a:pPr>
                <a:defRPr/>
              </a:pPr>
              <a:t>27</a:t>
            </a:fld>
            <a:r>
              <a:rPr lang="en-GB" dirty="0">
                <a:solidFill>
                  <a:srgbClr val="FFFFFF"/>
                </a:solidFill>
              </a:rPr>
              <a:t>/40</a:t>
            </a:r>
          </a:p>
        </p:txBody>
      </p:sp>
      <p:cxnSp>
        <p:nvCxnSpPr>
          <p:cNvPr id="4" name="Conexão Reta Unidirecional 3">
            <a:extLst>
              <a:ext uri="{FF2B5EF4-FFF2-40B4-BE49-F238E27FC236}">
                <a16:creationId xmlns:a16="http://schemas.microsoft.com/office/drawing/2014/main" id="{19611199-569F-42A9-1A22-4878ECF890AA}"/>
              </a:ext>
            </a:extLst>
          </p:cNvPr>
          <p:cNvCxnSpPr/>
          <p:nvPr/>
        </p:nvCxnSpPr>
        <p:spPr>
          <a:xfrm>
            <a:off x="1835696" y="5085184"/>
            <a:ext cx="1368152" cy="0"/>
          </a:xfrm>
          <a:prstGeom prst="straightConnector1">
            <a:avLst/>
          </a:prstGeom>
          <a:ln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xão Reta Unidirecional 4">
            <a:extLst>
              <a:ext uri="{FF2B5EF4-FFF2-40B4-BE49-F238E27FC236}">
                <a16:creationId xmlns:a16="http://schemas.microsoft.com/office/drawing/2014/main" id="{EE26645F-2647-2FDB-FCF4-F61C3EC2854F}"/>
              </a:ext>
            </a:extLst>
          </p:cNvPr>
          <p:cNvCxnSpPr/>
          <p:nvPr/>
        </p:nvCxnSpPr>
        <p:spPr>
          <a:xfrm>
            <a:off x="3686267" y="3245498"/>
            <a:ext cx="1368152" cy="0"/>
          </a:xfrm>
          <a:prstGeom prst="straightConnector1">
            <a:avLst/>
          </a:prstGeom>
          <a:ln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Conexão Reta Unidirecional 5">
            <a:extLst>
              <a:ext uri="{FF2B5EF4-FFF2-40B4-BE49-F238E27FC236}">
                <a16:creationId xmlns:a16="http://schemas.microsoft.com/office/drawing/2014/main" id="{68A81431-32C5-5F8A-F473-D0E374987DB0}"/>
              </a:ext>
            </a:extLst>
          </p:cNvPr>
          <p:cNvCxnSpPr/>
          <p:nvPr/>
        </p:nvCxnSpPr>
        <p:spPr>
          <a:xfrm>
            <a:off x="3991067" y="2918927"/>
            <a:ext cx="1368152" cy="0"/>
          </a:xfrm>
          <a:prstGeom prst="straightConnector1">
            <a:avLst/>
          </a:prstGeom>
          <a:ln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80976" y="33363"/>
            <a:ext cx="799499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4400" b="1" dirty="0">
                <a:solidFill>
                  <a:srgbClr val="FFFFCC"/>
                </a:solidFill>
              </a:rPr>
              <a:t>... e 10 km de céu sobre a Pampa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6296" y="638132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1">
                <a:latin typeface="Comic Sans MS"/>
                <a:cs typeface="Comic Sans MS"/>
              </a:defRPr>
            </a:lvl1pPr>
          </a:lstStyle>
          <a:p>
            <a:pPr>
              <a:defRPr/>
            </a:pPr>
            <a:fld id="{46739D13-E5FF-F648-9598-8CC5DA212D08}" type="slidenum">
              <a:rPr lang="en-GB" smtClean="0">
                <a:solidFill>
                  <a:srgbClr val="FFFFFF"/>
                </a:solidFill>
              </a:rPr>
              <a:pPr>
                <a:defRPr/>
              </a:pPr>
              <a:t>28</a:t>
            </a:fld>
            <a:r>
              <a:rPr lang="en-GB" dirty="0">
                <a:solidFill>
                  <a:srgbClr val="FFFFFF"/>
                </a:solidFill>
              </a:rPr>
              <a:t>/40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6FF96A5D-8C89-684C-86A4-00A3E1A73715}"/>
              </a:ext>
            </a:extLst>
          </p:cNvPr>
          <p:cNvSpPr txBox="1"/>
          <p:nvPr/>
        </p:nvSpPr>
        <p:spPr>
          <a:xfrm>
            <a:off x="4568877" y="2967335"/>
            <a:ext cx="40030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/>
              <a:t>(+3 telescópios em </a:t>
            </a:r>
            <a:r>
              <a:rPr lang="pt-PT" dirty="0" err="1"/>
              <a:t>Coihueco</a:t>
            </a:r>
            <a:r>
              <a:rPr lang="pt-PT" dirty="0"/>
              <a:t>)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9913" y="946150"/>
            <a:ext cx="4267200" cy="382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587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50" y="1438275"/>
            <a:ext cx="2971800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588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3719513"/>
            <a:ext cx="2933700" cy="211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589" name="AutoShape 6"/>
          <p:cNvSpPr>
            <a:spLocks noChangeArrowheads="1"/>
          </p:cNvSpPr>
          <p:nvPr/>
        </p:nvSpPr>
        <p:spPr bwMode="auto">
          <a:xfrm>
            <a:off x="3146425" y="5543550"/>
            <a:ext cx="742950" cy="539750"/>
          </a:xfrm>
          <a:prstGeom prst="roundRect">
            <a:avLst>
              <a:gd name="adj" fmla="val 264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67590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31" t="48769" r="44839" b="20024"/>
          <a:stretch>
            <a:fillRect/>
          </a:stretch>
        </p:blipFill>
        <p:spPr bwMode="auto">
          <a:xfrm>
            <a:off x="5702300" y="4808538"/>
            <a:ext cx="3629025" cy="203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 l="30531" t="48769" r="44839" b="20024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591" name="AutoShape 8"/>
          <p:cNvSpPr>
            <a:spLocks noChangeArrowheads="1"/>
          </p:cNvSpPr>
          <p:nvPr/>
        </p:nvSpPr>
        <p:spPr bwMode="auto">
          <a:xfrm>
            <a:off x="2916238" y="6608763"/>
            <a:ext cx="1401762" cy="250825"/>
          </a:xfrm>
          <a:prstGeom prst="roundRect">
            <a:avLst>
              <a:gd name="adj" fmla="val 574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7592" name="Line 9"/>
          <p:cNvSpPr>
            <a:spLocks noChangeShapeType="1"/>
          </p:cNvSpPr>
          <p:nvPr/>
        </p:nvSpPr>
        <p:spPr bwMode="auto">
          <a:xfrm flipH="1">
            <a:off x="3740150" y="5953125"/>
            <a:ext cx="293688" cy="688975"/>
          </a:xfrm>
          <a:prstGeom prst="line">
            <a:avLst/>
          </a:prstGeom>
          <a:noFill/>
          <a:ln w="72000">
            <a:solidFill>
              <a:srgbClr val="FFFF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pt-BR"/>
          </a:p>
        </p:txBody>
      </p:sp>
      <p:sp>
        <p:nvSpPr>
          <p:cNvPr id="206858" name="Rectangle 10"/>
          <p:cNvSpPr>
            <a:spLocks noChangeArrowheads="1"/>
          </p:cNvSpPr>
          <p:nvPr/>
        </p:nvSpPr>
        <p:spPr bwMode="auto">
          <a:xfrm>
            <a:off x="5391150" y="6635750"/>
            <a:ext cx="1106488" cy="2079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6859" name="Text Box 11"/>
          <p:cNvSpPr txBox="1">
            <a:spLocks noChangeArrowheads="1"/>
          </p:cNvSpPr>
          <p:nvPr/>
        </p:nvSpPr>
        <p:spPr bwMode="auto">
          <a:xfrm>
            <a:off x="414338" y="1174750"/>
            <a:ext cx="2447925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2945" tIns="41473" rIns="82945" bIns="41473">
            <a:spAutoFit/>
          </a:bodyPr>
          <a:lstStyle>
            <a:lvl1pPr defTabSz="82867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414338" defTabSz="82867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828675" defTabSz="82867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244600" defTabSz="82867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1658938" defTabSz="82867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116138" defTabSz="82867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573338" defTabSz="82867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030538" defTabSz="82867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487738" defTabSz="82867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pt-PT" sz="1600" b="1">
                <a:solidFill>
                  <a:schemeClr val="accent2"/>
                </a:solidFill>
                <a:latin typeface="Arial" charset="0"/>
                <a:cs typeface="Arial" charset="0"/>
              </a:rPr>
              <a:t>Fluorescence detector:</a:t>
            </a:r>
            <a:endParaRPr lang="en-GB" sz="1600" b="1">
              <a:solidFill>
                <a:schemeClr val="accent2"/>
              </a:solidFill>
              <a:latin typeface="Arial" charset="0"/>
              <a:cs typeface="Arial" charset="0"/>
            </a:endParaRPr>
          </a:p>
        </p:txBody>
      </p:sp>
      <p:sp>
        <p:nvSpPr>
          <p:cNvPr id="206860" name="Text Box 12"/>
          <p:cNvSpPr txBox="1">
            <a:spLocks noChangeArrowheads="1"/>
          </p:cNvSpPr>
          <p:nvPr/>
        </p:nvSpPr>
        <p:spPr bwMode="auto">
          <a:xfrm>
            <a:off x="7321550" y="4424363"/>
            <a:ext cx="1871663" cy="33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2945" tIns="41473" rIns="82945" bIns="41473">
            <a:spAutoFit/>
          </a:bodyPr>
          <a:lstStyle>
            <a:lvl1pPr defTabSz="82867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414338" defTabSz="82867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828675" defTabSz="82867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244600" defTabSz="82867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1658938" defTabSz="82867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116138" defTabSz="82867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573338" defTabSz="82867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030538" defTabSz="82867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487738" defTabSz="82867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pt-PT" sz="1600" b="1">
                <a:solidFill>
                  <a:schemeClr val="accent2"/>
                </a:solidFill>
                <a:latin typeface="Arial" charset="0"/>
                <a:cs typeface="Arial" charset="0"/>
              </a:rPr>
              <a:t>Surface detector:</a:t>
            </a:r>
            <a:endParaRPr lang="en-GB" sz="1600" b="1">
              <a:solidFill>
                <a:schemeClr val="accent2"/>
              </a:solidFill>
              <a:latin typeface="Arial" charset="0"/>
              <a:cs typeface="Arial" charset="0"/>
            </a:endParaRPr>
          </a:p>
        </p:txBody>
      </p:sp>
      <p:pic>
        <p:nvPicPr>
          <p:cNvPr id="67596" name="Picture 2" descr="I:\FIGS\auger_design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4419600"/>
            <a:ext cx="2297113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862" name="Picture 1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" t="11111" r="54166" b="38889"/>
          <a:stretch>
            <a:fillRect/>
          </a:stretch>
        </p:blipFill>
        <p:spPr bwMode="auto">
          <a:xfrm>
            <a:off x="7239000" y="2092325"/>
            <a:ext cx="1905000" cy="174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5" name="Rectangle 64"/>
          <p:cNvSpPr>
            <a:spLocks noChangeArrowheads="1"/>
          </p:cNvSpPr>
          <p:nvPr/>
        </p:nvSpPr>
        <p:spPr bwMode="auto">
          <a:xfrm>
            <a:off x="277688" y="155104"/>
            <a:ext cx="8686800" cy="609600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rgbClr val="CC3300"/>
              </a:buClr>
              <a:buFont typeface="Wingdings" charset="0"/>
              <a:buNone/>
              <a:defRPr/>
            </a:pPr>
            <a:r>
              <a:rPr lang="pt-PT" b="1" dirty="0">
                <a:solidFill>
                  <a:srgbClr val="CC3300"/>
                </a:solidFill>
                <a:latin typeface="Comic Sans MS" charset="0"/>
                <a:cs typeface="+mn-cs"/>
              </a:rPr>
              <a:t>Uma cascata em </a:t>
            </a:r>
            <a:r>
              <a:rPr lang="pt-PT" b="1" dirty="0" err="1">
                <a:solidFill>
                  <a:srgbClr val="CC3300"/>
                </a:solidFill>
                <a:latin typeface="Comic Sans MS" charset="0"/>
                <a:cs typeface="+mn-cs"/>
              </a:rPr>
              <a:t>Auger</a:t>
            </a:r>
            <a:endParaRPr lang="pt-PT" b="1" dirty="0">
              <a:solidFill>
                <a:srgbClr val="CC3300"/>
              </a:solidFill>
              <a:latin typeface="Comic Sans MS" charset="0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5496" y="1177007"/>
            <a:ext cx="3024335" cy="307777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pt-BR" sz="1400" b="1" dirty="0">
                <a:solidFill>
                  <a:srgbClr val="0000FF"/>
                </a:solidFill>
                <a:latin typeface="Comic Sans MS"/>
                <a:cs typeface="Comic Sans MS"/>
              </a:rPr>
              <a:t>FD (Detector de Fluorescência):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378700" y="4221088"/>
            <a:ext cx="1729804" cy="52322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r"/>
            <a:r>
              <a:rPr lang="pt-BR" sz="1400" b="1" dirty="0">
                <a:solidFill>
                  <a:srgbClr val="0000FF"/>
                </a:solidFill>
                <a:latin typeface="Comic Sans MS"/>
                <a:cs typeface="Comic Sans MS"/>
              </a:rPr>
              <a:t>SD (Detector de Superfície):</a:t>
            </a:r>
          </a:p>
        </p:txBody>
      </p:sp>
      <p:sp>
        <p:nvSpPr>
          <p:cNvPr id="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6296" y="638132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1">
                <a:latin typeface="Comic Sans MS"/>
                <a:cs typeface="Comic Sans MS"/>
              </a:defRPr>
            </a:lvl1pPr>
          </a:lstStyle>
          <a:p>
            <a:pPr>
              <a:defRPr/>
            </a:pPr>
            <a:fld id="{46739D13-E5FF-F648-9598-8CC5DA212D08}" type="slidenum">
              <a:rPr lang="en-GB" smtClean="0"/>
              <a:pPr>
                <a:defRPr/>
              </a:pPr>
              <a:t>29</a:t>
            </a:fld>
            <a:r>
              <a:rPr lang="en-GB" dirty="0"/>
              <a:t>/40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971" name="Rectangle 3"/>
          <p:cNvSpPr>
            <a:spLocks noChangeArrowheads="1"/>
          </p:cNvSpPr>
          <p:nvPr/>
        </p:nvSpPr>
        <p:spPr bwMode="auto">
          <a:xfrm>
            <a:off x="1981200" y="2594992"/>
            <a:ext cx="71628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190000"/>
              </a:lnSpc>
              <a:spcBef>
                <a:spcPct val="20000"/>
              </a:spcBef>
              <a:buClr>
                <a:srgbClr val="CC3300"/>
              </a:buClr>
              <a:buFont typeface="Wingdings" charset="0"/>
              <a:buNone/>
              <a:defRPr/>
            </a:pPr>
            <a:r>
              <a:rPr lang="pt-PT" sz="1800" b="1" dirty="0">
                <a:solidFill>
                  <a:srgbClr val="000066"/>
                </a:solidFill>
                <a:latin typeface="Arial" charset="0"/>
                <a:cs typeface="+mn-cs"/>
              </a:rPr>
              <a:t>Cargas no ar </a:t>
            </a:r>
            <a:r>
              <a:rPr lang="pt-PT" sz="1800" b="1" dirty="0">
                <a:solidFill>
                  <a:srgbClr val="000066"/>
                </a:solidFill>
                <a:latin typeface="Arial" charset="0"/>
                <a:cs typeface="+mn-cs"/>
                <a:sym typeface="Wingdings" charset="0"/>
              </a:rPr>
              <a:t> Ionização  </a:t>
            </a:r>
            <a:r>
              <a:rPr lang="pt-PT" sz="1800" b="1" u="sng" dirty="0">
                <a:solidFill>
                  <a:srgbClr val="CC3300"/>
                </a:solidFill>
                <a:latin typeface="Arial" charset="0"/>
                <a:cs typeface="+mn-cs"/>
                <a:sym typeface="Wingdings" charset="0"/>
              </a:rPr>
              <a:t>o ar deixa de ser um  bom isolante</a:t>
            </a:r>
            <a:endParaRPr lang="pt-PT" sz="1800" b="1" u="sng" dirty="0">
              <a:solidFill>
                <a:srgbClr val="CC3300"/>
              </a:solidFill>
              <a:latin typeface="Arial" charset="0"/>
              <a:cs typeface="+mn-cs"/>
            </a:endParaRPr>
          </a:p>
        </p:txBody>
      </p:sp>
      <p:pic>
        <p:nvPicPr>
          <p:cNvPr id="28684" name="Picture 4" descr="ducretet_electroscop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798190"/>
            <a:ext cx="1703388" cy="299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9973" name="Rectangle 5"/>
          <p:cNvSpPr>
            <a:spLocks noChangeArrowheads="1"/>
          </p:cNvSpPr>
          <p:nvPr/>
        </p:nvSpPr>
        <p:spPr bwMode="auto">
          <a:xfrm>
            <a:off x="1987550" y="868040"/>
            <a:ext cx="7232650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60000"/>
              </a:lnSpc>
              <a:spcBef>
                <a:spcPct val="50000"/>
              </a:spcBef>
              <a:defRPr/>
            </a:pPr>
            <a:r>
              <a:rPr lang="pt-PT" sz="1800" b="1" dirty="0" err="1">
                <a:solidFill>
                  <a:schemeClr val="accent2"/>
                </a:solidFill>
                <a:latin typeface="Arial" charset="0"/>
              </a:rPr>
              <a:t>Sec</a:t>
            </a:r>
            <a:r>
              <a:rPr lang="pt-PT" sz="1800" b="1" dirty="0">
                <a:solidFill>
                  <a:schemeClr val="accent2"/>
                </a:solidFill>
                <a:latin typeface="Arial" charset="0"/>
              </a:rPr>
              <a:t>. XIX: um electroscópio quando deixado ao ar descarrega-se!</a:t>
            </a:r>
            <a:endParaRPr lang="en-GB" sz="1800" b="1" dirty="0">
              <a:solidFill>
                <a:schemeClr val="accent2"/>
              </a:solidFill>
              <a:latin typeface="Arial" charset="0"/>
            </a:endParaRPr>
          </a:p>
        </p:txBody>
      </p:sp>
      <p:grpSp>
        <p:nvGrpSpPr>
          <p:cNvPr id="28686" name="Group 6"/>
          <p:cNvGrpSpPr>
            <a:grpSpLocks/>
          </p:cNvGrpSpPr>
          <p:nvPr/>
        </p:nvGrpSpPr>
        <p:grpSpPr bwMode="auto">
          <a:xfrm>
            <a:off x="2195736" y="1340768"/>
            <a:ext cx="3105150" cy="1371600"/>
            <a:chOff x="192" y="2304"/>
            <a:chExt cx="2315" cy="1008"/>
          </a:xfrm>
        </p:grpSpPr>
        <p:sp>
          <p:nvSpPr>
            <p:cNvPr id="339975" name="AutoShape 7"/>
            <p:cNvSpPr>
              <a:spLocks noChangeArrowheads="1"/>
            </p:cNvSpPr>
            <p:nvPr/>
          </p:nvSpPr>
          <p:spPr bwMode="auto">
            <a:xfrm>
              <a:off x="1145" y="2623"/>
              <a:ext cx="615" cy="161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39976" name="Text Box 8"/>
            <p:cNvSpPr txBox="1">
              <a:spLocks noChangeArrowheads="1"/>
            </p:cNvSpPr>
            <p:nvPr/>
          </p:nvSpPr>
          <p:spPr bwMode="auto">
            <a:xfrm>
              <a:off x="1039" y="2880"/>
              <a:ext cx="265" cy="3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pt-PT" b="1">
                  <a:solidFill>
                    <a:srgbClr val="FF3300"/>
                  </a:solidFill>
                  <a:cs typeface="+mn-cs"/>
                </a:rPr>
                <a:t>+</a:t>
              </a:r>
              <a:endParaRPr lang="en-GB" b="1">
                <a:solidFill>
                  <a:srgbClr val="FF3300"/>
                </a:solidFill>
                <a:cs typeface="+mn-cs"/>
              </a:endParaRPr>
            </a:p>
          </p:txBody>
        </p:sp>
        <p:sp>
          <p:nvSpPr>
            <p:cNvPr id="339977" name="Line 9"/>
            <p:cNvSpPr>
              <a:spLocks noChangeShapeType="1"/>
            </p:cNvSpPr>
            <p:nvPr/>
          </p:nvSpPr>
          <p:spPr bwMode="auto">
            <a:xfrm>
              <a:off x="704" y="2400"/>
              <a:ext cx="0" cy="3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39978" name="Line 10"/>
            <p:cNvSpPr>
              <a:spLocks noChangeShapeType="1"/>
            </p:cNvSpPr>
            <p:nvPr/>
          </p:nvSpPr>
          <p:spPr bwMode="auto">
            <a:xfrm>
              <a:off x="704" y="2736"/>
              <a:ext cx="335" cy="53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39979" name="Line 11"/>
            <p:cNvSpPr>
              <a:spLocks noChangeShapeType="1"/>
            </p:cNvSpPr>
            <p:nvPr/>
          </p:nvSpPr>
          <p:spPr bwMode="auto">
            <a:xfrm flipH="1">
              <a:off x="368" y="2736"/>
              <a:ext cx="336" cy="53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39980" name="Oval 12"/>
            <p:cNvSpPr>
              <a:spLocks noChangeArrowheads="1"/>
            </p:cNvSpPr>
            <p:nvPr/>
          </p:nvSpPr>
          <p:spPr bwMode="auto">
            <a:xfrm>
              <a:off x="656" y="2304"/>
              <a:ext cx="96" cy="9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39981" name="Text Box 13"/>
            <p:cNvSpPr txBox="1">
              <a:spLocks noChangeArrowheads="1"/>
            </p:cNvSpPr>
            <p:nvPr/>
          </p:nvSpPr>
          <p:spPr bwMode="auto">
            <a:xfrm>
              <a:off x="224" y="2976"/>
              <a:ext cx="266" cy="3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pt-PT" b="1">
                  <a:solidFill>
                    <a:srgbClr val="FF3300"/>
                  </a:solidFill>
                  <a:cs typeface="+mn-cs"/>
                </a:rPr>
                <a:t>+</a:t>
              </a:r>
              <a:endParaRPr lang="en-GB" b="1">
                <a:solidFill>
                  <a:srgbClr val="FF3300"/>
                </a:solidFill>
                <a:cs typeface="+mn-cs"/>
              </a:endParaRPr>
            </a:p>
          </p:txBody>
        </p:sp>
        <p:sp>
          <p:nvSpPr>
            <p:cNvPr id="339982" name="Text Box 14"/>
            <p:cNvSpPr txBox="1">
              <a:spLocks noChangeArrowheads="1"/>
            </p:cNvSpPr>
            <p:nvPr/>
          </p:nvSpPr>
          <p:spPr bwMode="auto">
            <a:xfrm>
              <a:off x="320" y="2784"/>
              <a:ext cx="266" cy="3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pt-PT" b="1">
                  <a:solidFill>
                    <a:srgbClr val="FF3300"/>
                  </a:solidFill>
                  <a:cs typeface="+mn-cs"/>
                </a:rPr>
                <a:t>+</a:t>
              </a:r>
              <a:endParaRPr lang="en-GB" b="1">
                <a:solidFill>
                  <a:srgbClr val="FF3300"/>
                </a:solidFill>
                <a:cs typeface="+mn-cs"/>
              </a:endParaRPr>
            </a:p>
          </p:txBody>
        </p:sp>
        <p:sp>
          <p:nvSpPr>
            <p:cNvPr id="339983" name="Text Box 15"/>
            <p:cNvSpPr txBox="1">
              <a:spLocks noChangeArrowheads="1"/>
            </p:cNvSpPr>
            <p:nvPr/>
          </p:nvSpPr>
          <p:spPr bwMode="auto">
            <a:xfrm>
              <a:off x="896" y="2784"/>
              <a:ext cx="266" cy="3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pt-PT" b="1">
                  <a:solidFill>
                    <a:srgbClr val="FF3300"/>
                  </a:solidFill>
                  <a:cs typeface="+mn-cs"/>
                </a:rPr>
                <a:t>+</a:t>
              </a:r>
              <a:endParaRPr lang="en-GB" b="1">
                <a:solidFill>
                  <a:srgbClr val="FF3300"/>
                </a:solidFill>
                <a:cs typeface="+mn-cs"/>
              </a:endParaRPr>
            </a:p>
          </p:txBody>
        </p:sp>
        <p:sp>
          <p:nvSpPr>
            <p:cNvPr id="339984" name="Text Box 16"/>
            <p:cNvSpPr txBox="1">
              <a:spLocks noChangeArrowheads="1"/>
            </p:cNvSpPr>
            <p:nvPr/>
          </p:nvSpPr>
          <p:spPr bwMode="auto">
            <a:xfrm>
              <a:off x="992" y="2976"/>
              <a:ext cx="266" cy="3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pt-PT" b="1">
                  <a:solidFill>
                    <a:srgbClr val="FF3300"/>
                  </a:solidFill>
                  <a:cs typeface="+mn-cs"/>
                </a:rPr>
                <a:t>+</a:t>
              </a:r>
              <a:endParaRPr lang="en-GB" b="1">
                <a:solidFill>
                  <a:srgbClr val="FF3300"/>
                </a:solidFill>
                <a:cs typeface="+mn-cs"/>
              </a:endParaRPr>
            </a:p>
          </p:txBody>
        </p:sp>
        <p:sp>
          <p:nvSpPr>
            <p:cNvPr id="339985" name="Text Box 17"/>
            <p:cNvSpPr txBox="1">
              <a:spLocks noChangeArrowheads="1"/>
            </p:cNvSpPr>
            <p:nvPr/>
          </p:nvSpPr>
          <p:spPr bwMode="auto">
            <a:xfrm>
              <a:off x="192" y="2833"/>
              <a:ext cx="266" cy="3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pt-PT" b="1">
                  <a:solidFill>
                    <a:srgbClr val="FF3300"/>
                  </a:solidFill>
                  <a:cs typeface="+mn-cs"/>
                </a:rPr>
                <a:t>+</a:t>
              </a:r>
              <a:endParaRPr lang="en-GB" b="1">
                <a:solidFill>
                  <a:srgbClr val="FF3300"/>
                </a:solidFill>
                <a:cs typeface="+mn-cs"/>
              </a:endParaRPr>
            </a:p>
          </p:txBody>
        </p:sp>
        <p:sp>
          <p:nvSpPr>
            <p:cNvPr id="339986" name="Line 18"/>
            <p:cNvSpPr>
              <a:spLocks noChangeShapeType="1"/>
            </p:cNvSpPr>
            <p:nvPr/>
          </p:nvSpPr>
          <p:spPr bwMode="auto">
            <a:xfrm>
              <a:off x="2240" y="2448"/>
              <a:ext cx="0" cy="3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39987" name="Line 19"/>
            <p:cNvSpPr>
              <a:spLocks noChangeShapeType="1"/>
            </p:cNvSpPr>
            <p:nvPr/>
          </p:nvSpPr>
          <p:spPr bwMode="auto">
            <a:xfrm rot="1598643">
              <a:off x="2096" y="2784"/>
              <a:ext cx="336" cy="52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39988" name="Oval 20"/>
            <p:cNvSpPr>
              <a:spLocks noChangeArrowheads="1"/>
            </p:cNvSpPr>
            <p:nvPr/>
          </p:nvSpPr>
          <p:spPr bwMode="auto">
            <a:xfrm>
              <a:off x="2192" y="2352"/>
              <a:ext cx="96" cy="9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39989" name="Line 21"/>
            <p:cNvSpPr>
              <a:spLocks noChangeShapeType="1"/>
            </p:cNvSpPr>
            <p:nvPr/>
          </p:nvSpPr>
          <p:spPr bwMode="auto">
            <a:xfrm rot="20001357" flipH="1">
              <a:off x="2048" y="2784"/>
              <a:ext cx="336" cy="52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39990" name="Text Box 22"/>
            <p:cNvSpPr txBox="1">
              <a:spLocks noChangeArrowheads="1"/>
            </p:cNvSpPr>
            <p:nvPr/>
          </p:nvSpPr>
          <p:spPr bwMode="auto">
            <a:xfrm>
              <a:off x="2000" y="2928"/>
              <a:ext cx="265" cy="3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pt-PT" b="1">
                  <a:solidFill>
                    <a:srgbClr val="FF3300"/>
                  </a:solidFill>
                  <a:cs typeface="+mn-cs"/>
                </a:rPr>
                <a:t>+</a:t>
              </a:r>
              <a:endParaRPr lang="en-GB" b="1">
                <a:solidFill>
                  <a:srgbClr val="FF3300"/>
                </a:solidFill>
                <a:cs typeface="+mn-cs"/>
              </a:endParaRPr>
            </a:p>
          </p:txBody>
        </p:sp>
        <p:sp>
          <p:nvSpPr>
            <p:cNvPr id="339991" name="Text Box 23"/>
            <p:cNvSpPr txBox="1">
              <a:spLocks noChangeArrowheads="1"/>
            </p:cNvSpPr>
            <p:nvPr/>
          </p:nvSpPr>
          <p:spPr bwMode="auto">
            <a:xfrm>
              <a:off x="2240" y="2928"/>
              <a:ext cx="267" cy="3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pt-PT" b="1">
                  <a:solidFill>
                    <a:srgbClr val="FF3300"/>
                  </a:solidFill>
                  <a:cs typeface="+mn-cs"/>
                </a:rPr>
                <a:t>+</a:t>
              </a:r>
              <a:endParaRPr lang="en-GB" b="1">
                <a:solidFill>
                  <a:srgbClr val="FF3300"/>
                </a:solidFill>
                <a:cs typeface="+mn-cs"/>
              </a:endParaRPr>
            </a:p>
          </p:txBody>
        </p:sp>
      </p:grpSp>
      <p:sp>
        <p:nvSpPr>
          <p:cNvPr id="339992" name="Rectangle 24"/>
          <p:cNvSpPr>
            <a:spLocks noChangeArrowheads="1"/>
          </p:cNvSpPr>
          <p:nvPr/>
        </p:nvSpPr>
        <p:spPr bwMode="auto">
          <a:xfrm>
            <a:off x="228600" y="76200"/>
            <a:ext cx="8686800" cy="609600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rgbClr val="CC3300"/>
              </a:buClr>
              <a:buFont typeface="Wingdings" charset="0"/>
              <a:buNone/>
              <a:defRPr/>
            </a:pPr>
            <a:r>
              <a:rPr lang="pt-PT" b="1" dirty="0">
                <a:solidFill>
                  <a:srgbClr val="CC3300"/>
                </a:solidFill>
                <a:latin typeface="Comic Sans MS" charset="0"/>
                <a:cs typeface="+mn-cs"/>
              </a:rPr>
              <a:t>A “origem” do estudo dos raios cósmicos</a:t>
            </a:r>
          </a:p>
        </p:txBody>
      </p:sp>
      <p:grpSp>
        <p:nvGrpSpPr>
          <p:cNvPr id="28676" name="Group 25"/>
          <p:cNvGrpSpPr>
            <a:grpSpLocks/>
          </p:cNvGrpSpPr>
          <p:nvPr/>
        </p:nvGrpSpPr>
        <p:grpSpPr bwMode="auto">
          <a:xfrm>
            <a:off x="0" y="3886200"/>
            <a:ext cx="2667003" cy="2971800"/>
            <a:chOff x="0" y="2448"/>
            <a:chExt cx="1680" cy="1872"/>
          </a:xfrm>
        </p:grpSpPr>
        <p:pic>
          <p:nvPicPr>
            <p:cNvPr id="28678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448"/>
              <a:ext cx="1680" cy="18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2" name="Conexão recta unidireccional 11"/>
            <p:cNvCxnSpPr/>
            <p:nvPr/>
          </p:nvCxnSpPr>
          <p:spPr>
            <a:xfrm rot="5400000">
              <a:off x="-571" y="3449"/>
              <a:ext cx="1608" cy="1"/>
            </a:xfrm>
            <a:prstGeom prst="straightConnector1">
              <a:avLst/>
            </a:prstGeom>
            <a:ln w="19050"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8680" name="Group 28"/>
            <p:cNvGrpSpPr>
              <a:grpSpLocks/>
            </p:cNvGrpSpPr>
            <p:nvPr/>
          </p:nvGrpSpPr>
          <p:grpSpPr bwMode="auto">
            <a:xfrm>
              <a:off x="328" y="2584"/>
              <a:ext cx="371" cy="144"/>
              <a:chOff x="328" y="2584"/>
              <a:chExt cx="371" cy="144"/>
            </a:xfrm>
          </p:grpSpPr>
          <p:pic>
            <p:nvPicPr>
              <p:cNvPr id="28681" name="CaixaDeTexto 12"/>
              <p:cNvPicPr>
                <a:picLocks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8" y="2615"/>
                <a:ext cx="371" cy="1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39998" name="Text Box 30"/>
              <p:cNvSpPr txBox="1">
                <a:spLocks noChangeArrowheads="1"/>
              </p:cNvSpPr>
              <p:nvPr/>
            </p:nvSpPr>
            <p:spPr bwMode="auto">
              <a:xfrm>
                <a:off x="330" y="2584"/>
                <a:ext cx="366" cy="1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>
                  <a:defRPr/>
                </a:pPr>
                <a:r>
                  <a:rPr lang="pt-PT" sz="900" b="1" dirty="0"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Verdana" charset="0"/>
                  </a:rPr>
                  <a:t>325m</a:t>
                </a:r>
              </a:p>
            </p:txBody>
          </p:sp>
        </p:grpSp>
      </p:grpSp>
      <p:sp>
        <p:nvSpPr>
          <p:cNvPr id="340000" name="Rectangle 32"/>
          <p:cNvSpPr>
            <a:spLocks noChangeArrowheads="1"/>
          </p:cNvSpPr>
          <p:nvPr/>
        </p:nvSpPr>
        <p:spPr bwMode="auto">
          <a:xfrm>
            <a:off x="2771800" y="3284984"/>
            <a:ext cx="4237984" cy="3711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pt-PT" sz="1800" b="1" dirty="0">
                <a:solidFill>
                  <a:srgbClr val="000066"/>
                </a:solidFill>
                <a:latin typeface="Arial" charset="0"/>
                <a:cs typeface="+mn-cs"/>
              </a:rPr>
              <a:t>Radioatividade natural da Terra?</a:t>
            </a:r>
          </a:p>
          <a:p>
            <a:pPr>
              <a:spcBef>
                <a:spcPct val="20000"/>
              </a:spcBef>
              <a:defRPr/>
            </a:pPr>
            <a:r>
              <a:rPr lang="pt-PT" sz="1800" b="1" dirty="0">
                <a:solidFill>
                  <a:srgbClr val="000066"/>
                </a:solidFill>
                <a:latin typeface="Arial" charset="0"/>
                <a:cs typeface="+mn-cs"/>
              </a:rPr>
              <a:t>O efeito aumenta ou diminui com a </a:t>
            </a:r>
          </a:p>
          <a:p>
            <a:pPr>
              <a:spcBef>
                <a:spcPct val="20000"/>
              </a:spcBef>
              <a:defRPr/>
            </a:pPr>
            <a:r>
              <a:rPr lang="pt-PT" sz="1800" b="1" dirty="0">
                <a:solidFill>
                  <a:srgbClr val="000066"/>
                </a:solidFill>
                <a:latin typeface="Arial" charset="0"/>
                <a:cs typeface="+mn-cs"/>
              </a:rPr>
              <a:t>altitude ??</a:t>
            </a:r>
            <a:br>
              <a:rPr lang="pt-PT" sz="1800" b="1" dirty="0">
                <a:solidFill>
                  <a:srgbClr val="000066"/>
                </a:solidFill>
                <a:latin typeface="Arial" charset="0"/>
                <a:cs typeface="+mn-cs"/>
              </a:rPr>
            </a:br>
            <a:endParaRPr lang="pt-PT" sz="1800" b="1" dirty="0">
              <a:solidFill>
                <a:srgbClr val="000066"/>
              </a:solidFill>
              <a:latin typeface="Arial" charset="0"/>
              <a:cs typeface="+mn-cs"/>
            </a:endParaRPr>
          </a:p>
          <a:p>
            <a:pPr>
              <a:spcBef>
                <a:spcPct val="20000"/>
              </a:spcBef>
              <a:defRPr/>
            </a:pPr>
            <a:br>
              <a:rPr lang="pt-PT" sz="1200" b="1" dirty="0">
                <a:solidFill>
                  <a:srgbClr val="000066"/>
                </a:solidFill>
                <a:latin typeface="Arial" charset="0"/>
                <a:cs typeface="+mn-cs"/>
              </a:rPr>
            </a:br>
            <a:r>
              <a:rPr lang="pt-PT" sz="1800" b="1" dirty="0">
                <a:solidFill>
                  <a:srgbClr val="3333FF"/>
                </a:solidFill>
                <a:latin typeface="Arial" charset="0"/>
                <a:cs typeface="+mn-cs"/>
              </a:rPr>
              <a:t>1907 -  Padre Theodore </a:t>
            </a:r>
            <a:r>
              <a:rPr lang="pt-PT" sz="1800" b="1" dirty="0" err="1">
                <a:solidFill>
                  <a:srgbClr val="3333FF"/>
                </a:solidFill>
                <a:latin typeface="Arial" charset="0"/>
                <a:cs typeface="+mn-cs"/>
              </a:rPr>
              <a:t>Wulf</a:t>
            </a:r>
            <a:br>
              <a:rPr lang="pt-PT" sz="1800" b="1" dirty="0">
                <a:solidFill>
                  <a:srgbClr val="3333FF"/>
                </a:solidFill>
                <a:latin typeface="Arial" charset="0"/>
                <a:cs typeface="+mn-cs"/>
              </a:rPr>
            </a:br>
            <a:r>
              <a:rPr lang="pt-PT" sz="1800" b="1" dirty="0">
                <a:solidFill>
                  <a:srgbClr val="3333FF"/>
                </a:solidFill>
                <a:latin typeface="Arial" charset="0"/>
                <a:cs typeface="+mn-cs"/>
              </a:rPr>
              <a:t>Melhoria do electroscópio e subida à</a:t>
            </a:r>
          </a:p>
          <a:p>
            <a:pPr>
              <a:spcBef>
                <a:spcPct val="20000"/>
              </a:spcBef>
              <a:defRPr/>
            </a:pPr>
            <a:r>
              <a:rPr lang="pt-PT" sz="1800" b="1" dirty="0">
                <a:solidFill>
                  <a:srgbClr val="3333FF"/>
                </a:solidFill>
                <a:latin typeface="Arial" charset="0"/>
                <a:cs typeface="+mn-cs"/>
              </a:rPr>
              <a:t> Torre Eiffel</a:t>
            </a:r>
            <a:br>
              <a:rPr lang="pt-PT" sz="1200" b="1" dirty="0">
                <a:solidFill>
                  <a:srgbClr val="3333FF"/>
                </a:solidFill>
                <a:latin typeface="Arial" charset="0"/>
                <a:cs typeface="+mn-cs"/>
              </a:rPr>
            </a:br>
            <a:endParaRPr lang="pt-PT" sz="1800" b="1" dirty="0">
              <a:solidFill>
                <a:srgbClr val="CC3300"/>
              </a:solidFill>
              <a:latin typeface="Arial" charset="0"/>
              <a:cs typeface="+mn-cs"/>
            </a:endParaRPr>
          </a:p>
          <a:p>
            <a:pPr>
              <a:spcBef>
                <a:spcPct val="20000"/>
              </a:spcBef>
              <a:defRPr/>
            </a:pPr>
            <a:r>
              <a:rPr lang="pt-PT" sz="1800" b="1" dirty="0">
                <a:solidFill>
                  <a:srgbClr val="CC3300"/>
                </a:solidFill>
                <a:latin typeface="Arial" charset="0"/>
                <a:cs typeface="+mn-cs"/>
              </a:rPr>
              <a:t>Não diminui drasticamente... </a:t>
            </a:r>
          </a:p>
          <a:p>
            <a:pPr>
              <a:spcBef>
                <a:spcPct val="20000"/>
              </a:spcBef>
              <a:defRPr/>
            </a:pPr>
            <a:r>
              <a:rPr lang="pt-PT" sz="1800" b="1" dirty="0">
                <a:solidFill>
                  <a:srgbClr val="CC3300"/>
                </a:solidFill>
                <a:latin typeface="Arial" charset="0"/>
                <a:cs typeface="+mn-cs"/>
              </a:rPr>
              <a:t>Atmosfera devia absorver !!!</a:t>
            </a:r>
            <a:endParaRPr lang="pt-PT" sz="1800" b="1" dirty="0">
              <a:solidFill>
                <a:srgbClr val="000066"/>
              </a:solidFill>
              <a:latin typeface="Arial" charset="0"/>
              <a:cs typeface="+mn-cs"/>
            </a:endParaRPr>
          </a:p>
          <a:p>
            <a:pPr>
              <a:spcBef>
                <a:spcPct val="20000"/>
              </a:spcBef>
              <a:defRPr/>
            </a:pPr>
            <a:endParaRPr lang="pt-PT" sz="1800" b="1" dirty="0">
              <a:solidFill>
                <a:srgbClr val="000066"/>
              </a:solidFill>
              <a:latin typeface="Arial" charset="0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868144" y="1628800"/>
            <a:ext cx="12956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Porquê?!</a:t>
            </a: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64288" y="3284984"/>
            <a:ext cx="1785687" cy="1540451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76256" y="4812066"/>
            <a:ext cx="2056293" cy="2045934"/>
          </a:xfrm>
          <a:prstGeom prst="rect">
            <a:avLst/>
          </a:prstGeom>
        </p:spPr>
      </p:pic>
      <p:sp>
        <p:nvSpPr>
          <p:cNvPr id="3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6296" y="638132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1">
                <a:latin typeface="Comic Sans MS"/>
                <a:cs typeface="Comic Sans MS"/>
              </a:defRPr>
            </a:lvl1pPr>
          </a:lstStyle>
          <a:p>
            <a:pPr>
              <a:defRPr/>
            </a:pPr>
            <a:fld id="{46739D13-E5FF-F648-9598-8CC5DA212D08}" type="slidenum">
              <a:rPr lang="en-GB" smtClean="0"/>
              <a:pPr>
                <a:defRPr/>
              </a:pPr>
              <a:t>3</a:t>
            </a:fld>
            <a:r>
              <a:rPr lang="en-GB" dirty="0"/>
              <a:t>/40</a:t>
            </a:r>
          </a:p>
        </p:txBody>
      </p:sp>
    </p:spTree>
    <p:extLst>
      <p:ext uri="{BB962C8B-B14F-4D97-AF65-F5344CB8AC3E}">
        <p14:creationId xmlns:p14="http://schemas.microsoft.com/office/powerpoint/2010/main" val="1272702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0000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3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7504" y="990600"/>
            <a:ext cx="9144000" cy="5257800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endParaRPr lang="pt-PT" sz="1800" b="1" dirty="0">
              <a:latin typeface="Arial" charset="0"/>
              <a:cs typeface="+mn-cs"/>
            </a:endParaRPr>
          </a:p>
          <a:p>
            <a:pPr eaLnBrk="1" hangingPunct="1">
              <a:buFontTx/>
              <a:buNone/>
              <a:defRPr/>
            </a:pPr>
            <a:r>
              <a:rPr lang="pt-PT" sz="1800" b="1" u="sng" dirty="0">
                <a:solidFill>
                  <a:srgbClr val="FF3300"/>
                </a:solidFill>
                <a:latin typeface="Arial" charset="0"/>
                <a:cs typeface="+mn-cs"/>
              </a:rPr>
              <a:t>Fontes: </a:t>
            </a:r>
          </a:p>
          <a:p>
            <a:pPr eaLnBrk="1" hangingPunct="1">
              <a:defRPr/>
            </a:pPr>
            <a:r>
              <a:rPr lang="pt-PT" sz="1800" b="1" dirty="0">
                <a:solidFill>
                  <a:srgbClr val="000066"/>
                </a:solidFill>
                <a:latin typeface="Arial" charset="0"/>
                <a:cs typeface="+mn-cs"/>
              </a:rPr>
              <a:t>Antimatéria e matéria escura</a:t>
            </a:r>
          </a:p>
          <a:p>
            <a:pPr eaLnBrk="1" hangingPunct="1">
              <a:defRPr/>
            </a:pPr>
            <a:r>
              <a:rPr lang="pt-PT" sz="1800" b="1" dirty="0">
                <a:solidFill>
                  <a:srgbClr val="000066"/>
                </a:solidFill>
                <a:latin typeface="Arial" charset="0"/>
                <a:cs typeface="+mn-cs"/>
              </a:rPr>
              <a:t>Que objetos os produzem?</a:t>
            </a:r>
          </a:p>
          <a:p>
            <a:pPr eaLnBrk="1" hangingPunct="1">
              <a:defRPr/>
            </a:pPr>
            <a:r>
              <a:rPr lang="pt-PT" sz="1800" b="1" dirty="0">
                <a:solidFill>
                  <a:srgbClr val="000066"/>
                </a:solidFill>
                <a:latin typeface="Arial" charset="0"/>
                <a:cs typeface="+mn-cs"/>
              </a:rPr>
              <a:t>Como são acelerados?</a:t>
            </a:r>
          </a:p>
          <a:p>
            <a:pPr eaLnBrk="1" hangingPunct="1">
              <a:defRPr/>
            </a:pPr>
            <a:r>
              <a:rPr lang="pt-PT" sz="1800" b="1" dirty="0">
                <a:solidFill>
                  <a:srgbClr val="000066"/>
                </a:solidFill>
                <a:latin typeface="Arial" charset="0"/>
                <a:cs typeface="+mn-cs"/>
              </a:rPr>
              <a:t>Galácticos ou extragalácticos?</a:t>
            </a:r>
          </a:p>
          <a:p>
            <a:pPr eaLnBrk="1" hangingPunct="1">
              <a:buFontTx/>
              <a:buNone/>
              <a:defRPr/>
            </a:pPr>
            <a:endParaRPr lang="pt-PT" sz="1800" b="1" dirty="0">
              <a:solidFill>
                <a:srgbClr val="000066"/>
              </a:solidFill>
              <a:latin typeface="Arial" charset="0"/>
              <a:cs typeface="+mn-cs"/>
            </a:endParaRPr>
          </a:p>
          <a:p>
            <a:pPr eaLnBrk="1" hangingPunct="1">
              <a:buFontTx/>
              <a:buNone/>
              <a:defRPr/>
            </a:pPr>
            <a:r>
              <a:rPr lang="pt-PT" sz="1800" b="1" u="sng" dirty="0">
                <a:solidFill>
                  <a:srgbClr val="FF3300"/>
                </a:solidFill>
                <a:latin typeface="Arial" charset="0"/>
                <a:cs typeface="+mn-cs"/>
              </a:rPr>
              <a:t>Propagação:</a:t>
            </a:r>
          </a:p>
          <a:p>
            <a:pPr eaLnBrk="1" hangingPunct="1">
              <a:defRPr/>
            </a:pPr>
            <a:r>
              <a:rPr lang="pt-PT" sz="1800" b="1" dirty="0">
                <a:solidFill>
                  <a:srgbClr val="3333FF"/>
                </a:solidFill>
                <a:latin typeface="Arial" charset="0"/>
                <a:cs typeface="+mn-cs"/>
              </a:rPr>
              <a:t>O meio interestelar/intergaláctico</a:t>
            </a:r>
          </a:p>
          <a:p>
            <a:pPr eaLnBrk="1" hangingPunct="1">
              <a:defRPr/>
            </a:pPr>
            <a:r>
              <a:rPr lang="pt-PT" sz="1800" b="1" dirty="0">
                <a:solidFill>
                  <a:srgbClr val="3333FF"/>
                </a:solidFill>
                <a:latin typeface="Arial" charset="0"/>
                <a:cs typeface="+mn-cs"/>
              </a:rPr>
              <a:t>Campos magnéticos</a:t>
            </a:r>
          </a:p>
          <a:p>
            <a:pPr eaLnBrk="1" hangingPunct="1">
              <a:defRPr/>
            </a:pPr>
            <a:r>
              <a:rPr lang="pt-PT" sz="1800" b="1" dirty="0">
                <a:solidFill>
                  <a:srgbClr val="3333FF"/>
                </a:solidFill>
                <a:latin typeface="Arial" charset="0"/>
                <a:cs typeface="+mn-cs"/>
              </a:rPr>
              <a:t>Interações</a:t>
            </a:r>
          </a:p>
          <a:p>
            <a:pPr eaLnBrk="1" hangingPunct="1">
              <a:buFontTx/>
              <a:buNone/>
              <a:defRPr/>
            </a:pPr>
            <a:endParaRPr lang="pt-PT" sz="1800" b="1" dirty="0">
              <a:latin typeface="Arial" charset="0"/>
              <a:cs typeface="+mn-cs"/>
            </a:endParaRPr>
          </a:p>
          <a:p>
            <a:pPr eaLnBrk="1" hangingPunct="1">
              <a:buFontTx/>
              <a:buNone/>
              <a:defRPr/>
            </a:pPr>
            <a:r>
              <a:rPr lang="pt-PT" sz="1800" b="1" u="sng" dirty="0">
                <a:solidFill>
                  <a:srgbClr val="FF3300"/>
                </a:solidFill>
                <a:latin typeface="Arial" charset="0"/>
                <a:cs typeface="+mn-cs"/>
              </a:rPr>
              <a:t>Cascatas na atmosfera:</a:t>
            </a:r>
          </a:p>
          <a:p>
            <a:pPr eaLnBrk="1" hangingPunct="1">
              <a:defRPr/>
            </a:pPr>
            <a:r>
              <a:rPr lang="pt-PT" sz="1800" b="1" dirty="0">
                <a:solidFill>
                  <a:srgbClr val="008000"/>
                </a:solidFill>
                <a:latin typeface="Arial" charset="0"/>
                <a:cs typeface="+mn-cs"/>
              </a:rPr>
              <a:t>Física de partículas até energias muito mais altas que nos aceleradores!</a:t>
            </a:r>
          </a:p>
          <a:p>
            <a:pPr eaLnBrk="1" hangingPunct="1">
              <a:buFontTx/>
              <a:buNone/>
              <a:defRPr/>
            </a:pPr>
            <a:r>
              <a:rPr lang="pt-PT" sz="1800" b="1" dirty="0">
                <a:solidFill>
                  <a:srgbClr val="008000"/>
                </a:solidFill>
                <a:latin typeface="Arial" charset="0"/>
                <a:cs typeface="+mn-cs"/>
              </a:rPr>
              <a:t>      Novas partículas e novas interações?</a:t>
            </a:r>
            <a:endParaRPr lang="en-GB" sz="1800" b="1" dirty="0">
              <a:solidFill>
                <a:srgbClr val="008000"/>
              </a:solidFill>
              <a:latin typeface="Arial" charset="0"/>
              <a:cs typeface="+mn-cs"/>
            </a:endParaRPr>
          </a:p>
        </p:txBody>
      </p:sp>
      <p:sp>
        <p:nvSpPr>
          <p:cNvPr id="315396" name="Rectangle 4"/>
          <p:cNvSpPr>
            <a:spLocks noChangeArrowheads="1"/>
          </p:cNvSpPr>
          <p:nvPr/>
        </p:nvSpPr>
        <p:spPr bwMode="auto">
          <a:xfrm>
            <a:off x="228600" y="76200"/>
            <a:ext cx="8686800" cy="609600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rgbClr val="CC3300"/>
              </a:buClr>
              <a:buFont typeface="Wingdings" charset="0"/>
              <a:buNone/>
              <a:defRPr/>
            </a:pPr>
            <a:r>
              <a:rPr lang="pt-PT" b="1">
                <a:solidFill>
                  <a:srgbClr val="CC3300"/>
                </a:solidFill>
                <a:latin typeface="Comic Sans MS" charset="0"/>
                <a:cs typeface="+mn-cs"/>
              </a:rPr>
              <a:t>Raios cósmicos: uma janela para o Universo</a:t>
            </a:r>
          </a:p>
        </p:txBody>
      </p:sp>
      <p:pic>
        <p:nvPicPr>
          <p:cNvPr id="315397" name="Picture 5" descr="~AUT0001"/>
          <p:cNvPicPr>
            <a:picLocks noChangeAspect="1" noChangeArrowheads="1"/>
          </p:cNvPicPr>
          <p:nvPr/>
        </p:nvPicPr>
        <p:blipFill>
          <a:blip r:embed="rId3">
            <a:lum bright="-36000"/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131888"/>
            <a:ext cx="3657600" cy="336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6296" y="638132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1">
                <a:latin typeface="Comic Sans MS"/>
                <a:cs typeface="Comic Sans MS"/>
              </a:defRPr>
            </a:lvl1pPr>
          </a:lstStyle>
          <a:p>
            <a:pPr>
              <a:defRPr/>
            </a:pPr>
            <a:fld id="{46739D13-E5FF-F648-9598-8CC5DA212D08}" type="slidenum">
              <a:rPr lang="en-GB" smtClean="0"/>
              <a:pPr>
                <a:defRPr/>
              </a:pPr>
              <a:t>30</a:t>
            </a:fld>
            <a:r>
              <a:rPr lang="en-GB" dirty="0"/>
              <a:t>/40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69" name="Picture 3" descr="spec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1390650"/>
            <a:ext cx="4154488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3971" name="Text Box 5"/>
          <p:cNvSpPr txBox="1">
            <a:spLocks noChangeArrowheads="1"/>
          </p:cNvSpPr>
          <p:nvPr/>
        </p:nvSpPr>
        <p:spPr bwMode="auto">
          <a:xfrm>
            <a:off x="533400" y="2981325"/>
            <a:ext cx="2362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sz="2000">
              <a:solidFill>
                <a:srgbClr val="008000"/>
              </a:solidFill>
              <a:latin typeface="Comic Sans MS" charset="0"/>
            </a:endParaRPr>
          </a:p>
        </p:txBody>
      </p:sp>
      <p:sp>
        <p:nvSpPr>
          <p:cNvPr id="83972" name="Line 6"/>
          <p:cNvSpPr>
            <a:spLocks noChangeShapeType="1"/>
          </p:cNvSpPr>
          <p:nvPr/>
        </p:nvSpPr>
        <p:spPr bwMode="auto">
          <a:xfrm flipV="1">
            <a:off x="5562600" y="2295525"/>
            <a:ext cx="0" cy="3124200"/>
          </a:xfrm>
          <a:prstGeom prst="line">
            <a:avLst/>
          </a:prstGeom>
          <a:noFill/>
          <a:ln w="28575">
            <a:solidFill>
              <a:srgbClr val="3366FF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anchor="ctr"/>
          <a:lstStyle/>
          <a:p>
            <a:endParaRPr lang="pt-BR"/>
          </a:p>
        </p:txBody>
      </p:sp>
      <p:sp>
        <p:nvSpPr>
          <p:cNvPr id="83973" name="Text Box 7"/>
          <p:cNvSpPr txBox="1">
            <a:spLocks noChangeArrowheads="1"/>
          </p:cNvSpPr>
          <p:nvPr/>
        </p:nvSpPr>
        <p:spPr bwMode="auto">
          <a:xfrm>
            <a:off x="533400" y="3743325"/>
            <a:ext cx="1447800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pt-PT" sz="2000">
                <a:solidFill>
                  <a:srgbClr val="008000"/>
                </a:solidFill>
                <a:latin typeface="Comic Sans MS" charset="0"/>
              </a:rPr>
              <a:t>Raios Cósmicos de origem galáctica</a:t>
            </a:r>
            <a:endParaRPr lang="en-GB" sz="2000">
              <a:solidFill>
                <a:srgbClr val="008000"/>
              </a:solidFill>
              <a:latin typeface="Comic Sans MS" charset="0"/>
            </a:endParaRPr>
          </a:p>
        </p:txBody>
      </p:sp>
      <p:sp>
        <p:nvSpPr>
          <p:cNvPr id="83974" name="Oval 8"/>
          <p:cNvSpPr>
            <a:spLocks noChangeArrowheads="1"/>
          </p:cNvSpPr>
          <p:nvPr/>
        </p:nvSpPr>
        <p:spPr bwMode="auto">
          <a:xfrm>
            <a:off x="304800" y="3295650"/>
            <a:ext cx="1905000" cy="2209800"/>
          </a:xfrm>
          <a:prstGeom prst="ellipse">
            <a:avLst/>
          </a:prstGeom>
          <a:noFill/>
          <a:ln w="38100">
            <a:solidFill>
              <a:srgbClr val="0099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 sz="1800">
              <a:solidFill>
                <a:srgbClr val="008000"/>
              </a:solidFill>
              <a:latin typeface="Verdana" charset="0"/>
            </a:endParaRPr>
          </a:p>
        </p:txBody>
      </p:sp>
      <p:sp>
        <p:nvSpPr>
          <p:cNvPr id="83975" name="AutoShape 9"/>
          <p:cNvSpPr>
            <a:spLocks noChangeArrowheads="1"/>
          </p:cNvSpPr>
          <p:nvPr/>
        </p:nvSpPr>
        <p:spPr bwMode="auto">
          <a:xfrm>
            <a:off x="1219200" y="3590925"/>
            <a:ext cx="152400" cy="228600"/>
          </a:xfrm>
          <a:prstGeom prst="curvedUpArrow">
            <a:avLst>
              <a:gd name="adj1" fmla="val 20000"/>
              <a:gd name="adj2" fmla="val 40000"/>
              <a:gd name="adj3" fmla="val 5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 sz="1800">
              <a:solidFill>
                <a:srgbClr val="008000"/>
              </a:solidFill>
              <a:latin typeface="Verdana" charset="0"/>
            </a:endParaRPr>
          </a:p>
        </p:txBody>
      </p:sp>
      <p:sp>
        <p:nvSpPr>
          <p:cNvPr id="83976" name="Oval 10"/>
          <p:cNvSpPr>
            <a:spLocks noChangeArrowheads="1"/>
          </p:cNvSpPr>
          <p:nvPr/>
        </p:nvSpPr>
        <p:spPr bwMode="auto">
          <a:xfrm>
            <a:off x="6624638" y="1481138"/>
            <a:ext cx="1828800" cy="2438400"/>
          </a:xfrm>
          <a:prstGeom prst="ellipse">
            <a:avLst/>
          </a:prstGeom>
          <a:noFill/>
          <a:ln w="38100">
            <a:solidFill>
              <a:srgbClr val="0099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 sz="1800">
              <a:solidFill>
                <a:srgbClr val="008000"/>
              </a:solidFill>
              <a:latin typeface="Verdana" charset="0"/>
            </a:endParaRPr>
          </a:p>
        </p:txBody>
      </p:sp>
      <p:sp>
        <p:nvSpPr>
          <p:cNvPr id="83977" name="Text Box 11"/>
          <p:cNvSpPr txBox="1">
            <a:spLocks noChangeArrowheads="1"/>
          </p:cNvSpPr>
          <p:nvPr/>
        </p:nvSpPr>
        <p:spPr bwMode="auto">
          <a:xfrm>
            <a:off x="6934200" y="1670050"/>
            <a:ext cx="1447800" cy="161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pt-PT" sz="2000">
                <a:solidFill>
                  <a:srgbClr val="008000"/>
                </a:solidFill>
                <a:latin typeface="Comic Sans MS" charset="0"/>
              </a:rPr>
              <a:t>Raios Cósmicos de origem extra-galáctica</a:t>
            </a:r>
            <a:endParaRPr lang="en-GB" sz="2000">
              <a:solidFill>
                <a:srgbClr val="008000"/>
              </a:solidFill>
              <a:latin typeface="Comic Sans MS" charset="0"/>
            </a:endParaRPr>
          </a:p>
        </p:txBody>
      </p:sp>
      <p:sp>
        <p:nvSpPr>
          <p:cNvPr id="83978" name="AutoShape 12"/>
          <p:cNvSpPr>
            <a:spLocks noChangeArrowheads="1"/>
          </p:cNvSpPr>
          <p:nvPr/>
        </p:nvSpPr>
        <p:spPr bwMode="auto">
          <a:xfrm rot="-1243629">
            <a:off x="5837238" y="4278313"/>
            <a:ext cx="1447800" cy="393700"/>
          </a:xfrm>
          <a:prstGeom prst="leftArrow">
            <a:avLst>
              <a:gd name="adj1" fmla="val 50000"/>
              <a:gd name="adj2" fmla="val 34033"/>
            </a:avLst>
          </a:prstGeom>
          <a:solidFill>
            <a:schemeClr val="folHlink"/>
          </a:solidFill>
          <a:ln w="9525">
            <a:solidFill>
              <a:schemeClr val="folHlink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 sz="1800">
              <a:latin typeface="Verdana" charset="0"/>
            </a:endParaRPr>
          </a:p>
        </p:txBody>
      </p:sp>
      <p:sp>
        <p:nvSpPr>
          <p:cNvPr id="83979" name="Oval 13"/>
          <p:cNvSpPr>
            <a:spLocks noChangeArrowheads="1"/>
          </p:cNvSpPr>
          <p:nvPr/>
        </p:nvSpPr>
        <p:spPr bwMode="auto">
          <a:xfrm>
            <a:off x="381000" y="1152525"/>
            <a:ext cx="1676400" cy="1828800"/>
          </a:xfrm>
          <a:prstGeom prst="ellipse">
            <a:avLst/>
          </a:prstGeom>
          <a:noFill/>
          <a:ln w="38100">
            <a:solidFill>
              <a:srgbClr val="0099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 sz="1800">
              <a:solidFill>
                <a:srgbClr val="008000"/>
              </a:solidFill>
              <a:latin typeface="Verdana" charset="0"/>
            </a:endParaRPr>
          </a:p>
        </p:txBody>
      </p:sp>
      <p:sp>
        <p:nvSpPr>
          <p:cNvPr id="83980" name="Text Box 14"/>
          <p:cNvSpPr txBox="1">
            <a:spLocks noChangeArrowheads="1"/>
          </p:cNvSpPr>
          <p:nvPr/>
        </p:nvSpPr>
        <p:spPr bwMode="auto">
          <a:xfrm>
            <a:off x="533400" y="1685925"/>
            <a:ext cx="14478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pt-PT" sz="2000">
                <a:solidFill>
                  <a:srgbClr val="008000"/>
                </a:solidFill>
                <a:latin typeface="Comic Sans MS" charset="0"/>
              </a:rPr>
              <a:t>Modulação solar</a:t>
            </a:r>
            <a:endParaRPr lang="en-GB" sz="2000">
              <a:solidFill>
                <a:srgbClr val="008000"/>
              </a:solidFill>
              <a:latin typeface="Comic Sans MS" charset="0"/>
            </a:endParaRPr>
          </a:p>
        </p:txBody>
      </p:sp>
      <p:sp>
        <p:nvSpPr>
          <p:cNvPr id="83981" name="AutoShape 15"/>
          <p:cNvSpPr>
            <a:spLocks noChangeArrowheads="1"/>
          </p:cNvSpPr>
          <p:nvPr/>
        </p:nvSpPr>
        <p:spPr bwMode="auto">
          <a:xfrm>
            <a:off x="1981200" y="2124075"/>
            <a:ext cx="1643063" cy="414338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1600"/>
              <a:gd name="T19" fmla="*/ 14400 h 21600"/>
              <a:gd name="T20" fmla="*/ 18514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9" y="0"/>
                </a:moveTo>
                <a:lnTo>
                  <a:pt x="9257" y="7200"/>
                </a:lnTo>
                <a:lnTo>
                  <a:pt x="12343" y="7200"/>
                </a:lnTo>
                <a:lnTo>
                  <a:pt x="12343" y="14400"/>
                </a:lnTo>
                <a:lnTo>
                  <a:pt x="0" y="14400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lnTo>
                  <a:pt x="15429" y="0"/>
                </a:lnTo>
                <a:close/>
              </a:path>
            </a:pathLst>
          </a:custGeom>
          <a:solidFill>
            <a:schemeClr val="folHlink"/>
          </a:solidFill>
          <a:ln w="9525">
            <a:solidFill>
              <a:schemeClr val="folHlink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83982" name="AutoShape 16"/>
          <p:cNvSpPr>
            <a:spLocks noChangeArrowheads="1"/>
          </p:cNvSpPr>
          <p:nvPr/>
        </p:nvSpPr>
        <p:spPr bwMode="auto">
          <a:xfrm rot="-1310933">
            <a:off x="2336800" y="3644900"/>
            <a:ext cx="2112963" cy="403225"/>
          </a:xfrm>
          <a:prstGeom prst="rightArrow">
            <a:avLst>
              <a:gd name="adj1" fmla="val 50000"/>
              <a:gd name="adj2" fmla="val 61256"/>
            </a:avLst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 sz="1800">
              <a:latin typeface="Verdana" charset="0"/>
            </a:endParaRPr>
          </a:p>
        </p:txBody>
      </p:sp>
      <p:sp>
        <p:nvSpPr>
          <p:cNvPr id="19" name="CaixaDeTexto 18"/>
          <p:cNvSpPr txBox="1"/>
          <p:nvPr/>
        </p:nvSpPr>
        <p:spPr>
          <a:xfrm>
            <a:off x="3910010" y="2195507"/>
            <a:ext cx="1143008" cy="461665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pt-PT" b="1">
                <a:solidFill>
                  <a:schemeClr val="accent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Symbol" charset="0"/>
              </a:rPr>
              <a:t>a ~ 2.7</a:t>
            </a:r>
          </a:p>
        </p:txBody>
      </p:sp>
      <p:sp>
        <p:nvSpPr>
          <p:cNvPr id="20" name="CaixaDeTexto 19"/>
          <p:cNvSpPr txBox="1"/>
          <p:nvPr/>
        </p:nvSpPr>
        <p:spPr>
          <a:xfrm>
            <a:off x="4195762" y="4052895"/>
            <a:ext cx="1143008" cy="461665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pt-PT" b="1">
                <a:solidFill>
                  <a:schemeClr val="accent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Symbol" charset="0"/>
              </a:rPr>
              <a:t>a ~ 3.0</a:t>
            </a:r>
          </a:p>
        </p:txBody>
      </p:sp>
      <p:sp>
        <p:nvSpPr>
          <p:cNvPr id="21" name="CaixaDeTexto 20"/>
          <p:cNvSpPr txBox="1"/>
          <p:nvPr/>
        </p:nvSpPr>
        <p:spPr>
          <a:xfrm>
            <a:off x="5981712" y="4695837"/>
            <a:ext cx="1143008" cy="461665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pt-PT" b="1">
                <a:solidFill>
                  <a:schemeClr val="accent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Symbol" charset="0"/>
              </a:rPr>
              <a:t>a ~ 2.8</a:t>
            </a:r>
          </a:p>
        </p:txBody>
      </p:sp>
      <p:sp>
        <p:nvSpPr>
          <p:cNvPr id="33826" name="Rectangle 34"/>
          <p:cNvSpPr>
            <a:spLocks noChangeArrowheads="1"/>
          </p:cNvSpPr>
          <p:nvPr/>
        </p:nvSpPr>
        <p:spPr bwMode="auto">
          <a:xfrm>
            <a:off x="228600" y="76200"/>
            <a:ext cx="8686800" cy="609600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rgbClr val="CC3300"/>
              </a:buClr>
              <a:buFont typeface="Wingdings" charset="0"/>
              <a:buNone/>
              <a:defRPr/>
            </a:pPr>
            <a:r>
              <a:rPr lang="pt-PT" b="1">
                <a:solidFill>
                  <a:srgbClr val="CC3300"/>
                </a:solidFill>
                <a:latin typeface="Comic Sans MS" charset="0"/>
                <a:cs typeface="+mn-cs"/>
              </a:rPr>
              <a:t>Fontes</a:t>
            </a:r>
          </a:p>
        </p:txBody>
      </p:sp>
      <p:pic>
        <p:nvPicPr>
          <p:cNvPr id="83993" name="Picture 36" descr="crab_vl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272088"/>
            <a:ext cx="2016125" cy="1509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829" name="Rectangle 37"/>
          <p:cNvSpPr>
            <a:spLocks noChangeArrowheads="1"/>
          </p:cNvSpPr>
          <p:nvPr/>
        </p:nvSpPr>
        <p:spPr bwMode="auto">
          <a:xfrm>
            <a:off x="1981200" y="6172200"/>
            <a:ext cx="19812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pt-PT" sz="2000">
                <a:solidFill>
                  <a:srgbClr val="CC3300"/>
                </a:solidFill>
                <a:latin typeface="Comic Sans MS" charset="0"/>
                <a:cs typeface="+mn-cs"/>
              </a:rPr>
              <a:t>Supernovas</a:t>
            </a:r>
            <a:endParaRPr lang="en-GB" sz="2000">
              <a:solidFill>
                <a:srgbClr val="CC3300"/>
              </a:solidFill>
              <a:latin typeface="Comic Sans MS" charset="0"/>
              <a:cs typeface="+mn-cs"/>
            </a:endParaRPr>
          </a:p>
        </p:txBody>
      </p:sp>
      <p:pic>
        <p:nvPicPr>
          <p:cNvPr id="83995" name="Picture 2" descr="I:\FIGS\AGN.Radiation-production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3657600"/>
            <a:ext cx="1617663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832" name="Rectangle 40"/>
          <p:cNvSpPr>
            <a:spLocks noChangeArrowheads="1"/>
          </p:cNvSpPr>
          <p:nvPr/>
        </p:nvSpPr>
        <p:spPr bwMode="auto">
          <a:xfrm>
            <a:off x="5105400" y="6172200"/>
            <a:ext cx="1676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pt-PT" sz="2000">
                <a:solidFill>
                  <a:srgbClr val="CC3300"/>
                </a:solidFill>
                <a:latin typeface="Comic Sans MS" charset="0"/>
                <a:cs typeface="+mn-cs"/>
              </a:rPr>
              <a:t>AGNs ??</a:t>
            </a:r>
            <a:endParaRPr lang="en-GB" sz="2000">
              <a:solidFill>
                <a:srgbClr val="CC3300"/>
              </a:solidFill>
              <a:latin typeface="Comic Sans MS" charset="0"/>
              <a:cs typeface="+mn-cs"/>
            </a:endParaRPr>
          </a:p>
        </p:txBody>
      </p:sp>
      <p:pic>
        <p:nvPicPr>
          <p:cNvPr id="83997" name="Picture 41" descr="M87Disk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036"/>
          <a:stretch>
            <a:fillRect/>
          </a:stretch>
        </p:blipFill>
        <p:spPr bwMode="auto">
          <a:xfrm>
            <a:off x="6629400" y="5334000"/>
            <a:ext cx="2438400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6296" y="638132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1">
                <a:latin typeface="Comic Sans MS"/>
                <a:cs typeface="Comic Sans MS"/>
              </a:defRPr>
            </a:lvl1pPr>
          </a:lstStyle>
          <a:p>
            <a:pPr>
              <a:defRPr/>
            </a:pPr>
            <a:fld id="{46739D13-E5FF-F648-9598-8CC5DA212D08}" type="slidenum">
              <a:rPr lang="en-GB" smtClean="0">
                <a:solidFill>
                  <a:srgbClr val="FFFFFF"/>
                </a:solidFill>
              </a:rPr>
              <a:pPr>
                <a:defRPr/>
              </a:pPr>
              <a:t>31</a:t>
            </a:fld>
            <a:r>
              <a:rPr lang="en-GB" dirty="0">
                <a:solidFill>
                  <a:srgbClr val="FFFFFF"/>
                </a:solidFill>
              </a:rPr>
              <a:t>/40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2B8704D5-5CA0-FD47-BF79-7A812B1EECF8}"/>
              </a:ext>
            </a:extLst>
          </p:cNvPr>
          <p:cNvSpPr txBox="1"/>
          <p:nvPr/>
        </p:nvSpPr>
        <p:spPr>
          <a:xfrm>
            <a:off x="1907704" y="836712"/>
            <a:ext cx="12971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/>
              <a:t>FLUXO: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aixaDeTexto 2">
                <a:extLst>
                  <a:ext uri="{FF2B5EF4-FFF2-40B4-BE49-F238E27FC236}">
                    <a16:creationId xmlns:a16="http://schemas.microsoft.com/office/drawing/2014/main" id="{222CFE70-3631-24B0-ACF4-7380EA2C9031}"/>
                  </a:ext>
                </a:extLst>
              </p:cNvPr>
              <p:cNvSpPr txBox="1"/>
              <p:nvPr/>
            </p:nvSpPr>
            <p:spPr>
              <a:xfrm>
                <a:off x="3412419" y="801240"/>
                <a:ext cx="2319161" cy="523220"/>
              </a:xfrm>
              <a:prstGeom prst="rect">
                <a:avLst/>
              </a:prstGeom>
              <a:solidFill>
                <a:srgbClr val="FFFFCC"/>
              </a:solidFill>
              <a:ln>
                <a:solidFill>
                  <a:srgbClr val="FF0000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Φ</m:t>
                      </m:r>
                      <m:r>
                        <a:rPr lang="pt-PT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pt-PT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Φ</m:t>
                          </m:r>
                        </m:e>
                        <m:sub>
                          <m:r>
                            <a:rPr lang="pt-PT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pt-PT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pt-PT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pt-PT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pt-PT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pt-PT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sup>
                      </m:sSup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3" name="CaixaDeTexto 2">
                <a:extLst>
                  <a:ext uri="{FF2B5EF4-FFF2-40B4-BE49-F238E27FC236}">
                    <a16:creationId xmlns:a16="http://schemas.microsoft.com/office/drawing/2014/main" id="{222CFE70-3631-24B0-ACF4-7380EA2C90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2419" y="801240"/>
                <a:ext cx="2319161" cy="523220"/>
              </a:xfrm>
              <a:prstGeom prst="rect">
                <a:avLst/>
              </a:prstGeom>
              <a:blipFill>
                <a:blip r:embed="rId7"/>
                <a:stretch>
                  <a:fillRect b="-4651"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4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04338" cy="695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611560" y="476672"/>
            <a:ext cx="7776864" cy="648072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" name="Rectangle 34"/>
          <p:cNvSpPr>
            <a:spLocks noChangeArrowheads="1"/>
          </p:cNvSpPr>
          <p:nvPr/>
        </p:nvSpPr>
        <p:spPr bwMode="auto">
          <a:xfrm>
            <a:off x="228600" y="76200"/>
            <a:ext cx="8686800" cy="609600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rgbClr val="CC3300"/>
              </a:buClr>
              <a:buFont typeface="Wingdings" charset="0"/>
              <a:buNone/>
              <a:defRPr/>
            </a:pPr>
            <a:r>
              <a:rPr lang="pt-PT" b="1" dirty="0">
                <a:solidFill>
                  <a:srgbClr val="CC3300"/>
                </a:solidFill>
                <a:latin typeface="Comic Sans MS" charset="0"/>
                <a:cs typeface="+mn-cs"/>
              </a:rPr>
              <a:t>Propagação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660232" y="1196752"/>
            <a:ext cx="1428596" cy="461665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pt-BR" sz="2000" dirty="0" err="1">
                <a:latin typeface="Comic Sans MS"/>
                <a:cs typeface="Comic Sans MS"/>
              </a:rPr>
              <a:t>p</a:t>
            </a:r>
            <a:r>
              <a:rPr lang="pt-BR" sz="2000" dirty="0">
                <a:latin typeface="Comic Sans MS"/>
                <a:cs typeface="Comic Sans MS"/>
              </a:rPr>
              <a:t>, 10</a:t>
            </a:r>
            <a:r>
              <a:rPr lang="pt-BR" baseline="30000" dirty="0">
                <a:latin typeface="Comic Sans MS"/>
                <a:cs typeface="Comic Sans MS"/>
              </a:rPr>
              <a:t>18</a:t>
            </a:r>
            <a:r>
              <a:rPr lang="pt-BR" dirty="0">
                <a:latin typeface="Comic Sans MS"/>
                <a:cs typeface="Comic Sans MS"/>
              </a:rPr>
              <a:t> </a:t>
            </a:r>
            <a:r>
              <a:rPr lang="pt-BR" dirty="0" err="1">
                <a:latin typeface="Comic Sans MS"/>
                <a:cs typeface="Comic Sans MS"/>
              </a:rPr>
              <a:t>eV</a:t>
            </a:r>
            <a:endParaRPr lang="pt-BR" sz="2000" dirty="0">
              <a:latin typeface="Comic Sans MS"/>
              <a:cs typeface="Comic Sans M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32240" y="3501008"/>
            <a:ext cx="1454244" cy="461665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pt-BR" sz="2000" dirty="0" err="1">
                <a:latin typeface="Comic Sans MS"/>
                <a:cs typeface="Comic Sans MS"/>
              </a:rPr>
              <a:t>p</a:t>
            </a:r>
            <a:r>
              <a:rPr lang="pt-BR" sz="2000" dirty="0">
                <a:latin typeface="Comic Sans MS"/>
                <a:cs typeface="Comic Sans MS"/>
              </a:rPr>
              <a:t>, 10</a:t>
            </a:r>
            <a:r>
              <a:rPr lang="pt-BR" baseline="30000" dirty="0">
                <a:latin typeface="Comic Sans MS"/>
                <a:cs typeface="Comic Sans MS"/>
              </a:rPr>
              <a:t>20</a:t>
            </a:r>
            <a:r>
              <a:rPr lang="pt-BR" dirty="0">
                <a:latin typeface="Comic Sans MS"/>
                <a:cs typeface="Comic Sans MS"/>
              </a:rPr>
              <a:t> </a:t>
            </a:r>
            <a:r>
              <a:rPr lang="pt-BR" dirty="0" err="1">
                <a:latin typeface="Comic Sans MS"/>
                <a:cs typeface="Comic Sans MS"/>
              </a:rPr>
              <a:t>eV</a:t>
            </a:r>
            <a:endParaRPr lang="pt-BR" sz="2000" dirty="0">
              <a:latin typeface="Comic Sans MS"/>
              <a:cs typeface="Comic Sans M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6296" y="638132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1">
                <a:latin typeface="Comic Sans MS"/>
                <a:cs typeface="Comic Sans MS"/>
              </a:defRPr>
            </a:lvl1pPr>
          </a:lstStyle>
          <a:p>
            <a:pPr>
              <a:defRPr/>
            </a:pPr>
            <a:fld id="{46739D13-E5FF-F648-9598-8CC5DA212D08}" type="slidenum">
              <a:rPr lang="en-GB" smtClean="0"/>
              <a:pPr>
                <a:defRPr/>
              </a:pPr>
              <a:t>32</a:t>
            </a:fld>
            <a:r>
              <a:rPr lang="en-GB" dirty="0"/>
              <a:t>/40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526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21"/>
          <a:stretch/>
        </p:blipFill>
        <p:spPr bwMode="auto">
          <a:xfrm>
            <a:off x="0" y="1155700"/>
            <a:ext cx="9141296" cy="5695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6372200" y="3068960"/>
            <a:ext cx="2697088" cy="36004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Rectangle 64"/>
          <p:cNvSpPr>
            <a:spLocks noChangeArrowheads="1"/>
          </p:cNvSpPr>
          <p:nvPr/>
        </p:nvSpPr>
        <p:spPr bwMode="auto">
          <a:xfrm>
            <a:off x="228600" y="76200"/>
            <a:ext cx="8686800" cy="609600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rgbClr val="CC3300"/>
              </a:buClr>
              <a:buFont typeface="Wingdings" charset="0"/>
              <a:buNone/>
              <a:defRPr/>
            </a:pPr>
            <a:r>
              <a:rPr lang="pt-PT" b="1" dirty="0">
                <a:solidFill>
                  <a:srgbClr val="CC3300"/>
                </a:solidFill>
                <a:latin typeface="Comic Sans MS" charset="0"/>
                <a:cs typeface="+mn-cs"/>
              </a:rPr>
              <a:t>O Espectro de Energia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6296" y="638132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1">
                <a:latin typeface="Comic Sans MS"/>
                <a:cs typeface="Comic Sans MS"/>
              </a:defRPr>
            </a:lvl1pPr>
          </a:lstStyle>
          <a:p>
            <a:pPr>
              <a:defRPr/>
            </a:pPr>
            <a:fld id="{46739D13-E5FF-F648-9598-8CC5DA212D08}" type="slidenum">
              <a:rPr lang="en-GB" smtClean="0"/>
              <a:pPr>
                <a:defRPr/>
              </a:pPr>
              <a:t>33</a:t>
            </a:fld>
            <a:r>
              <a:rPr lang="en-GB" dirty="0"/>
              <a:t>/40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Slide Number Placeholder 2"/>
          <p:cNvSpPr txBox="1">
            <a:spLocks noGrp="1"/>
          </p:cNvSpPr>
          <p:nvPr>
            <p:ph type="sldNum" sz="quarter" idx="2"/>
          </p:nvPr>
        </p:nvSpPr>
        <p:spPr>
          <a:xfrm>
            <a:off x="8750938" y="5635716"/>
            <a:ext cx="409086" cy="41549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pPr defTabSz="685800" fontAlgn="auto" hangingPunct="0">
              <a:spcBef>
                <a:spcPts val="0"/>
              </a:spcBef>
              <a:spcAft>
                <a:spcPts val="0"/>
              </a:spcAft>
            </a:pPr>
            <a:fld id="{86CB4B4D-7CA3-9044-876B-883B54F8677D}" type="slidenum">
              <a:rPr kern="0"/>
              <a:pPr defTabSz="685800" fontAlgn="auto" hangingPunct="0">
                <a:spcBef>
                  <a:spcPts val="0"/>
                </a:spcBef>
                <a:spcAft>
                  <a:spcPts val="0"/>
                </a:spcAft>
              </a:pPr>
              <a:t>34</a:t>
            </a:fld>
            <a:endParaRPr kern="0"/>
          </a:p>
        </p:txBody>
      </p:sp>
      <p:sp>
        <p:nvSpPr>
          <p:cNvPr id="385" name="Rectangle 5"/>
          <p:cNvSpPr txBox="1"/>
          <p:nvPr/>
        </p:nvSpPr>
        <p:spPr>
          <a:xfrm>
            <a:off x="5210519" y="1754834"/>
            <a:ext cx="3172663" cy="284693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34290" bIns="34290">
            <a:spAutoFit/>
          </a:bodyPr>
          <a:lstStyle>
            <a:lvl1pPr>
              <a:defRPr sz="2800" i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defTabSz="685800" fontAlgn="auto" hangingPunct="0">
              <a:spcBef>
                <a:spcPts val="0"/>
              </a:spcBef>
              <a:spcAft>
                <a:spcPts val="0"/>
              </a:spcAft>
            </a:pPr>
            <a:r>
              <a:rPr sz="1400" kern="0" dirty="0">
                <a:solidFill>
                  <a:srgbClr val="000000"/>
                </a:solidFill>
                <a:latin typeface="Titillium Web" pitchFamily="2" charset="77"/>
              </a:rPr>
              <a:t>Science 357 (2017) no.6537, 1266-1270</a:t>
            </a:r>
          </a:p>
        </p:txBody>
      </p:sp>
      <p:pic>
        <p:nvPicPr>
          <p:cNvPr id="386" name="Imagem" descr="Imagem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823" y="2304149"/>
            <a:ext cx="3352800" cy="2424113"/>
          </a:xfrm>
          <a:prstGeom prst="rect">
            <a:avLst/>
          </a:prstGeom>
          <a:ln w="12700">
            <a:miter lim="400000"/>
          </a:ln>
        </p:spPr>
      </p:pic>
      <p:sp>
        <p:nvSpPr>
          <p:cNvPr id="387" name="Definição de coordenadas equatoriais"/>
          <p:cNvSpPr txBox="1"/>
          <p:nvPr/>
        </p:nvSpPr>
        <p:spPr>
          <a:xfrm>
            <a:off x="1031134" y="4935155"/>
            <a:ext cx="3049233" cy="284693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34290" bIns="34290">
            <a:spAutoFit/>
          </a:bodyPr>
          <a:lstStyle>
            <a:lvl1pPr>
              <a:defRPr>
                <a:latin typeface="Avenir Next Regular"/>
                <a:ea typeface="Avenir Next Regular"/>
                <a:cs typeface="Avenir Next Regular"/>
                <a:sym typeface="Avenir Next Regular"/>
              </a:defRPr>
            </a:lvl1pPr>
          </a:lstStyle>
          <a:p>
            <a:pPr defTabSz="685800" fontAlgn="auto" hangingPunct="0">
              <a:spcBef>
                <a:spcPts val="0"/>
              </a:spcBef>
              <a:spcAft>
                <a:spcPts val="0"/>
              </a:spcAft>
            </a:pPr>
            <a:r>
              <a:rPr sz="1400" kern="0">
                <a:solidFill>
                  <a:srgbClr val="000000"/>
                </a:solidFill>
                <a:latin typeface="Titillium Web" pitchFamily="2" charset="77"/>
              </a:rPr>
              <a:t>Definição de coordenadas equatoriais </a:t>
            </a:r>
          </a:p>
        </p:txBody>
      </p:sp>
      <p:sp>
        <p:nvSpPr>
          <p:cNvPr id="388" name="Distribuição dos raios cósmicos mais energéticos…"/>
          <p:cNvSpPr txBox="1"/>
          <p:nvPr/>
        </p:nvSpPr>
        <p:spPr>
          <a:xfrm>
            <a:off x="4845856" y="4818473"/>
            <a:ext cx="3876382" cy="500137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34290" bIns="34290">
            <a:spAutoFit/>
          </a:bodyPr>
          <a:lstStyle/>
          <a:p>
            <a:pPr algn="ctr" defTabSz="685800" fontAlgn="auto" hangingPunct="0">
              <a:spcBef>
                <a:spcPts val="0"/>
              </a:spcBef>
              <a:spcAft>
                <a:spcPts val="0"/>
              </a:spcAft>
              <a:defRPr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r>
              <a:rPr lang="pt-PT" sz="1400" kern="0" dirty="0">
                <a:solidFill>
                  <a:srgbClr val="000000"/>
                </a:solidFill>
                <a:latin typeface="Titillium Web" pitchFamily="2" charset="77"/>
                <a:sym typeface="Avenir Next Regular"/>
              </a:rPr>
              <a:t>Distribuição dos raios cósmicos mais energéticos</a:t>
            </a:r>
          </a:p>
          <a:p>
            <a:pPr algn="ctr" defTabSz="685800" fontAlgn="auto" hangingPunct="0">
              <a:spcBef>
                <a:spcPts val="0"/>
              </a:spcBef>
              <a:spcAft>
                <a:spcPts val="0"/>
              </a:spcAft>
              <a:defRPr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r>
              <a:rPr lang="pt-PT" sz="1400" kern="0" dirty="0">
                <a:solidFill>
                  <a:srgbClr val="000000"/>
                </a:solidFill>
                <a:latin typeface="Titillium Web" pitchFamily="2" charset="77"/>
                <a:sym typeface="Avenir Next Regular"/>
              </a:rPr>
              <a:t>coordenadas equatoriais (E &gt; 8 x 10</a:t>
            </a:r>
            <a:r>
              <a:rPr lang="pt-PT" sz="1400" kern="0" baseline="31999" dirty="0">
                <a:solidFill>
                  <a:srgbClr val="000000"/>
                </a:solidFill>
                <a:latin typeface="Titillium Web" pitchFamily="2" charset="77"/>
                <a:sym typeface="Avenir Next Regular"/>
              </a:rPr>
              <a:t>19</a:t>
            </a:r>
            <a:r>
              <a:rPr lang="pt-PT" sz="1400" kern="0" dirty="0">
                <a:solidFill>
                  <a:srgbClr val="000000"/>
                </a:solidFill>
                <a:latin typeface="Titillium Web" pitchFamily="2" charset="77"/>
                <a:sym typeface="Avenir Next Regular"/>
              </a:rPr>
              <a:t> </a:t>
            </a:r>
            <a:r>
              <a:rPr lang="pt-PT" sz="1400" kern="0" dirty="0" err="1">
                <a:solidFill>
                  <a:srgbClr val="000000"/>
                </a:solidFill>
                <a:latin typeface="Titillium Web" pitchFamily="2" charset="77"/>
                <a:sym typeface="Avenir Next Regular"/>
              </a:rPr>
              <a:t>eV</a:t>
            </a:r>
            <a:r>
              <a:rPr lang="pt-PT" sz="1400" kern="0" dirty="0">
                <a:solidFill>
                  <a:srgbClr val="000000"/>
                </a:solidFill>
                <a:latin typeface="Titillium Web" pitchFamily="2" charset="77"/>
                <a:sym typeface="Avenir Next Regular"/>
              </a:rPr>
              <a:t> )</a:t>
            </a:r>
          </a:p>
        </p:txBody>
      </p:sp>
      <p:pic>
        <p:nvPicPr>
          <p:cNvPr id="389" name="Screenshot 2019-05-26 at 17.19.33.png" descr="Screenshot 2019-05-26 at 17.19.3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2764" y="2565145"/>
            <a:ext cx="3908174" cy="1727710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Rectangle 64">
            <a:extLst>
              <a:ext uri="{FF2B5EF4-FFF2-40B4-BE49-F238E27FC236}">
                <a16:creationId xmlns:a16="http://schemas.microsoft.com/office/drawing/2014/main" id="{53768732-9D03-C770-2FF1-9559A369D8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" y="76200"/>
            <a:ext cx="8686800" cy="609600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rgbClr val="CC3300"/>
              </a:buClr>
              <a:buFont typeface="Wingdings" charset="0"/>
              <a:buNone/>
              <a:defRPr/>
            </a:pPr>
            <a:r>
              <a:rPr lang="pt-PT" b="1" dirty="0">
                <a:solidFill>
                  <a:srgbClr val="CC3300"/>
                </a:solidFill>
                <a:latin typeface="Comic Sans MS" charset="0"/>
                <a:cs typeface="+mn-cs"/>
              </a:rPr>
              <a:t>O Céu de </a:t>
            </a:r>
            <a:r>
              <a:rPr lang="pt-PT" b="1" dirty="0" err="1">
                <a:solidFill>
                  <a:srgbClr val="CC3300"/>
                </a:solidFill>
                <a:latin typeface="Comic Sans MS" charset="0"/>
                <a:cs typeface="+mn-cs"/>
              </a:rPr>
              <a:t>Auger</a:t>
            </a:r>
            <a:endParaRPr lang="pt-PT" b="1" dirty="0">
              <a:solidFill>
                <a:srgbClr val="CC3300"/>
              </a:solidFill>
              <a:latin typeface="Comic Sans MS" charset="0"/>
              <a:cs typeface="+mn-cs"/>
            </a:endParaRP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B8E8B942-2F4A-10ED-0A06-328DD4413FB0}"/>
              </a:ext>
            </a:extLst>
          </p:cNvPr>
          <p:cNvSpPr txBox="1"/>
          <p:nvPr/>
        </p:nvSpPr>
        <p:spPr>
          <a:xfrm>
            <a:off x="3635896" y="6488670"/>
            <a:ext cx="627093" cy="369330"/>
          </a:xfrm>
          <a:prstGeom prst="rect">
            <a:avLst/>
          </a:prstGeom>
          <a:noFill/>
          <a:ln w="254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91439" tIns="91439" rIns="91439" bIns="91439" numCol="1" spcCol="38100" rtlCol="0" anchor="t">
            <a:spAutoFit/>
          </a:bodyPr>
          <a:lstStyle/>
          <a:p>
            <a:pPr marL="0" marR="0" indent="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©2019</a:t>
            </a:r>
          </a:p>
        </p:txBody>
      </p:sp>
    </p:spTree>
  </p:cSld>
  <p:clrMapOvr>
    <a:masterClrMapping/>
  </p:clrMapOvr>
  <p:transition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Autofit/>
          </a:bodyPr>
          <a:lstStyle>
            <a:lvl1pPr defTabSz="1609344">
              <a:defRPr sz="7744"/>
            </a:lvl1pPr>
          </a:lstStyle>
          <a:p>
            <a:r>
              <a:rPr lang="pt-PT" sz="3600">
                <a:latin typeface="Titillium Web" pitchFamily="2" charset="77"/>
              </a:rPr>
              <a:t>Serão estas partículas produzidas na nossa galáxia?</a:t>
            </a:r>
          </a:p>
        </p:txBody>
      </p:sp>
      <p:sp>
        <p:nvSpPr>
          <p:cNvPr id="398" name="Slide Number Placeholder 2"/>
          <p:cNvSpPr txBox="1">
            <a:spLocks noGrp="1"/>
          </p:cNvSpPr>
          <p:nvPr>
            <p:ph type="sldNum" sz="quarter" idx="2"/>
          </p:nvPr>
        </p:nvSpPr>
        <p:spPr>
          <a:xfrm>
            <a:off x="8750938" y="5635716"/>
            <a:ext cx="409086" cy="41549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pPr defTabSz="685800" fontAlgn="auto" hangingPunct="0">
              <a:spcBef>
                <a:spcPts val="0"/>
              </a:spcBef>
              <a:spcAft>
                <a:spcPts val="0"/>
              </a:spcAft>
            </a:pPr>
            <a:fld id="{86CB4B4D-7CA3-9044-876B-883B54F8677D}" type="slidenum">
              <a:rPr kern="0"/>
              <a:pPr defTabSz="685800" fontAlgn="auto" hangingPunct="0">
                <a:spcBef>
                  <a:spcPts val="0"/>
                </a:spcBef>
                <a:spcAft>
                  <a:spcPts val="0"/>
                </a:spcAft>
              </a:pPr>
              <a:t>35</a:t>
            </a:fld>
            <a:endParaRPr kern="0"/>
          </a:p>
        </p:txBody>
      </p:sp>
      <p:pic>
        <p:nvPicPr>
          <p:cNvPr id="399" name="Imagem" descr="Imagem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4069" y="2207281"/>
            <a:ext cx="5965457" cy="2982729"/>
          </a:xfrm>
          <a:prstGeom prst="rect">
            <a:avLst/>
          </a:prstGeom>
          <a:ln w="12700">
            <a:miter lim="400000"/>
          </a:ln>
        </p:spPr>
      </p:pic>
      <p:sp>
        <p:nvSpPr>
          <p:cNvPr id="400" name="Círculo"/>
          <p:cNvSpPr/>
          <p:nvPr/>
        </p:nvSpPr>
        <p:spPr>
          <a:xfrm>
            <a:off x="2025936" y="3570058"/>
            <a:ext cx="257175" cy="257175"/>
          </a:xfrm>
          <a:prstGeom prst="ellipse">
            <a:avLst/>
          </a:prstGeom>
          <a:solidFill>
            <a:schemeClr val="accent4">
              <a:lumOff val="12500"/>
            </a:schemeClr>
          </a:solidFill>
          <a:ln w="12700">
            <a:miter lim="400000"/>
          </a:ln>
        </p:spPr>
        <p:txBody>
          <a:bodyPr tIns="34290" bIns="34290" anchor="ctr"/>
          <a:lstStyle/>
          <a:p>
            <a:pPr defTabSz="685800" fontAlgn="auto" hangingPunct="0">
              <a:spcBef>
                <a:spcPts val="0"/>
              </a:spcBef>
              <a:spcAft>
                <a:spcPts val="0"/>
              </a:spcAft>
            </a:pPr>
            <a:endParaRPr sz="1350" kern="0">
              <a:solidFill>
                <a:srgbClr val="000000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401" name="Sol"/>
          <p:cNvSpPr txBox="1"/>
          <p:nvPr/>
        </p:nvSpPr>
        <p:spPr>
          <a:xfrm>
            <a:off x="2005339" y="3224494"/>
            <a:ext cx="396262" cy="276999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34290" bIns="34290">
            <a:spAutoFit/>
          </a:bodyPr>
          <a:lstStyle>
            <a:lvl1pPr>
              <a:defRPr>
                <a:solidFill>
                  <a:schemeClr val="accent4">
                    <a:lumOff val="12500"/>
                  </a:schemeClr>
                </a:solidFill>
              </a:defRPr>
            </a:lvl1pPr>
          </a:lstStyle>
          <a:p>
            <a:pPr defTabSz="685800" fontAlgn="auto" hangingPunct="0">
              <a:spcBef>
                <a:spcPts val="0"/>
              </a:spcBef>
              <a:spcAft>
                <a:spcPts val="0"/>
              </a:spcAft>
            </a:pPr>
            <a:r>
              <a:rPr sz="1350" kern="0">
                <a:solidFill>
                  <a:srgbClr val="FFC000">
                    <a:lumOff val="12500"/>
                  </a:srgbClr>
                </a:solidFill>
                <a:latin typeface="Calibri"/>
                <a:cs typeface="Calibri"/>
                <a:sym typeface="Calibri"/>
              </a:rPr>
              <a:t>Sol</a:t>
            </a:r>
          </a:p>
        </p:txBody>
      </p:sp>
      <p:sp>
        <p:nvSpPr>
          <p:cNvPr id="402" name="Oval"/>
          <p:cNvSpPr/>
          <p:nvPr/>
        </p:nvSpPr>
        <p:spPr>
          <a:xfrm>
            <a:off x="3249469" y="3446233"/>
            <a:ext cx="2231543" cy="476250"/>
          </a:xfrm>
          <a:prstGeom prst="ellipse">
            <a:avLst/>
          </a:prstGeom>
          <a:solidFill>
            <a:srgbClr val="FFFFFF">
              <a:alpha val="69315"/>
            </a:srgbClr>
          </a:solidFill>
          <a:ln w="25400">
            <a:solidFill>
              <a:schemeClr val="accent4">
                <a:lumOff val="12500"/>
                <a:alpha val="69315"/>
              </a:schemeClr>
            </a:solidFill>
            <a:miter/>
          </a:ln>
        </p:spPr>
        <p:txBody>
          <a:bodyPr tIns="34290" bIns="34290" anchor="ctr"/>
          <a:lstStyle/>
          <a:p>
            <a:pPr defTabSz="685800" fontAlgn="auto" hangingPunct="0">
              <a:spcBef>
                <a:spcPts val="0"/>
              </a:spcBef>
              <a:spcAft>
                <a:spcPts val="0"/>
              </a:spcAft>
            </a:pPr>
            <a:endParaRPr sz="1350" kern="0">
              <a:solidFill>
                <a:srgbClr val="000000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403" name="Centro da Galáxia"/>
          <p:cNvSpPr txBox="1"/>
          <p:nvPr/>
        </p:nvSpPr>
        <p:spPr>
          <a:xfrm>
            <a:off x="3640174" y="3007896"/>
            <a:ext cx="1431802" cy="276999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34290" bIns="34290">
            <a:spAutoFit/>
          </a:bodyPr>
          <a:lstStyle>
            <a:lvl1pPr>
              <a:defRPr>
                <a:solidFill>
                  <a:schemeClr val="accent4">
                    <a:lumOff val="12500"/>
                  </a:schemeClr>
                </a:solidFill>
              </a:defRPr>
            </a:lvl1pPr>
          </a:lstStyle>
          <a:p>
            <a:pPr defTabSz="685800" fontAlgn="auto" hangingPunct="0">
              <a:spcBef>
                <a:spcPts val="0"/>
              </a:spcBef>
              <a:spcAft>
                <a:spcPts val="0"/>
              </a:spcAft>
            </a:pPr>
            <a:r>
              <a:rPr sz="1350" kern="0">
                <a:solidFill>
                  <a:srgbClr val="FFC000">
                    <a:lumOff val="12500"/>
                  </a:srgbClr>
                </a:solidFill>
                <a:latin typeface="Calibri"/>
                <a:cs typeface="Calibri"/>
                <a:sym typeface="Calibri"/>
              </a:rPr>
              <a:t>Centro da Galáxia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B32DDC6C-8F11-2948-9F4D-75B28F498350}"/>
              </a:ext>
            </a:extLst>
          </p:cNvPr>
          <p:cNvSpPr txBox="1"/>
          <p:nvPr/>
        </p:nvSpPr>
        <p:spPr>
          <a:xfrm>
            <a:off x="3635896" y="6488670"/>
            <a:ext cx="627093" cy="369330"/>
          </a:xfrm>
          <a:prstGeom prst="rect">
            <a:avLst/>
          </a:prstGeom>
          <a:noFill/>
          <a:ln w="254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91439" tIns="91439" rIns="91439" bIns="91439" numCol="1" spcCol="38100" rtlCol="0" anchor="t">
            <a:spAutoFit/>
          </a:bodyPr>
          <a:lstStyle/>
          <a:p>
            <a:pPr marL="0" marR="0" indent="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©2019</a:t>
            </a:r>
          </a:p>
        </p:txBody>
      </p:sp>
    </p:spTree>
  </p:cSld>
  <p:clrMapOvr>
    <a:masterClrMapping/>
  </p:clrMapOvr>
  <p:transition spd="med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5" name="Screenshot 2019-11-26 at 13.55.38.png" descr="Screenshot 2019-11-26 at 13.55.3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0632" y="1756066"/>
            <a:ext cx="7950390" cy="3885191"/>
          </a:xfrm>
          <a:prstGeom prst="rect">
            <a:avLst/>
          </a:prstGeom>
          <a:ln w="12700">
            <a:miter lim="400000"/>
          </a:ln>
        </p:spPr>
      </p:pic>
      <p:sp>
        <p:nvSpPr>
          <p:cNvPr id="407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Autofit/>
          </a:bodyPr>
          <a:lstStyle>
            <a:lvl1pPr defTabSz="1609344">
              <a:defRPr sz="7744"/>
            </a:lvl1pPr>
          </a:lstStyle>
          <a:p>
            <a:r>
              <a:rPr lang="pt-PT" sz="3600">
                <a:latin typeface="Titillium Web" pitchFamily="2" charset="77"/>
              </a:rPr>
              <a:t>Serão estas partículas produzidas na nossa galáxia?</a:t>
            </a:r>
          </a:p>
        </p:txBody>
      </p:sp>
      <p:sp>
        <p:nvSpPr>
          <p:cNvPr id="408" name="Slide Number Placeholder 2"/>
          <p:cNvSpPr txBox="1">
            <a:spLocks noGrp="1"/>
          </p:cNvSpPr>
          <p:nvPr>
            <p:ph type="sldNum" sz="quarter" idx="2"/>
          </p:nvPr>
        </p:nvSpPr>
        <p:spPr>
          <a:xfrm>
            <a:off x="8750938" y="5635716"/>
            <a:ext cx="409086" cy="41549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pPr defTabSz="685800" fontAlgn="auto" hangingPunct="0">
              <a:spcBef>
                <a:spcPts val="0"/>
              </a:spcBef>
              <a:spcAft>
                <a:spcPts val="0"/>
              </a:spcAft>
            </a:pPr>
            <a:fld id="{86CB4B4D-7CA3-9044-876B-883B54F8677D}" type="slidenum">
              <a:rPr kern="0"/>
              <a:pPr defTabSz="685800" fontAlgn="auto" hangingPunct="0">
                <a:spcBef>
                  <a:spcPts val="0"/>
                </a:spcBef>
                <a:spcAft>
                  <a:spcPts val="0"/>
                </a:spcAft>
              </a:pPr>
              <a:t>36</a:t>
            </a:fld>
            <a:endParaRPr kern="0"/>
          </a:p>
        </p:txBody>
      </p:sp>
      <p:sp>
        <p:nvSpPr>
          <p:cNvPr id="409" name="Círculo"/>
          <p:cNvSpPr/>
          <p:nvPr/>
        </p:nvSpPr>
        <p:spPr>
          <a:xfrm>
            <a:off x="2025936" y="3570058"/>
            <a:ext cx="257175" cy="257175"/>
          </a:xfrm>
          <a:prstGeom prst="ellipse">
            <a:avLst/>
          </a:prstGeom>
          <a:solidFill>
            <a:schemeClr val="accent4">
              <a:lumOff val="12500"/>
            </a:schemeClr>
          </a:solidFill>
          <a:ln w="12700">
            <a:miter lim="400000"/>
          </a:ln>
        </p:spPr>
        <p:txBody>
          <a:bodyPr tIns="34290" bIns="34290" anchor="ctr"/>
          <a:lstStyle/>
          <a:p>
            <a:pPr defTabSz="685800" fontAlgn="auto" hangingPunct="0">
              <a:spcBef>
                <a:spcPts val="0"/>
              </a:spcBef>
              <a:spcAft>
                <a:spcPts val="0"/>
              </a:spcAft>
            </a:pPr>
            <a:endParaRPr sz="1350" kern="0">
              <a:solidFill>
                <a:srgbClr val="000000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410" name="Sol"/>
          <p:cNvSpPr txBox="1"/>
          <p:nvPr/>
        </p:nvSpPr>
        <p:spPr>
          <a:xfrm>
            <a:off x="2005339" y="3224494"/>
            <a:ext cx="396262" cy="276999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34290" bIns="34290">
            <a:spAutoFit/>
          </a:bodyPr>
          <a:lstStyle>
            <a:lvl1pPr>
              <a:defRPr>
                <a:solidFill>
                  <a:schemeClr val="accent4">
                    <a:lumOff val="12500"/>
                  </a:schemeClr>
                </a:solidFill>
              </a:defRPr>
            </a:lvl1pPr>
          </a:lstStyle>
          <a:p>
            <a:pPr defTabSz="685800" fontAlgn="auto" hangingPunct="0">
              <a:spcBef>
                <a:spcPts val="0"/>
              </a:spcBef>
              <a:spcAft>
                <a:spcPts val="0"/>
              </a:spcAft>
            </a:pPr>
            <a:r>
              <a:rPr sz="1350" kern="0">
                <a:solidFill>
                  <a:srgbClr val="FFC000">
                    <a:lumOff val="12500"/>
                  </a:srgbClr>
                </a:solidFill>
                <a:latin typeface="Calibri"/>
                <a:cs typeface="Calibri"/>
                <a:sym typeface="Calibri"/>
              </a:rPr>
              <a:t>Sol</a:t>
            </a:r>
          </a:p>
        </p:txBody>
      </p:sp>
      <p:sp>
        <p:nvSpPr>
          <p:cNvPr id="411" name="Oval"/>
          <p:cNvSpPr/>
          <p:nvPr/>
        </p:nvSpPr>
        <p:spPr>
          <a:xfrm>
            <a:off x="3249469" y="3446233"/>
            <a:ext cx="2231543" cy="476250"/>
          </a:xfrm>
          <a:prstGeom prst="ellipse">
            <a:avLst/>
          </a:prstGeom>
          <a:solidFill>
            <a:srgbClr val="FFFFFF">
              <a:alpha val="69315"/>
            </a:srgbClr>
          </a:solidFill>
          <a:ln w="25400">
            <a:solidFill>
              <a:schemeClr val="accent4">
                <a:lumOff val="12500"/>
                <a:alpha val="69315"/>
              </a:schemeClr>
            </a:solidFill>
            <a:miter/>
          </a:ln>
        </p:spPr>
        <p:txBody>
          <a:bodyPr tIns="34290" bIns="34290" anchor="ctr"/>
          <a:lstStyle/>
          <a:p>
            <a:pPr defTabSz="685800" fontAlgn="auto" hangingPunct="0">
              <a:spcBef>
                <a:spcPts val="0"/>
              </a:spcBef>
              <a:spcAft>
                <a:spcPts val="0"/>
              </a:spcAft>
            </a:pPr>
            <a:endParaRPr sz="1350" kern="0">
              <a:solidFill>
                <a:srgbClr val="000000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412" name="Centro da Galáxia"/>
          <p:cNvSpPr txBox="1"/>
          <p:nvPr/>
        </p:nvSpPr>
        <p:spPr>
          <a:xfrm>
            <a:off x="3640174" y="3007896"/>
            <a:ext cx="1431802" cy="276999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34290" bIns="34290">
            <a:spAutoFit/>
          </a:bodyPr>
          <a:lstStyle>
            <a:lvl1pPr>
              <a:defRPr>
                <a:solidFill>
                  <a:schemeClr val="accent4">
                    <a:lumOff val="12500"/>
                  </a:schemeClr>
                </a:solidFill>
                <a:effectLst>
                  <a:outerShdw blurRad="12700" dist="63500" dir="18900000" rotWithShape="0">
                    <a:srgbClr val="000000"/>
                  </a:outerShdw>
                </a:effectLst>
              </a:defRPr>
            </a:lvl1pPr>
          </a:lstStyle>
          <a:p>
            <a:pPr defTabSz="685800" fontAlgn="auto" hangingPunct="0">
              <a:spcBef>
                <a:spcPts val="0"/>
              </a:spcBef>
              <a:spcAft>
                <a:spcPts val="0"/>
              </a:spcAft>
            </a:pPr>
            <a:r>
              <a:rPr sz="1350" kern="0">
                <a:solidFill>
                  <a:srgbClr val="FFC000">
                    <a:lumOff val="12500"/>
                  </a:srgbClr>
                </a:solidFill>
                <a:latin typeface="Calibri"/>
                <a:cs typeface="Calibri"/>
                <a:sym typeface="Calibri"/>
              </a:rPr>
              <a:t>Centro da Galáxia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77AA861C-564F-476A-C95D-0E7F1D2A6ED0}"/>
              </a:ext>
            </a:extLst>
          </p:cNvPr>
          <p:cNvSpPr txBox="1"/>
          <p:nvPr/>
        </p:nvSpPr>
        <p:spPr>
          <a:xfrm>
            <a:off x="3635896" y="6488670"/>
            <a:ext cx="627093" cy="369330"/>
          </a:xfrm>
          <a:prstGeom prst="rect">
            <a:avLst/>
          </a:prstGeom>
          <a:noFill/>
          <a:ln w="254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91439" tIns="91439" rIns="91439" bIns="91439" numCol="1" spcCol="38100" rtlCol="0" anchor="t">
            <a:spAutoFit/>
          </a:bodyPr>
          <a:lstStyle/>
          <a:p>
            <a:pPr marL="0" marR="0" indent="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©2019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E2CD94E6-DC80-53E4-71A9-BD457495DFFA}"/>
              </a:ext>
            </a:extLst>
          </p:cNvPr>
          <p:cNvSpPr txBox="1"/>
          <p:nvPr/>
        </p:nvSpPr>
        <p:spPr>
          <a:xfrm>
            <a:off x="6228184" y="5326301"/>
            <a:ext cx="1202187" cy="738662"/>
          </a:xfrm>
          <a:prstGeom prst="rect">
            <a:avLst/>
          </a:prstGeom>
          <a:noFill/>
          <a:ln w="254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91439" tIns="91439" rIns="91439" bIns="91439" numCol="1" spcCol="38100" rtlCol="0" anchor="t">
            <a:spAutoFit/>
          </a:bodyPr>
          <a:lstStyle/>
          <a:p>
            <a:pPr marL="0" marR="0" indent="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NÃO!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6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04800"/>
            <a:ext cx="9144000" cy="695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6296" y="638132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1">
                <a:latin typeface="Comic Sans MS"/>
                <a:cs typeface="Comic Sans MS"/>
              </a:defRPr>
            </a:lvl1pPr>
          </a:lstStyle>
          <a:p>
            <a:pPr>
              <a:defRPr/>
            </a:pPr>
            <a:fld id="{46739D13-E5FF-F648-9598-8CC5DA212D08}" type="slidenum">
              <a:rPr lang="en-GB" smtClean="0"/>
              <a:pPr>
                <a:defRPr/>
              </a:pPr>
              <a:t>37</a:t>
            </a:fld>
            <a:r>
              <a:rPr lang="en-GB" dirty="0"/>
              <a:t>/40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7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" y="-228600"/>
            <a:ext cx="9304338" cy="695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6296" y="6428184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1">
                <a:latin typeface="Comic Sans MS"/>
                <a:cs typeface="Comic Sans MS"/>
              </a:defRPr>
            </a:lvl1pPr>
          </a:lstStyle>
          <a:p>
            <a:pPr>
              <a:defRPr/>
            </a:pPr>
            <a:fld id="{46739D13-E5FF-F648-9598-8CC5DA212D08}" type="slidenum">
              <a:rPr lang="en-GB" smtClean="0"/>
              <a:pPr>
                <a:defRPr/>
              </a:pPr>
              <a:t>38</a:t>
            </a:fld>
            <a:r>
              <a:rPr lang="en-GB" dirty="0"/>
              <a:t>/40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2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50" b="2345"/>
          <a:stretch>
            <a:fillRect/>
          </a:stretch>
        </p:blipFill>
        <p:spPr bwMode="auto">
          <a:xfrm>
            <a:off x="152400" y="1504950"/>
            <a:ext cx="8839200" cy="535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392195" name="Rectangle 3"/>
          <p:cNvSpPr>
            <a:spLocks noChangeArrowheads="1"/>
          </p:cNvSpPr>
          <p:nvPr/>
        </p:nvSpPr>
        <p:spPr bwMode="auto">
          <a:xfrm>
            <a:off x="838200" y="396875"/>
            <a:ext cx="75438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pt-PT" b="1" dirty="0">
                <a:solidFill>
                  <a:srgbClr val="FF3300"/>
                </a:solidFill>
                <a:latin typeface="Titillium Web" pitchFamily="2" charset="77"/>
              </a:rPr>
              <a:t>Os raios cósmicos de muito alta energia representam uma outra janela sobre o Universo !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6296" y="638132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1">
                <a:latin typeface="Comic Sans MS"/>
                <a:cs typeface="Comic Sans MS"/>
              </a:defRPr>
            </a:lvl1pPr>
          </a:lstStyle>
          <a:p>
            <a:pPr>
              <a:defRPr/>
            </a:pPr>
            <a:fld id="{46739D13-E5FF-F648-9598-8CC5DA212D08}" type="slidenum">
              <a:rPr lang="en-GB" smtClean="0"/>
              <a:pPr>
                <a:defRPr/>
              </a:pPr>
              <a:t>39</a:t>
            </a:fld>
            <a:r>
              <a:rPr lang="en-GB" dirty="0"/>
              <a:t>/40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992" name="Rectangle 24"/>
          <p:cNvSpPr>
            <a:spLocks noChangeArrowheads="1"/>
          </p:cNvSpPr>
          <p:nvPr/>
        </p:nvSpPr>
        <p:spPr bwMode="auto">
          <a:xfrm>
            <a:off x="228600" y="76200"/>
            <a:ext cx="8686800" cy="609600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rgbClr val="CC3300"/>
              </a:buClr>
              <a:buFont typeface="Wingdings" charset="0"/>
              <a:buNone/>
              <a:defRPr/>
            </a:pPr>
            <a:r>
              <a:rPr lang="pt-PT" b="1" dirty="0">
                <a:solidFill>
                  <a:srgbClr val="CC3300"/>
                </a:solidFill>
                <a:latin typeface="Comic Sans MS" charset="0"/>
                <a:cs typeface="+mn-cs"/>
              </a:rPr>
              <a:t>A “origem” do estudo dos raios cósmicos</a:t>
            </a:r>
          </a:p>
        </p:txBody>
      </p:sp>
      <p:pic>
        <p:nvPicPr>
          <p:cNvPr id="36" name="Picture 35" descr="pacinimisur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1628800"/>
            <a:ext cx="3491879" cy="2531930"/>
          </a:xfrm>
          <a:prstGeom prst="rect">
            <a:avLst/>
          </a:prstGeom>
        </p:spPr>
      </p:pic>
      <p:pic>
        <p:nvPicPr>
          <p:cNvPr id="37" name="Content Placeholder 6" descr="fulmine1907.jpg"/>
          <p:cNvPicPr>
            <a:picLocks noGrp="1" noChangeAspect="1"/>
          </p:cNvPicPr>
          <p:nvPr>
            <p:ph sz="half" idx="1"/>
          </p:nvPr>
        </p:nvPicPr>
        <p:blipFill>
          <a:blip r:embed="rId4"/>
          <a:srcRect l="5500" t="270" b="1072"/>
          <a:stretch>
            <a:fillRect/>
          </a:stretch>
        </p:blipFill>
        <p:spPr>
          <a:xfrm>
            <a:off x="467544" y="4293096"/>
            <a:ext cx="3096344" cy="2333952"/>
          </a:xfrm>
        </p:spPr>
      </p:pic>
      <p:sp>
        <p:nvSpPr>
          <p:cNvPr id="3" name="TextBox 2"/>
          <p:cNvSpPr txBox="1"/>
          <p:nvPr/>
        </p:nvSpPr>
        <p:spPr>
          <a:xfrm>
            <a:off x="107504" y="764704"/>
            <a:ext cx="64841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>
                <a:solidFill>
                  <a:srgbClr val="FF3300"/>
                </a:solidFill>
              </a:rPr>
              <a:t>1910: Domenico </a:t>
            </a:r>
            <a:r>
              <a:rPr lang="pt-BR" dirty="0" err="1">
                <a:solidFill>
                  <a:srgbClr val="FF3300"/>
                </a:solidFill>
              </a:rPr>
              <a:t>Pacini</a:t>
            </a:r>
            <a:r>
              <a:rPr lang="pt-BR" dirty="0">
                <a:solidFill>
                  <a:srgbClr val="FF3300"/>
                </a:solidFill>
              </a:rPr>
              <a:t>: Medidas em profundidade</a:t>
            </a:r>
          </a:p>
        </p:txBody>
      </p:sp>
      <p:pic>
        <p:nvPicPr>
          <p:cNvPr id="43" name="Content Placeholder 12" descr="fitpacini.eps"/>
          <p:cNvPicPr>
            <a:picLocks noChangeAspect="1"/>
          </p:cNvPicPr>
          <p:nvPr/>
        </p:nvPicPr>
        <p:blipFill>
          <a:blip r:embed="rId5"/>
          <a:srcRect l="-14275" r="-14275"/>
          <a:stretch>
            <a:fillRect/>
          </a:stretch>
        </p:blipFill>
        <p:spPr>
          <a:xfrm>
            <a:off x="3556000" y="203200"/>
            <a:ext cx="6908800" cy="7861300"/>
          </a:xfrm>
          <a:prstGeom prst="rect">
            <a:avLst/>
          </a:prstGeom>
        </p:spPr>
      </p:pic>
      <p:cxnSp>
        <p:nvCxnSpPr>
          <p:cNvPr id="44" name="Curved Connector 43"/>
          <p:cNvCxnSpPr/>
          <p:nvPr/>
        </p:nvCxnSpPr>
        <p:spPr>
          <a:xfrm rot="5400000">
            <a:off x="6354762" y="1519238"/>
            <a:ext cx="536576" cy="393700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5921374" y="1187460"/>
            <a:ext cx="1818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/>
              <a:t>Hipótese</a:t>
            </a:r>
            <a:r>
              <a:rPr lang="en-US" sz="1800" dirty="0"/>
              <a:t> </a:t>
            </a:r>
            <a:r>
              <a:rPr lang="en-US" sz="1800" dirty="0" err="1"/>
              <a:t>terrestre</a:t>
            </a:r>
            <a:endParaRPr lang="en-US" sz="1800" dirty="0"/>
          </a:p>
        </p:txBody>
      </p:sp>
      <p:cxnSp>
        <p:nvCxnSpPr>
          <p:cNvPr id="46" name="Curved Connector 45"/>
          <p:cNvCxnSpPr/>
          <p:nvPr/>
        </p:nvCxnSpPr>
        <p:spPr>
          <a:xfrm flipV="1">
            <a:off x="5867400" y="3025776"/>
            <a:ext cx="658788" cy="441324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4983944" y="3429000"/>
            <a:ext cx="2173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err="1"/>
              <a:t>Hipótese</a:t>
            </a:r>
            <a:r>
              <a:rPr lang="en-US" sz="1800" dirty="0"/>
              <a:t> </a:t>
            </a:r>
            <a:r>
              <a:rPr lang="en-US" sz="1800" dirty="0" err="1"/>
              <a:t>extraterrestre</a:t>
            </a:r>
            <a:endParaRPr lang="en-US" sz="1800" dirty="0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6296" y="638132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1">
                <a:latin typeface="Comic Sans MS"/>
                <a:cs typeface="Comic Sans MS"/>
              </a:defRPr>
            </a:lvl1pPr>
          </a:lstStyle>
          <a:p>
            <a:pPr>
              <a:defRPr/>
            </a:pPr>
            <a:fld id="{46739D13-E5FF-F648-9598-8CC5DA212D08}" type="slidenum">
              <a:rPr lang="en-GB" smtClean="0"/>
              <a:pPr>
                <a:defRPr/>
              </a:pPr>
              <a:t>4</a:t>
            </a:fld>
            <a:r>
              <a:rPr lang="en-GB" dirty="0"/>
              <a:t>/40</a:t>
            </a:r>
          </a:p>
        </p:txBody>
      </p:sp>
    </p:spTree>
    <p:extLst>
      <p:ext uri="{BB962C8B-B14F-4D97-AF65-F5344CB8AC3E}">
        <p14:creationId xmlns:p14="http://schemas.microsoft.com/office/powerpoint/2010/main" val="1304174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497" name="Picture 6" descr="universe_dra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2700338"/>
            <a:ext cx="2590800" cy="194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5" name="Rectangle 7"/>
          <p:cNvSpPr>
            <a:spLocks noChangeArrowheads="1"/>
          </p:cNvSpPr>
          <p:nvPr/>
        </p:nvSpPr>
        <p:spPr bwMode="auto">
          <a:xfrm>
            <a:off x="838200" y="2209800"/>
            <a:ext cx="7543800" cy="43935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pt-PT" sz="2000" b="1" dirty="0">
              <a:solidFill>
                <a:srgbClr val="000066"/>
              </a:solidFill>
              <a:latin typeface="Titillium Web" pitchFamily="2" charset="77"/>
              <a:cs typeface="+mn-cs"/>
            </a:endParaRPr>
          </a:p>
          <a:p>
            <a:pPr>
              <a:spcBef>
                <a:spcPct val="50000"/>
              </a:spcBef>
              <a:defRPr/>
            </a:pPr>
            <a:r>
              <a:rPr lang="pt-PT" sz="2000" b="1" dirty="0">
                <a:solidFill>
                  <a:srgbClr val="000066"/>
                </a:solidFill>
                <a:latin typeface="Titillium Web" pitchFamily="2" charset="77"/>
                <a:cs typeface="+mn-cs"/>
              </a:rPr>
              <a:t>Para saber mais:</a:t>
            </a:r>
          </a:p>
          <a:p>
            <a:pPr>
              <a:spcBef>
                <a:spcPct val="50000"/>
              </a:spcBef>
              <a:defRPr/>
            </a:pPr>
            <a:endParaRPr lang="pt-PT" sz="900" b="1" dirty="0">
              <a:solidFill>
                <a:srgbClr val="000066"/>
              </a:solidFill>
              <a:latin typeface="Titillium Web" pitchFamily="2" charset="77"/>
              <a:cs typeface="+mn-cs"/>
            </a:endParaRPr>
          </a:p>
          <a:p>
            <a:pPr>
              <a:spcBef>
                <a:spcPct val="50000"/>
              </a:spcBef>
              <a:defRPr/>
            </a:pPr>
            <a:r>
              <a:rPr lang="pt-PT" sz="1600" b="1" dirty="0" err="1">
                <a:solidFill>
                  <a:schemeClr val="accent2"/>
                </a:solidFill>
                <a:latin typeface="Titillium Web" pitchFamily="2" charset="77"/>
              </a:rPr>
              <a:t>www.lip.pt</a:t>
            </a:r>
            <a:r>
              <a:rPr lang="pt-PT" sz="1600" b="1" dirty="0">
                <a:solidFill>
                  <a:schemeClr val="accent2"/>
                </a:solidFill>
                <a:latin typeface="Titillium Web" pitchFamily="2" charset="77"/>
              </a:rPr>
              <a:t>/</a:t>
            </a:r>
            <a:r>
              <a:rPr lang="pt-PT" sz="1600" b="1" dirty="0" err="1">
                <a:solidFill>
                  <a:schemeClr val="accent2"/>
                </a:solidFill>
                <a:latin typeface="Titillium Web" pitchFamily="2" charset="77"/>
              </a:rPr>
              <a:t>auger</a:t>
            </a:r>
            <a:endParaRPr lang="pt-PT" sz="1600" b="1" dirty="0">
              <a:solidFill>
                <a:schemeClr val="accent2"/>
              </a:solidFill>
              <a:latin typeface="Titillium Web" pitchFamily="2" charset="77"/>
            </a:endParaRPr>
          </a:p>
          <a:p>
            <a:pPr>
              <a:spcBef>
                <a:spcPct val="50000"/>
              </a:spcBef>
              <a:defRPr/>
            </a:pPr>
            <a:endParaRPr lang="pt-PT" sz="1600" b="1" dirty="0">
              <a:solidFill>
                <a:schemeClr val="accent2"/>
              </a:solidFill>
              <a:latin typeface="Titillium Web" pitchFamily="2" charset="77"/>
            </a:endParaRPr>
          </a:p>
          <a:p>
            <a:pPr>
              <a:spcBef>
                <a:spcPct val="50000"/>
              </a:spcBef>
              <a:defRPr/>
            </a:pPr>
            <a:r>
              <a:rPr lang="pt-PT" sz="1600" b="1" dirty="0" err="1">
                <a:solidFill>
                  <a:schemeClr val="accent2"/>
                </a:solidFill>
                <a:latin typeface="Titillium Web" pitchFamily="2" charset="77"/>
              </a:rPr>
              <a:t>www.auger.org</a:t>
            </a:r>
            <a:endParaRPr lang="pt-PT" sz="1600" b="1" dirty="0">
              <a:solidFill>
                <a:schemeClr val="accent2"/>
              </a:solidFill>
              <a:latin typeface="Titillium Web" pitchFamily="2" charset="77"/>
            </a:endParaRPr>
          </a:p>
          <a:p>
            <a:pPr>
              <a:spcBef>
                <a:spcPct val="50000"/>
              </a:spcBef>
              <a:defRPr/>
            </a:pPr>
            <a:endParaRPr lang="pt-PT" sz="1600" b="1" dirty="0">
              <a:solidFill>
                <a:schemeClr val="accent2"/>
              </a:solidFill>
              <a:latin typeface="Titillium Web" pitchFamily="2" charset="77"/>
            </a:endParaRPr>
          </a:p>
          <a:p>
            <a:pPr>
              <a:spcBef>
                <a:spcPct val="50000"/>
              </a:spcBef>
              <a:defRPr/>
            </a:pPr>
            <a:r>
              <a:rPr lang="pt-PT" sz="1600" b="1" dirty="0">
                <a:solidFill>
                  <a:schemeClr val="accent2"/>
                </a:solidFill>
                <a:latin typeface="Titillium Web" pitchFamily="2" charset="77"/>
              </a:rPr>
              <a:t>http://labdpr.cab.cnea.gov.ar/ED2/</a:t>
            </a:r>
          </a:p>
          <a:p>
            <a:pPr>
              <a:spcBef>
                <a:spcPct val="50000"/>
              </a:spcBef>
              <a:defRPr/>
            </a:pPr>
            <a:endParaRPr lang="pt-PT" sz="1600" b="1" dirty="0">
              <a:solidFill>
                <a:schemeClr val="accent2"/>
              </a:solidFill>
              <a:latin typeface="Titillium Web" pitchFamily="2" charset="77"/>
            </a:endParaRPr>
          </a:p>
          <a:p>
            <a:pPr>
              <a:spcBef>
                <a:spcPct val="50000"/>
              </a:spcBef>
              <a:defRPr/>
            </a:pPr>
            <a:r>
              <a:rPr lang="pt-PT" sz="1600" b="1" dirty="0" err="1">
                <a:solidFill>
                  <a:schemeClr val="accent2"/>
                </a:solidFill>
                <a:latin typeface="Titillium Web" pitchFamily="2" charset="77"/>
              </a:rPr>
              <a:t>pdg.web.cern.ch</a:t>
            </a:r>
            <a:r>
              <a:rPr lang="pt-PT" sz="1600" b="1" dirty="0">
                <a:solidFill>
                  <a:schemeClr val="accent2"/>
                </a:solidFill>
                <a:latin typeface="Titillium Web" pitchFamily="2" charset="77"/>
              </a:rPr>
              <a:t>/</a:t>
            </a:r>
            <a:r>
              <a:rPr lang="pt-PT" sz="1600" b="1" dirty="0" err="1">
                <a:solidFill>
                  <a:schemeClr val="accent2"/>
                </a:solidFill>
                <a:latin typeface="Titillium Web" pitchFamily="2" charset="77"/>
              </a:rPr>
              <a:t>pdg</a:t>
            </a:r>
            <a:r>
              <a:rPr lang="pt-PT" sz="1600" b="1" dirty="0">
                <a:solidFill>
                  <a:schemeClr val="accent2"/>
                </a:solidFill>
                <a:latin typeface="Titillium Web" pitchFamily="2" charset="77"/>
              </a:rPr>
              <a:t>/</a:t>
            </a:r>
            <a:r>
              <a:rPr lang="pt-PT" sz="1600" b="1" dirty="0" err="1">
                <a:solidFill>
                  <a:schemeClr val="accent2"/>
                </a:solidFill>
                <a:latin typeface="Titillium Web" pitchFamily="2" charset="77"/>
              </a:rPr>
              <a:t>particleadventure</a:t>
            </a:r>
            <a:r>
              <a:rPr lang="pt-PT" sz="1600" b="1" dirty="0">
                <a:solidFill>
                  <a:schemeClr val="accent2"/>
                </a:solidFill>
                <a:latin typeface="Titillium Web" pitchFamily="2" charset="77"/>
              </a:rPr>
              <a:t>/</a:t>
            </a:r>
            <a:r>
              <a:rPr lang="pt-PT" sz="1600" b="1" dirty="0" err="1">
                <a:solidFill>
                  <a:schemeClr val="accent2"/>
                </a:solidFill>
                <a:latin typeface="Titillium Web" pitchFamily="2" charset="77"/>
              </a:rPr>
              <a:t>othersites.html</a:t>
            </a:r>
            <a:endParaRPr lang="pt-PT" sz="1600" b="1" dirty="0">
              <a:solidFill>
                <a:schemeClr val="accent2"/>
              </a:solidFill>
              <a:latin typeface="Titillium Web" pitchFamily="2" charset="77"/>
            </a:endParaRPr>
          </a:p>
          <a:p>
            <a:pPr>
              <a:spcBef>
                <a:spcPct val="50000"/>
              </a:spcBef>
              <a:defRPr/>
            </a:pPr>
            <a:endParaRPr lang="pt-PT" sz="1600" b="1" dirty="0">
              <a:solidFill>
                <a:schemeClr val="accent2"/>
              </a:solidFill>
              <a:latin typeface="Titillium Web" pitchFamily="2" charset="77"/>
            </a:endParaRPr>
          </a:p>
          <a:p>
            <a:pPr>
              <a:spcBef>
                <a:spcPct val="50000"/>
              </a:spcBef>
              <a:defRPr/>
            </a:pPr>
            <a:endParaRPr lang="pt-PT" sz="1600" b="1" dirty="0">
              <a:solidFill>
                <a:schemeClr val="accent2"/>
              </a:solidFill>
              <a:latin typeface="Titillium Web" pitchFamily="2" charset="77"/>
            </a:endParaRPr>
          </a:p>
        </p:txBody>
      </p:sp>
      <p:sp>
        <p:nvSpPr>
          <p:cNvPr id="48138" name="Rectangle 10"/>
          <p:cNvSpPr>
            <a:spLocks noChangeArrowheads="1"/>
          </p:cNvSpPr>
          <p:nvPr/>
        </p:nvSpPr>
        <p:spPr bwMode="auto">
          <a:xfrm>
            <a:off x="838200" y="396875"/>
            <a:ext cx="7838256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pt-PT" sz="2800" b="1" dirty="0">
                <a:solidFill>
                  <a:srgbClr val="FF3300"/>
                </a:solidFill>
                <a:latin typeface="Titillium Web" pitchFamily="2" charset="77"/>
              </a:rPr>
              <a:t>Os raios cósmicos de muito alta energia representam uma outra janela sobre o Universo!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6296" y="638132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1">
                <a:latin typeface="Comic Sans MS"/>
                <a:cs typeface="Comic Sans MS"/>
              </a:defRPr>
            </a:lvl1pPr>
          </a:lstStyle>
          <a:p>
            <a:pPr>
              <a:defRPr/>
            </a:pPr>
            <a:fld id="{46739D13-E5FF-F648-9598-8CC5DA212D08}" type="slidenum">
              <a:rPr lang="en-GB" smtClean="0"/>
              <a:pPr>
                <a:defRPr/>
              </a:pPr>
              <a:t>40</a:t>
            </a:fld>
            <a:r>
              <a:rPr lang="en-GB" dirty="0"/>
              <a:t>/40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ese_science_cover">
            <a:extLst>
              <a:ext uri="{FF2B5EF4-FFF2-40B4-BE49-F238E27FC236}">
                <a16:creationId xmlns:a16="http://schemas.microsoft.com/office/drawing/2014/main" id="{6FDA5987-F4BD-10C4-A4F8-94DE7E4F423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474"/>
          <a:stretch/>
        </p:blipFill>
        <p:spPr bwMode="auto">
          <a:xfrm>
            <a:off x="4718622" y="396874"/>
            <a:ext cx="4389882" cy="4444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138" name="Rectangle 10"/>
          <p:cNvSpPr>
            <a:spLocks noChangeArrowheads="1"/>
          </p:cNvSpPr>
          <p:nvPr/>
        </p:nvSpPr>
        <p:spPr bwMode="auto">
          <a:xfrm>
            <a:off x="-324544" y="275630"/>
            <a:ext cx="75438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pt-PT" sz="3200" b="1" dirty="0">
                <a:solidFill>
                  <a:srgbClr val="FF3300"/>
                </a:solidFill>
                <a:latin typeface="Titillium Web" pitchFamily="2" charset="77"/>
              </a:rPr>
              <a:t>Neutrinos</a:t>
            </a:r>
            <a:r>
              <a:rPr lang="pt-PT" b="1" dirty="0">
                <a:latin typeface="Titillium Web" pitchFamily="2" charset="77"/>
              </a:rPr>
              <a:t>: mais uma janela sobre o Universo !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6296" y="638132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1">
                <a:latin typeface="Comic Sans MS"/>
                <a:cs typeface="Comic Sans MS"/>
              </a:defRPr>
            </a:lvl1pPr>
          </a:lstStyle>
          <a:p>
            <a:pPr>
              <a:defRPr/>
            </a:pPr>
            <a:fld id="{46739D13-E5FF-F648-9598-8CC5DA212D08}" type="slidenum">
              <a:rPr lang="en-GB" smtClean="0"/>
              <a:pPr>
                <a:defRPr/>
              </a:pPr>
              <a:t>41</a:t>
            </a:fld>
            <a:r>
              <a:rPr lang="en-GB" dirty="0"/>
              <a:t>/40</a:t>
            </a: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C89A0DF0-858F-0DCE-0F17-C5B147BA2F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520" y="1188826"/>
            <a:ext cx="4394174" cy="3392302"/>
          </a:xfrm>
          <a:prstGeom prst="rect">
            <a:avLst/>
          </a:prstGeom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62A6E102-5003-B35C-EA73-344803D28D03}"/>
              </a:ext>
            </a:extLst>
          </p:cNvPr>
          <p:cNvSpPr txBox="1"/>
          <p:nvPr/>
        </p:nvSpPr>
        <p:spPr>
          <a:xfrm>
            <a:off x="251520" y="1208929"/>
            <a:ext cx="28071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Titillium Web" pitchFamily="2" charset="77"/>
              </a:rPr>
              <a:t>ICECUBE no </a:t>
            </a:r>
            <a:r>
              <a:rPr lang="en-GB" dirty="0" err="1">
                <a:solidFill>
                  <a:schemeClr val="bg1"/>
                </a:solidFill>
                <a:latin typeface="Titillium Web" pitchFamily="2" charset="77"/>
              </a:rPr>
              <a:t>pólo</a:t>
            </a:r>
            <a:r>
              <a:rPr lang="en-GB" dirty="0">
                <a:solidFill>
                  <a:schemeClr val="bg1"/>
                </a:solidFill>
                <a:latin typeface="Titillium Web" pitchFamily="2" charset="77"/>
              </a:rPr>
              <a:t> Sul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4213FCB7-8B99-FD37-6CE6-C732F71546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1520" y="4653196"/>
            <a:ext cx="7772400" cy="1943100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B0291AEA-7E1E-60A6-843C-494CACB856A9}"/>
              </a:ext>
            </a:extLst>
          </p:cNvPr>
          <p:cNvSpPr txBox="1"/>
          <p:nvPr/>
        </p:nvSpPr>
        <p:spPr>
          <a:xfrm>
            <a:off x="251520" y="6288519"/>
            <a:ext cx="27013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>
                <a:solidFill>
                  <a:schemeClr val="bg1"/>
                </a:solidFill>
                <a:latin typeface="Titillium Web" pitchFamily="2" charset="77"/>
              </a:rPr>
              <a:t>©Benjamin Eberhardt, </a:t>
            </a:r>
            <a:r>
              <a:rPr lang="en-GB" sz="1400" i="1" dirty="0" err="1">
                <a:solidFill>
                  <a:schemeClr val="bg1"/>
                </a:solidFill>
                <a:latin typeface="Titillium Web" pitchFamily="2" charset="77"/>
              </a:rPr>
              <a:t>IceCube</a:t>
            </a:r>
            <a:r>
              <a:rPr lang="en-GB" sz="1400" i="1" dirty="0">
                <a:solidFill>
                  <a:schemeClr val="bg1"/>
                </a:solidFill>
                <a:latin typeface="Titillium Web" pitchFamily="2" charset="77"/>
              </a:rPr>
              <a:t>/NSF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FD6D6BEE-5923-892C-8A20-DA19DF7643AE}"/>
              </a:ext>
            </a:extLst>
          </p:cNvPr>
          <p:cNvSpPr txBox="1"/>
          <p:nvPr/>
        </p:nvSpPr>
        <p:spPr>
          <a:xfrm>
            <a:off x="6299681" y="845120"/>
            <a:ext cx="28817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Science, 20 Nov.2013</a:t>
            </a:r>
          </a:p>
        </p:txBody>
      </p:sp>
    </p:spTree>
    <p:extLst>
      <p:ext uri="{BB962C8B-B14F-4D97-AF65-F5344CB8AC3E}">
        <p14:creationId xmlns:p14="http://schemas.microsoft.com/office/powerpoint/2010/main" val="364926276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80" name="Text Box 20"/>
          <p:cNvSpPr txBox="1">
            <a:spLocks noChangeArrowheads="1"/>
          </p:cNvSpPr>
          <p:nvPr/>
        </p:nvSpPr>
        <p:spPr bwMode="auto">
          <a:xfrm>
            <a:off x="504404" y="187263"/>
            <a:ext cx="565177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pt-PT" sz="3600" dirty="0">
                <a:effectLst>
                  <a:outerShdw blurRad="38100" dist="38100" dir="2700000" algn="tl">
                    <a:srgbClr val="DDDDDD"/>
                  </a:outerShdw>
                </a:effectLst>
                <a:latin typeface="Titillium Web" pitchFamily="2" charset="77"/>
              </a:rPr>
              <a:t>Uma hipótese desesperada!</a:t>
            </a:r>
            <a:endParaRPr lang="en-GB" sz="3600" dirty="0">
              <a:effectLst>
                <a:outerShdw blurRad="38100" dist="38100" dir="2700000" algn="tl">
                  <a:srgbClr val="DDDDDD"/>
                </a:outerShdw>
              </a:effectLst>
              <a:latin typeface="Titillium Web" pitchFamily="2" charset="77"/>
            </a:endParaRPr>
          </a:p>
        </p:txBody>
      </p:sp>
      <p:grpSp>
        <p:nvGrpSpPr>
          <p:cNvPr id="20" name="Grupo 19"/>
          <p:cNvGrpSpPr/>
          <p:nvPr/>
        </p:nvGrpSpPr>
        <p:grpSpPr>
          <a:xfrm>
            <a:off x="65902" y="2024329"/>
            <a:ext cx="6413540" cy="4615763"/>
            <a:chOff x="1100665" y="1016000"/>
            <a:chExt cx="2895600" cy="2082225"/>
          </a:xfrm>
        </p:grpSpPr>
        <p:pic>
          <p:nvPicPr>
            <p:cNvPr id="4" name="Imagem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0665" y="1024720"/>
              <a:ext cx="2895600" cy="2073505"/>
            </a:xfrm>
            <a:prstGeom prst="rect">
              <a:avLst/>
            </a:prstGeom>
          </p:spPr>
        </p:pic>
        <p:pic>
          <p:nvPicPr>
            <p:cNvPr id="39" name="Picture 52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11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" r="2440" b="-601"/>
            <a:stretch/>
          </p:blipFill>
          <p:spPr>
            <a:xfrm>
              <a:off x="2261332" y="1016000"/>
              <a:ext cx="1523268" cy="1066800"/>
            </a:xfrm>
            <a:prstGeom prst="rect">
              <a:avLst/>
            </a:prstGeom>
          </p:spPr>
        </p:pic>
      </p:grpSp>
      <p:sp>
        <p:nvSpPr>
          <p:cNvPr id="7" name="CaixaDeTexto 6"/>
          <p:cNvSpPr txBox="1"/>
          <p:nvPr/>
        </p:nvSpPr>
        <p:spPr>
          <a:xfrm>
            <a:off x="6554338" y="1543118"/>
            <a:ext cx="8707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>
                <a:latin typeface="Titillium Web" pitchFamily="2" charset="77"/>
              </a:rPr>
              <a:t>1930</a:t>
            </a:r>
          </a:p>
        </p:txBody>
      </p:sp>
      <p:grpSp>
        <p:nvGrpSpPr>
          <p:cNvPr id="2" name="Grupo 1"/>
          <p:cNvGrpSpPr/>
          <p:nvPr/>
        </p:nvGrpSpPr>
        <p:grpSpPr>
          <a:xfrm>
            <a:off x="6554338" y="282067"/>
            <a:ext cx="2446351" cy="2635505"/>
            <a:chOff x="4055246" y="637373"/>
            <a:chExt cx="2446351" cy="2635505"/>
          </a:xfrm>
        </p:grpSpPr>
        <p:pic>
          <p:nvPicPr>
            <p:cNvPr id="5" name="Imagem 4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25997" y="1044529"/>
              <a:ext cx="1575600" cy="2228349"/>
            </a:xfrm>
            <a:prstGeom prst="rect">
              <a:avLst/>
            </a:prstGeom>
          </p:spPr>
        </p:pic>
        <p:sp>
          <p:nvSpPr>
            <p:cNvPr id="8" name="CaixaDeTexto 7"/>
            <p:cNvSpPr txBox="1"/>
            <p:nvPr/>
          </p:nvSpPr>
          <p:spPr>
            <a:xfrm>
              <a:off x="4055246" y="637373"/>
              <a:ext cx="140561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PT" sz="2000" dirty="0">
                  <a:latin typeface="Titillium Web" pitchFamily="2" charset="77"/>
                </a:rPr>
                <a:t>Wolfgang Pauli</a:t>
              </a:r>
            </a:p>
          </p:txBody>
        </p:sp>
      </p:grpSp>
      <p:grpSp>
        <p:nvGrpSpPr>
          <p:cNvPr id="3" name="Grupo 2"/>
          <p:cNvGrpSpPr/>
          <p:nvPr/>
        </p:nvGrpSpPr>
        <p:grpSpPr>
          <a:xfrm>
            <a:off x="6479442" y="2895329"/>
            <a:ext cx="2552700" cy="3746500"/>
            <a:chOff x="6564365" y="203372"/>
            <a:chExt cx="2552700" cy="3746500"/>
          </a:xfrm>
        </p:grpSpPr>
        <p:pic>
          <p:nvPicPr>
            <p:cNvPr id="37" name="Picture 2"/>
            <p:cNvPicPr>
              <a:picLocks noChangeAspect="1" noChangeArrowheads="1"/>
            </p:cNvPicPr>
            <p:nvPr/>
          </p:nvPicPr>
          <p:blipFill rotWithShape="1">
            <a:blip r:embed="rId6" cstate="print">
              <a:duotone>
                <a:prstClr val="black"/>
                <a:srgbClr val="D9C3A5">
                  <a:tint val="50000"/>
                  <a:satMod val="18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64" t="137" r="10111" b="9213"/>
            <a:stretch/>
          </p:blipFill>
          <p:spPr bwMode="auto">
            <a:xfrm>
              <a:off x="6564365" y="203372"/>
              <a:ext cx="2552700" cy="3746500"/>
            </a:xfrm>
            <a:prstGeom prst="rect">
              <a:avLst/>
            </a:prstGeom>
            <a:ln>
              <a:noFill/>
            </a:ln>
            <a:effectLst>
              <a:outerShdw dist="35921" dir="2700000" algn="ctr" rotWithShape="0">
                <a:schemeClr val="bg2"/>
              </a:outerShdw>
              <a:softEdge rad="31750"/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CaixaDeTexto 14"/>
            <p:cNvSpPr txBox="1"/>
            <p:nvPr/>
          </p:nvSpPr>
          <p:spPr>
            <a:xfrm rot="18466317">
              <a:off x="6669002" y="1795356"/>
              <a:ext cx="2236510" cy="584775"/>
            </a:xfrm>
            <a:prstGeom prst="rect">
              <a:avLst/>
            </a:prstGeom>
            <a:solidFill>
              <a:schemeClr val="bg1">
                <a:lumMod val="95000"/>
                <a:alpha val="73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pt-PT" sz="3200" dirty="0"/>
                <a:t>neutrino (</a:t>
              </a:r>
              <a:r>
                <a:rPr lang="el-GR" sz="3200" dirty="0">
                  <a:latin typeface="Times New Roman" charset="0"/>
                  <a:ea typeface="Times New Roman" charset="0"/>
                  <a:cs typeface="Times New Roman" charset="0"/>
                </a:rPr>
                <a:t>ν</a:t>
              </a:r>
              <a:r>
                <a:rPr lang="pt-PT" sz="3200" dirty="0"/>
                <a:t>)</a:t>
              </a:r>
            </a:p>
          </p:txBody>
        </p:sp>
      </p:grpSp>
      <p:sp>
        <p:nvSpPr>
          <p:cNvPr id="21" name="CaixaDeTexto 20"/>
          <p:cNvSpPr txBox="1"/>
          <p:nvPr/>
        </p:nvSpPr>
        <p:spPr>
          <a:xfrm>
            <a:off x="596083" y="989953"/>
            <a:ext cx="2678938" cy="830997"/>
          </a:xfrm>
          <a:prstGeom prst="rect">
            <a:avLst/>
          </a:prstGeom>
          <a:solidFill>
            <a:schemeClr val="bg1">
              <a:lumMod val="85000"/>
              <a:alpha val="70000"/>
            </a:schemeClr>
          </a:solidFill>
        </p:spPr>
        <p:txBody>
          <a:bodyPr wrap="none" rtlCol="0">
            <a:spAutoFit/>
          </a:bodyPr>
          <a:lstStyle/>
          <a:p>
            <a:r>
              <a:rPr lang="pt-PT" dirty="0" err="1">
                <a:latin typeface="Titillium Web" pitchFamily="2" charset="77"/>
              </a:rPr>
              <a:t>Declíneo</a:t>
            </a:r>
            <a:r>
              <a:rPr lang="pt-PT" dirty="0">
                <a:latin typeface="Titillium Web" pitchFamily="2" charset="77"/>
              </a:rPr>
              <a:t> </a:t>
            </a:r>
            <a:r>
              <a:rPr lang="pt-PT" b="1" dirty="0">
                <a:latin typeface="Titillium Web" pitchFamily="2" charset="77"/>
              </a:rPr>
              <a:t>BETA</a:t>
            </a:r>
            <a:r>
              <a:rPr lang="pt-PT" dirty="0">
                <a:latin typeface="Titillium Web" pitchFamily="2" charset="77"/>
              </a:rPr>
              <a:t> de</a:t>
            </a:r>
            <a:br>
              <a:rPr lang="pt-PT" dirty="0">
                <a:latin typeface="Titillium Web" pitchFamily="2" charset="77"/>
              </a:rPr>
            </a:br>
            <a:r>
              <a:rPr lang="pt-PT" dirty="0">
                <a:latin typeface="Titillium Web" pitchFamily="2" charset="77"/>
              </a:rPr>
              <a:t>núcleos radioativos</a:t>
            </a:r>
          </a:p>
        </p:txBody>
      </p:sp>
      <p:sp>
        <p:nvSpPr>
          <p:cNvPr id="12" name="Rectangle 6">
            <a:extLst>
              <a:ext uri="{FF2B5EF4-FFF2-40B4-BE49-F238E27FC236}">
                <a16:creationId xmlns:a16="http://schemas.microsoft.com/office/drawing/2014/main" id="{DA80E35D-7A62-B28E-E8B6-5BB65FF0426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6296" y="638132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1">
                <a:latin typeface="Comic Sans MS"/>
                <a:cs typeface="Comic Sans MS"/>
              </a:defRPr>
            </a:lvl1pPr>
          </a:lstStyle>
          <a:p>
            <a:pPr>
              <a:defRPr/>
            </a:pPr>
            <a:fld id="{46739D13-E5FF-F648-9598-8CC5DA212D08}" type="slidenum">
              <a:rPr lang="en-GB" smtClean="0"/>
              <a:pPr>
                <a:defRPr/>
              </a:pPr>
              <a:t>42</a:t>
            </a:fld>
            <a:r>
              <a:rPr lang="en-GB" dirty="0"/>
              <a:t>/40</a:t>
            </a:r>
          </a:p>
        </p:txBody>
      </p:sp>
    </p:spTree>
    <p:extLst>
      <p:ext uri="{BB962C8B-B14F-4D97-AF65-F5344CB8AC3E}">
        <p14:creationId xmlns:p14="http://schemas.microsoft.com/office/powerpoint/2010/main" val="1709739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9" name="Uma curta história dos neutrinos (90 anos de surpresas)"/>
          <p:cNvSpPr txBox="1">
            <a:spLocks noGrp="1"/>
          </p:cNvSpPr>
          <p:nvPr>
            <p:ph type="title" idx="4294967295"/>
          </p:nvPr>
        </p:nvSpPr>
        <p:spPr>
          <a:xfrm>
            <a:off x="156930" y="58298"/>
            <a:ext cx="7310771" cy="529201"/>
          </a:xfrm>
          <a:prstGeom prst="rect">
            <a:avLst/>
          </a:prstGeom>
        </p:spPr>
        <p:txBody>
          <a:bodyPr/>
          <a:lstStyle>
            <a:lvl1pPr defTabSz="813434">
              <a:defRPr sz="2520"/>
            </a:lvl1pPr>
          </a:lstStyle>
          <a:p>
            <a:pPr algn="l"/>
            <a:r>
              <a:rPr lang="pt-PT" sz="3600" dirty="0">
                <a:latin typeface="Titillium Web" pitchFamily="2" charset="77"/>
              </a:rPr>
              <a:t>~90 anos de neutrinos</a:t>
            </a:r>
            <a:endParaRPr sz="3600" dirty="0">
              <a:latin typeface="Titillium Web" pitchFamily="2" charset="77"/>
            </a:endParaRPr>
          </a:p>
        </p:txBody>
      </p:sp>
      <p:sp>
        <p:nvSpPr>
          <p:cNvPr id="921" name="Nuno Barros"/>
          <p:cNvSpPr txBox="1">
            <a:spLocks noGrp="1"/>
          </p:cNvSpPr>
          <p:nvPr>
            <p:ph type="body" idx="4294967295"/>
          </p:nvPr>
        </p:nvSpPr>
        <p:spPr>
          <a:xfrm>
            <a:off x="74832" y="6626228"/>
            <a:ext cx="2120904" cy="22149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pt-PT" sz="1400" dirty="0">
                <a:latin typeface="Titillium Web" pitchFamily="2" charset="77"/>
              </a:rPr>
              <a:t>©</a:t>
            </a:r>
            <a:r>
              <a:rPr sz="1400" dirty="0">
                <a:latin typeface="Titillium Web" pitchFamily="2" charset="77"/>
              </a:rPr>
              <a:t>Nuno</a:t>
            </a:r>
            <a:r>
              <a:rPr lang="pt-PT" sz="1400" dirty="0">
                <a:latin typeface="Titillium Web" pitchFamily="2" charset="77"/>
              </a:rPr>
              <a:t> </a:t>
            </a:r>
            <a:r>
              <a:rPr sz="1400" dirty="0">
                <a:latin typeface="Titillium Web" pitchFamily="2" charset="77"/>
              </a:rPr>
              <a:t> Barros</a:t>
            </a:r>
            <a:r>
              <a:rPr lang="pt-PT" sz="1400" dirty="0">
                <a:latin typeface="Titillium Web" pitchFamily="2" charset="77"/>
              </a:rPr>
              <a:t> / LIP e UC</a:t>
            </a:r>
            <a:endParaRPr sz="1400" dirty="0">
              <a:latin typeface="Titillium Web" pitchFamily="2" charset="77"/>
            </a:endParaRPr>
          </a:p>
        </p:txBody>
      </p:sp>
      <p:pic>
        <p:nvPicPr>
          <p:cNvPr id="925" name="Imagem" descr="Imagem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930" y="1267665"/>
            <a:ext cx="2623001" cy="1948515"/>
          </a:xfrm>
          <a:prstGeom prst="rect">
            <a:avLst/>
          </a:prstGeom>
          <a:ln w="12700">
            <a:miter lim="400000"/>
          </a:ln>
        </p:spPr>
      </p:pic>
      <p:pic>
        <p:nvPicPr>
          <p:cNvPr id="926" name="Imagem" descr="Imagem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800" y="2667632"/>
            <a:ext cx="641706" cy="916724"/>
          </a:xfrm>
          <a:prstGeom prst="rect">
            <a:avLst/>
          </a:prstGeom>
          <a:ln w="12700">
            <a:miter lim="400000"/>
          </a:ln>
        </p:spPr>
      </p:pic>
      <p:sp>
        <p:nvSpPr>
          <p:cNvPr id="927" name="1930"/>
          <p:cNvSpPr txBox="1"/>
          <p:nvPr/>
        </p:nvSpPr>
        <p:spPr>
          <a:xfrm>
            <a:off x="902960" y="3087677"/>
            <a:ext cx="701373" cy="4074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2970" tIns="32970" rIns="32970" bIns="32970" anchor="ctr">
            <a:spAutoFit/>
          </a:bodyPr>
          <a:lstStyle>
            <a:lvl1pPr defTabSz="457200">
              <a:defRPr>
                <a:solidFill>
                  <a:srgbClr val="000000"/>
                </a:solidFill>
                <a:latin typeface="Titillium Web Bold"/>
                <a:ea typeface="Titillium Web Bold"/>
                <a:cs typeface="Titillium Web Bold"/>
                <a:sym typeface="Titillium Web Bold"/>
              </a:defRPr>
            </a:lvl1pPr>
          </a:lstStyle>
          <a:p>
            <a:r>
              <a:rPr sz="2215"/>
              <a:t>1930</a:t>
            </a:r>
          </a:p>
        </p:txBody>
      </p:sp>
      <p:pic>
        <p:nvPicPr>
          <p:cNvPr id="928" name="Imagem" descr="Imagem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2789632" y="1055374"/>
            <a:ext cx="2640846" cy="2720215"/>
          </a:xfrm>
          <a:prstGeom prst="rect">
            <a:avLst/>
          </a:prstGeom>
          <a:ln w="12700">
            <a:miter lim="400000"/>
          </a:ln>
        </p:spPr>
      </p:pic>
      <p:sp>
        <p:nvSpPr>
          <p:cNvPr id="929" name="1956"/>
          <p:cNvSpPr txBox="1"/>
          <p:nvPr/>
        </p:nvSpPr>
        <p:spPr>
          <a:xfrm>
            <a:off x="4021660" y="3470142"/>
            <a:ext cx="701373" cy="4074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2970" tIns="32970" rIns="32970" bIns="32970" anchor="ctr">
            <a:spAutoFit/>
          </a:bodyPr>
          <a:lstStyle>
            <a:lvl1pPr defTabSz="457200">
              <a:defRPr>
                <a:solidFill>
                  <a:srgbClr val="000000"/>
                </a:solidFill>
                <a:latin typeface="Titillium Web Bold"/>
                <a:ea typeface="Titillium Web Bold"/>
                <a:cs typeface="Titillium Web Bold"/>
                <a:sym typeface="Titillium Web Bold"/>
              </a:defRPr>
            </a:lvl1pPr>
          </a:lstStyle>
          <a:p>
            <a:r>
              <a:rPr sz="2215" dirty="0"/>
              <a:t>1956</a:t>
            </a:r>
          </a:p>
        </p:txBody>
      </p:sp>
      <p:pic>
        <p:nvPicPr>
          <p:cNvPr id="930" name="Imagem" descr="Imagem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30955" y="1163188"/>
            <a:ext cx="2649443" cy="2075745"/>
          </a:xfrm>
          <a:prstGeom prst="rect">
            <a:avLst/>
          </a:prstGeom>
          <a:ln w="12700">
            <a:miter lim="400000"/>
          </a:ln>
        </p:spPr>
      </p:pic>
      <p:sp>
        <p:nvSpPr>
          <p:cNvPr id="931" name="1968"/>
          <p:cNvSpPr txBox="1"/>
          <p:nvPr/>
        </p:nvSpPr>
        <p:spPr>
          <a:xfrm>
            <a:off x="5952034" y="3189401"/>
            <a:ext cx="701373" cy="4074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2970" tIns="32970" rIns="32970" bIns="32970" anchor="ctr">
            <a:spAutoFit/>
          </a:bodyPr>
          <a:lstStyle>
            <a:lvl1pPr defTabSz="457200">
              <a:defRPr>
                <a:solidFill>
                  <a:srgbClr val="000000"/>
                </a:solidFill>
                <a:latin typeface="Titillium Web Bold"/>
                <a:ea typeface="Titillium Web Bold"/>
                <a:cs typeface="Titillium Web Bold"/>
                <a:sym typeface="Titillium Web Bold"/>
              </a:defRPr>
            </a:lvl1pPr>
          </a:lstStyle>
          <a:p>
            <a:r>
              <a:rPr sz="2215"/>
              <a:t>1968</a:t>
            </a:r>
          </a:p>
        </p:txBody>
      </p:sp>
      <p:sp>
        <p:nvSpPr>
          <p:cNvPr id="932" name="O nascimento do neutrino"/>
          <p:cNvSpPr txBox="1"/>
          <p:nvPr/>
        </p:nvSpPr>
        <p:spPr>
          <a:xfrm>
            <a:off x="323850" y="908720"/>
            <a:ext cx="2258900" cy="3196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2202" rIns="42202">
            <a:spAutoFit/>
          </a:bodyPr>
          <a:lstStyle>
            <a:lvl1pPr algn="ctr" defTabSz="457200">
              <a:defRPr sz="1600">
                <a:solidFill>
                  <a:schemeClr val="accent6">
                    <a:hueOff val="-11760657"/>
                    <a:satOff val="48493"/>
                    <a:lumOff val="17759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1477" dirty="0">
                <a:solidFill>
                  <a:srgbClr val="FF0000"/>
                </a:solidFill>
              </a:rPr>
              <a:t>O </a:t>
            </a:r>
            <a:r>
              <a:rPr sz="1477" dirty="0" err="1">
                <a:solidFill>
                  <a:srgbClr val="FF0000"/>
                </a:solidFill>
              </a:rPr>
              <a:t>nascimento</a:t>
            </a:r>
            <a:r>
              <a:rPr sz="1477" dirty="0">
                <a:solidFill>
                  <a:srgbClr val="FF0000"/>
                </a:solidFill>
              </a:rPr>
              <a:t> do neutrino</a:t>
            </a:r>
          </a:p>
        </p:txBody>
      </p:sp>
      <p:sp>
        <p:nvSpPr>
          <p:cNvPr id="933" name="A primeira observação"/>
          <p:cNvSpPr txBox="1"/>
          <p:nvPr/>
        </p:nvSpPr>
        <p:spPr>
          <a:xfrm>
            <a:off x="3124563" y="720678"/>
            <a:ext cx="1971130" cy="3196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2202" rIns="42202">
            <a:spAutoFit/>
          </a:bodyPr>
          <a:lstStyle>
            <a:lvl1pPr algn="ctr" defTabSz="457200">
              <a:defRPr sz="1600">
                <a:solidFill>
                  <a:schemeClr val="accent6">
                    <a:hueOff val="-11760657"/>
                    <a:satOff val="48493"/>
                    <a:lumOff val="17759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1477">
                <a:solidFill>
                  <a:srgbClr val="FF0000"/>
                </a:solidFill>
              </a:rPr>
              <a:t>A primeira observação</a:t>
            </a:r>
          </a:p>
        </p:txBody>
      </p:sp>
      <p:sp>
        <p:nvSpPr>
          <p:cNvPr id="934" name="O problema dos neutrinos solares"/>
          <p:cNvSpPr txBox="1"/>
          <p:nvPr/>
        </p:nvSpPr>
        <p:spPr>
          <a:xfrm>
            <a:off x="5543966" y="782270"/>
            <a:ext cx="2932161" cy="3196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2202" rIns="42202">
            <a:spAutoFit/>
          </a:bodyPr>
          <a:lstStyle>
            <a:lvl1pPr algn="ctr" defTabSz="457200">
              <a:defRPr sz="1600">
                <a:solidFill>
                  <a:schemeClr val="accent6">
                    <a:hueOff val="-11760657"/>
                    <a:satOff val="48493"/>
                    <a:lumOff val="17759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1477" dirty="0">
                <a:solidFill>
                  <a:srgbClr val="FF0000"/>
                </a:solidFill>
              </a:rPr>
              <a:t>O </a:t>
            </a:r>
            <a:r>
              <a:rPr sz="1477" dirty="0" err="1">
                <a:solidFill>
                  <a:srgbClr val="FF0000"/>
                </a:solidFill>
              </a:rPr>
              <a:t>problema</a:t>
            </a:r>
            <a:r>
              <a:rPr sz="1477" dirty="0">
                <a:solidFill>
                  <a:srgbClr val="FF0000"/>
                </a:solidFill>
              </a:rPr>
              <a:t> dos neutrinos </a:t>
            </a:r>
            <a:r>
              <a:rPr sz="1477" dirty="0" err="1">
                <a:solidFill>
                  <a:srgbClr val="FF0000"/>
                </a:solidFill>
              </a:rPr>
              <a:t>solares</a:t>
            </a:r>
            <a:endParaRPr sz="1477" dirty="0">
              <a:solidFill>
                <a:srgbClr val="FF0000"/>
              </a:solidFill>
            </a:endParaRPr>
          </a:p>
        </p:txBody>
      </p:sp>
      <p:sp>
        <p:nvSpPr>
          <p:cNvPr id="935" name="1998"/>
          <p:cNvSpPr txBox="1"/>
          <p:nvPr/>
        </p:nvSpPr>
        <p:spPr>
          <a:xfrm>
            <a:off x="4929582" y="5929944"/>
            <a:ext cx="701373" cy="4074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2970" tIns="32970" rIns="32970" bIns="32970" anchor="ctr">
            <a:spAutoFit/>
          </a:bodyPr>
          <a:lstStyle>
            <a:lvl1pPr defTabSz="457200">
              <a:defRPr>
                <a:solidFill>
                  <a:srgbClr val="000000"/>
                </a:solidFill>
                <a:latin typeface="Titillium Web Bold"/>
                <a:ea typeface="Titillium Web Bold"/>
                <a:cs typeface="Titillium Web Bold"/>
                <a:sym typeface="Titillium Web Bold"/>
              </a:defRPr>
            </a:lvl1pPr>
          </a:lstStyle>
          <a:p>
            <a:r>
              <a:rPr sz="2215" dirty="0"/>
              <a:t>1998</a:t>
            </a:r>
          </a:p>
        </p:txBody>
      </p:sp>
      <p:pic>
        <p:nvPicPr>
          <p:cNvPr id="936" name="mcdonald_postcard.jpg" descr="mcdonald_postcard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38108" y="4347561"/>
            <a:ext cx="805015" cy="1138520"/>
          </a:xfrm>
          <a:prstGeom prst="rect">
            <a:avLst/>
          </a:prstGeom>
          <a:ln w="12700">
            <a:miter lim="400000"/>
          </a:ln>
        </p:spPr>
      </p:pic>
      <p:sp>
        <p:nvSpPr>
          <p:cNvPr id="937" name="2002"/>
          <p:cNvSpPr txBox="1"/>
          <p:nvPr/>
        </p:nvSpPr>
        <p:spPr>
          <a:xfrm>
            <a:off x="5943526" y="5930866"/>
            <a:ext cx="701373" cy="4074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2970" tIns="32970" rIns="32970" bIns="32970" anchor="ctr">
            <a:spAutoFit/>
          </a:bodyPr>
          <a:lstStyle>
            <a:lvl1pPr defTabSz="457200">
              <a:defRPr>
                <a:solidFill>
                  <a:srgbClr val="000000"/>
                </a:solidFill>
                <a:latin typeface="Titillium Web Bold"/>
                <a:ea typeface="Titillium Web Bold"/>
                <a:cs typeface="Titillium Web Bold"/>
                <a:sym typeface="Titillium Web Bold"/>
              </a:defRPr>
            </a:lvl1pPr>
          </a:lstStyle>
          <a:p>
            <a:r>
              <a:rPr sz="2215" dirty="0"/>
              <a:t>2002</a:t>
            </a:r>
          </a:p>
        </p:txBody>
      </p:sp>
      <p:pic>
        <p:nvPicPr>
          <p:cNvPr id="938" name="Imagem" descr="Imagem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6667" y="4293974"/>
            <a:ext cx="2450655" cy="1648065"/>
          </a:xfrm>
          <a:prstGeom prst="rect">
            <a:avLst/>
          </a:prstGeom>
          <a:ln w="12700">
            <a:miter lim="400000"/>
          </a:ln>
        </p:spPr>
      </p:pic>
      <p:pic>
        <p:nvPicPr>
          <p:cNvPr id="939" name="koshiba_postcard.jpg" descr="koshiba_postcard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6668" y="5199652"/>
            <a:ext cx="986067" cy="1394579"/>
          </a:xfrm>
          <a:prstGeom prst="rect">
            <a:avLst/>
          </a:prstGeom>
          <a:ln w="12700">
            <a:miter lim="400000"/>
          </a:ln>
        </p:spPr>
      </p:pic>
      <p:sp>
        <p:nvSpPr>
          <p:cNvPr id="940" name="1987"/>
          <p:cNvSpPr txBox="1"/>
          <p:nvPr/>
        </p:nvSpPr>
        <p:spPr>
          <a:xfrm>
            <a:off x="1274030" y="5903410"/>
            <a:ext cx="701373" cy="4074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2970" tIns="32970" rIns="32970" bIns="32970" anchor="ctr">
            <a:spAutoFit/>
          </a:bodyPr>
          <a:lstStyle>
            <a:lvl1pPr defTabSz="457200">
              <a:defRPr>
                <a:solidFill>
                  <a:srgbClr val="000000"/>
                </a:solidFill>
                <a:latin typeface="Titillium Web Bold"/>
                <a:ea typeface="Titillium Web Bold"/>
                <a:cs typeface="Titillium Web Bold"/>
                <a:sym typeface="Titillium Web Bold"/>
              </a:defRPr>
            </a:lvl1pPr>
          </a:lstStyle>
          <a:p>
            <a:r>
              <a:rPr sz="2215"/>
              <a:t>1987</a:t>
            </a:r>
          </a:p>
        </p:txBody>
      </p:sp>
      <p:sp>
        <p:nvSpPr>
          <p:cNvPr id="941" name="Neutrinos de Supernova"/>
          <p:cNvSpPr txBox="1"/>
          <p:nvPr/>
        </p:nvSpPr>
        <p:spPr>
          <a:xfrm>
            <a:off x="321153" y="3907623"/>
            <a:ext cx="2325516" cy="3196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2202" rIns="42202">
            <a:spAutoFit/>
          </a:bodyPr>
          <a:lstStyle>
            <a:lvl1pPr algn="ctr" defTabSz="457200">
              <a:defRPr sz="1600">
                <a:solidFill>
                  <a:schemeClr val="accent6">
                    <a:hueOff val="-11760657"/>
                    <a:satOff val="48493"/>
                    <a:lumOff val="17759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1477">
                <a:solidFill>
                  <a:srgbClr val="FF0000"/>
                </a:solidFill>
              </a:rPr>
              <a:t>Neutrinos de Supernova</a:t>
            </a:r>
          </a:p>
        </p:txBody>
      </p:sp>
      <p:sp>
        <p:nvSpPr>
          <p:cNvPr id="942" name="Oscilações de neutrinos atmosféricos"/>
          <p:cNvSpPr txBox="1"/>
          <p:nvPr/>
        </p:nvSpPr>
        <p:spPr>
          <a:xfrm>
            <a:off x="3152782" y="3895900"/>
            <a:ext cx="2838437" cy="5469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2202" rIns="42202">
            <a:spAutoFit/>
          </a:bodyPr>
          <a:lstStyle>
            <a:lvl1pPr algn="ctr" defTabSz="457200">
              <a:defRPr sz="1600">
                <a:solidFill>
                  <a:schemeClr val="accent6">
                    <a:hueOff val="-11760657"/>
                    <a:satOff val="48493"/>
                    <a:lumOff val="17759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1477">
                <a:solidFill>
                  <a:srgbClr val="FF0000"/>
                </a:solidFill>
              </a:rPr>
              <a:t>Oscilações de neutrinos atmosféricos</a:t>
            </a:r>
          </a:p>
        </p:txBody>
      </p:sp>
      <p:sp>
        <p:nvSpPr>
          <p:cNvPr id="943" name="Solução do problema…"/>
          <p:cNvSpPr txBox="1"/>
          <p:nvPr/>
        </p:nvSpPr>
        <p:spPr>
          <a:xfrm>
            <a:off x="6374928" y="3804740"/>
            <a:ext cx="1931889" cy="5469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2202" rIns="42202">
            <a:spAutoFit/>
          </a:bodyPr>
          <a:lstStyle/>
          <a:p>
            <a:pPr algn="ctr" defTabSz="422041">
              <a:defRPr sz="1600">
                <a:solidFill>
                  <a:schemeClr val="accent6">
                    <a:hueOff val="-11760657"/>
                    <a:satOff val="48493"/>
                    <a:lumOff val="17759"/>
                  </a:schemeClr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sz="1477">
                <a:solidFill>
                  <a:srgbClr val="FF0000"/>
                </a:solidFill>
              </a:rPr>
              <a:t>Solução do problema </a:t>
            </a:r>
          </a:p>
          <a:p>
            <a:pPr algn="ctr" defTabSz="422041">
              <a:defRPr sz="1600">
                <a:solidFill>
                  <a:schemeClr val="accent6">
                    <a:hueOff val="-11760657"/>
                    <a:satOff val="48493"/>
                    <a:lumOff val="17759"/>
                  </a:schemeClr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sz="1477">
                <a:solidFill>
                  <a:srgbClr val="FF0000"/>
                </a:solidFill>
              </a:rPr>
              <a:t>dos neutrinos solares</a:t>
            </a:r>
          </a:p>
        </p:txBody>
      </p:sp>
      <p:pic>
        <p:nvPicPr>
          <p:cNvPr id="944" name="images.jpeg" descr="images.jpe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915147" y="4423395"/>
            <a:ext cx="2715809" cy="1520853"/>
          </a:xfrm>
          <a:prstGeom prst="rect">
            <a:avLst/>
          </a:prstGeom>
          <a:ln w="12700">
            <a:miter lim="400000"/>
          </a:ln>
        </p:spPr>
      </p:pic>
      <p:pic>
        <p:nvPicPr>
          <p:cNvPr id="945" name="kajita_postcard.jpg" descr="kajita_postcard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915147" y="4832922"/>
            <a:ext cx="805015" cy="1138521"/>
          </a:xfrm>
          <a:prstGeom prst="rect">
            <a:avLst/>
          </a:prstGeom>
          <a:ln w="12700">
            <a:miter lim="400000"/>
          </a:ln>
        </p:spPr>
      </p:pic>
      <p:pic>
        <p:nvPicPr>
          <p:cNvPr id="946" name="dete-sno.jpg" descr="dete-sno.jp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956048" y="4340210"/>
            <a:ext cx="2092214" cy="1591902"/>
          </a:xfrm>
          <a:prstGeom prst="rect">
            <a:avLst/>
          </a:prstGeom>
          <a:ln w="12700">
            <a:miter lim="400000"/>
          </a:ln>
        </p:spPr>
      </p:pic>
      <p:pic>
        <p:nvPicPr>
          <p:cNvPr id="947" name="Unknown.jpeg" descr="Unknown.jpeg"/>
          <p:cNvPicPr>
            <a:picLocks noChangeAspect="1"/>
          </p:cNvPicPr>
          <p:nvPr/>
        </p:nvPicPr>
        <p:blipFill>
          <a:blip r:embed="rId12"/>
          <a:srcRect l="1988" t="2105" r="2354" b="2311"/>
          <a:stretch>
            <a:fillRect/>
          </a:stretch>
        </p:blipFill>
        <p:spPr>
          <a:xfrm>
            <a:off x="8050180" y="5483539"/>
            <a:ext cx="495563" cy="4886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01" h="21540" extrusionOk="0">
                <a:moveTo>
                  <a:pt x="11386" y="27"/>
                </a:moveTo>
                <a:cubicBezTo>
                  <a:pt x="10291" y="-32"/>
                  <a:pt x="9108" y="1"/>
                  <a:pt x="8332" y="172"/>
                </a:cubicBezTo>
                <a:cubicBezTo>
                  <a:pt x="5871" y="713"/>
                  <a:pt x="3345" y="2370"/>
                  <a:pt x="1988" y="4322"/>
                </a:cubicBezTo>
                <a:cubicBezTo>
                  <a:pt x="1160" y="5514"/>
                  <a:pt x="495" y="7062"/>
                  <a:pt x="169" y="8521"/>
                </a:cubicBezTo>
                <a:cubicBezTo>
                  <a:pt x="-146" y="9928"/>
                  <a:pt x="-4" y="12638"/>
                  <a:pt x="454" y="13867"/>
                </a:cubicBezTo>
                <a:cubicBezTo>
                  <a:pt x="567" y="14173"/>
                  <a:pt x="695" y="14548"/>
                  <a:pt x="738" y="14691"/>
                </a:cubicBezTo>
                <a:cubicBezTo>
                  <a:pt x="865" y="15105"/>
                  <a:pt x="1508" y="16283"/>
                  <a:pt x="2004" y="17000"/>
                </a:cubicBezTo>
                <a:cubicBezTo>
                  <a:pt x="2780" y="18124"/>
                  <a:pt x="4064" y="19309"/>
                  <a:pt x="5279" y="20020"/>
                </a:cubicBezTo>
                <a:cubicBezTo>
                  <a:pt x="5683" y="20256"/>
                  <a:pt x="6028" y="20440"/>
                  <a:pt x="6054" y="20440"/>
                </a:cubicBezTo>
                <a:cubicBezTo>
                  <a:pt x="6081" y="20440"/>
                  <a:pt x="6325" y="20561"/>
                  <a:pt x="6592" y="20698"/>
                </a:cubicBezTo>
                <a:cubicBezTo>
                  <a:pt x="7083" y="20950"/>
                  <a:pt x="7656" y="21133"/>
                  <a:pt x="8143" y="21199"/>
                </a:cubicBezTo>
                <a:cubicBezTo>
                  <a:pt x="8289" y="21219"/>
                  <a:pt x="8491" y="21258"/>
                  <a:pt x="8586" y="21296"/>
                </a:cubicBezTo>
                <a:cubicBezTo>
                  <a:pt x="8680" y="21334"/>
                  <a:pt x="9076" y="21415"/>
                  <a:pt x="9471" y="21457"/>
                </a:cubicBezTo>
                <a:cubicBezTo>
                  <a:pt x="10503" y="21568"/>
                  <a:pt x="11298" y="21566"/>
                  <a:pt x="12034" y="21457"/>
                </a:cubicBezTo>
                <a:cubicBezTo>
                  <a:pt x="12388" y="21406"/>
                  <a:pt x="12865" y="21330"/>
                  <a:pt x="13110" y="21296"/>
                </a:cubicBezTo>
                <a:cubicBezTo>
                  <a:pt x="13557" y="21234"/>
                  <a:pt x="13644" y="21208"/>
                  <a:pt x="14313" y="20908"/>
                </a:cubicBezTo>
                <a:cubicBezTo>
                  <a:pt x="14511" y="20819"/>
                  <a:pt x="14704" y="20747"/>
                  <a:pt x="14740" y="20747"/>
                </a:cubicBezTo>
                <a:cubicBezTo>
                  <a:pt x="14841" y="20747"/>
                  <a:pt x="16396" y="19960"/>
                  <a:pt x="16686" y="19762"/>
                </a:cubicBezTo>
                <a:cubicBezTo>
                  <a:pt x="17370" y="19294"/>
                  <a:pt x="18275" y="18470"/>
                  <a:pt x="18837" y="17791"/>
                </a:cubicBezTo>
                <a:cubicBezTo>
                  <a:pt x="19490" y="17004"/>
                  <a:pt x="20246" y="15875"/>
                  <a:pt x="20246" y="15692"/>
                </a:cubicBezTo>
                <a:cubicBezTo>
                  <a:pt x="20246" y="15633"/>
                  <a:pt x="20350" y="15406"/>
                  <a:pt x="20483" y="15191"/>
                </a:cubicBezTo>
                <a:cubicBezTo>
                  <a:pt x="20616" y="14976"/>
                  <a:pt x="20704" y="14787"/>
                  <a:pt x="20673" y="14755"/>
                </a:cubicBezTo>
                <a:cubicBezTo>
                  <a:pt x="20641" y="14723"/>
                  <a:pt x="20683" y="14534"/>
                  <a:pt x="20768" y="14352"/>
                </a:cubicBezTo>
                <a:cubicBezTo>
                  <a:pt x="21026" y="13793"/>
                  <a:pt x="21315" y="12364"/>
                  <a:pt x="21385" y="11299"/>
                </a:cubicBezTo>
                <a:cubicBezTo>
                  <a:pt x="21454" y="10243"/>
                  <a:pt x="21300" y="8876"/>
                  <a:pt x="20989" y="7908"/>
                </a:cubicBezTo>
                <a:cubicBezTo>
                  <a:pt x="20907" y="7653"/>
                  <a:pt x="20820" y="7357"/>
                  <a:pt x="20799" y="7246"/>
                </a:cubicBezTo>
                <a:cubicBezTo>
                  <a:pt x="20739" y="6927"/>
                  <a:pt x="20047" y="5470"/>
                  <a:pt x="19787" y="5114"/>
                </a:cubicBezTo>
                <a:cubicBezTo>
                  <a:pt x="19657" y="4937"/>
                  <a:pt x="19550" y="4755"/>
                  <a:pt x="19549" y="4710"/>
                </a:cubicBezTo>
                <a:cubicBezTo>
                  <a:pt x="19548" y="4543"/>
                  <a:pt x="17513" y="2255"/>
                  <a:pt x="17366" y="2255"/>
                </a:cubicBezTo>
                <a:cubicBezTo>
                  <a:pt x="17324" y="2255"/>
                  <a:pt x="17034" y="2082"/>
                  <a:pt x="16717" y="1868"/>
                </a:cubicBezTo>
                <a:cubicBezTo>
                  <a:pt x="15943" y="1345"/>
                  <a:pt x="14807" y="731"/>
                  <a:pt x="14503" y="673"/>
                </a:cubicBezTo>
                <a:cubicBezTo>
                  <a:pt x="14366" y="646"/>
                  <a:pt x="14127" y="561"/>
                  <a:pt x="13965" y="479"/>
                </a:cubicBezTo>
                <a:cubicBezTo>
                  <a:pt x="13497" y="242"/>
                  <a:pt x="12481" y="85"/>
                  <a:pt x="11386" y="27"/>
                </a:cubicBezTo>
                <a:close/>
              </a:path>
            </a:pathLst>
          </a:custGeom>
          <a:ln w="12700">
            <a:miter lim="400000"/>
          </a:ln>
        </p:spPr>
      </p:pic>
      <p:pic>
        <p:nvPicPr>
          <p:cNvPr id="948" name="Unknown.jpeg" descr="Unknown.jpeg"/>
          <p:cNvPicPr>
            <a:picLocks noChangeAspect="1"/>
          </p:cNvPicPr>
          <p:nvPr/>
        </p:nvPicPr>
        <p:blipFill>
          <a:blip r:embed="rId12"/>
          <a:srcRect l="1988" t="2105" r="2354" b="2311"/>
          <a:stretch>
            <a:fillRect/>
          </a:stretch>
        </p:blipFill>
        <p:spPr>
          <a:xfrm>
            <a:off x="2779930" y="5809758"/>
            <a:ext cx="495563" cy="4886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01" h="21540" extrusionOk="0">
                <a:moveTo>
                  <a:pt x="11386" y="27"/>
                </a:moveTo>
                <a:cubicBezTo>
                  <a:pt x="10291" y="-32"/>
                  <a:pt x="9108" y="1"/>
                  <a:pt x="8332" y="172"/>
                </a:cubicBezTo>
                <a:cubicBezTo>
                  <a:pt x="5871" y="713"/>
                  <a:pt x="3345" y="2370"/>
                  <a:pt x="1988" y="4322"/>
                </a:cubicBezTo>
                <a:cubicBezTo>
                  <a:pt x="1160" y="5514"/>
                  <a:pt x="495" y="7062"/>
                  <a:pt x="169" y="8521"/>
                </a:cubicBezTo>
                <a:cubicBezTo>
                  <a:pt x="-146" y="9928"/>
                  <a:pt x="-4" y="12638"/>
                  <a:pt x="454" y="13867"/>
                </a:cubicBezTo>
                <a:cubicBezTo>
                  <a:pt x="567" y="14173"/>
                  <a:pt x="695" y="14548"/>
                  <a:pt x="738" y="14691"/>
                </a:cubicBezTo>
                <a:cubicBezTo>
                  <a:pt x="865" y="15105"/>
                  <a:pt x="1508" y="16283"/>
                  <a:pt x="2004" y="17000"/>
                </a:cubicBezTo>
                <a:cubicBezTo>
                  <a:pt x="2780" y="18124"/>
                  <a:pt x="4064" y="19309"/>
                  <a:pt x="5279" y="20020"/>
                </a:cubicBezTo>
                <a:cubicBezTo>
                  <a:pt x="5683" y="20256"/>
                  <a:pt x="6028" y="20440"/>
                  <a:pt x="6054" y="20440"/>
                </a:cubicBezTo>
                <a:cubicBezTo>
                  <a:pt x="6081" y="20440"/>
                  <a:pt x="6325" y="20561"/>
                  <a:pt x="6592" y="20698"/>
                </a:cubicBezTo>
                <a:cubicBezTo>
                  <a:pt x="7083" y="20950"/>
                  <a:pt x="7656" y="21133"/>
                  <a:pt x="8143" y="21199"/>
                </a:cubicBezTo>
                <a:cubicBezTo>
                  <a:pt x="8289" y="21219"/>
                  <a:pt x="8491" y="21258"/>
                  <a:pt x="8586" y="21296"/>
                </a:cubicBezTo>
                <a:cubicBezTo>
                  <a:pt x="8680" y="21334"/>
                  <a:pt x="9076" y="21415"/>
                  <a:pt x="9471" y="21457"/>
                </a:cubicBezTo>
                <a:cubicBezTo>
                  <a:pt x="10503" y="21568"/>
                  <a:pt x="11298" y="21566"/>
                  <a:pt x="12034" y="21457"/>
                </a:cubicBezTo>
                <a:cubicBezTo>
                  <a:pt x="12388" y="21406"/>
                  <a:pt x="12865" y="21330"/>
                  <a:pt x="13110" y="21296"/>
                </a:cubicBezTo>
                <a:cubicBezTo>
                  <a:pt x="13557" y="21234"/>
                  <a:pt x="13644" y="21208"/>
                  <a:pt x="14313" y="20908"/>
                </a:cubicBezTo>
                <a:cubicBezTo>
                  <a:pt x="14511" y="20819"/>
                  <a:pt x="14704" y="20747"/>
                  <a:pt x="14740" y="20747"/>
                </a:cubicBezTo>
                <a:cubicBezTo>
                  <a:pt x="14841" y="20747"/>
                  <a:pt x="16396" y="19960"/>
                  <a:pt x="16686" y="19762"/>
                </a:cubicBezTo>
                <a:cubicBezTo>
                  <a:pt x="17370" y="19294"/>
                  <a:pt x="18275" y="18470"/>
                  <a:pt x="18837" y="17791"/>
                </a:cubicBezTo>
                <a:cubicBezTo>
                  <a:pt x="19490" y="17004"/>
                  <a:pt x="20246" y="15875"/>
                  <a:pt x="20246" y="15692"/>
                </a:cubicBezTo>
                <a:cubicBezTo>
                  <a:pt x="20246" y="15633"/>
                  <a:pt x="20350" y="15406"/>
                  <a:pt x="20483" y="15191"/>
                </a:cubicBezTo>
                <a:cubicBezTo>
                  <a:pt x="20616" y="14976"/>
                  <a:pt x="20704" y="14787"/>
                  <a:pt x="20673" y="14755"/>
                </a:cubicBezTo>
                <a:cubicBezTo>
                  <a:pt x="20641" y="14723"/>
                  <a:pt x="20683" y="14534"/>
                  <a:pt x="20768" y="14352"/>
                </a:cubicBezTo>
                <a:cubicBezTo>
                  <a:pt x="21026" y="13793"/>
                  <a:pt x="21315" y="12364"/>
                  <a:pt x="21385" y="11299"/>
                </a:cubicBezTo>
                <a:cubicBezTo>
                  <a:pt x="21454" y="10243"/>
                  <a:pt x="21300" y="8876"/>
                  <a:pt x="20989" y="7908"/>
                </a:cubicBezTo>
                <a:cubicBezTo>
                  <a:pt x="20907" y="7653"/>
                  <a:pt x="20820" y="7357"/>
                  <a:pt x="20799" y="7246"/>
                </a:cubicBezTo>
                <a:cubicBezTo>
                  <a:pt x="20739" y="6927"/>
                  <a:pt x="20047" y="5470"/>
                  <a:pt x="19787" y="5114"/>
                </a:cubicBezTo>
                <a:cubicBezTo>
                  <a:pt x="19657" y="4937"/>
                  <a:pt x="19550" y="4755"/>
                  <a:pt x="19549" y="4710"/>
                </a:cubicBezTo>
                <a:cubicBezTo>
                  <a:pt x="19548" y="4543"/>
                  <a:pt x="17513" y="2255"/>
                  <a:pt x="17366" y="2255"/>
                </a:cubicBezTo>
                <a:cubicBezTo>
                  <a:pt x="17324" y="2255"/>
                  <a:pt x="17034" y="2082"/>
                  <a:pt x="16717" y="1868"/>
                </a:cubicBezTo>
                <a:cubicBezTo>
                  <a:pt x="15943" y="1345"/>
                  <a:pt x="14807" y="731"/>
                  <a:pt x="14503" y="673"/>
                </a:cubicBezTo>
                <a:cubicBezTo>
                  <a:pt x="14366" y="646"/>
                  <a:pt x="14127" y="561"/>
                  <a:pt x="13965" y="479"/>
                </a:cubicBezTo>
                <a:cubicBezTo>
                  <a:pt x="13497" y="242"/>
                  <a:pt x="12481" y="85"/>
                  <a:pt x="11386" y="27"/>
                </a:cubicBezTo>
                <a:close/>
              </a:path>
            </a:pathLst>
          </a:custGeom>
          <a:ln w="12700">
            <a:miter lim="400000"/>
          </a:ln>
        </p:spPr>
      </p:pic>
      <p:pic>
        <p:nvPicPr>
          <p:cNvPr id="949" name="Unknown.jpeg" descr="Unknown.jpeg"/>
          <p:cNvPicPr>
            <a:picLocks noChangeAspect="1"/>
          </p:cNvPicPr>
          <p:nvPr/>
        </p:nvPicPr>
        <p:blipFill>
          <a:blip r:embed="rId12"/>
          <a:srcRect l="1988" t="2105" r="2354" b="2311"/>
          <a:stretch>
            <a:fillRect/>
          </a:stretch>
        </p:blipFill>
        <p:spPr>
          <a:xfrm>
            <a:off x="902959" y="6105623"/>
            <a:ext cx="495563" cy="4886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01" h="21540" extrusionOk="0">
                <a:moveTo>
                  <a:pt x="11386" y="27"/>
                </a:moveTo>
                <a:cubicBezTo>
                  <a:pt x="10291" y="-32"/>
                  <a:pt x="9108" y="1"/>
                  <a:pt x="8332" y="172"/>
                </a:cubicBezTo>
                <a:cubicBezTo>
                  <a:pt x="5871" y="713"/>
                  <a:pt x="3345" y="2370"/>
                  <a:pt x="1988" y="4322"/>
                </a:cubicBezTo>
                <a:cubicBezTo>
                  <a:pt x="1160" y="5514"/>
                  <a:pt x="495" y="7062"/>
                  <a:pt x="169" y="8521"/>
                </a:cubicBezTo>
                <a:cubicBezTo>
                  <a:pt x="-146" y="9928"/>
                  <a:pt x="-4" y="12638"/>
                  <a:pt x="454" y="13867"/>
                </a:cubicBezTo>
                <a:cubicBezTo>
                  <a:pt x="567" y="14173"/>
                  <a:pt x="695" y="14548"/>
                  <a:pt x="738" y="14691"/>
                </a:cubicBezTo>
                <a:cubicBezTo>
                  <a:pt x="865" y="15105"/>
                  <a:pt x="1508" y="16283"/>
                  <a:pt x="2004" y="17000"/>
                </a:cubicBezTo>
                <a:cubicBezTo>
                  <a:pt x="2780" y="18124"/>
                  <a:pt x="4064" y="19309"/>
                  <a:pt x="5279" y="20020"/>
                </a:cubicBezTo>
                <a:cubicBezTo>
                  <a:pt x="5683" y="20256"/>
                  <a:pt x="6028" y="20440"/>
                  <a:pt x="6054" y="20440"/>
                </a:cubicBezTo>
                <a:cubicBezTo>
                  <a:pt x="6081" y="20440"/>
                  <a:pt x="6325" y="20561"/>
                  <a:pt x="6592" y="20698"/>
                </a:cubicBezTo>
                <a:cubicBezTo>
                  <a:pt x="7083" y="20950"/>
                  <a:pt x="7656" y="21133"/>
                  <a:pt x="8143" y="21199"/>
                </a:cubicBezTo>
                <a:cubicBezTo>
                  <a:pt x="8289" y="21219"/>
                  <a:pt x="8491" y="21258"/>
                  <a:pt x="8586" y="21296"/>
                </a:cubicBezTo>
                <a:cubicBezTo>
                  <a:pt x="8680" y="21334"/>
                  <a:pt x="9076" y="21415"/>
                  <a:pt x="9471" y="21457"/>
                </a:cubicBezTo>
                <a:cubicBezTo>
                  <a:pt x="10503" y="21568"/>
                  <a:pt x="11298" y="21566"/>
                  <a:pt x="12034" y="21457"/>
                </a:cubicBezTo>
                <a:cubicBezTo>
                  <a:pt x="12388" y="21406"/>
                  <a:pt x="12865" y="21330"/>
                  <a:pt x="13110" y="21296"/>
                </a:cubicBezTo>
                <a:cubicBezTo>
                  <a:pt x="13557" y="21234"/>
                  <a:pt x="13644" y="21208"/>
                  <a:pt x="14313" y="20908"/>
                </a:cubicBezTo>
                <a:cubicBezTo>
                  <a:pt x="14511" y="20819"/>
                  <a:pt x="14704" y="20747"/>
                  <a:pt x="14740" y="20747"/>
                </a:cubicBezTo>
                <a:cubicBezTo>
                  <a:pt x="14841" y="20747"/>
                  <a:pt x="16396" y="19960"/>
                  <a:pt x="16686" y="19762"/>
                </a:cubicBezTo>
                <a:cubicBezTo>
                  <a:pt x="17370" y="19294"/>
                  <a:pt x="18275" y="18470"/>
                  <a:pt x="18837" y="17791"/>
                </a:cubicBezTo>
                <a:cubicBezTo>
                  <a:pt x="19490" y="17004"/>
                  <a:pt x="20246" y="15875"/>
                  <a:pt x="20246" y="15692"/>
                </a:cubicBezTo>
                <a:cubicBezTo>
                  <a:pt x="20246" y="15633"/>
                  <a:pt x="20350" y="15406"/>
                  <a:pt x="20483" y="15191"/>
                </a:cubicBezTo>
                <a:cubicBezTo>
                  <a:pt x="20616" y="14976"/>
                  <a:pt x="20704" y="14787"/>
                  <a:pt x="20673" y="14755"/>
                </a:cubicBezTo>
                <a:cubicBezTo>
                  <a:pt x="20641" y="14723"/>
                  <a:pt x="20683" y="14534"/>
                  <a:pt x="20768" y="14352"/>
                </a:cubicBezTo>
                <a:cubicBezTo>
                  <a:pt x="21026" y="13793"/>
                  <a:pt x="21315" y="12364"/>
                  <a:pt x="21385" y="11299"/>
                </a:cubicBezTo>
                <a:cubicBezTo>
                  <a:pt x="21454" y="10243"/>
                  <a:pt x="21300" y="8876"/>
                  <a:pt x="20989" y="7908"/>
                </a:cubicBezTo>
                <a:cubicBezTo>
                  <a:pt x="20907" y="7653"/>
                  <a:pt x="20820" y="7357"/>
                  <a:pt x="20799" y="7246"/>
                </a:cubicBezTo>
                <a:cubicBezTo>
                  <a:pt x="20739" y="6927"/>
                  <a:pt x="20047" y="5470"/>
                  <a:pt x="19787" y="5114"/>
                </a:cubicBezTo>
                <a:cubicBezTo>
                  <a:pt x="19657" y="4937"/>
                  <a:pt x="19550" y="4755"/>
                  <a:pt x="19549" y="4710"/>
                </a:cubicBezTo>
                <a:cubicBezTo>
                  <a:pt x="19548" y="4543"/>
                  <a:pt x="17513" y="2255"/>
                  <a:pt x="17366" y="2255"/>
                </a:cubicBezTo>
                <a:cubicBezTo>
                  <a:pt x="17324" y="2255"/>
                  <a:pt x="17034" y="2082"/>
                  <a:pt x="16717" y="1868"/>
                </a:cubicBezTo>
                <a:cubicBezTo>
                  <a:pt x="15943" y="1345"/>
                  <a:pt x="14807" y="731"/>
                  <a:pt x="14503" y="673"/>
                </a:cubicBezTo>
                <a:cubicBezTo>
                  <a:pt x="14366" y="646"/>
                  <a:pt x="14127" y="561"/>
                  <a:pt x="13965" y="479"/>
                </a:cubicBezTo>
                <a:cubicBezTo>
                  <a:pt x="13497" y="242"/>
                  <a:pt x="12481" y="85"/>
                  <a:pt x="11386" y="27"/>
                </a:cubicBezTo>
                <a:close/>
              </a:path>
            </a:pathLst>
          </a:custGeom>
          <a:ln w="12700">
            <a:miter lim="400000"/>
          </a:ln>
        </p:spPr>
      </p:pic>
      <p:pic>
        <p:nvPicPr>
          <p:cNvPr id="950" name="Unknown.jpeg" descr="Unknown.jpeg"/>
          <p:cNvPicPr>
            <a:picLocks noChangeAspect="1"/>
          </p:cNvPicPr>
          <p:nvPr/>
        </p:nvPicPr>
        <p:blipFill>
          <a:blip r:embed="rId12"/>
          <a:srcRect l="1988" t="2105" r="2354" b="2311"/>
          <a:stretch>
            <a:fillRect/>
          </a:stretch>
        </p:blipFill>
        <p:spPr>
          <a:xfrm>
            <a:off x="6808985" y="2994628"/>
            <a:ext cx="495562" cy="4886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01" h="21540" extrusionOk="0">
                <a:moveTo>
                  <a:pt x="11386" y="27"/>
                </a:moveTo>
                <a:cubicBezTo>
                  <a:pt x="10291" y="-32"/>
                  <a:pt x="9108" y="1"/>
                  <a:pt x="8332" y="172"/>
                </a:cubicBezTo>
                <a:cubicBezTo>
                  <a:pt x="5871" y="713"/>
                  <a:pt x="3345" y="2370"/>
                  <a:pt x="1988" y="4322"/>
                </a:cubicBezTo>
                <a:cubicBezTo>
                  <a:pt x="1160" y="5514"/>
                  <a:pt x="495" y="7062"/>
                  <a:pt x="169" y="8521"/>
                </a:cubicBezTo>
                <a:cubicBezTo>
                  <a:pt x="-146" y="9928"/>
                  <a:pt x="-4" y="12638"/>
                  <a:pt x="454" y="13867"/>
                </a:cubicBezTo>
                <a:cubicBezTo>
                  <a:pt x="567" y="14173"/>
                  <a:pt x="695" y="14548"/>
                  <a:pt x="738" y="14691"/>
                </a:cubicBezTo>
                <a:cubicBezTo>
                  <a:pt x="865" y="15105"/>
                  <a:pt x="1508" y="16283"/>
                  <a:pt x="2004" y="17000"/>
                </a:cubicBezTo>
                <a:cubicBezTo>
                  <a:pt x="2780" y="18124"/>
                  <a:pt x="4064" y="19309"/>
                  <a:pt x="5279" y="20020"/>
                </a:cubicBezTo>
                <a:cubicBezTo>
                  <a:pt x="5683" y="20256"/>
                  <a:pt x="6028" y="20440"/>
                  <a:pt x="6054" y="20440"/>
                </a:cubicBezTo>
                <a:cubicBezTo>
                  <a:pt x="6081" y="20440"/>
                  <a:pt x="6325" y="20561"/>
                  <a:pt x="6592" y="20698"/>
                </a:cubicBezTo>
                <a:cubicBezTo>
                  <a:pt x="7083" y="20950"/>
                  <a:pt x="7656" y="21133"/>
                  <a:pt x="8143" y="21199"/>
                </a:cubicBezTo>
                <a:cubicBezTo>
                  <a:pt x="8289" y="21219"/>
                  <a:pt x="8491" y="21258"/>
                  <a:pt x="8586" y="21296"/>
                </a:cubicBezTo>
                <a:cubicBezTo>
                  <a:pt x="8680" y="21334"/>
                  <a:pt x="9076" y="21415"/>
                  <a:pt x="9471" y="21457"/>
                </a:cubicBezTo>
                <a:cubicBezTo>
                  <a:pt x="10503" y="21568"/>
                  <a:pt x="11298" y="21566"/>
                  <a:pt x="12034" y="21457"/>
                </a:cubicBezTo>
                <a:cubicBezTo>
                  <a:pt x="12388" y="21406"/>
                  <a:pt x="12865" y="21330"/>
                  <a:pt x="13110" y="21296"/>
                </a:cubicBezTo>
                <a:cubicBezTo>
                  <a:pt x="13557" y="21234"/>
                  <a:pt x="13644" y="21208"/>
                  <a:pt x="14313" y="20908"/>
                </a:cubicBezTo>
                <a:cubicBezTo>
                  <a:pt x="14511" y="20819"/>
                  <a:pt x="14704" y="20747"/>
                  <a:pt x="14740" y="20747"/>
                </a:cubicBezTo>
                <a:cubicBezTo>
                  <a:pt x="14841" y="20747"/>
                  <a:pt x="16396" y="19960"/>
                  <a:pt x="16686" y="19762"/>
                </a:cubicBezTo>
                <a:cubicBezTo>
                  <a:pt x="17370" y="19294"/>
                  <a:pt x="18275" y="18470"/>
                  <a:pt x="18837" y="17791"/>
                </a:cubicBezTo>
                <a:cubicBezTo>
                  <a:pt x="19490" y="17004"/>
                  <a:pt x="20246" y="15875"/>
                  <a:pt x="20246" y="15692"/>
                </a:cubicBezTo>
                <a:cubicBezTo>
                  <a:pt x="20246" y="15633"/>
                  <a:pt x="20350" y="15406"/>
                  <a:pt x="20483" y="15191"/>
                </a:cubicBezTo>
                <a:cubicBezTo>
                  <a:pt x="20616" y="14976"/>
                  <a:pt x="20704" y="14787"/>
                  <a:pt x="20673" y="14755"/>
                </a:cubicBezTo>
                <a:cubicBezTo>
                  <a:pt x="20641" y="14723"/>
                  <a:pt x="20683" y="14534"/>
                  <a:pt x="20768" y="14352"/>
                </a:cubicBezTo>
                <a:cubicBezTo>
                  <a:pt x="21026" y="13793"/>
                  <a:pt x="21315" y="12364"/>
                  <a:pt x="21385" y="11299"/>
                </a:cubicBezTo>
                <a:cubicBezTo>
                  <a:pt x="21454" y="10243"/>
                  <a:pt x="21300" y="8876"/>
                  <a:pt x="20989" y="7908"/>
                </a:cubicBezTo>
                <a:cubicBezTo>
                  <a:pt x="20907" y="7653"/>
                  <a:pt x="20820" y="7357"/>
                  <a:pt x="20799" y="7246"/>
                </a:cubicBezTo>
                <a:cubicBezTo>
                  <a:pt x="20739" y="6927"/>
                  <a:pt x="20047" y="5470"/>
                  <a:pt x="19787" y="5114"/>
                </a:cubicBezTo>
                <a:cubicBezTo>
                  <a:pt x="19657" y="4937"/>
                  <a:pt x="19550" y="4755"/>
                  <a:pt x="19549" y="4710"/>
                </a:cubicBezTo>
                <a:cubicBezTo>
                  <a:pt x="19548" y="4543"/>
                  <a:pt x="17513" y="2255"/>
                  <a:pt x="17366" y="2255"/>
                </a:cubicBezTo>
                <a:cubicBezTo>
                  <a:pt x="17324" y="2255"/>
                  <a:pt x="17034" y="2082"/>
                  <a:pt x="16717" y="1868"/>
                </a:cubicBezTo>
                <a:cubicBezTo>
                  <a:pt x="15943" y="1345"/>
                  <a:pt x="14807" y="731"/>
                  <a:pt x="14503" y="673"/>
                </a:cubicBezTo>
                <a:cubicBezTo>
                  <a:pt x="14366" y="646"/>
                  <a:pt x="14127" y="561"/>
                  <a:pt x="13965" y="479"/>
                </a:cubicBezTo>
                <a:cubicBezTo>
                  <a:pt x="13497" y="242"/>
                  <a:pt x="12481" y="85"/>
                  <a:pt x="11386" y="27"/>
                </a:cubicBezTo>
                <a:close/>
              </a:path>
            </a:pathLst>
          </a:custGeom>
          <a:ln w="12700">
            <a:miter lim="400000"/>
          </a:ln>
        </p:spPr>
      </p:pic>
      <p:pic>
        <p:nvPicPr>
          <p:cNvPr id="951" name="Unknown.jpeg" descr="Unknown.jpeg"/>
          <p:cNvPicPr>
            <a:picLocks noChangeAspect="1"/>
          </p:cNvPicPr>
          <p:nvPr/>
        </p:nvPicPr>
        <p:blipFill>
          <a:blip r:embed="rId12"/>
          <a:srcRect l="1988" t="2105" r="2354" b="2311"/>
          <a:stretch>
            <a:fillRect/>
          </a:stretch>
        </p:blipFill>
        <p:spPr>
          <a:xfrm>
            <a:off x="2575309" y="3482632"/>
            <a:ext cx="495562" cy="4886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01" h="21540" extrusionOk="0">
                <a:moveTo>
                  <a:pt x="11386" y="27"/>
                </a:moveTo>
                <a:cubicBezTo>
                  <a:pt x="10291" y="-32"/>
                  <a:pt x="9108" y="1"/>
                  <a:pt x="8332" y="172"/>
                </a:cubicBezTo>
                <a:cubicBezTo>
                  <a:pt x="5871" y="713"/>
                  <a:pt x="3345" y="2370"/>
                  <a:pt x="1988" y="4322"/>
                </a:cubicBezTo>
                <a:cubicBezTo>
                  <a:pt x="1160" y="5514"/>
                  <a:pt x="495" y="7062"/>
                  <a:pt x="169" y="8521"/>
                </a:cubicBezTo>
                <a:cubicBezTo>
                  <a:pt x="-146" y="9928"/>
                  <a:pt x="-4" y="12638"/>
                  <a:pt x="454" y="13867"/>
                </a:cubicBezTo>
                <a:cubicBezTo>
                  <a:pt x="567" y="14173"/>
                  <a:pt x="695" y="14548"/>
                  <a:pt x="738" y="14691"/>
                </a:cubicBezTo>
                <a:cubicBezTo>
                  <a:pt x="865" y="15105"/>
                  <a:pt x="1508" y="16283"/>
                  <a:pt x="2004" y="17000"/>
                </a:cubicBezTo>
                <a:cubicBezTo>
                  <a:pt x="2780" y="18124"/>
                  <a:pt x="4064" y="19309"/>
                  <a:pt x="5279" y="20020"/>
                </a:cubicBezTo>
                <a:cubicBezTo>
                  <a:pt x="5683" y="20256"/>
                  <a:pt x="6028" y="20440"/>
                  <a:pt x="6054" y="20440"/>
                </a:cubicBezTo>
                <a:cubicBezTo>
                  <a:pt x="6081" y="20440"/>
                  <a:pt x="6325" y="20561"/>
                  <a:pt x="6592" y="20698"/>
                </a:cubicBezTo>
                <a:cubicBezTo>
                  <a:pt x="7083" y="20950"/>
                  <a:pt x="7656" y="21133"/>
                  <a:pt x="8143" y="21199"/>
                </a:cubicBezTo>
                <a:cubicBezTo>
                  <a:pt x="8289" y="21219"/>
                  <a:pt x="8491" y="21258"/>
                  <a:pt x="8586" y="21296"/>
                </a:cubicBezTo>
                <a:cubicBezTo>
                  <a:pt x="8680" y="21334"/>
                  <a:pt x="9076" y="21415"/>
                  <a:pt x="9471" y="21457"/>
                </a:cubicBezTo>
                <a:cubicBezTo>
                  <a:pt x="10503" y="21568"/>
                  <a:pt x="11298" y="21566"/>
                  <a:pt x="12034" y="21457"/>
                </a:cubicBezTo>
                <a:cubicBezTo>
                  <a:pt x="12388" y="21406"/>
                  <a:pt x="12865" y="21330"/>
                  <a:pt x="13110" y="21296"/>
                </a:cubicBezTo>
                <a:cubicBezTo>
                  <a:pt x="13557" y="21234"/>
                  <a:pt x="13644" y="21208"/>
                  <a:pt x="14313" y="20908"/>
                </a:cubicBezTo>
                <a:cubicBezTo>
                  <a:pt x="14511" y="20819"/>
                  <a:pt x="14704" y="20747"/>
                  <a:pt x="14740" y="20747"/>
                </a:cubicBezTo>
                <a:cubicBezTo>
                  <a:pt x="14841" y="20747"/>
                  <a:pt x="16396" y="19960"/>
                  <a:pt x="16686" y="19762"/>
                </a:cubicBezTo>
                <a:cubicBezTo>
                  <a:pt x="17370" y="19294"/>
                  <a:pt x="18275" y="18470"/>
                  <a:pt x="18837" y="17791"/>
                </a:cubicBezTo>
                <a:cubicBezTo>
                  <a:pt x="19490" y="17004"/>
                  <a:pt x="20246" y="15875"/>
                  <a:pt x="20246" y="15692"/>
                </a:cubicBezTo>
                <a:cubicBezTo>
                  <a:pt x="20246" y="15633"/>
                  <a:pt x="20350" y="15406"/>
                  <a:pt x="20483" y="15191"/>
                </a:cubicBezTo>
                <a:cubicBezTo>
                  <a:pt x="20616" y="14976"/>
                  <a:pt x="20704" y="14787"/>
                  <a:pt x="20673" y="14755"/>
                </a:cubicBezTo>
                <a:cubicBezTo>
                  <a:pt x="20641" y="14723"/>
                  <a:pt x="20683" y="14534"/>
                  <a:pt x="20768" y="14352"/>
                </a:cubicBezTo>
                <a:cubicBezTo>
                  <a:pt x="21026" y="13793"/>
                  <a:pt x="21315" y="12364"/>
                  <a:pt x="21385" y="11299"/>
                </a:cubicBezTo>
                <a:cubicBezTo>
                  <a:pt x="21454" y="10243"/>
                  <a:pt x="21300" y="8876"/>
                  <a:pt x="20989" y="7908"/>
                </a:cubicBezTo>
                <a:cubicBezTo>
                  <a:pt x="20907" y="7653"/>
                  <a:pt x="20820" y="7357"/>
                  <a:pt x="20799" y="7246"/>
                </a:cubicBezTo>
                <a:cubicBezTo>
                  <a:pt x="20739" y="6927"/>
                  <a:pt x="20047" y="5470"/>
                  <a:pt x="19787" y="5114"/>
                </a:cubicBezTo>
                <a:cubicBezTo>
                  <a:pt x="19657" y="4937"/>
                  <a:pt x="19550" y="4755"/>
                  <a:pt x="19549" y="4710"/>
                </a:cubicBezTo>
                <a:cubicBezTo>
                  <a:pt x="19548" y="4543"/>
                  <a:pt x="17513" y="2255"/>
                  <a:pt x="17366" y="2255"/>
                </a:cubicBezTo>
                <a:cubicBezTo>
                  <a:pt x="17324" y="2255"/>
                  <a:pt x="17034" y="2082"/>
                  <a:pt x="16717" y="1868"/>
                </a:cubicBezTo>
                <a:cubicBezTo>
                  <a:pt x="15943" y="1345"/>
                  <a:pt x="14807" y="731"/>
                  <a:pt x="14503" y="673"/>
                </a:cubicBezTo>
                <a:cubicBezTo>
                  <a:pt x="14366" y="646"/>
                  <a:pt x="14127" y="561"/>
                  <a:pt x="13965" y="479"/>
                </a:cubicBezTo>
                <a:cubicBezTo>
                  <a:pt x="13497" y="242"/>
                  <a:pt x="12481" y="85"/>
                  <a:pt x="11386" y="27"/>
                </a:cubicBezTo>
                <a:close/>
              </a:path>
            </a:pathLst>
          </a:custGeom>
          <a:ln w="12700">
            <a:miter lim="400000"/>
          </a:ln>
        </p:spPr>
      </p:pic>
      <p:pic>
        <p:nvPicPr>
          <p:cNvPr id="952" name="Unknown.jpeg" descr="Unknown.jpeg"/>
          <p:cNvPicPr>
            <a:picLocks noChangeAspect="1"/>
          </p:cNvPicPr>
          <p:nvPr/>
        </p:nvPicPr>
        <p:blipFill>
          <a:blip r:embed="rId12"/>
          <a:srcRect l="1988" t="2105" r="2354" b="2311"/>
          <a:stretch>
            <a:fillRect/>
          </a:stretch>
        </p:blipFill>
        <p:spPr>
          <a:xfrm>
            <a:off x="462653" y="3321969"/>
            <a:ext cx="495562" cy="4886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01" h="21540" extrusionOk="0">
                <a:moveTo>
                  <a:pt x="11386" y="27"/>
                </a:moveTo>
                <a:cubicBezTo>
                  <a:pt x="10291" y="-32"/>
                  <a:pt x="9108" y="1"/>
                  <a:pt x="8332" y="172"/>
                </a:cubicBezTo>
                <a:cubicBezTo>
                  <a:pt x="5871" y="713"/>
                  <a:pt x="3345" y="2370"/>
                  <a:pt x="1988" y="4322"/>
                </a:cubicBezTo>
                <a:cubicBezTo>
                  <a:pt x="1160" y="5514"/>
                  <a:pt x="495" y="7062"/>
                  <a:pt x="169" y="8521"/>
                </a:cubicBezTo>
                <a:cubicBezTo>
                  <a:pt x="-146" y="9928"/>
                  <a:pt x="-4" y="12638"/>
                  <a:pt x="454" y="13867"/>
                </a:cubicBezTo>
                <a:cubicBezTo>
                  <a:pt x="567" y="14173"/>
                  <a:pt x="695" y="14548"/>
                  <a:pt x="738" y="14691"/>
                </a:cubicBezTo>
                <a:cubicBezTo>
                  <a:pt x="865" y="15105"/>
                  <a:pt x="1508" y="16283"/>
                  <a:pt x="2004" y="17000"/>
                </a:cubicBezTo>
                <a:cubicBezTo>
                  <a:pt x="2780" y="18124"/>
                  <a:pt x="4064" y="19309"/>
                  <a:pt x="5279" y="20020"/>
                </a:cubicBezTo>
                <a:cubicBezTo>
                  <a:pt x="5683" y="20256"/>
                  <a:pt x="6028" y="20440"/>
                  <a:pt x="6054" y="20440"/>
                </a:cubicBezTo>
                <a:cubicBezTo>
                  <a:pt x="6081" y="20440"/>
                  <a:pt x="6325" y="20561"/>
                  <a:pt x="6592" y="20698"/>
                </a:cubicBezTo>
                <a:cubicBezTo>
                  <a:pt x="7083" y="20950"/>
                  <a:pt x="7656" y="21133"/>
                  <a:pt x="8143" y="21199"/>
                </a:cubicBezTo>
                <a:cubicBezTo>
                  <a:pt x="8289" y="21219"/>
                  <a:pt x="8491" y="21258"/>
                  <a:pt x="8586" y="21296"/>
                </a:cubicBezTo>
                <a:cubicBezTo>
                  <a:pt x="8680" y="21334"/>
                  <a:pt x="9076" y="21415"/>
                  <a:pt x="9471" y="21457"/>
                </a:cubicBezTo>
                <a:cubicBezTo>
                  <a:pt x="10503" y="21568"/>
                  <a:pt x="11298" y="21566"/>
                  <a:pt x="12034" y="21457"/>
                </a:cubicBezTo>
                <a:cubicBezTo>
                  <a:pt x="12388" y="21406"/>
                  <a:pt x="12865" y="21330"/>
                  <a:pt x="13110" y="21296"/>
                </a:cubicBezTo>
                <a:cubicBezTo>
                  <a:pt x="13557" y="21234"/>
                  <a:pt x="13644" y="21208"/>
                  <a:pt x="14313" y="20908"/>
                </a:cubicBezTo>
                <a:cubicBezTo>
                  <a:pt x="14511" y="20819"/>
                  <a:pt x="14704" y="20747"/>
                  <a:pt x="14740" y="20747"/>
                </a:cubicBezTo>
                <a:cubicBezTo>
                  <a:pt x="14841" y="20747"/>
                  <a:pt x="16396" y="19960"/>
                  <a:pt x="16686" y="19762"/>
                </a:cubicBezTo>
                <a:cubicBezTo>
                  <a:pt x="17370" y="19294"/>
                  <a:pt x="18275" y="18470"/>
                  <a:pt x="18837" y="17791"/>
                </a:cubicBezTo>
                <a:cubicBezTo>
                  <a:pt x="19490" y="17004"/>
                  <a:pt x="20246" y="15875"/>
                  <a:pt x="20246" y="15692"/>
                </a:cubicBezTo>
                <a:cubicBezTo>
                  <a:pt x="20246" y="15633"/>
                  <a:pt x="20350" y="15406"/>
                  <a:pt x="20483" y="15191"/>
                </a:cubicBezTo>
                <a:cubicBezTo>
                  <a:pt x="20616" y="14976"/>
                  <a:pt x="20704" y="14787"/>
                  <a:pt x="20673" y="14755"/>
                </a:cubicBezTo>
                <a:cubicBezTo>
                  <a:pt x="20641" y="14723"/>
                  <a:pt x="20683" y="14534"/>
                  <a:pt x="20768" y="14352"/>
                </a:cubicBezTo>
                <a:cubicBezTo>
                  <a:pt x="21026" y="13793"/>
                  <a:pt x="21315" y="12364"/>
                  <a:pt x="21385" y="11299"/>
                </a:cubicBezTo>
                <a:cubicBezTo>
                  <a:pt x="21454" y="10243"/>
                  <a:pt x="21300" y="8876"/>
                  <a:pt x="20989" y="7908"/>
                </a:cubicBezTo>
                <a:cubicBezTo>
                  <a:pt x="20907" y="7653"/>
                  <a:pt x="20820" y="7357"/>
                  <a:pt x="20799" y="7246"/>
                </a:cubicBezTo>
                <a:cubicBezTo>
                  <a:pt x="20739" y="6927"/>
                  <a:pt x="20047" y="5470"/>
                  <a:pt x="19787" y="5114"/>
                </a:cubicBezTo>
                <a:cubicBezTo>
                  <a:pt x="19657" y="4937"/>
                  <a:pt x="19550" y="4755"/>
                  <a:pt x="19549" y="4710"/>
                </a:cubicBezTo>
                <a:cubicBezTo>
                  <a:pt x="19548" y="4543"/>
                  <a:pt x="17513" y="2255"/>
                  <a:pt x="17366" y="2255"/>
                </a:cubicBezTo>
                <a:cubicBezTo>
                  <a:pt x="17324" y="2255"/>
                  <a:pt x="17034" y="2082"/>
                  <a:pt x="16717" y="1868"/>
                </a:cubicBezTo>
                <a:cubicBezTo>
                  <a:pt x="15943" y="1345"/>
                  <a:pt x="14807" y="731"/>
                  <a:pt x="14503" y="673"/>
                </a:cubicBezTo>
                <a:cubicBezTo>
                  <a:pt x="14366" y="646"/>
                  <a:pt x="14127" y="561"/>
                  <a:pt x="13965" y="479"/>
                </a:cubicBezTo>
                <a:cubicBezTo>
                  <a:pt x="13497" y="242"/>
                  <a:pt x="12481" y="85"/>
                  <a:pt x="11386" y="27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2" name="Rectangle 6">
            <a:extLst>
              <a:ext uri="{FF2B5EF4-FFF2-40B4-BE49-F238E27FC236}">
                <a16:creationId xmlns:a16="http://schemas.microsoft.com/office/drawing/2014/main" id="{826A9BC6-1D5F-2271-06F7-E7A5940428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36296" y="638132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/>
                <a:ea typeface="ＭＳ Ｐゴシック" charset="0"/>
                <a:cs typeface="Comic Sans M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fld id="{46739D13-E5FF-F648-9598-8CC5DA212D08}" type="slidenum">
              <a:rPr lang="en-GB" smtClean="0"/>
              <a:pPr>
                <a:defRPr/>
              </a:pPr>
              <a:t>43</a:t>
            </a:fld>
            <a:r>
              <a:rPr lang="en-GB" dirty="0"/>
              <a:t>/40</a:t>
            </a:r>
          </a:p>
        </p:txBody>
      </p:sp>
      <p:sp>
        <p:nvSpPr>
          <p:cNvPr id="3" name="1956">
            <a:extLst>
              <a:ext uri="{FF2B5EF4-FFF2-40B4-BE49-F238E27FC236}">
                <a16:creationId xmlns:a16="http://schemas.microsoft.com/office/drawing/2014/main" id="{1C117372-7D08-7515-4769-722BA34BB0F8}"/>
              </a:ext>
            </a:extLst>
          </p:cNvPr>
          <p:cNvSpPr txBox="1"/>
          <p:nvPr/>
        </p:nvSpPr>
        <p:spPr>
          <a:xfrm>
            <a:off x="3059832" y="3731774"/>
            <a:ext cx="528249" cy="3128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2970" tIns="32970" rIns="32970" bIns="32970" anchor="ctr">
            <a:spAutoFit/>
          </a:bodyPr>
          <a:lstStyle>
            <a:lvl1pPr defTabSz="457200">
              <a:defRPr>
                <a:solidFill>
                  <a:srgbClr val="000000"/>
                </a:solidFill>
                <a:latin typeface="Titillium Web Bold"/>
                <a:ea typeface="Titillium Web Bold"/>
                <a:cs typeface="Titillium Web Bold"/>
                <a:sym typeface="Titillium Web Bold"/>
              </a:defRPr>
            </a:lvl1pPr>
          </a:lstStyle>
          <a:p>
            <a:r>
              <a:rPr lang="pt-PT" sz="1600" dirty="0">
                <a:solidFill>
                  <a:srgbClr val="D2A666"/>
                </a:solidFill>
              </a:rPr>
              <a:t>1995</a:t>
            </a:r>
            <a:endParaRPr sz="1600" dirty="0">
              <a:solidFill>
                <a:srgbClr val="D2A666"/>
              </a:solidFill>
            </a:endParaRPr>
          </a:p>
        </p:txBody>
      </p:sp>
      <p:sp>
        <p:nvSpPr>
          <p:cNvPr id="4" name="1956">
            <a:extLst>
              <a:ext uri="{FF2B5EF4-FFF2-40B4-BE49-F238E27FC236}">
                <a16:creationId xmlns:a16="http://schemas.microsoft.com/office/drawing/2014/main" id="{18684EBF-11EC-BB59-22DF-83E14CD4033F}"/>
              </a:ext>
            </a:extLst>
          </p:cNvPr>
          <p:cNvSpPr txBox="1"/>
          <p:nvPr/>
        </p:nvSpPr>
        <p:spPr>
          <a:xfrm>
            <a:off x="906985" y="3560324"/>
            <a:ext cx="528249" cy="3128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2970" tIns="32970" rIns="32970" bIns="32970" anchor="ctr">
            <a:spAutoFit/>
          </a:bodyPr>
          <a:lstStyle>
            <a:lvl1pPr defTabSz="457200">
              <a:defRPr>
                <a:solidFill>
                  <a:srgbClr val="000000"/>
                </a:solidFill>
                <a:latin typeface="Titillium Web Bold"/>
                <a:ea typeface="Titillium Web Bold"/>
                <a:cs typeface="Titillium Web Bold"/>
                <a:sym typeface="Titillium Web Bold"/>
              </a:defRPr>
            </a:lvl1pPr>
          </a:lstStyle>
          <a:p>
            <a:r>
              <a:rPr lang="pt-PT" sz="1600" dirty="0">
                <a:solidFill>
                  <a:srgbClr val="D2A666"/>
                </a:solidFill>
              </a:rPr>
              <a:t>1945</a:t>
            </a:r>
            <a:endParaRPr sz="1600" dirty="0">
              <a:solidFill>
                <a:srgbClr val="D2A666"/>
              </a:solidFill>
            </a:endParaRPr>
          </a:p>
        </p:txBody>
      </p:sp>
      <p:sp>
        <p:nvSpPr>
          <p:cNvPr id="5" name="1956">
            <a:extLst>
              <a:ext uri="{FF2B5EF4-FFF2-40B4-BE49-F238E27FC236}">
                <a16:creationId xmlns:a16="http://schemas.microsoft.com/office/drawing/2014/main" id="{3B067E03-515D-E439-A1A5-2EA2EE02C4C2}"/>
              </a:ext>
            </a:extLst>
          </p:cNvPr>
          <p:cNvSpPr txBox="1"/>
          <p:nvPr/>
        </p:nvSpPr>
        <p:spPr>
          <a:xfrm>
            <a:off x="7274644" y="3231711"/>
            <a:ext cx="528249" cy="3128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2970" tIns="32970" rIns="32970" bIns="32970" anchor="ctr">
            <a:spAutoFit/>
          </a:bodyPr>
          <a:lstStyle>
            <a:lvl1pPr defTabSz="457200">
              <a:defRPr>
                <a:solidFill>
                  <a:srgbClr val="000000"/>
                </a:solidFill>
                <a:latin typeface="Titillium Web Bold"/>
                <a:ea typeface="Titillium Web Bold"/>
                <a:cs typeface="Titillium Web Bold"/>
                <a:sym typeface="Titillium Web Bold"/>
              </a:defRPr>
            </a:lvl1pPr>
          </a:lstStyle>
          <a:p>
            <a:r>
              <a:rPr lang="pt-PT" sz="1600" dirty="0">
                <a:solidFill>
                  <a:srgbClr val="D2A666"/>
                </a:solidFill>
              </a:rPr>
              <a:t>2002</a:t>
            </a:r>
            <a:endParaRPr sz="1600" dirty="0">
              <a:solidFill>
                <a:srgbClr val="D2A666"/>
              </a:solidFill>
            </a:endParaRPr>
          </a:p>
        </p:txBody>
      </p:sp>
      <p:sp>
        <p:nvSpPr>
          <p:cNvPr id="6" name="1956">
            <a:extLst>
              <a:ext uri="{FF2B5EF4-FFF2-40B4-BE49-F238E27FC236}">
                <a16:creationId xmlns:a16="http://schemas.microsoft.com/office/drawing/2014/main" id="{9A026A1E-C1FB-742B-0269-0EBCB5716507}"/>
              </a:ext>
            </a:extLst>
          </p:cNvPr>
          <p:cNvSpPr txBox="1"/>
          <p:nvPr/>
        </p:nvSpPr>
        <p:spPr>
          <a:xfrm>
            <a:off x="1373906" y="6332098"/>
            <a:ext cx="528249" cy="3128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2970" tIns="32970" rIns="32970" bIns="32970" anchor="ctr">
            <a:spAutoFit/>
          </a:bodyPr>
          <a:lstStyle>
            <a:lvl1pPr defTabSz="457200">
              <a:defRPr>
                <a:solidFill>
                  <a:srgbClr val="000000"/>
                </a:solidFill>
                <a:latin typeface="Titillium Web Bold"/>
                <a:ea typeface="Titillium Web Bold"/>
                <a:cs typeface="Titillium Web Bold"/>
                <a:sym typeface="Titillium Web Bold"/>
              </a:defRPr>
            </a:lvl1pPr>
          </a:lstStyle>
          <a:p>
            <a:r>
              <a:rPr lang="pt-PT" sz="1600" dirty="0">
                <a:solidFill>
                  <a:srgbClr val="D2A666"/>
                </a:solidFill>
              </a:rPr>
              <a:t>2002</a:t>
            </a:r>
            <a:endParaRPr sz="1600" dirty="0">
              <a:solidFill>
                <a:srgbClr val="D2A666"/>
              </a:solidFill>
            </a:endParaRPr>
          </a:p>
        </p:txBody>
      </p:sp>
      <p:sp>
        <p:nvSpPr>
          <p:cNvPr id="7" name="1956">
            <a:extLst>
              <a:ext uri="{FF2B5EF4-FFF2-40B4-BE49-F238E27FC236}">
                <a16:creationId xmlns:a16="http://schemas.microsoft.com/office/drawing/2014/main" id="{FB2EE5A1-6317-E6A3-B3FA-8B2A42A9C110}"/>
              </a:ext>
            </a:extLst>
          </p:cNvPr>
          <p:cNvSpPr txBox="1"/>
          <p:nvPr/>
        </p:nvSpPr>
        <p:spPr>
          <a:xfrm>
            <a:off x="3274144" y="6017773"/>
            <a:ext cx="528249" cy="3128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2970" tIns="32970" rIns="32970" bIns="32970" anchor="ctr">
            <a:spAutoFit/>
          </a:bodyPr>
          <a:lstStyle>
            <a:lvl1pPr defTabSz="457200">
              <a:defRPr>
                <a:solidFill>
                  <a:srgbClr val="000000"/>
                </a:solidFill>
                <a:latin typeface="Titillium Web Bold"/>
                <a:ea typeface="Titillium Web Bold"/>
                <a:cs typeface="Titillium Web Bold"/>
                <a:sym typeface="Titillium Web Bold"/>
              </a:defRPr>
            </a:lvl1pPr>
          </a:lstStyle>
          <a:p>
            <a:r>
              <a:rPr lang="pt-PT" sz="1600" dirty="0">
                <a:solidFill>
                  <a:srgbClr val="D2A666"/>
                </a:solidFill>
              </a:rPr>
              <a:t>2015</a:t>
            </a:r>
            <a:endParaRPr sz="1600" dirty="0">
              <a:solidFill>
                <a:srgbClr val="D2A666"/>
              </a:solidFill>
            </a:endParaRPr>
          </a:p>
        </p:txBody>
      </p:sp>
      <p:sp>
        <p:nvSpPr>
          <p:cNvPr id="8" name="1956">
            <a:extLst>
              <a:ext uri="{FF2B5EF4-FFF2-40B4-BE49-F238E27FC236}">
                <a16:creationId xmlns:a16="http://schemas.microsoft.com/office/drawing/2014/main" id="{89985B77-17AE-700A-B312-6FB1CF9E8406}"/>
              </a:ext>
            </a:extLst>
          </p:cNvPr>
          <p:cNvSpPr txBox="1"/>
          <p:nvPr/>
        </p:nvSpPr>
        <p:spPr>
          <a:xfrm>
            <a:off x="8545743" y="5727843"/>
            <a:ext cx="528249" cy="3128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2970" tIns="32970" rIns="32970" bIns="32970" anchor="ctr">
            <a:spAutoFit/>
          </a:bodyPr>
          <a:lstStyle>
            <a:lvl1pPr defTabSz="457200">
              <a:defRPr>
                <a:solidFill>
                  <a:srgbClr val="000000"/>
                </a:solidFill>
                <a:latin typeface="Titillium Web Bold"/>
                <a:ea typeface="Titillium Web Bold"/>
                <a:cs typeface="Titillium Web Bold"/>
                <a:sym typeface="Titillium Web Bold"/>
              </a:defRPr>
            </a:lvl1pPr>
          </a:lstStyle>
          <a:p>
            <a:r>
              <a:rPr lang="pt-PT" sz="1600" dirty="0">
                <a:solidFill>
                  <a:srgbClr val="D2A666"/>
                </a:solidFill>
              </a:rPr>
              <a:t>2015</a:t>
            </a:r>
            <a:endParaRPr sz="1600" dirty="0">
              <a:solidFill>
                <a:srgbClr val="D2A666"/>
              </a:solidFill>
            </a:endParaRPr>
          </a:p>
        </p:txBody>
      </p:sp>
    </p:spTree>
  </p:cSld>
  <p:clrMapOvr>
    <a:masterClrMapping/>
  </p:clrMapOvr>
  <p:transition spd="med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Imagem 91">
            <a:extLst>
              <a:ext uri="{FF2B5EF4-FFF2-40B4-BE49-F238E27FC236}">
                <a16:creationId xmlns:a16="http://schemas.microsoft.com/office/drawing/2014/main" id="{5100B5FE-6076-6FCD-79B7-BFB8D5F616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9590" y="4529404"/>
            <a:ext cx="3379719" cy="1961526"/>
          </a:xfrm>
          <a:prstGeom prst="rect">
            <a:avLst/>
          </a:prstGeom>
        </p:spPr>
      </p:pic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6296" y="638132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1">
                <a:latin typeface="Comic Sans MS"/>
                <a:cs typeface="Comic Sans MS"/>
              </a:defRPr>
            </a:lvl1pPr>
          </a:lstStyle>
          <a:p>
            <a:pPr>
              <a:defRPr/>
            </a:pPr>
            <a:fld id="{46739D13-E5FF-F648-9598-8CC5DA212D08}" type="slidenum">
              <a:rPr lang="en-GB" smtClean="0"/>
              <a:pPr>
                <a:defRPr/>
              </a:pPr>
              <a:t>44</a:t>
            </a:fld>
            <a:r>
              <a:rPr lang="en-GB" dirty="0"/>
              <a:t>/40</a:t>
            </a:r>
          </a:p>
        </p:txBody>
      </p:sp>
      <p:sp>
        <p:nvSpPr>
          <p:cNvPr id="75" name="CaixaDeTexto 74">
            <a:extLst>
              <a:ext uri="{FF2B5EF4-FFF2-40B4-BE49-F238E27FC236}">
                <a16:creationId xmlns:a16="http://schemas.microsoft.com/office/drawing/2014/main" id="{296789F7-2BE0-E89D-7EFD-7094C8F0F13E}"/>
              </a:ext>
            </a:extLst>
          </p:cNvPr>
          <p:cNvSpPr txBox="1"/>
          <p:nvPr/>
        </p:nvSpPr>
        <p:spPr>
          <a:xfrm>
            <a:off x="3770208" y="3861048"/>
            <a:ext cx="49664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>
                <a:latin typeface="Titillium Web" pitchFamily="2" charset="77"/>
              </a:rPr>
              <a:t>Mas neutrinos são </a:t>
            </a:r>
            <a:r>
              <a:rPr lang="pt-PT" b="1" dirty="0">
                <a:latin typeface="Titillium Web" pitchFamily="2" charset="77"/>
              </a:rPr>
              <a:t>estados de massa</a:t>
            </a:r>
          </a:p>
        </p:txBody>
      </p:sp>
      <p:sp>
        <p:nvSpPr>
          <p:cNvPr id="41" name="CaixaDeTexto 40">
            <a:extLst>
              <a:ext uri="{FF2B5EF4-FFF2-40B4-BE49-F238E27FC236}">
                <a16:creationId xmlns:a16="http://schemas.microsoft.com/office/drawing/2014/main" id="{5D461857-5DA3-F462-87DF-4137AF5AF02D}"/>
              </a:ext>
            </a:extLst>
          </p:cNvPr>
          <p:cNvSpPr txBox="1"/>
          <p:nvPr/>
        </p:nvSpPr>
        <p:spPr>
          <a:xfrm>
            <a:off x="6012160" y="4365104"/>
            <a:ext cx="7970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600" dirty="0">
                <a:latin typeface="Titillium Web" pitchFamily="2" charset="77"/>
              </a:rPr>
              <a:t>normal</a:t>
            </a:r>
          </a:p>
        </p:txBody>
      </p:sp>
      <p:sp>
        <p:nvSpPr>
          <p:cNvPr id="8" name="Uma curta história dos neutrinos (90 anos de surpresas)">
            <a:extLst>
              <a:ext uri="{FF2B5EF4-FFF2-40B4-BE49-F238E27FC236}">
                <a16:creationId xmlns:a16="http://schemas.microsoft.com/office/drawing/2014/main" id="{B7CB3BD0-565E-81C8-0F1A-DC8E56C040B4}"/>
              </a:ext>
            </a:extLst>
          </p:cNvPr>
          <p:cNvSpPr txBox="1">
            <a:spLocks/>
          </p:cNvSpPr>
          <p:nvPr/>
        </p:nvSpPr>
        <p:spPr bwMode="auto">
          <a:xfrm>
            <a:off x="156930" y="163495"/>
            <a:ext cx="7310771" cy="529201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813434" rtl="0" eaLnBrk="0" fontAlgn="base" hangingPunct="0">
              <a:spcBef>
                <a:spcPct val="0"/>
              </a:spcBef>
              <a:spcAft>
                <a:spcPct val="0"/>
              </a:spcAft>
              <a:defRPr sz="252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pt-PT" sz="3600" b="1" kern="0" dirty="0">
                <a:latin typeface="Titillium Web" pitchFamily="2" charset="77"/>
              </a:rPr>
              <a:t>Oscilações de neutrinos</a:t>
            </a: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3A115203-BAAD-11A0-160B-2EFD08E6725C}"/>
              </a:ext>
            </a:extLst>
          </p:cNvPr>
          <p:cNvSpPr txBox="1"/>
          <p:nvPr/>
        </p:nvSpPr>
        <p:spPr>
          <a:xfrm>
            <a:off x="323528" y="1052736"/>
            <a:ext cx="205537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>
                <a:latin typeface="Titillium Web" pitchFamily="2" charset="77"/>
              </a:rPr>
              <a:t>Neutrinos são </a:t>
            </a:r>
            <a:br>
              <a:rPr lang="pt-PT" dirty="0">
                <a:latin typeface="Titillium Web" pitchFamily="2" charset="77"/>
              </a:rPr>
            </a:br>
            <a:r>
              <a:rPr lang="pt-PT" dirty="0">
                <a:latin typeface="Titillium Web" pitchFamily="2" charset="77"/>
              </a:rPr>
              <a:t>produzidos </a:t>
            </a:r>
            <a:br>
              <a:rPr lang="pt-PT" dirty="0">
                <a:latin typeface="Titillium Web" pitchFamily="2" charset="77"/>
              </a:rPr>
            </a:br>
            <a:r>
              <a:rPr lang="pt-PT" dirty="0">
                <a:latin typeface="Titillium Web" pitchFamily="2" charset="77"/>
              </a:rPr>
              <a:t>com sabor</a:t>
            </a:r>
          </a:p>
        </p:txBody>
      </p:sp>
      <p:grpSp>
        <p:nvGrpSpPr>
          <p:cNvPr id="25" name="Agrupar 24">
            <a:extLst>
              <a:ext uri="{FF2B5EF4-FFF2-40B4-BE49-F238E27FC236}">
                <a16:creationId xmlns:a16="http://schemas.microsoft.com/office/drawing/2014/main" id="{4A6F8EB8-6C32-824A-36A9-CD901AB42847}"/>
              </a:ext>
            </a:extLst>
          </p:cNvPr>
          <p:cNvGrpSpPr/>
          <p:nvPr/>
        </p:nvGrpSpPr>
        <p:grpSpPr>
          <a:xfrm>
            <a:off x="2585528" y="982950"/>
            <a:ext cx="1482416" cy="1158803"/>
            <a:chOff x="2555776" y="1065171"/>
            <a:chExt cx="1482416" cy="1158803"/>
          </a:xfrm>
        </p:grpSpPr>
        <p:sp>
          <p:nvSpPr>
            <p:cNvPr id="11" name="Freeform 82">
              <a:extLst>
                <a:ext uri="{FF2B5EF4-FFF2-40B4-BE49-F238E27FC236}">
                  <a16:creationId xmlns:a16="http://schemas.microsoft.com/office/drawing/2014/main" id="{37A5DB11-2E49-32CA-B442-6EB8D3797D7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5776" y="1629506"/>
              <a:ext cx="766918" cy="199520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04" h="192">
                  <a:moveTo>
                    <a:pt x="0" y="192"/>
                  </a:moveTo>
                  <a:cubicBezTo>
                    <a:pt x="64" y="96"/>
                    <a:pt x="128" y="0"/>
                    <a:pt x="192" y="0"/>
                  </a:cubicBezTo>
                  <a:cubicBezTo>
                    <a:pt x="256" y="0"/>
                    <a:pt x="320" y="192"/>
                    <a:pt x="384" y="192"/>
                  </a:cubicBezTo>
                  <a:cubicBezTo>
                    <a:pt x="448" y="192"/>
                    <a:pt x="512" y="0"/>
                    <a:pt x="576" y="0"/>
                  </a:cubicBezTo>
                  <a:cubicBezTo>
                    <a:pt x="640" y="0"/>
                    <a:pt x="704" y="192"/>
                    <a:pt x="768" y="192"/>
                  </a:cubicBezTo>
                  <a:cubicBezTo>
                    <a:pt x="832" y="192"/>
                    <a:pt x="896" y="0"/>
                    <a:pt x="960" y="0"/>
                  </a:cubicBezTo>
                  <a:cubicBezTo>
                    <a:pt x="1024" y="0"/>
                    <a:pt x="1088" y="192"/>
                    <a:pt x="1152" y="192"/>
                  </a:cubicBezTo>
                  <a:cubicBezTo>
                    <a:pt x="1216" y="192"/>
                    <a:pt x="1280" y="0"/>
                    <a:pt x="1344" y="0"/>
                  </a:cubicBezTo>
                  <a:cubicBezTo>
                    <a:pt x="1408" y="0"/>
                    <a:pt x="1472" y="192"/>
                    <a:pt x="1536" y="192"/>
                  </a:cubicBezTo>
                  <a:cubicBezTo>
                    <a:pt x="1600" y="192"/>
                    <a:pt x="1664" y="0"/>
                    <a:pt x="1728" y="0"/>
                  </a:cubicBezTo>
                  <a:cubicBezTo>
                    <a:pt x="1792" y="0"/>
                    <a:pt x="1856" y="192"/>
                    <a:pt x="1920" y="192"/>
                  </a:cubicBezTo>
                  <a:cubicBezTo>
                    <a:pt x="1984" y="192"/>
                    <a:pt x="2048" y="0"/>
                    <a:pt x="2112" y="0"/>
                  </a:cubicBezTo>
                  <a:cubicBezTo>
                    <a:pt x="2176" y="0"/>
                    <a:pt x="2272" y="160"/>
                    <a:pt x="2304" y="19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15" name="Group 6">
              <a:extLst>
                <a:ext uri="{FF2B5EF4-FFF2-40B4-BE49-F238E27FC236}">
                  <a16:creationId xmlns:a16="http://schemas.microsoft.com/office/drawing/2014/main" id="{B27F6AD8-33DD-354F-F129-47744EA40F5E}"/>
                </a:ext>
              </a:extLst>
            </p:cNvPr>
            <p:cNvGrpSpPr>
              <a:grpSpLocks/>
            </p:cNvGrpSpPr>
            <p:nvPr/>
          </p:nvGrpSpPr>
          <p:grpSpPr bwMode="auto">
            <a:xfrm rot="2592202">
              <a:off x="3150008" y="2024455"/>
              <a:ext cx="699127" cy="199519"/>
              <a:chOff x="1392" y="1488"/>
              <a:chExt cx="1584" cy="0"/>
            </a:xfrm>
          </p:grpSpPr>
          <p:sp>
            <p:nvSpPr>
              <p:cNvPr id="16" name="Line 7">
                <a:extLst>
                  <a:ext uri="{FF2B5EF4-FFF2-40B4-BE49-F238E27FC236}">
                    <a16:creationId xmlns:a16="http://schemas.microsoft.com/office/drawing/2014/main" id="{65E58B95-CAC7-470F-9FB6-F87B469FA5E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86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7" name="Line 8">
                <a:extLst>
                  <a:ext uri="{FF2B5EF4-FFF2-40B4-BE49-F238E27FC236}">
                    <a16:creationId xmlns:a16="http://schemas.microsoft.com/office/drawing/2014/main" id="{0DC19745-602E-5199-7BDE-229A989239A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158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8" name="Group 6">
              <a:extLst>
                <a:ext uri="{FF2B5EF4-FFF2-40B4-BE49-F238E27FC236}">
                  <a16:creationId xmlns:a16="http://schemas.microsoft.com/office/drawing/2014/main" id="{1EFFE4ED-B792-F576-A2F2-54DF2B96AA44}"/>
                </a:ext>
              </a:extLst>
            </p:cNvPr>
            <p:cNvGrpSpPr>
              <a:grpSpLocks/>
            </p:cNvGrpSpPr>
            <p:nvPr/>
          </p:nvGrpSpPr>
          <p:grpSpPr bwMode="auto">
            <a:xfrm rot="8414352">
              <a:off x="3196044" y="1426027"/>
              <a:ext cx="699127" cy="199519"/>
              <a:chOff x="1392" y="1488"/>
              <a:chExt cx="1584" cy="0"/>
            </a:xfrm>
          </p:grpSpPr>
          <p:sp>
            <p:nvSpPr>
              <p:cNvPr id="19" name="Line 7">
                <a:extLst>
                  <a:ext uri="{FF2B5EF4-FFF2-40B4-BE49-F238E27FC236}">
                    <a16:creationId xmlns:a16="http://schemas.microsoft.com/office/drawing/2014/main" id="{7E1F4F92-41D2-1DA4-C392-404916DA536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86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0" name="Line 8">
                <a:extLst>
                  <a:ext uri="{FF2B5EF4-FFF2-40B4-BE49-F238E27FC236}">
                    <a16:creationId xmlns:a16="http://schemas.microsoft.com/office/drawing/2014/main" id="{13C881D7-04FE-CA6B-AE85-A2BA4241B1E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158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CaixaDeTexto 20">
                  <a:extLst>
                    <a:ext uri="{FF2B5EF4-FFF2-40B4-BE49-F238E27FC236}">
                      <a16:creationId xmlns:a16="http://schemas.microsoft.com/office/drawing/2014/main" id="{6A9C5BE1-D125-05C5-647D-7301B7D8E4E9}"/>
                    </a:ext>
                  </a:extLst>
                </p:cNvPr>
                <p:cNvSpPr txBox="1"/>
                <p:nvPr/>
              </p:nvSpPr>
              <p:spPr>
                <a:xfrm>
                  <a:off x="2663028" y="1239342"/>
                  <a:ext cx="564257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pt-PT" b="0" i="1" smtClean="0">
                                <a:latin typeface="Cambria Math" panose="02040503050406030204" pitchFamily="18" charset="0"/>
                              </a:rPr>
                              <m:t>𝑊</m:t>
                            </m:r>
                          </m:e>
                          <m:sup>
                            <m:r>
                              <a:rPr lang="pt-PT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21" name="CaixaDeTexto 20">
                  <a:extLst>
                    <a:ext uri="{FF2B5EF4-FFF2-40B4-BE49-F238E27FC236}">
                      <a16:creationId xmlns:a16="http://schemas.microsoft.com/office/drawing/2014/main" id="{6A9C5BE1-D125-05C5-647D-7301B7D8E4E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63028" y="1239342"/>
                  <a:ext cx="564257" cy="369332"/>
                </a:xfrm>
                <a:prstGeom prst="rect">
                  <a:avLst/>
                </a:prstGeom>
                <a:blipFill>
                  <a:blip r:embed="rId4"/>
                  <a:stretch>
                    <a:fillRect l="-13333" r="-2222" b="-666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CaixaDeTexto 22">
                  <a:extLst>
                    <a:ext uri="{FF2B5EF4-FFF2-40B4-BE49-F238E27FC236}">
                      <a16:creationId xmlns:a16="http://schemas.microsoft.com/office/drawing/2014/main" id="{E8DCC7F1-37A4-AAE0-8FF3-4A4554BE4FB8}"/>
                    </a:ext>
                  </a:extLst>
                </p:cNvPr>
                <p:cNvSpPr txBox="1"/>
                <p:nvPr/>
              </p:nvSpPr>
              <p:spPr>
                <a:xfrm>
                  <a:off x="3425028" y="1065171"/>
                  <a:ext cx="421974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pt-PT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pt-PT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23" name="CaixaDeTexto 22">
                  <a:extLst>
                    <a:ext uri="{FF2B5EF4-FFF2-40B4-BE49-F238E27FC236}">
                      <a16:creationId xmlns:a16="http://schemas.microsoft.com/office/drawing/2014/main" id="{E8DCC7F1-37A4-AAE0-8FF3-4A4554BE4FB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25028" y="1065171"/>
                  <a:ext cx="421974" cy="369332"/>
                </a:xfrm>
                <a:prstGeom prst="rect">
                  <a:avLst/>
                </a:prstGeom>
                <a:blipFill>
                  <a:blip r:embed="rId5"/>
                  <a:stretch>
                    <a:fillRect l="-8824" r="-2941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CaixaDeTexto 23">
                  <a:extLst>
                    <a:ext uri="{FF2B5EF4-FFF2-40B4-BE49-F238E27FC236}">
                      <a16:creationId xmlns:a16="http://schemas.microsoft.com/office/drawing/2014/main" id="{49EECF54-D73D-8B70-8C69-3DB945F5C734}"/>
                    </a:ext>
                  </a:extLst>
                </p:cNvPr>
                <p:cNvSpPr txBox="1"/>
                <p:nvPr/>
              </p:nvSpPr>
              <p:spPr>
                <a:xfrm>
                  <a:off x="3675400" y="1794513"/>
                  <a:ext cx="362792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pt-PT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24" name="CaixaDeTexto 23">
                  <a:extLst>
                    <a:ext uri="{FF2B5EF4-FFF2-40B4-BE49-F238E27FC236}">
                      <a16:creationId xmlns:a16="http://schemas.microsoft.com/office/drawing/2014/main" id="{49EECF54-D73D-8B70-8C69-3DB945F5C73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75400" y="1794513"/>
                  <a:ext cx="362792" cy="369332"/>
                </a:xfrm>
                <a:prstGeom prst="rect">
                  <a:avLst/>
                </a:prstGeom>
                <a:blipFill>
                  <a:blip r:embed="rId6"/>
                  <a:stretch>
                    <a:fillRect l="-10000" b="-13333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6" name="CaixaDeTexto 25">
            <a:extLst>
              <a:ext uri="{FF2B5EF4-FFF2-40B4-BE49-F238E27FC236}">
                <a16:creationId xmlns:a16="http://schemas.microsoft.com/office/drawing/2014/main" id="{21A63C52-295E-984F-E16D-2167B853F009}"/>
              </a:ext>
            </a:extLst>
          </p:cNvPr>
          <p:cNvSpPr txBox="1"/>
          <p:nvPr/>
        </p:nvSpPr>
        <p:spPr>
          <a:xfrm>
            <a:off x="4558071" y="1023119"/>
            <a:ext cx="44662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>
                <a:latin typeface="Titillium Web" pitchFamily="2" charset="77"/>
              </a:rPr>
              <a:t>E neutrinos interagem com sabor</a:t>
            </a:r>
          </a:p>
        </p:txBody>
      </p:sp>
      <p:grpSp>
        <p:nvGrpSpPr>
          <p:cNvPr id="98" name="Agrupar 97">
            <a:extLst>
              <a:ext uri="{FF2B5EF4-FFF2-40B4-BE49-F238E27FC236}">
                <a16:creationId xmlns:a16="http://schemas.microsoft.com/office/drawing/2014/main" id="{BA441256-62B2-5B05-B6E7-AD65DC1B0459}"/>
              </a:ext>
            </a:extLst>
          </p:cNvPr>
          <p:cNvGrpSpPr/>
          <p:nvPr/>
        </p:nvGrpSpPr>
        <p:grpSpPr>
          <a:xfrm>
            <a:off x="251519" y="2420888"/>
            <a:ext cx="3168352" cy="3024336"/>
            <a:chOff x="251519" y="2420888"/>
            <a:chExt cx="3168352" cy="3024336"/>
          </a:xfrm>
        </p:grpSpPr>
        <p:pic>
          <p:nvPicPr>
            <p:cNvPr id="4" name="Imagem 3" descr="Uma imagem com mesa&#10;&#10;Descrição gerada automaticamente">
              <a:extLst>
                <a:ext uri="{FF2B5EF4-FFF2-40B4-BE49-F238E27FC236}">
                  <a16:creationId xmlns:a16="http://schemas.microsoft.com/office/drawing/2014/main" id="{CF2CA94C-BA61-4AF0-0EFB-11CA651E310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t="10428" r="44412" b="10335"/>
            <a:stretch/>
          </p:blipFill>
          <p:spPr>
            <a:xfrm>
              <a:off x="395536" y="2420888"/>
              <a:ext cx="3024335" cy="3024336"/>
            </a:xfrm>
            <a:prstGeom prst="rect">
              <a:avLst/>
            </a:prstGeom>
          </p:spPr>
        </p:pic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9D98D06E-0A2C-D303-E209-989B3DB26F12}"/>
                </a:ext>
              </a:extLst>
            </p:cNvPr>
            <p:cNvSpPr/>
            <p:nvPr/>
          </p:nvSpPr>
          <p:spPr>
            <a:xfrm>
              <a:off x="251520" y="4653136"/>
              <a:ext cx="1224137" cy="455780"/>
            </a:xfrm>
            <a:prstGeom prst="ellipse">
              <a:avLst/>
            </a:prstGeom>
            <a:noFill/>
            <a:ln w="28575">
              <a:solidFill>
                <a:srgbClr val="00B05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1323198E-4818-B7EE-36C7-8C37F96A79C7}"/>
                </a:ext>
              </a:extLst>
            </p:cNvPr>
            <p:cNvSpPr/>
            <p:nvPr/>
          </p:nvSpPr>
          <p:spPr>
            <a:xfrm>
              <a:off x="251520" y="3189244"/>
              <a:ext cx="1224137" cy="45578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391BE58A-0489-9FAB-3B6B-DAB7655F02A0}"/>
                </a:ext>
              </a:extLst>
            </p:cNvPr>
            <p:cNvSpPr/>
            <p:nvPr/>
          </p:nvSpPr>
          <p:spPr>
            <a:xfrm>
              <a:off x="251519" y="3894278"/>
              <a:ext cx="1224137" cy="455780"/>
            </a:xfrm>
            <a:prstGeom prst="ellipse">
              <a:avLst/>
            </a:prstGeom>
            <a:noFill/>
            <a:ln w="28575">
              <a:solidFill>
                <a:srgbClr val="3333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9" name="Conexão Reta 28">
              <a:extLst>
                <a:ext uri="{FF2B5EF4-FFF2-40B4-BE49-F238E27FC236}">
                  <a16:creationId xmlns:a16="http://schemas.microsoft.com/office/drawing/2014/main" id="{2485328B-F7DC-4686-5261-FA9D62DF206F}"/>
                </a:ext>
              </a:extLst>
            </p:cNvPr>
            <p:cNvCxnSpPr>
              <a:cxnSpLocks/>
            </p:cNvCxnSpPr>
            <p:nvPr/>
          </p:nvCxnSpPr>
          <p:spPr>
            <a:xfrm>
              <a:off x="755577" y="3382839"/>
              <a:ext cx="504056" cy="11866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exão Reta 29">
              <a:extLst>
                <a:ext uri="{FF2B5EF4-FFF2-40B4-BE49-F238E27FC236}">
                  <a16:creationId xmlns:a16="http://schemas.microsoft.com/office/drawing/2014/main" id="{A04ACDEF-F1C8-5D0F-7FF4-D6A3CBB40ABC}"/>
                </a:ext>
              </a:extLst>
            </p:cNvPr>
            <p:cNvCxnSpPr/>
            <p:nvPr/>
          </p:nvCxnSpPr>
          <p:spPr>
            <a:xfrm>
              <a:off x="752880" y="4064412"/>
              <a:ext cx="504056" cy="11866"/>
            </a:xfrm>
            <a:prstGeom prst="line">
              <a:avLst/>
            </a:prstGeom>
            <a:ln>
              <a:solidFill>
                <a:srgbClr val="3333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exão Reta 30">
              <a:extLst>
                <a:ext uri="{FF2B5EF4-FFF2-40B4-BE49-F238E27FC236}">
                  <a16:creationId xmlns:a16="http://schemas.microsoft.com/office/drawing/2014/main" id="{48F6DA12-277B-B369-6889-B64B611DEED7}"/>
                </a:ext>
              </a:extLst>
            </p:cNvPr>
            <p:cNvCxnSpPr/>
            <p:nvPr/>
          </p:nvCxnSpPr>
          <p:spPr>
            <a:xfrm>
              <a:off x="755577" y="4859840"/>
              <a:ext cx="504056" cy="11866"/>
            </a:xfrm>
            <a:prstGeom prst="line">
              <a:avLst/>
            </a:prstGeom>
            <a:ln>
              <a:solidFill>
                <a:srgbClr val="00B15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">
            <a:extLst>
              <a:ext uri="{FF2B5EF4-FFF2-40B4-BE49-F238E27FC236}">
                <a16:creationId xmlns:a16="http://schemas.microsoft.com/office/drawing/2014/main" id="{F97D0A81-9C5C-4866-E3D7-3A1F1FD6EB56}"/>
              </a:ext>
            </a:extLst>
          </p:cNvPr>
          <p:cNvGrpSpPr>
            <a:grpSpLocks/>
          </p:cNvGrpSpPr>
          <p:nvPr/>
        </p:nvGrpSpPr>
        <p:grpSpPr bwMode="auto">
          <a:xfrm>
            <a:off x="4932186" y="3445173"/>
            <a:ext cx="3379719" cy="447151"/>
            <a:chOff x="1392" y="1488"/>
            <a:chExt cx="1584" cy="0"/>
          </a:xfrm>
        </p:grpSpPr>
        <p:sp>
          <p:nvSpPr>
            <p:cNvPr id="63" name="Line 7">
              <a:extLst>
                <a:ext uri="{FF2B5EF4-FFF2-40B4-BE49-F238E27FC236}">
                  <a16:creationId xmlns:a16="http://schemas.microsoft.com/office/drawing/2014/main" id="{4F865766-18E6-FA5C-7530-16720B92C8F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4" name="Line 8">
              <a:extLst>
                <a:ext uri="{FF2B5EF4-FFF2-40B4-BE49-F238E27FC236}">
                  <a16:creationId xmlns:a16="http://schemas.microsoft.com/office/drawing/2014/main" id="{510DF4CE-9C1A-544F-4121-EA224E1DB40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42" name="CaixaDeTexto 41">
            <a:extLst>
              <a:ext uri="{FF2B5EF4-FFF2-40B4-BE49-F238E27FC236}">
                <a16:creationId xmlns:a16="http://schemas.microsoft.com/office/drawing/2014/main" id="{C5896B54-CD3F-E919-F41C-63E88A5AC018}"/>
              </a:ext>
            </a:extLst>
          </p:cNvPr>
          <p:cNvSpPr txBox="1"/>
          <p:nvPr/>
        </p:nvSpPr>
        <p:spPr>
          <a:xfrm>
            <a:off x="7596336" y="4360389"/>
            <a:ext cx="9428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600" dirty="0">
                <a:latin typeface="Titillium Web" pitchFamily="2" charset="77"/>
              </a:rPr>
              <a:t>invertida</a:t>
            </a:r>
          </a:p>
        </p:txBody>
      </p:sp>
      <p:sp>
        <p:nvSpPr>
          <p:cNvPr id="77" name="CaixaDeTexto 76">
            <a:extLst>
              <a:ext uri="{FF2B5EF4-FFF2-40B4-BE49-F238E27FC236}">
                <a16:creationId xmlns:a16="http://schemas.microsoft.com/office/drawing/2014/main" id="{495AC20B-782B-3FB3-D739-10FEF418550F}"/>
              </a:ext>
            </a:extLst>
          </p:cNvPr>
          <p:cNvSpPr txBox="1"/>
          <p:nvPr/>
        </p:nvSpPr>
        <p:spPr>
          <a:xfrm>
            <a:off x="4540654" y="4360127"/>
            <a:ext cx="10518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600" dirty="0">
                <a:latin typeface="Titillium Web" pitchFamily="2" charset="77"/>
              </a:rPr>
              <a:t>hierarquia</a:t>
            </a:r>
          </a:p>
        </p:txBody>
      </p:sp>
      <p:grpSp>
        <p:nvGrpSpPr>
          <p:cNvPr id="99" name="Agrupar 98">
            <a:extLst>
              <a:ext uri="{FF2B5EF4-FFF2-40B4-BE49-F238E27FC236}">
                <a16:creationId xmlns:a16="http://schemas.microsoft.com/office/drawing/2014/main" id="{8416FBEF-F9EF-D9D4-B9C0-FA21D46B0A9F}"/>
              </a:ext>
            </a:extLst>
          </p:cNvPr>
          <p:cNvGrpSpPr/>
          <p:nvPr/>
        </p:nvGrpSpPr>
        <p:grpSpPr>
          <a:xfrm>
            <a:off x="4167730" y="1562370"/>
            <a:ext cx="4919404" cy="2115499"/>
            <a:chOff x="4167730" y="1562370"/>
            <a:chExt cx="4919404" cy="2115499"/>
          </a:xfrm>
        </p:grpSpPr>
        <p:sp>
          <p:nvSpPr>
            <p:cNvPr id="43" name="Freeform 82">
              <a:extLst>
                <a:ext uri="{FF2B5EF4-FFF2-40B4-BE49-F238E27FC236}">
                  <a16:creationId xmlns:a16="http://schemas.microsoft.com/office/drawing/2014/main" id="{C69EAE73-C1A7-FB34-1636-253E573F4A47}"/>
                </a:ext>
              </a:extLst>
            </p:cNvPr>
            <p:cNvSpPr>
              <a:spLocks/>
            </p:cNvSpPr>
            <p:nvPr/>
          </p:nvSpPr>
          <p:spPr bwMode="auto">
            <a:xfrm rot="15582608">
              <a:off x="6351483" y="2535405"/>
              <a:ext cx="575389" cy="145481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04" h="192">
                  <a:moveTo>
                    <a:pt x="0" y="192"/>
                  </a:moveTo>
                  <a:cubicBezTo>
                    <a:pt x="64" y="96"/>
                    <a:pt x="128" y="0"/>
                    <a:pt x="192" y="0"/>
                  </a:cubicBezTo>
                  <a:cubicBezTo>
                    <a:pt x="256" y="0"/>
                    <a:pt x="320" y="192"/>
                    <a:pt x="384" y="192"/>
                  </a:cubicBezTo>
                  <a:cubicBezTo>
                    <a:pt x="448" y="192"/>
                    <a:pt x="512" y="0"/>
                    <a:pt x="576" y="0"/>
                  </a:cubicBezTo>
                  <a:cubicBezTo>
                    <a:pt x="640" y="0"/>
                    <a:pt x="704" y="192"/>
                    <a:pt x="768" y="192"/>
                  </a:cubicBezTo>
                  <a:cubicBezTo>
                    <a:pt x="832" y="192"/>
                    <a:pt x="896" y="0"/>
                    <a:pt x="960" y="0"/>
                  </a:cubicBezTo>
                  <a:cubicBezTo>
                    <a:pt x="1024" y="0"/>
                    <a:pt x="1088" y="192"/>
                    <a:pt x="1152" y="192"/>
                  </a:cubicBezTo>
                  <a:cubicBezTo>
                    <a:pt x="1216" y="192"/>
                    <a:pt x="1280" y="0"/>
                    <a:pt x="1344" y="0"/>
                  </a:cubicBezTo>
                  <a:cubicBezTo>
                    <a:pt x="1408" y="0"/>
                    <a:pt x="1472" y="192"/>
                    <a:pt x="1536" y="192"/>
                  </a:cubicBezTo>
                  <a:cubicBezTo>
                    <a:pt x="1600" y="192"/>
                    <a:pt x="1664" y="0"/>
                    <a:pt x="1728" y="0"/>
                  </a:cubicBezTo>
                  <a:cubicBezTo>
                    <a:pt x="1792" y="0"/>
                    <a:pt x="1856" y="192"/>
                    <a:pt x="1920" y="192"/>
                  </a:cubicBezTo>
                  <a:cubicBezTo>
                    <a:pt x="1984" y="192"/>
                    <a:pt x="2048" y="0"/>
                    <a:pt x="2112" y="0"/>
                  </a:cubicBezTo>
                  <a:cubicBezTo>
                    <a:pt x="2176" y="0"/>
                    <a:pt x="2272" y="160"/>
                    <a:pt x="2304" y="19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44" name="Group 6">
              <a:extLst>
                <a:ext uri="{FF2B5EF4-FFF2-40B4-BE49-F238E27FC236}">
                  <a16:creationId xmlns:a16="http://schemas.microsoft.com/office/drawing/2014/main" id="{6D1233FA-F312-CEAC-AD7E-9BCA0C4112E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27684" y="2304351"/>
              <a:ext cx="1823089" cy="447151"/>
              <a:chOff x="1392" y="1488"/>
              <a:chExt cx="1584" cy="0"/>
            </a:xfrm>
          </p:grpSpPr>
          <p:sp>
            <p:nvSpPr>
              <p:cNvPr id="51" name="Line 7">
                <a:extLst>
                  <a:ext uri="{FF2B5EF4-FFF2-40B4-BE49-F238E27FC236}">
                    <a16:creationId xmlns:a16="http://schemas.microsoft.com/office/drawing/2014/main" id="{DE1757AA-9603-B033-010D-F494CEAE5C3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86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52" name="Line 8">
                <a:extLst>
                  <a:ext uri="{FF2B5EF4-FFF2-40B4-BE49-F238E27FC236}">
                    <a16:creationId xmlns:a16="http://schemas.microsoft.com/office/drawing/2014/main" id="{D1EEB9A4-9B14-001E-D780-8BF0FDF2E7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158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6" name="CaixaDeTexto 45">
                  <a:extLst>
                    <a:ext uri="{FF2B5EF4-FFF2-40B4-BE49-F238E27FC236}">
                      <a16:creationId xmlns:a16="http://schemas.microsoft.com/office/drawing/2014/main" id="{DA4CA017-A3FC-0477-A9ED-2BA83F01E7B8}"/>
                    </a:ext>
                  </a:extLst>
                </p:cNvPr>
                <p:cNvSpPr txBox="1"/>
                <p:nvPr/>
              </p:nvSpPr>
              <p:spPr>
                <a:xfrm>
                  <a:off x="6755193" y="2360054"/>
                  <a:ext cx="564257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pt-PT" b="0" i="1" smtClean="0">
                                <a:latin typeface="Cambria Math" panose="02040503050406030204" pitchFamily="18" charset="0"/>
                              </a:rPr>
                              <m:t>𝑊</m:t>
                            </m:r>
                          </m:e>
                          <m:sup>
                            <m:r>
                              <a:rPr lang="pt-PT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46" name="CaixaDeTexto 45">
                  <a:extLst>
                    <a:ext uri="{FF2B5EF4-FFF2-40B4-BE49-F238E27FC236}">
                      <a16:creationId xmlns:a16="http://schemas.microsoft.com/office/drawing/2014/main" id="{DA4CA017-A3FC-0477-A9ED-2BA83F01E7B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55193" y="2360054"/>
                  <a:ext cx="564257" cy="369332"/>
                </a:xfrm>
                <a:prstGeom prst="rect">
                  <a:avLst/>
                </a:prstGeom>
                <a:blipFill>
                  <a:blip r:embed="rId8"/>
                  <a:stretch>
                    <a:fillRect l="-8696" b="-3226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CaixaDeTexto 46">
                  <a:extLst>
                    <a:ext uri="{FF2B5EF4-FFF2-40B4-BE49-F238E27FC236}">
                      <a16:creationId xmlns:a16="http://schemas.microsoft.com/office/drawing/2014/main" id="{3018F5E1-36ED-3799-66B0-E1A4639B10A3}"/>
                    </a:ext>
                  </a:extLst>
                </p:cNvPr>
                <p:cNvSpPr txBox="1"/>
                <p:nvPr/>
              </p:nvSpPr>
              <p:spPr>
                <a:xfrm>
                  <a:off x="6974056" y="1562370"/>
                  <a:ext cx="421974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pt-PT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pt-PT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47" name="CaixaDeTexto 46">
                  <a:extLst>
                    <a:ext uri="{FF2B5EF4-FFF2-40B4-BE49-F238E27FC236}">
                      <a16:creationId xmlns:a16="http://schemas.microsoft.com/office/drawing/2014/main" id="{3018F5E1-36ED-3799-66B0-E1A4639B10A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74056" y="1562370"/>
                  <a:ext cx="421974" cy="369332"/>
                </a:xfrm>
                <a:prstGeom prst="rect">
                  <a:avLst/>
                </a:prstGeom>
                <a:blipFill>
                  <a:blip r:embed="rId9"/>
                  <a:stretch>
                    <a:fillRect l="-8824" r="-2941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8" name="CaixaDeTexto 47">
                  <a:extLst>
                    <a:ext uri="{FF2B5EF4-FFF2-40B4-BE49-F238E27FC236}">
                      <a16:creationId xmlns:a16="http://schemas.microsoft.com/office/drawing/2014/main" id="{D51753B3-23AD-DCF8-DC05-DD017323C83C}"/>
                    </a:ext>
                  </a:extLst>
                </p:cNvPr>
                <p:cNvSpPr txBox="1"/>
                <p:nvPr/>
              </p:nvSpPr>
              <p:spPr>
                <a:xfrm>
                  <a:off x="5143494" y="1806366"/>
                  <a:ext cx="362792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pt-PT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48" name="CaixaDeTexto 47">
                  <a:extLst>
                    <a:ext uri="{FF2B5EF4-FFF2-40B4-BE49-F238E27FC236}">
                      <a16:creationId xmlns:a16="http://schemas.microsoft.com/office/drawing/2014/main" id="{D51753B3-23AD-DCF8-DC05-DD017323C83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43494" y="1806366"/>
                  <a:ext cx="362792" cy="369332"/>
                </a:xfrm>
                <a:prstGeom prst="rect">
                  <a:avLst/>
                </a:prstGeom>
                <a:blipFill>
                  <a:blip r:embed="rId10"/>
                  <a:stretch>
                    <a:fillRect l="-10345" b="-1000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53" name="Group 6">
              <a:extLst>
                <a:ext uri="{FF2B5EF4-FFF2-40B4-BE49-F238E27FC236}">
                  <a16:creationId xmlns:a16="http://schemas.microsoft.com/office/drawing/2014/main" id="{2B6B5B16-8499-D0EE-5CAC-FE531C22731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32186" y="2879116"/>
              <a:ext cx="1823089" cy="447151"/>
              <a:chOff x="1392" y="1488"/>
              <a:chExt cx="1584" cy="0"/>
            </a:xfrm>
          </p:grpSpPr>
          <p:sp>
            <p:nvSpPr>
              <p:cNvPr id="54" name="Line 7">
                <a:extLst>
                  <a:ext uri="{FF2B5EF4-FFF2-40B4-BE49-F238E27FC236}">
                    <a16:creationId xmlns:a16="http://schemas.microsoft.com/office/drawing/2014/main" id="{675A9453-D937-1857-AAAA-9E49D59270D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86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55" name="Line 8">
                <a:extLst>
                  <a:ext uri="{FF2B5EF4-FFF2-40B4-BE49-F238E27FC236}">
                    <a16:creationId xmlns:a16="http://schemas.microsoft.com/office/drawing/2014/main" id="{F39584FB-C597-3224-30A6-39CF1A744A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158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56" name="Group 6">
              <a:extLst>
                <a:ext uri="{FF2B5EF4-FFF2-40B4-BE49-F238E27FC236}">
                  <a16:creationId xmlns:a16="http://schemas.microsoft.com/office/drawing/2014/main" id="{A254E009-3107-9C4F-05B7-7AB46E2443AA}"/>
                </a:ext>
              </a:extLst>
            </p:cNvPr>
            <p:cNvGrpSpPr>
              <a:grpSpLocks/>
            </p:cNvGrpSpPr>
            <p:nvPr/>
          </p:nvGrpSpPr>
          <p:grpSpPr bwMode="auto">
            <a:xfrm rot="296339">
              <a:off x="6669249" y="2945550"/>
              <a:ext cx="1617849" cy="443751"/>
              <a:chOff x="1392" y="1488"/>
              <a:chExt cx="1584" cy="0"/>
            </a:xfrm>
          </p:grpSpPr>
          <p:sp>
            <p:nvSpPr>
              <p:cNvPr id="57" name="Line 7">
                <a:extLst>
                  <a:ext uri="{FF2B5EF4-FFF2-40B4-BE49-F238E27FC236}">
                    <a16:creationId xmlns:a16="http://schemas.microsoft.com/office/drawing/2014/main" id="{5DBA5FC4-682A-34BD-DCF2-FA1ACB4A6A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86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58" name="Line 8">
                <a:extLst>
                  <a:ext uri="{FF2B5EF4-FFF2-40B4-BE49-F238E27FC236}">
                    <a16:creationId xmlns:a16="http://schemas.microsoft.com/office/drawing/2014/main" id="{61385525-F170-EC4A-8485-31871C8005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158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59" name="Group 6">
              <a:extLst>
                <a:ext uri="{FF2B5EF4-FFF2-40B4-BE49-F238E27FC236}">
                  <a16:creationId xmlns:a16="http://schemas.microsoft.com/office/drawing/2014/main" id="{5B07D7E0-EF88-2E54-2929-1BE729C7F7E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23478" y="3201333"/>
              <a:ext cx="3379719" cy="447151"/>
              <a:chOff x="1392" y="1488"/>
              <a:chExt cx="1584" cy="0"/>
            </a:xfrm>
          </p:grpSpPr>
          <p:sp>
            <p:nvSpPr>
              <p:cNvPr id="60" name="Line 7">
                <a:extLst>
                  <a:ext uri="{FF2B5EF4-FFF2-40B4-BE49-F238E27FC236}">
                    <a16:creationId xmlns:a16="http://schemas.microsoft.com/office/drawing/2014/main" id="{88CBC249-72DA-1C82-33ED-AAB6F8D5CE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86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1" name="Line 8">
                <a:extLst>
                  <a:ext uri="{FF2B5EF4-FFF2-40B4-BE49-F238E27FC236}">
                    <a16:creationId xmlns:a16="http://schemas.microsoft.com/office/drawing/2014/main" id="{7FE6FC6B-2917-69FC-E99C-E69F194105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158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5" name="CaixaDeTexto 64">
                  <a:extLst>
                    <a:ext uri="{FF2B5EF4-FFF2-40B4-BE49-F238E27FC236}">
                      <a16:creationId xmlns:a16="http://schemas.microsoft.com/office/drawing/2014/main" id="{A137EA62-7F2D-77A6-C413-D319C59B1FC1}"/>
                    </a:ext>
                  </a:extLst>
                </p:cNvPr>
                <p:cNvSpPr txBox="1"/>
                <p:nvPr/>
              </p:nvSpPr>
              <p:spPr>
                <a:xfrm>
                  <a:off x="4563082" y="2617231"/>
                  <a:ext cx="445763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pt-PT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65" name="CaixaDeTexto 64">
                  <a:extLst>
                    <a:ext uri="{FF2B5EF4-FFF2-40B4-BE49-F238E27FC236}">
                      <a16:creationId xmlns:a16="http://schemas.microsoft.com/office/drawing/2014/main" id="{A137EA62-7F2D-77A6-C413-D319C59B1FC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63082" y="2617231"/>
                  <a:ext cx="445763" cy="461665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6" name="CaixaDeTexto 65">
                  <a:extLst>
                    <a:ext uri="{FF2B5EF4-FFF2-40B4-BE49-F238E27FC236}">
                      <a16:creationId xmlns:a16="http://schemas.microsoft.com/office/drawing/2014/main" id="{6B6EB68D-7B01-8244-EBC5-AA8C852CFCC5}"/>
                    </a:ext>
                  </a:extLst>
                </p:cNvPr>
                <p:cNvSpPr txBox="1"/>
                <p:nvPr/>
              </p:nvSpPr>
              <p:spPr>
                <a:xfrm>
                  <a:off x="4549362" y="3191996"/>
                  <a:ext cx="445763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pt-PT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66" name="CaixaDeTexto 65">
                  <a:extLst>
                    <a:ext uri="{FF2B5EF4-FFF2-40B4-BE49-F238E27FC236}">
                      <a16:creationId xmlns:a16="http://schemas.microsoft.com/office/drawing/2014/main" id="{6B6EB68D-7B01-8244-EBC5-AA8C852CFCC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49362" y="3191996"/>
                  <a:ext cx="445763" cy="461665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7" name="CaixaDeTexto 66">
                  <a:extLst>
                    <a:ext uri="{FF2B5EF4-FFF2-40B4-BE49-F238E27FC236}">
                      <a16:creationId xmlns:a16="http://schemas.microsoft.com/office/drawing/2014/main" id="{06547C9D-40C5-AC58-4690-0B0A38FEB11E}"/>
                    </a:ext>
                  </a:extLst>
                </p:cNvPr>
                <p:cNvSpPr txBox="1"/>
                <p:nvPr/>
              </p:nvSpPr>
              <p:spPr>
                <a:xfrm>
                  <a:off x="4540654" y="2948156"/>
                  <a:ext cx="445763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pt-PT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67" name="CaixaDeTexto 66">
                  <a:extLst>
                    <a:ext uri="{FF2B5EF4-FFF2-40B4-BE49-F238E27FC236}">
                      <a16:creationId xmlns:a16="http://schemas.microsoft.com/office/drawing/2014/main" id="{06547C9D-40C5-AC58-4690-0B0A38FEB11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40654" y="2948156"/>
                  <a:ext cx="445763" cy="461665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8" name="CaixaDeTexto 67">
                  <a:extLst>
                    <a:ext uri="{FF2B5EF4-FFF2-40B4-BE49-F238E27FC236}">
                      <a16:creationId xmlns:a16="http://schemas.microsoft.com/office/drawing/2014/main" id="{7F5C5DFD-A487-567F-71D9-96E90765572A}"/>
                    </a:ext>
                  </a:extLst>
                </p:cNvPr>
                <p:cNvSpPr txBox="1"/>
                <p:nvPr/>
              </p:nvSpPr>
              <p:spPr>
                <a:xfrm>
                  <a:off x="8245684" y="2600017"/>
                  <a:ext cx="445763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pt-PT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68" name="CaixaDeTexto 67">
                  <a:extLst>
                    <a:ext uri="{FF2B5EF4-FFF2-40B4-BE49-F238E27FC236}">
                      <a16:creationId xmlns:a16="http://schemas.microsoft.com/office/drawing/2014/main" id="{7F5C5DFD-A487-567F-71D9-96E90765572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45684" y="2600017"/>
                  <a:ext cx="445763" cy="461665"/>
                </a:xfrm>
                <a:prstGeom prst="rect">
                  <a:avLst/>
                </a:prstGeom>
                <a:blipFill>
                  <a:blip r:embed="rId1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9" name="CaixaDeTexto 68">
                  <a:extLst>
                    <a:ext uri="{FF2B5EF4-FFF2-40B4-BE49-F238E27FC236}">
                      <a16:creationId xmlns:a16="http://schemas.microsoft.com/office/drawing/2014/main" id="{A95064E9-60CA-CCFD-6931-5893714C162B}"/>
                    </a:ext>
                  </a:extLst>
                </p:cNvPr>
                <p:cNvSpPr txBox="1"/>
                <p:nvPr/>
              </p:nvSpPr>
              <p:spPr>
                <a:xfrm>
                  <a:off x="8259214" y="3165870"/>
                  <a:ext cx="445763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pt-PT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69" name="CaixaDeTexto 68">
                  <a:extLst>
                    <a:ext uri="{FF2B5EF4-FFF2-40B4-BE49-F238E27FC236}">
                      <a16:creationId xmlns:a16="http://schemas.microsoft.com/office/drawing/2014/main" id="{A95064E9-60CA-CCFD-6931-5893714C162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59214" y="3165870"/>
                  <a:ext cx="445763" cy="461665"/>
                </a:xfrm>
                <a:prstGeom prst="rect">
                  <a:avLst/>
                </a:prstGeom>
                <a:blipFill>
                  <a:blip r:embed="rId1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0" name="CaixaDeTexto 69">
                  <a:extLst>
                    <a:ext uri="{FF2B5EF4-FFF2-40B4-BE49-F238E27FC236}">
                      <a16:creationId xmlns:a16="http://schemas.microsoft.com/office/drawing/2014/main" id="{C9A03B21-312A-567B-3C34-1840E5776611}"/>
                    </a:ext>
                  </a:extLst>
                </p:cNvPr>
                <p:cNvSpPr txBox="1"/>
                <p:nvPr/>
              </p:nvSpPr>
              <p:spPr>
                <a:xfrm>
                  <a:off x="8250506" y="2922030"/>
                  <a:ext cx="445763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pt-PT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70" name="CaixaDeTexto 69">
                  <a:extLst>
                    <a:ext uri="{FF2B5EF4-FFF2-40B4-BE49-F238E27FC236}">
                      <a16:creationId xmlns:a16="http://schemas.microsoft.com/office/drawing/2014/main" id="{C9A03B21-312A-567B-3C34-1840E577661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50506" y="2922030"/>
                  <a:ext cx="445763" cy="461665"/>
                </a:xfrm>
                <a:prstGeom prst="rect">
                  <a:avLst/>
                </a:prstGeom>
                <a:blipFill>
                  <a:blip r:embed="rId1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1" name="CaixaDeTexto 70">
                  <a:extLst>
                    <a:ext uri="{FF2B5EF4-FFF2-40B4-BE49-F238E27FC236}">
                      <a16:creationId xmlns:a16="http://schemas.microsoft.com/office/drawing/2014/main" id="{E818BAB8-A414-B89D-30ED-26214A1520B2}"/>
                    </a:ext>
                  </a:extLst>
                </p:cNvPr>
                <p:cNvSpPr txBox="1"/>
                <p:nvPr/>
              </p:nvSpPr>
              <p:spPr>
                <a:xfrm>
                  <a:off x="4167730" y="2871285"/>
                  <a:ext cx="436914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i="1" dirty="0" smtClean="0">
                            <a:latin typeface="Cambria Math" panose="02040503050406030204" pitchFamily="18" charset="0"/>
                          </a:rPr>
                          <m:t>𝑝</m:t>
                        </m:r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71" name="CaixaDeTexto 70">
                  <a:extLst>
                    <a:ext uri="{FF2B5EF4-FFF2-40B4-BE49-F238E27FC236}">
                      <a16:creationId xmlns:a16="http://schemas.microsoft.com/office/drawing/2014/main" id="{E818BAB8-A414-B89D-30ED-26214A1520B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67730" y="2871285"/>
                  <a:ext cx="436914" cy="461665"/>
                </a:xfrm>
                <a:prstGeom prst="rect">
                  <a:avLst/>
                </a:prstGeom>
                <a:blipFill>
                  <a:blip r:embed="rId17"/>
                  <a:stretch>
                    <a:fillRect b="-810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E6EDBEC1-8F4B-AF95-B492-535F4FF55F77}"/>
                </a:ext>
              </a:extLst>
            </p:cNvPr>
            <p:cNvSpPr/>
            <p:nvPr/>
          </p:nvSpPr>
          <p:spPr>
            <a:xfrm>
              <a:off x="4572000" y="2708092"/>
              <a:ext cx="382823" cy="96977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905CADD7-DE79-0B28-8884-88F6823D0327}"/>
                </a:ext>
              </a:extLst>
            </p:cNvPr>
            <p:cNvSpPr/>
            <p:nvPr/>
          </p:nvSpPr>
          <p:spPr>
            <a:xfrm>
              <a:off x="8290560" y="2638423"/>
              <a:ext cx="382823" cy="96977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4" name="CaixaDeTexto 73">
                  <a:extLst>
                    <a:ext uri="{FF2B5EF4-FFF2-40B4-BE49-F238E27FC236}">
                      <a16:creationId xmlns:a16="http://schemas.microsoft.com/office/drawing/2014/main" id="{7D225C94-F8F5-F7F9-0817-ACBEA24233AA}"/>
                    </a:ext>
                  </a:extLst>
                </p:cNvPr>
                <p:cNvSpPr txBox="1"/>
                <p:nvPr/>
              </p:nvSpPr>
              <p:spPr>
                <a:xfrm>
                  <a:off x="8643936" y="2780928"/>
                  <a:ext cx="443198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pt-PT" b="0" i="1" dirty="0" smtClean="0">
                            <a:latin typeface="Cambria Math" panose="02040503050406030204" pitchFamily="18" charset="0"/>
                          </a:rPr>
                          <m:t>𝑛</m:t>
                        </m:r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74" name="CaixaDeTexto 73">
                  <a:extLst>
                    <a:ext uri="{FF2B5EF4-FFF2-40B4-BE49-F238E27FC236}">
                      <a16:creationId xmlns:a16="http://schemas.microsoft.com/office/drawing/2014/main" id="{7D225C94-F8F5-F7F9-0817-ACBEA24233A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43936" y="2780928"/>
                  <a:ext cx="443198" cy="461665"/>
                </a:xfrm>
                <a:prstGeom prst="rect">
                  <a:avLst/>
                </a:prstGeom>
                <a:blipFill>
                  <a:blip r:embed="rId1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78" name="Group 6">
              <a:extLst>
                <a:ext uri="{FF2B5EF4-FFF2-40B4-BE49-F238E27FC236}">
                  <a16:creationId xmlns:a16="http://schemas.microsoft.com/office/drawing/2014/main" id="{5DD95C43-E78D-6B7B-3EB2-D195E388EECD}"/>
                </a:ext>
              </a:extLst>
            </p:cNvPr>
            <p:cNvGrpSpPr>
              <a:grpSpLocks/>
            </p:cNvGrpSpPr>
            <p:nvPr/>
          </p:nvGrpSpPr>
          <p:grpSpPr bwMode="auto">
            <a:xfrm rot="20084998">
              <a:off x="6587105" y="1961640"/>
              <a:ext cx="1617849" cy="130620"/>
              <a:chOff x="1392" y="1488"/>
              <a:chExt cx="1584" cy="0"/>
            </a:xfrm>
          </p:grpSpPr>
          <p:sp>
            <p:nvSpPr>
              <p:cNvPr id="79" name="Line 7">
                <a:extLst>
                  <a:ext uri="{FF2B5EF4-FFF2-40B4-BE49-F238E27FC236}">
                    <a16:creationId xmlns:a16="http://schemas.microsoft.com/office/drawing/2014/main" id="{DB73BEB3-2489-C207-9C0C-E1C0B5A5EF8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86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80" name="Line 8">
                <a:extLst>
                  <a:ext uri="{FF2B5EF4-FFF2-40B4-BE49-F238E27FC236}">
                    <a16:creationId xmlns:a16="http://schemas.microsoft.com/office/drawing/2014/main" id="{1A735C6A-4607-C095-5C7E-70F27909C80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158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  <p:sp>
        <p:nvSpPr>
          <p:cNvPr id="94" name="CaixaDeTexto 93">
            <a:extLst>
              <a:ext uri="{FF2B5EF4-FFF2-40B4-BE49-F238E27FC236}">
                <a16:creationId xmlns:a16="http://schemas.microsoft.com/office/drawing/2014/main" id="{47951D24-4338-C27F-DCC4-1D8BD7D87EDB}"/>
              </a:ext>
            </a:extLst>
          </p:cNvPr>
          <p:cNvSpPr txBox="1"/>
          <p:nvPr/>
        </p:nvSpPr>
        <p:spPr>
          <a:xfrm>
            <a:off x="5690648" y="6474620"/>
            <a:ext cx="18453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400" dirty="0">
                <a:latin typeface="Titillium Web" pitchFamily="2" charset="77"/>
              </a:rPr>
              <a:t>©2021 Sofia </a:t>
            </a:r>
            <a:r>
              <a:rPr lang="pt-PT" sz="1400" dirty="0" err="1">
                <a:latin typeface="Titillium Web" pitchFamily="2" charset="77"/>
              </a:rPr>
              <a:t>Andringa</a:t>
            </a:r>
            <a:endParaRPr lang="pt-PT" sz="1400" dirty="0">
              <a:latin typeface="Titillium Web" pitchFamily="2" charset="77"/>
            </a:endParaRPr>
          </a:p>
        </p:txBody>
      </p:sp>
      <p:pic>
        <p:nvPicPr>
          <p:cNvPr id="96" name="Imagem 95" descr="Uma imagem com texto&#10;&#10;Descrição gerada automaticamente">
            <a:extLst>
              <a:ext uri="{FF2B5EF4-FFF2-40B4-BE49-F238E27FC236}">
                <a16:creationId xmlns:a16="http://schemas.microsoft.com/office/drawing/2014/main" id="{76518AE0-E3BF-3D45-5885-BF5C6F0765B0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395536" y="5546329"/>
            <a:ext cx="4966424" cy="781519"/>
          </a:xfrm>
          <a:prstGeom prst="rect">
            <a:avLst/>
          </a:prstGeom>
          <a:ln>
            <a:noFill/>
          </a:ln>
        </p:spPr>
      </p:pic>
      <p:sp>
        <p:nvSpPr>
          <p:cNvPr id="97" name="CaixaDeTexto 96">
            <a:extLst>
              <a:ext uri="{FF2B5EF4-FFF2-40B4-BE49-F238E27FC236}">
                <a16:creationId xmlns:a16="http://schemas.microsoft.com/office/drawing/2014/main" id="{D8EA8ABE-2AF2-2075-3FAD-F16A85314767}"/>
              </a:ext>
            </a:extLst>
          </p:cNvPr>
          <p:cNvSpPr txBox="1"/>
          <p:nvPr/>
        </p:nvSpPr>
        <p:spPr>
          <a:xfrm>
            <a:off x="156930" y="683404"/>
            <a:ext cx="28151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>
                <a:latin typeface="Titillium Web" pitchFamily="2" charset="77"/>
              </a:rPr>
              <a:t>(Bruno Pontecorvo, ~1960)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0" name="CaixaDeTexto 99">
                <a:extLst>
                  <a:ext uri="{FF2B5EF4-FFF2-40B4-BE49-F238E27FC236}">
                    <a16:creationId xmlns:a16="http://schemas.microsoft.com/office/drawing/2014/main" id="{8CA98D03-3FD3-F092-BCCE-641042654030}"/>
                  </a:ext>
                </a:extLst>
              </p:cNvPr>
              <p:cNvSpPr txBox="1"/>
              <p:nvPr/>
            </p:nvSpPr>
            <p:spPr>
              <a:xfrm>
                <a:off x="290315" y="6356353"/>
                <a:ext cx="4947508" cy="4495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PT" sz="2000" b="0" i="1" smtClean="0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pt-PT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pt-PT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pt-PT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pt-PT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sub>
                          </m:sSub>
                          <m:r>
                            <a:rPr lang="pt-P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sSub>
                            <m:sSubPr>
                              <m:ctrlPr>
                                <a:rPr lang="pt-PT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pt-PT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pt-PT" sz="20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sub>
                          </m:sSub>
                        </m:e>
                      </m:d>
                      <m:r>
                        <a:rPr lang="pt-PT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pt-PT" sz="20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pt-PT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pt-PT" sz="2000" b="0" i="0" smtClean="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e>
                            <m:sup>
                              <m:r>
                                <a:rPr lang="pt-PT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fName>
                        <m:e>
                          <m:r>
                            <a:rPr lang="pt-PT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pt-P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</m:func>
                      <m:r>
                        <a:rPr lang="pt-P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unc>
                        <m:funcPr>
                          <m:ctrlPr>
                            <a:rPr lang="pt-P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pt-PT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pt-PT" sz="20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sin</m:t>
                              </m:r>
                            </m:e>
                            <m:sup>
                              <m:r>
                                <a:rPr lang="pt-PT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fName>
                        <m:e>
                          <m:d>
                            <m:dPr>
                              <m:ctrlPr>
                                <a:rPr lang="pt-PT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l-GR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Δ</m:t>
                              </m:r>
                              <m:sSup>
                                <m:sSupPr>
                                  <m:ctrlPr>
                                    <a:rPr lang="pt-PT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pt-PT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p>
                                  <m:r>
                                    <a:rPr lang="pt-PT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pt-PT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r>
                                <a:rPr lang="pt-PT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pt-PT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/(4</m:t>
                              </m:r>
                              <m:r>
                                <a:rPr lang="pt-PT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a:rPr lang="pt-PT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100" name="CaixaDeTexto 99">
                <a:extLst>
                  <a:ext uri="{FF2B5EF4-FFF2-40B4-BE49-F238E27FC236}">
                    <a16:creationId xmlns:a16="http://schemas.microsoft.com/office/drawing/2014/main" id="{8CA98D03-3FD3-F092-BCCE-6410426540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315" y="6356353"/>
                <a:ext cx="4947508" cy="449547"/>
              </a:xfrm>
              <a:prstGeom prst="rect">
                <a:avLst/>
              </a:prstGeom>
              <a:blipFill>
                <a:blip r:embed="rId20"/>
                <a:stretch>
                  <a:fillRect b="-111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61400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26" grpId="0"/>
      <p:bldP spid="94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6296" y="638132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1">
                <a:latin typeface="Comic Sans MS"/>
                <a:cs typeface="Comic Sans MS"/>
              </a:defRPr>
            </a:lvl1pPr>
          </a:lstStyle>
          <a:p>
            <a:pPr>
              <a:defRPr/>
            </a:pPr>
            <a:fld id="{46739D13-E5FF-F648-9598-8CC5DA212D08}" type="slidenum">
              <a:rPr lang="en-GB" smtClean="0"/>
              <a:pPr>
                <a:defRPr/>
              </a:pPr>
              <a:t>45</a:t>
            </a:fld>
            <a:r>
              <a:rPr lang="en-GB" dirty="0"/>
              <a:t>/40</a:t>
            </a:r>
          </a:p>
        </p:txBody>
      </p:sp>
      <p:sp>
        <p:nvSpPr>
          <p:cNvPr id="8" name="Uma curta história dos neutrinos (90 anos de surpresas)">
            <a:extLst>
              <a:ext uri="{FF2B5EF4-FFF2-40B4-BE49-F238E27FC236}">
                <a16:creationId xmlns:a16="http://schemas.microsoft.com/office/drawing/2014/main" id="{B7CB3BD0-565E-81C8-0F1A-DC8E56C040B4}"/>
              </a:ext>
            </a:extLst>
          </p:cNvPr>
          <p:cNvSpPr txBox="1">
            <a:spLocks/>
          </p:cNvSpPr>
          <p:nvPr/>
        </p:nvSpPr>
        <p:spPr bwMode="auto">
          <a:xfrm>
            <a:off x="156930" y="163495"/>
            <a:ext cx="7310771" cy="529201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813434" rtl="0" eaLnBrk="0" fontAlgn="base" hangingPunct="0">
              <a:spcBef>
                <a:spcPct val="0"/>
              </a:spcBef>
              <a:spcAft>
                <a:spcPct val="0"/>
              </a:spcAft>
              <a:defRPr sz="252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pt-PT" sz="3600" b="1" kern="0" dirty="0">
                <a:latin typeface="Titillium Web" pitchFamily="2" charset="77"/>
              </a:rPr>
              <a:t>O problema dos neutrinos solares</a:t>
            </a:r>
          </a:p>
        </p:txBody>
      </p:sp>
      <p:sp>
        <p:nvSpPr>
          <p:cNvPr id="97" name="CaixaDeTexto 96">
            <a:extLst>
              <a:ext uri="{FF2B5EF4-FFF2-40B4-BE49-F238E27FC236}">
                <a16:creationId xmlns:a16="http://schemas.microsoft.com/office/drawing/2014/main" id="{D8EA8ABE-2AF2-2075-3FAD-F16A85314767}"/>
              </a:ext>
            </a:extLst>
          </p:cNvPr>
          <p:cNvSpPr txBox="1"/>
          <p:nvPr/>
        </p:nvSpPr>
        <p:spPr>
          <a:xfrm>
            <a:off x="156930" y="683404"/>
            <a:ext cx="7378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800" dirty="0">
                <a:latin typeface="Titillium Web" pitchFamily="2" charset="77"/>
              </a:rPr>
              <a:t>(John </a:t>
            </a:r>
            <a:r>
              <a:rPr lang="pt-PT" sz="1800" dirty="0" err="1">
                <a:latin typeface="Titillium Web" pitchFamily="2" charset="77"/>
              </a:rPr>
              <a:t>Bahcall</a:t>
            </a:r>
            <a:r>
              <a:rPr lang="pt-PT" sz="1800" dirty="0">
                <a:latin typeface="Titillium Web" pitchFamily="2" charset="77"/>
              </a:rPr>
              <a:t> [teoria], Raymond Davis </a:t>
            </a:r>
            <a:r>
              <a:rPr lang="pt-PT" sz="1800" dirty="0" err="1">
                <a:latin typeface="Titillium Web" pitchFamily="2" charset="77"/>
              </a:rPr>
              <a:t>Jr</a:t>
            </a:r>
            <a:r>
              <a:rPr lang="pt-PT" sz="1800" dirty="0">
                <a:latin typeface="Titillium Web" pitchFamily="2" charset="77"/>
              </a:rPr>
              <a:t> [experiência na mina </a:t>
            </a:r>
            <a:r>
              <a:rPr lang="pt-PT" sz="1800" dirty="0" err="1">
                <a:latin typeface="Titillium Web" pitchFamily="2" charset="77"/>
              </a:rPr>
              <a:t>Homestake</a:t>
            </a:r>
            <a:r>
              <a:rPr lang="pt-PT" sz="1800" dirty="0">
                <a:latin typeface="Titillium Web" pitchFamily="2" charset="77"/>
              </a:rPr>
              <a:t>])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7BE9C3A7-1A31-0CEF-4E83-C4201AAC3117}"/>
              </a:ext>
            </a:extLst>
          </p:cNvPr>
          <p:cNvSpPr txBox="1"/>
          <p:nvPr/>
        </p:nvSpPr>
        <p:spPr>
          <a:xfrm>
            <a:off x="156930" y="1243707"/>
            <a:ext cx="776687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err="1">
                <a:latin typeface="Titillium Web" pitchFamily="2" charset="77"/>
              </a:rPr>
              <a:t>Número</a:t>
            </a:r>
            <a:r>
              <a:rPr lang="en-GB" sz="2000" dirty="0">
                <a:latin typeface="Titillium Web" pitchFamily="2" charset="77"/>
              </a:rPr>
              <a:t> de neutrinos </a:t>
            </a:r>
            <a:r>
              <a:rPr lang="en-GB" sz="2000" dirty="0" err="1">
                <a:latin typeface="Titillium Web" pitchFamily="2" charset="77"/>
              </a:rPr>
              <a:t>produzido</a:t>
            </a:r>
            <a:r>
              <a:rPr lang="en-GB" sz="2000" dirty="0">
                <a:latin typeface="Titillium Web" pitchFamily="2" charset="77"/>
              </a:rPr>
              <a:t> </a:t>
            </a:r>
            <a:r>
              <a:rPr lang="en-GB" sz="2000" dirty="0" err="1">
                <a:latin typeface="Titillium Web" pitchFamily="2" charset="77"/>
              </a:rPr>
              <a:t>pelo</a:t>
            </a:r>
            <a:r>
              <a:rPr lang="en-GB" sz="2000" dirty="0">
                <a:latin typeface="Titillium Web" pitchFamily="2" charset="77"/>
              </a:rPr>
              <a:t> Sol </a:t>
            </a:r>
            <a:r>
              <a:rPr lang="en-GB" sz="2000" dirty="0" err="1">
                <a:latin typeface="Titillium Web" pitchFamily="2" charset="77"/>
              </a:rPr>
              <a:t>previsto</a:t>
            </a:r>
            <a:r>
              <a:rPr lang="en-GB" sz="2000" dirty="0">
                <a:latin typeface="Titillium Web" pitchFamily="2" charset="77"/>
              </a:rPr>
              <a:t> </a:t>
            </a:r>
            <a:r>
              <a:rPr lang="en-GB" sz="2000" dirty="0" err="1">
                <a:latin typeface="Titillium Web" pitchFamily="2" charset="77"/>
              </a:rPr>
              <a:t>pelo</a:t>
            </a:r>
            <a:r>
              <a:rPr lang="en-GB" sz="2000" dirty="0">
                <a:latin typeface="Titillium Web" pitchFamily="2" charset="77"/>
              </a:rPr>
              <a:t> </a:t>
            </a:r>
            <a:r>
              <a:rPr lang="en-GB" sz="2000" dirty="0" err="1">
                <a:latin typeface="Titillium Web" pitchFamily="2" charset="77"/>
              </a:rPr>
              <a:t>Modelo</a:t>
            </a:r>
            <a:r>
              <a:rPr lang="en-GB" sz="2000" dirty="0">
                <a:latin typeface="Titillium Web" pitchFamily="2" charset="77"/>
              </a:rPr>
              <a:t> Solar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tillium Web" pitchFamily="2" charset="77"/>
              </a:rPr>
              <a:t>Medido</a:t>
            </a:r>
            <a:r>
              <a:rPr lang="en-GB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Titillium Web" pitchFamily="2" charset="77"/>
              </a:rPr>
              <a:t> pela </a:t>
            </a:r>
            <a:r>
              <a:rPr lang="en-GB" sz="2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tillium Web" pitchFamily="2" charset="77"/>
              </a:rPr>
              <a:t>experiência</a:t>
            </a:r>
            <a:r>
              <a:rPr lang="en-GB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Titillium Web" pitchFamily="2" charset="77"/>
              </a:rPr>
              <a:t> </a:t>
            </a:r>
            <a:r>
              <a:rPr lang="en-GB" sz="2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tillium Web" pitchFamily="2" charset="77"/>
              </a:rPr>
              <a:t>na</a:t>
            </a:r>
            <a:r>
              <a:rPr lang="en-GB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Titillium Web" pitchFamily="2" charset="77"/>
              </a:rPr>
              <a:t> mina de Homestake (South Dakota, US)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err="1">
                <a:latin typeface="Titillium Web" pitchFamily="2" charset="77"/>
              </a:rPr>
              <a:t>Encontrado</a:t>
            </a:r>
            <a:r>
              <a:rPr lang="en-GB" sz="2000" dirty="0">
                <a:latin typeface="Titillium Web" pitchFamily="2" charset="77"/>
              </a:rPr>
              <a:t> APENAS 1/3 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tillium Web" pitchFamily="2" charset="77"/>
              </a:rPr>
              <a:t>Modelo</a:t>
            </a:r>
            <a:r>
              <a:rPr lang="en-GB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Titillium Web" pitchFamily="2" charset="77"/>
              </a:rPr>
              <a:t> </a:t>
            </a:r>
            <a:r>
              <a:rPr lang="en-GB" sz="2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tillium Web" pitchFamily="2" charset="77"/>
              </a:rPr>
              <a:t>Errado</a:t>
            </a:r>
            <a:r>
              <a:rPr lang="en-GB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Titillium Web" pitchFamily="2" charset="77"/>
              </a:rPr>
              <a:t>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err="1">
                <a:latin typeface="Titillium Web" pitchFamily="2" charset="77"/>
              </a:rPr>
              <a:t>Experiência</a:t>
            </a:r>
            <a:r>
              <a:rPr lang="en-GB" sz="2000" dirty="0">
                <a:latin typeface="Titillium Web" pitchFamily="2" charset="77"/>
              </a:rPr>
              <a:t> </a:t>
            </a:r>
            <a:r>
              <a:rPr lang="en-GB" sz="2000" dirty="0" err="1">
                <a:latin typeface="Titillium Web" pitchFamily="2" charset="77"/>
              </a:rPr>
              <a:t>Errada</a:t>
            </a:r>
            <a:r>
              <a:rPr lang="en-GB" sz="2000" dirty="0">
                <a:latin typeface="Titillium Web" pitchFamily="2" charset="77"/>
              </a:rPr>
              <a:t>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tillium Web" pitchFamily="2" charset="77"/>
              </a:rPr>
              <a:t>Talvez</a:t>
            </a:r>
            <a:r>
              <a:rPr lang="en-GB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Titillium Web" pitchFamily="2" charset="77"/>
              </a:rPr>
              <a:t> o Sol se </a:t>
            </a:r>
            <a:r>
              <a:rPr lang="en-GB" sz="2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tillium Web" pitchFamily="2" charset="77"/>
              </a:rPr>
              <a:t>estivesse</a:t>
            </a:r>
            <a:r>
              <a:rPr lang="en-GB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Titillium Web" pitchFamily="2" charset="77"/>
              </a:rPr>
              <a:t> a </a:t>
            </a:r>
            <a:r>
              <a:rPr lang="en-GB" sz="2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tillium Web" pitchFamily="2" charset="77"/>
              </a:rPr>
              <a:t>apagar</a:t>
            </a:r>
            <a:r>
              <a:rPr lang="en-GB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Titillium Web" pitchFamily="2" charset="77"/>
              </a:rPr>
              <a:t>?</a:t>
            </a:r>
          </a:p>
        </p:txBody>
      </p:sp>
      <p:sp>
        <p:nvSpPr>
          <p:cNvPr id="3" name="Uma curta história dos neutrinos (90 anos de surpresas)">
            <a:extLst>
              <a:ext uri="{FF2B5EF4-FFF2-40B4-BE49-F238E27FC236}">
                <a16:creationId xmlns:a16="http://schemas.microsoft.com/office/drawing/2014/main" id="{2241B717-0C06-3916-D3AB-3F1B2346FB3F}"/>
              </a:ext>
            </a:extLst>
          </p:cNvPr>
          <p:cNvSpPr txBox="1">
            <a:spLocks/>
          </p:cNvSpPr>
          <p:nvPr/>
        </p:nvSpPr>
        <p:spPr bwMode="auto">
          <a:xfrm>
            <a:off x="91615" y="3418324"/>
            <a:ext cx="8440825" cy="529201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813434" rtl="0" eaLnBrk="0" fontAlgn="base" hangingPunct="0">
              <a:spcBef>
                <a:spcPct val="0"/>
              </a:spcBef>
              <a:spcAft>
                <a:spcPct val="0"/>
              </a:spcAft>
              <a:defRPr sz="252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pt-PT" sz="3600" b="1" kern="0" dirty="0">
                <a:latin typeface="Titillium Web" pitchFamily="2" charset="77"/>
              </a:rPr>
              <a:t>O problema dos neutrinos atmosféricos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aixaDeTexto 12">
                <a:extLst>
                  <a:ext uri="{FF2B5EF4-FFF2-40B4-BE49-F238E27FC236}">
                    <a16:creationId xmlns:a16="http://schemas.microsoft.com/office/drawing/2014/main" id="{BC70440A-B6C9-997F-6923-F3E8CEAA3A34}"/>
                  </a:ext>
                </a:extLst>
              </p:cNvPr>
              <p:cNvSpPr txBox="1"/>
              <p:nvPr/>
            </p:nvSpPr>
            <p:spPr>
              <a:xfrm>
                <a:off x="178702" y="4030450"/>
                <a:ext cx="4515788" cy="22961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latin typeface="Titillium Web" pitchFamily="2" charset="77"/>
                  </a:rPr>
                  <a:t>Raios </a:t>
                </a:r>
                <a:r>
                  <a:rPr lang="en-GB" sz="2000" dirty="0" err="1">
                    <a:latin typeface="Titillium Web" pitchFamily="2" charset="77"/>
                  </a:rPr>
                  <a:t>cósmicos</a:t>
                </a:r>
                <a:r>
                  <a:rPr lang="en-GB" sz="2000" dirty="0">
                    <a:latin typeface="Titillium Web" pitchFamily="2" charset="77"/>
                  </a:rPr>
                  <a:t> </a:t>
                </a:r>
                <a:r>
                  <a:rPr lang="en-GB" sz="2000" dirty="0" err="1">
                    <a:latin typeface="Titillium Web" pitchFamily="2" charset="77"/>
                  </a:rPr>
                  <a:t>produzem</a:t>
                </a:r>
                <a:r>
                  <a:rPr lang="en-GB" sz="2000" dirty="0">
                    <a:latin typeface="Titillium Web" pitchFamily="2" charset="77"/>
                  </a:rPr>
                  <a:t> </a:t>
                </a:r>
                <a:r>
                  <a:rPr lang="en-GB" sz="2000" dirty="0" err="1">
                    <a:latin typeface="Titillium Web" pitchFamily="2" charset="77"/>
                  </a:rPr>
                  <a:t>piões</a:t>
                </a:r>
                <a:r>
                  <a:rPr lang="en-GB" sz="2000" dirty="0">
                    <a:latin typeface="Titillium Web" pitchFamily="2" charset="77"/>
                  </a:rPr>
                  <a:t> e</a:t>
                </a:r>
                <a:br>
                  <a:rPr lang="en-GB" sz="2000" dirty="0">
                    <a:latin typeface="Titillium Web" pitchFamily="2" charset="77"/>
                  </a:rPr>
                </a:b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GB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GB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GB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GB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pt-PT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GB" sz="20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20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e>
                        </m:acc>
                      </m:e>
                      <m:sub>
                        <m:r>
                          <a:rPr lang="en-GB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lang="en-GB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GB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t-PT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pt-PT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pt-PT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GB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e>
                        </m:acc>
                      </m:e>
                      <m:sub>
                        <m:r>
                          <a:rPr lang="pt-PT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pt-PT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pt-PT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lang="pt-PT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GB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e>
                        </m:acc>
                      </m:e>
                      <m:sub>
                        <m:r>
                          <a:rPr lang="pt-PT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endParaRPr lang="en-GB" sz="2000" dirty="0">
                  <a:latin typeface="Titillium Web" pitchFamily="2" charset="77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tillium Web" pitchFamily="2" charset="77"/>
                  </a:rPr>
                  <a:t>Esperamos</a:t>
                </a:r>
                <a:r>
                  <a:rPr lang="en-GB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tillium Web" pitchFamily="2" charset="77"/>
                  </a:rPr>
                  <a:t> </a:t>
                </a:r>
                <a14:m>
                  <m:oMath xmlns:m="http://schemas.openxmlformats.org/officeDocument/2006/math">
                    <m:r>
                      <a:rPr lang="pt-PT" sz="2000" b="0" i="1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</a:rPr>
                      <m:t>𝑁</m:t>
                    </m:r>
                    <m:r>
                      <a:rPr lang="pt-PT" sz="2000" b="0" i="1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pt-PT" sz="2000" b="0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pt-PT" sz="2000" b="0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pt-PT" sz="2000" b="0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lang="pt-PT" sz="2000" b="0" i="1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</a:rPr>
                      <m:t>)</m:t>
                    </m:r>
                    <m:r>
                      <a:rPr lang="pt-PT" sz="2000" b="0" i="1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≅2</m:t>
                    </m:r>
                    <m:r>
                      <a:rPr lang="pt-PT" sz="2000" i="1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</a:rPr>
                      <m:t>𝑁</m:t>
                    </m:r>
                    <m:r>
                      <a:rPr lang="pt-PT" sz="2000" i="1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pt-PT" sz="2000" i="1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pt-PT" sz="2000" i="1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pt-PT" sz="2000" b="0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pt-PT" sz="2000" i="1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GB" sz="2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tillium Web" pitchFamily="2" charset="77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 err="1">
                    <a:latin typeface="Titillium Web" pitchFamily="2" charset="77"/>
                  </a:rPr>
                  <a:t>Encontrado</a:t>
                </a:r>
                <a:r>
                  <a:rPr lang="en-GB" sz="2000" dirty="0">
                    <a:latin typeface="Titillium Web" pitchFamily="2" charset="77"/>
                  </a:rPr>
                  <a:t> APENAS </a:t>
                </a:r>
                <a:r>
                  <a:rPr lang="en-GB" sz="2000" dirty="0" err="1">
                    <a:latin typeface="Titillium Web" pitchFamily="2" charset="77"/>
                  </a:rPr>
                  <a:t>metade</a:t>
                </a:r>
                <a:r>
                  <a:rPr lang="en-GB" sz="2000" dirty="0">
                    <a:latin typeface="Titillium Web" pitchFamily="2" charset="77"/>
                  </a:rPr>
                  <a:t> !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tillium Web" pitchFamily="2" charset="77"/>
                  </a:rPr>
                  <a:t>Neutrinos </a:t>
                </a:r>
                <a:r>
                  <a:rPr lang="en-GB" sz="20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tillium Web" pitchFamily="2" charset="77"/>
                  </a:rPr>
                  <a:t>desaparecem</a:t>
                </a:r>
                <a:r>
                  <a:rPr lang="en-GB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tillium Web" pitchFamily="2" charset="77"/>
                  </a:rPr>
                  <a:t>!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 err="1">
                    <a:latin typeface="Titillium Web" pitchFamily="2" charset="77"/>
                  </a:rPr>
                  <a:t>Experiência</a:t>
                </a:r>
                <a:r>
                  <a:rPr lang="en-GB" sz="2000" dirty="0">
                    <a:latin typeface="Titillium Web" pitchFamily="2" charset="77"/>
                  </a:rPr>
                  <a:t> </a:t>
                </a:r>
                <a:r>
                  <a:rPr lang="en-GB" sz="2000" dirty="0" err="1">
                    <a:latin typeface="Titillium Web" pitchFamily="2" charset="77"/>
                  </a:rPr>
                  <a:t>Errada</a:t>
                </a:r>
                <a:r>
                  <a:rPr lang="en-GB" sz="2000" dirty="0">
                    <a:latin typeface="Titillium Web" pitchFamily="2" charset="77"/>
                  </a:rPr>
                  <a:t>?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tillium Web" pitchFamily="2" charset="77"/>
                  </a:rPr>
                  <a:t>Não</a:t>
                </a:r>
                <a:r>
                  <a:rPr lang="en-GB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tillium Web" pitchFamily="2" charset="77"/>
                  </a:rPr>
                  <a:t>!   Neutrinos OSCILAM!</a:t>
                </a:r>
              </a:p>
            </p:txBody>
          </p:sp>
        </mc:Choice>
        <mc:Fallback xmlns="">
          <p:sp>
            <p:nvSpPr>
              <p:cNvPr id="13" name="CaixaDeTexto 12">
                <a:extLst>
                  <a:ext uri="{FF2B5EF4-FFF2-40B4-BE49-F238E27FC236}">
                    <a16:creationId xmlns:a16="http://schemas.microsoft.com/office/drawing/2014/main" id="{BC70440A-B6C9-997F-6923-F3E8CEAA3A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8702" y="4030450"/>
                <a:ext cx="4515788" cy="2296141"/>
              </a:xfrm>
              <a:prstGeom prst="rect">
                <a:avLst/>
              </a:prstGeom>
              <a:blipFill>
                <a:blip r:embed="rId3"/>
                <a:stretch>
                  <a:fillRect l="-840" t="-1648" b="-32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2" name="Imagem 21">
            <a:extLst>
              <a:ext uri="{FF2B5EF4-FFF2-40B4-BE49-F238E27FC236}">
                <a16:creationId xmlns:a16="http://schemas.microsoft.com/office/drawing/2014/main" id="{8A5F049A-E66B-D7B3-21D5-FEE6BD0409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74198" y="3955331"/>
            <a:ext cx="3467098" cy="2825523"/>
          </a:xfrm>
          <a:prstGeom prst="rect">
            <a:avLst/>
          </a:prstGeom>
        </p:spPr>
      </p:pic>
      <p:pic>
        <p:nvPicPr>
          <p:cNvPr id="28" name="Imagem 27">
            <a:extLst>
              <a:ext uri="{FF2B5EF4-FFF2-40B4-BE49-F238E27FC236}">
                <a16:creationId xmlns:a16="http://schemas.microsoft.com/office/drawing/2014/main" id="{73E38865-1177-B304-624E-D605239023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66396" y="5092824"/>
            <a:ext cx="1466966" cy="1316625"/>
          </a:xfrm>
          <a:prstGeom prst="rect">
            <a:avLst/>
          </a:prstGeom>
        </p:spPr>
      </p:pic>
      <p:sp>
        <p:nvSpPr>
          <p:cNvPr id="34" name="Rectangle 6">
            <a:extLst>
              <a:ext uri="{FF2B5EF4-FFF2-40B4-BE49-F238E27FC236}">
                <a16:creationId xmlns:a16="http://schemas.microsoft.com/office/drawing/2014/main" id="{1F68292A-5AB1-1558-15B5-BC562A65DC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08304" y="6453336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/>
                <a:ea typeface="ＭＳ Ｐゴシック" charset="0"/>
                <a:cs typeface="Comic Sans M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fld id="{46739D13-E5FF-F648-9598-8CC5DA212D08}" type="slidenum">
              <a:rPr lang="en-GB" smtClean="0"/>
              <a:pPr>
                <a:defRPr/>
              </a:pPr>
              <a:t>45</a:t>
            </a:fld>
            <a:r>
              <a:rPr lang="en-GB" dirty="0"/>
              <a:t>/40</a:t>
            </a:r>
          </a:p>
        </p:txBody>
      </p:sp>
    </p:spTree>
    <p:extLst>
      <p:ext uri="{BB962C8B-B14F-4D97-AF65-F5344CB8AC3E}">
        <p14:creationId xmlns:p14="http://schemas.microsoft.com/office/powerpoint/2010/main" val="78313603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Uma curta história dos neutrinos (90 anos de surpresas)">
            <a:extLst>
              <a:ext uri="{FF2B5EF4-FFF2-40B4-BE49-F238E27FC236}">
                <a16:creationId xmlns:a16="http://schemas.microsoft.com/office/drawing/2014/main" id="{B7CB3BD0-565E-81C8-0F1A-DC8E56C040B4}"/>
              </a:ext>
            </a:extLst>
          </p:cNvPr>
          <p:cNvSpPr txBox="1">
            <a:spLocks/>
          </p:cNvSpPr>
          <p:nvPr/>
        </p:nvSpPr>
        <p:spPr bwMode="auto">
          <a:xfrm>
            <a:off x="156930" y="163495"/>
            <a:ext cx="7310771" cy="529201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813434" rtl="0" eaLnBrk="0" fontAlgn="base" hangingPunct="0">
              <a:spcBef>
                <a:spcPct val="0"/>
              </a:spcBef>
              <a:spcAft>
                <a:spcPct val="0"/>
              </a:spcAft>
              <a:defRPr sz="252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pt-PT" sz="3600" b="1" kern="0" dirty="0">
                <a:latin typeface="Titillium Web" pitchFamily="2" charset="77"/>
              </a:rPr>
              <a:t>Prémio Nobel da Física 2015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AA943CAA-9E78-1CB1-A3DA-082F007B804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6296" y="638132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1">
                <a:latin typeface="Comic Sans MS"/>
                <a:cs typeface="Comic Sans MS"/>
              </a:defRPr>
            </a:lvl1pPr>
          </a:lstStyle>
          <a:p>
            <a:pPr>
              <a:defRPr/>
            </a:pPr>
            <a:fld id="{46739D13-E5FF-F648-9598-8CC5DA212D08}" type="slidenum">
              <a:rPr lang="en-GB" smtClean="0"/>
              <a:pPr>
                <a:defRPr/>
              </a:pPr>
              <a:t>46</a:t>
            </a:fld>
            <a:r>
              <a:rPr lang="en-GB" dirty="0"/>
              <a:t>/40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8DE2E40C-09F7-081F-B63D-D620C73305A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909" t="3800" r="967" b="3800"/>
          <a:stretch/>
        </p:blipFill>
        <p:spPr>
          <a:xfrm rot="16200000">
            <a:off x="1583190" y="-560677"/>
            <a:ext cx="5977620" cy="8484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64064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Uma curta história dos neutrinos (90 anos de surpresas)">
            <a:extLst>
              <a:ext uri="{FF2B5EF4-FFF2-40B4-BE49-F238E27FC236}">
                <a16:creationId xmlns:a16="http://schemas.microsoft.com/office/drawing/2014/main" id="{B7CB3BD0-565E-81C8-0F1A-DC8E56C040B4}"/>
              </a:ext>
            </a:extLst>
          </p:cNvPr>
          <p:cNvSpPr txBox="1">
            <a:spLocks/>
          </p:cNvSpPr>
          <p:nvPr/>
        </p:nvSpPr>
        <p:spPr bwMode="auto">
          <a:xfrm>
            <a:off x="395536" y="163495"/>
            <a:ext cx="7310771" cy="529201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813434" rtl="0" eaLnBrk="0" fontAlgn="base" hangingPunct="0">
              <a:spcBef>
                <a:spcPct val="0"/>
              </a:spcBef>
              <a:spcAft>
                <a:spcPct val="0"/>
              </a:spcAft>
              <a:defRPr sz="252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pt-PT" sz="3600" b="1" kern="0" dirty="0">
                <a:latin typeface="Titillium Web" pitchFamily="2" charset="77"/>
              </a:rPr>
              <a:t>Atualidade/futuro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413A52AC-E6B5-8BB4-2D78-FB2C3314B53C}"/>
              </a:ext>
            </a:extLst>
          </p:cNvPr>
          <p:cNvSpPr txBox="1"/>
          <p:nvPr/>
        </p:nvSpPr>
        <p:spPr>
          <a:xfrm>
            <a:off x="525279" y="1129544"/>
            <a:ext cx="9364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Titillium Web" pitchFamily="2" charset="77"/>
              </a:rPr>
              <a:t>SNO+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830AA73B-64A0-611E-5945-C975C4A85801}"/>
              </a:ext>
            </a:extLst>
          </p:cNvPr>
          <p:cNvSpPr txBox="1"/>
          <p:nvPr/>
        </p:nvSpPr>
        <p:spPr>
          <a:xfrm>
            <a:off x="1704687" y="1129544"/>
            <a:ext cx="33746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Titillium Web" pitchFamily="2" charset="77"/>
              </a:rPr>
              <a:t>neutrino = antineutrino ?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C887A162-0C84-46EE-58B1-7E25C1B3AF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77457" y="-12509"/>
            <a:ext cx="2964658" cy="2145365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7A56F4BD-5FE6-3B8D-C0C4-BED98FBBFCB2}"/>
              </a:ext>
            </a:extLst>
          </p:cNvPr>
          <p:cNvSpPr txBox="1"/>
          <p:nvPr/>
        </p:nvSpPr>
        <p:spPr>
          <a:xfrm>
            <a:off x="395535" y="668150"/>
            <a:ext cx="18453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400" dirty="0">
                <a:latin typeface="Titillium Web" pitchFamily="2" charset="77"/>
              </a:rPr>
              <a:t>©2021 Sofia </a:t>
            </a:r>
            <a:r>
              <a:rPr lang="pt-PT" sz="1400" dirty="0" err="1">
                <a:latin typeface="Titillium Web" pitchFamily="2" charset="77"/>
              </a:rPr>
              <a:t>Andringa</a:t>
            </a:r>
            <a:endParaRPr lang="pt-PT" sz="1400" dirty="0">
              <a:latin typeface="Titillium Web" pitchFamily="2" charset="77"/>
            </a:endParaRP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555E0F1A-E5C0-8BAF-85DD-32639D5113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1641822" y="166490"/>
            <a:ext cx="6004371" cy="8496943"/>
          </a:xfrm>
          <a:prstGeom prst="rect">
            <a:avLst/>
          </a:prstGeom>
        </p:spPr>
      </p:pic>
      <p:sp>
        <p:nvSpPr>
          <p:cNvPr id="10" name="CaixaDeTexto 9">
            <a:extLst>
              <a:ext uri="{FF2B5EF4-FFF2-40B4-BE49-F238E27FC236}">
                <a16:creationId xmlns:a16="http://schemas.microsoft.com/office/drawing/2014/main" id="{80F7C9C7-C559-11A1-5DBE-5C188EC90995}"/>
              </a:ext>
            </a:extLst>
          </p:cNvPr>
          <p:cNvSpPr txBox="1"/>
          <p:nvPr/>
        </p:nvSpPr>
        <p:spPr>
          <a:xfrm>
            <a:off x="536164" y="1608516"/>
            <a:ext cx="9605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Titillium Web" pitchFamily="2" charset="77"/>
              </a:rPr>
              <a:t>DUNE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aixaDeTexto 10">
                <a:extLst>
                  <a:ext uri="{FF2B5EF4-FFF2-40B4-BE49-F238E27FC236}">
                    <a16:creationId xmlns:a16="http://schemas.microsoft.com/office/drawing/2014/main" id="{FF1F3E4F-92D8-3026-2F2B-3CDA86CF24A4}"/>
                  </a:ext>
                </a:extLst>
              </p:cNvPr>
              <p:cNvSpPr txBox="1"/>
              <p:nvPr/>
            </p:nvSpPr>
            <p:spPr>
              <a:xfrm>
                <a:off x="1682916" y="1586744"/>
                <a:ext cx="3495572" cy="4972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pt-P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  <m:r>
                            <a:rPr lang="pt-P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pt-P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  <m:r>
                            <a:rPr lang="pt-P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sub>
                      </m:sSub>
                      <m:r>
                        <a:rPr lang="pt-P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e>
                          </m:acc>
                        </m:e>
                        <m:sub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e>
                          </m:acc>
                        </m:e>
                        <m:sub>
                          <m:r>
                            <a:rPr lang="pt-P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  <m:r>
                            <a:rPr lang="pt-P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pt-P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  <m:r>
                            <a:rPr lang="pt-P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sub>
                      </m:sSub>
                      <m:r>
                        <a:rPr lang="pt-P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?</m:t>
                      </m:r>
                    </m:oMath>
                  </m:oMathPara>
                </a14:m>
                <a:endParaRPr lang="en-GB" dirty="0">
                  <a:latin typeface="Titillium Web" pitchFamily="2" charset="77"/>
                </a:endParaRPr>
              </a:p>
            </p:txBody>
          </p:sp>
        </mc:Choice>
        <mc:Fallback xmlns="">
          <p:sp>
            <p:nvSpPr>
              <p:cNvPr id="11" name="CaixaDeTexto 10">
                <a:extLst>
                  <a:ext uri="{FF2B5EF4-FFF2-40B4-BE49-F238E27FC236}">
                    <a16:creationId xmlns:a16="http://schemas.microsoft.com/office/drawing/2014/main" id="{FF1F3E4F-92D8-3026-2F2B-3CDA86CF24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82916" y="1586744"/>
                <a:ext cx="3495572" cy="497252"/>
              </a:xfrm>
              <a:prstGeom prst="rect">
                <a:avLst/>
              </a:prstGeom>
              <a:blipFill>
                <a:blip r:embed="rId5"/>
                <a:stretch>
                  <a:fillRect b="-97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6">
            <a:extLst>
              <a:ext uri="{FF2B5EF4-FFF2-40B4-BE49-F238E27FC236}">
                <a16:creationId xmlns:a16="http://schemas.microsoft.com/office/drawing/2014/main" id="{FA673A72-3CC4-592F-FF14-DE410B7A8FC3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165304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1">
                <a:latin typeface="Comic Sans MS"/>
                <a:cs typeface="Comic Sans MS"/>
              </a:defRPr>
            </a:lvl1pPr>
          </a:lstStyle>
          <a:p>
            <a:pPr>
              <a:defRPr/>
            </a:pPr>
            <a:fld id="{46739D13-E5FF-F648-9598-8CC5DA212D08}" type="slidenum">
              <a:rPr lang="en-GB" smtClean="0"/>
              <a:pPr>
                <a:defRPr/>
              </a:pPr>
              <a:t>47</a:t>
            </a:fld>
            <a:r>
              <a:rPr lang="en-GB" dirty="0"/>
              <a:t>/40</a:t>
            </a:r>
          </a:p>
        </p:txBody>
      </p:sp>
    </p:spTree>
    <p:extLst>
      <p:ext uri="{BB962C8B-B14F-4D97-AF65-F5344CB8AC3E}">
        <p14:creationId xmlns:p14="http://schemas.microsoft.com/office/powerpoint/2010/main" val="2788400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4"/>
          <p:cNvSpPr>
            <a:spLocks noChangeArrowheads="1"/>
          </p:cNvSpPr>
          <p:nvPr/>
        </p:nvSpPr>
        <p:spPr bwMode="auto">
          <a:xfrm>
            <a:off x="228600" y="76200"/>
            <a:ext cx="8686800" cy="609600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rgbClr val="CC3300"/>
              </a:buClr>
              <a:buFont typeface="Wingdings" charset="0"/>
              <a:buNone/>
              <a:defRPr/>
            </a:pPr>
            <a:r>
              <a:rPr lang="pt-PT" b="1" dirty="0">
                <a:solidFill>
                  <a:srgbClr val="CC3300"/>
                </a:solidFill>
                <a:latin typeface="Comic Sans MS" charset="0"/>
                <a:cs typeface="+mn-cs"/>
              </a:rPr>
              <a:t>AMS-02: Um detector de partículas no espaço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738948"/>
            <a:ext cx="3096344" cy="476196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1520" y="836712"/>
            <a:ext cx="86666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dirty="0">
                <a:latin typeface="Comic Sans MS"/>
                <a:cs typeface="Comic Sans MS"/>
              </a:rPr>
              <a:t>3m (</a:t>
            </a:r>
            <a:r>
              <a:rPr lang="pt-BR" sz="1800" dirty="0" err="1">
                <a:latin typeface="Comic Sans MS"/>
                <a:cs typeface="Comic Sans MS"/>
              </a:rPr>
              <a:t>diâm</a:t>
            </a:r>
            <a:r>
              <a:rPr lang="pt-BR" sz="1800" dirty="0">
                <a:latin typeface="Comic Sans MS"/>
                <a:cs typeface="Comic Sans MS"/>
              </a:rPr>
              <a:t>.</a:t>
            </a:r>
            <a:r>
              <a:rPr lang="pt-BR" dirty="0">
                <a:latin typeface="Comic Sans MS"/>
                <a:cs typeface="Comic Sans MS"/>
              </a:rPr>
              <a:t>) </a:t>
            </a:r>
            <a:r>
              <a:rPr lang="pt-BR" dirty="0" err="1">
                <a:latin typeface="Comic Sans MS"/>
                <a:cs typeface="Comic Sans MS"/>
              </a:rPr>
              <a:t>x</a:t>
            </a:r>
            <a:r>
              <a:rPr lang="pt-BR" dirty="0">
                <a:latin typeface="Comic Sans MS"/>
                <a:cs typeface="Comic Sans MS"/>
              </a:rPr>
              <a:t> 1m (</a:t>
            </a:r>
            <a:r>
              <a:rPr lang="pt-BR" sz="1800" dirty="0">
                <a:latin typeface="Comic Sans MS"/>
                <a:cs typeface="Comic Sans MS"/>
              </a:rPr>
              <a:t>altura</a:t>
            </a:r>
            <a:r>
              <a:rPr lang="pt-BR" dirty="0">
                <a:latin typeface="Comic Sans MS"/>
                <a:cs typeface="Comic Sans MS"/>
              </a:rPr>
              <a:t>), 10 GeV–10 </a:t>
            </a:r>
            <a:r>
              <a:rPr lang="pt-BR" dirty="0" err="1">
                <a:latin typeface="Comic Sans MS"/>
                <a:cs typeface="Comic Sans MS"/>
              </a:rPr>
              <a:t>TeV</a:t>
            </a:r>
            <a:r>
              <a:rPr lang="pt-BR" dirty="0">
                <a:latin typeface="Comic Sans MS"/>
                <a:cs typeface="Comic Sans MS"/>
              </a:rPr>
              <a:t>, GPS e “Star </a:t>
            </a:r>
            <a:r>
              <a:rPr lang="pt-BR" dirty="0" err="1">
                <a:latin typeface="Comic Sans MS"/>
                <a:cs typeface="Comic Sans MS"/>
              </a:rPr>
              <a:t>Tracker</a:t>
            </a:r>
            <a:r>
              <a:rPr lang="pt-BR" dirty="0">
                <a:latin typeface="Comic Sans MS"/>
                <a:cs typeface="Comic Sans MS"/>
              </a:rPr>
              <a:t>”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491880" y="1772816"/>
            <a:ext cx="48245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dirty="0">
                <a:latin typeface="Comic Sans MS"/>
                <a:cs typeface="Comic Sans MS"/>
              </a:rPr>
              <a:t>TRD – </a:t>
            </a:r>
            <a:r>
              <a:rPr lang="pt-BR" dirty="0" err="1">
                <a:latin typeface="Comic Sans MS"/>
                <a:cs typeface="Comic Sans MS"/>
              </a:rPr>
              <a:t>Transition</a:t>
            </a:r>
            <a:r>
              <a:rPr lang="pt-BR" dirty="0">
                <a:latin typeface="Comic Sans MS"/>
                <a:cs typeface="Comic Sans MS"/>
              </a:rPr>
              <a:t> </a:t>
            </a:r>
            <a:r>
              <a:rPr lang="pt-BR" dirty="0" err="1">
                <a:latin typeface="Comic Sans MS"/>
                <a:cs typeface="Comic Sans MS"/>
              </a:rPr>
              <a:t>Radiation</a:t>
            </a:r>
            <a:r>
              <a:rPr lang="pt-BR" dirty="0">
                <a:latin typeface="Comic Sans MS"/>
                <a:cs typeface="Comic Sans MS"/>
              </a:rPr>
              <a:t> Det. </a:t>
            </a:r>
            <a:br>
              <a:rPr lang="pt-BR" dirty="0">
                <a:latin typeface="Comic Sans MS"/>
                <a:cs typeface="Comic Sans MS"/>
              </a:rPr>
            </a:br>
            <a:r>
              <a:rPr lang="pt-BR" sz="1800" dirty="0">
                <a:latin typeface="Comic Sans MS"/>
                <a:cs typeface="Comic Sans MS"/>
              </a:rPr>
              <a:t>(</a:t>
            </a:r>
            <a:r>
              <a:rPr lang="pt-BR" sz="1800" dirty="0" err="1">
                <a:latin typeface="Comic Sans MS"/>
                <a:cs typeface="Comic Sans MS"/>
              </a:rPr>
              <a:t>lept</a:t>
            </a:r>
            <a:r>
              <a:rPr lang="pt-BR" sz="1800" dirty="0">
                <a:latin typeface="Comic Sans MS"/>
                <a:cs typeface="Comic Sans MS"/>
              </a:rPr>
              <a:t>./</a:t>
            </a:r>
            <a:r>
              <a:rPr lang="pt-BR" sz="1800" dirty="0" err="1">
                <a:latin typeface="Comic Sans MS"/>
                <a:cs typeface="Comic Sans MS"/>
              </a:rPr>
              <a:t>hadr</a:t>
            </a:r>
            <a:r>
              <a:rPr lang="pt-BR" sz="1800" dirty="0">
                <a:latin typeface="Comic Sans MS"/>
                <a:cs typeface="Comic Sans MS"/>
              </a:rPr>
              <a:t>.)</a:t>
            </a:r>
            <a:r>
              <a:rPr lang="pt-BR" dirty="0">
                <a:latin typeface="Comic Sans MS"/>
                <a:cs typeface="Comic Sans MS"/>
              </a:rPr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635896" y="2670011"/>
            <a:ext cx="4824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Comic Sans MS"/>
                <a:cs typeface="Comic Sans MS"/>
              </a:rPr>
              <a:t>2xTOF – Time </a:t>
            </a:r>
            <a:r>
              <a:rPr lang="pt-BR" dirty="0" err="1">
                <a:latin typeface="Comic Sans MS"/>
                <a:cs typeface="Comic Sans MS"/>
              </a:rPr>
              <a:t>of</a:t>
            </a:r>
            <a:r>
              <a:rPr lang="pt-BR" dirty="0">
                <a:latin typeface="Comic Sans MS"/>
                <a:cs typeface="Comic Sans MS"/>
              </a:rPr>
              <a:t> </a:t>
            </a:r>
            <a:r>
              <a:rPr lang="pt-BR" dirty="0" err="1">
                <a:latin typeface="Comic Sans MS"/>
                <a:cs typeface="Comic Sans MS"/>
              </a:rPr>
              <a:t>Flight</a:t>
            </a:r>
            <a:r>
              <a:rPr lang="pt-BR" dirty="0">
                <a:latin typeface="Comic Sans MS"/>
                <a:cs typeface="Comic Sans MS"/>
              </a:rPr>
              <a:t>: trigger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635896" y="3429000"/>
            <a:ext cx="5328592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Comic Sans MS"/>
                <a:cs typeface="Comic Sans MS"/>
              </a:rPr>
              <a:t>Campo Magnético </a:t>
            </a:r>
            <a:r>
              <a:rPr lang="pt-BR" dirty="0" err="1">
                <a:latin typeface="Comic Sans MS"/>
                <a:cs typeface="Comic Sans MS"/>
              </a:rPr>
              <a:t>perman</a:t>
            </a:r>
            <a:r>
              <a:rPr lang="pt-BR" dirty="0">
                <a:latin typeface="Comic Sans MS"/>
                <a:cs typeface="Comic Sans MS"/>
              </a:rPr>
              <a:t>.: 0,125 </a:t>
            </a:r>
            <a:r>
              <a:rPr lang="pt-BR" dirty="0" err="1">
                <a:latin typeface="Comic Sans MS"/>
                <a:cs typeface="Comic Sans MS"/>
              </a:rPr>
              <a:t>T</a:t>
            </a:r>
            <a:endParaRPr lang="pt-BR" dirty="0">
              <a:latin typeface="Comic Sans MS"/>
              <a:cs typeface="Comic Sans MS"/>
            </a:endParaRPr>
          </a:p>
          <a:p>
            <a:endParaRPr lang="pt-BR" dirty="0">
              <a:latin typeface="Comic Sans MS"/>
              <a:cs typeface="Comic Sans MS"/>
            </a:endParaRPr>
          </a:p>
          <a:p>
            <a:r>
              <a:rPr lang="pt-BR" dirty="0">
                <a:latin typeface="Comic Sans MS"/>
                <a:cs typeface="Comic Sans MS"/>
              </a:rPr>
              <a:t>8 planos de detectores de traços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635896" y="5469032"/>
            <a:ext cx="5508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Comic Sans MS"/>
                <a:cs typeface="Comic Sans MS"/>
              </a:rPr>
              <a:t>RICH – </a:t>
            </a:r>
            <a:r>
              <a:rPr lang="pt-BR" i="1" dirty="0" err="1">
                <a:latin typeface="Comic Sans MS"/>
                <a:cs typeface="Comic Sans MS"/>
              </a:rPr>
              <a:t>Ring</a:t>
            </a:r>
            <a:r>
              <a:rPr lang="pt-BR" i="1" dirty="0">
                <a:latin typeface="Comic Sans MS"/>
                <a:cs typeface="Comic Sans MS"/>
              </a:rPr>
              <a:t> </a:t>
            </a:r>
            <a:r>
              <a:rPr lang="pt-BR" i="1" dirty="0" err="1">
                <a:latin typeface="Comic Sans MS"/>
                <a:cs typeface="Comic Sans MS"/>
              </a:rPr>
              <a:t>Imaging</a:t>
            </a:r>
            <a:r>
              <a:rPr lang="pt-BR" i="1" dirty="0">
                <a:latin typeface="Comic Sans MS"/>
                <a:cs typeface="Comic Sans MS"/>
              </a:rPr>
              <a:t> Cherenkov Det.</a:t>
            </a:r>
            <a:endParaRPr lang="pt-BR" dirty="0">
              <a:latin typeface="Comic Sans MS"/>
              <a:cs typeface="Comic Sans M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635896" y="6063679"/>
            <a:ext cx="5508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Comic Sans MS"/>
                <a:cs typeface="Comic Sans MS"/>
              </a:rPr>
              <a:t>Calorímetro </a:t>
            </a:r>
            <a:r>
              <a:rPr lang="pt-BR" dirty="0" err="1">
                <a:latin typeface="Comic Sans MS"/>
                <a:cs typeface="Comic Sans MS"/>
              </a:rPr>
              <a:t>electromagnético</a:t>
            </a:r>
            <a:endParaRPr lang="pt-BR" dirty="0">
              <a:latin typeface="Comic Sans MS"/>
              <a:cs typeface="Comic Sans MS"/>
            </a:endParaRP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6296" y="638132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1">
                <a:latin typeface="Comic Sans MS"/>
                <a:cs typeface="Comic Sans MS"/>
              </a:defRPr>
            </a:lvl1pPr>
          </a:lstStyle>
          <a:p>
            <a:pPr>
              <a:defRPr/>
            </a:pPr>
            <a:fld id="{46739D13-E5FF-F648-9598-8CC5DA212D08}" type="slidenum">
              <a:rPr lang="en-GB" smtClean="0"/>
              <a:pPr>
                <a:defRPr/>
              </a:pPr>
              <a:t>48</a:t>
            </a:fld>
            <a:r>
              <a:rPr lang="en-GB" dirty="0"/>
              <a:t>/40</a:t>
            </a:r>
          </a:p>
        </p:txBody>
      </p:sp>
    </p:spTree>
    <p:extLst>
      <p:ext uri="{BB962C8B-B14F-4D97-AF65-F5344CB8AC3E}">
        <p14:creationId xmlns:p14="http://schemas.microsoft.com/office/powerpoint/2010/main" val="381068116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4"/>
          <p:cNvSpPr>
            <a:spLocks noChangeArrowheads="1"/>
          </p:cNvSpPr>
          <p:nvPr/>
        </p:nvSpPr>
        <p:spPr bwMode="auto">
          <a:xfrm>
            <a:off x="228600" y="76200"/>
            <a:ext cx="8686800" cy="609600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rgbClr val="CC3300"/>
              </a:buClr>
              <a:buFont typeface="Wingdings" charset="0"/>
              <a:buNone/>
              <a:defRPr/>
            </a:pPr>
            <a:r>
              <a:rPr lang="pt-PT" b="1" dirty="0">
                <a:solidFill>
                  <a:srgbClr val="CC3300"/>
                </a:solidFill>
                <a:latin typeface="Comic Sans MS" charset="0"/>
                <a:cs typeface="+mn-cs"/>
              </a:rPr>
              <a:t>Electrões e positrões de alta energia em AMS-02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8" y="938185"/>
            <a:ext cx="9144000" cy="5443143"/>
          </a:xfrm>
          <a:prstGeom prst="rect">
            <a:avLst/>
          </a:prstGeom>
        </p:spPr>
      </p:pic>
      <p:sp>
        <p:nvSpPr>
          <p:cNvPr id="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6296" y="638132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1">
                <a:latin typeface="Comic Sans MS"/>
                <a:cs typeface="Comic Sans MS"/>
              </a:defRPr>
            </a:lvl1pPr>
          </a:lstStyle>
          <a:p>
            <a:pPr>
              <a:defRPr/>
            </a:pPr>
            <a:fld id="{46739D13-E5FF-F648-9598-8CC5DA212D08}" type="slidenum">
              <a:rPr lang="en-GB" smtClean="0"/>
              <a:pPr>
                <a:defRPr/>
              </a:pPr>
              <a:t>49</a:t>
            </a:fld>
            <a:r>
              <a:rPr lang="en-GB" dirty="0"/>
              <a:t>/40</a:t>
            </a:r>
          </a:p>
        </p:txBody>
      </p:sp>
    </p:spTree>
    <p:extLst>
      <p:ext uri="{BB962C8B-B14F-4D97-AF65-F5344CB8AC3E}">
        <p14:creationId xmlns:p14="http://schemas.microsoft.com/office/powerpoint/2010/main" val="5470718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Imagem 6" descr="VictorHess.BalloonFlight.balloon-1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595"/>
          <a:stretch/>
        </p:blipFill>
        <p:spPr bwMode="auto">
          <a:xfrm>
            <a:off x="2843386" y="1536700"/>
            <a:ext cx="3084066" cy="396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6" name="Rectangle 10"/>
          <p:cNvSpPr>
            <a:spLocks noChangeArrowheads="1"/>
          </p:cNvSpPr>
          <p:nvPr/>
        </p:nvSpPr>
        <p:spPr bwMode="auto">
          <a:xfrm>
            <a:off x="413320" y="1066800"/>
            <a:ext cx="8839200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pt-PT" sz="1800" b="1" dirty="0" err="1">
                <a:solidFill>
                  <a:srgbClr val="008000"/>
                </a:solidFill>
                <a:latin typeface="Arial" charset="0"/>
                <a:cs typeface="+mn-cs"/>
              </a:rPr>
              <a:t>Viktor</a:t>
            </a:r>
            <a:r>
              <a:rPr lang="pt-PT" sz="1800" b="1" dirty="0">
                <a:solidFill>
                  <a:srgbClr val="008000"/>
                </a:solidFill>
                <a:latin typeface="Arial" charset="0"/>
                <a:cs typeface="+mn-cs"/>
              </a:rPr>
              <a:t> Hess, 1912: 10 </a:t>
            </a:r>
            <a:r>
              <a:rPr lang="pt-PT" sz="1800" b="1" dirty="0" err="1">
                <a:solidFill>
                  <a:srgbClr val="008000"/>
                </a:solidFill>
                <a:latin typeface="Arial" charset="0"/>
                <a:cs typeface="+mn-cs"/>
              </a:rPr>
              <a:t>Vôos</a:t>
            </a:r>
            <a:r>
              <a:rPr lang="pt-PT" sz="1800" b="1" dirty="0">
                <a:solidFill>
                  <a:srgbClr val="008000"/>
                </a:solidFill>
                <a:latin typeface="Arial" charset="0"/>
                <a:cs typeface="+mn-cs"/>
              </a:rPr>
              <a:t> em balão de ar quente até altitudes de 5 km !!</a:t>
            </a:r>
          </a:p>
          <a:p>
            <a:pPr marL="342900" indent="-342900">
              <a:spcBef>
                <a:spcPct val="20000"/>
              </a:spcBef>
              <a:buFont typeface="Wingdings" charset="0"/>
              <a:buChar char="Ø"/>
              <a:defRPr/>
            </a:pPr>
            <a:r>
              <a:rPr lang="pt-PT" sz="1800" b="1" dirty="0">
                <a:solidFill>
                  <a:srgbClr val="008000"/>
                </a:solidFill>
                <a:latin typeface="Arial" charset="0"/>
                <a:cs typeface="+mn-cs"/>
              </a:rPr>
              <a:t>Dia / Noite</a:t>
            </a:r>
          </a:p>
          <a:p>
            <a:pPr marL="342900" indent="-342900">
              <a:spcBef>
                <a:spcPct val="20000"/>
              </a:spcBef>
              <a:buFont typeface="Wingdings" charset="0"/>
              <a:buChar char="Ø"/>
              <a:defRPr/>
            </a:pPr>
            <a:r>
              <a:rPr lang="pt-PT" sz="1800" b="1" dirty="0">
                <a:solidFill>
                  <a:srgbClr val="008000"/>
                </a:solidFill>
                <a:latin typeface="Arial" charset="0"/>
                <a:cs typeface="+mn-cs"/>
              </a:rPr>
              <a:t>Eclipse do Sol!</a:t>
            </a:r>
            <a:endParaRPr lang="en-GB" sz="1800" b="1" dirty="0">
              <a:solidFill>
                <a:srgbClr val="008000"/>
              </a:solidFill>
              <a:latin typeface="Arial" charset="0"/>
              <a:cs typeface="+mn-cs"/>
            </a:endParaRPr>
          </a:p>
        </p:txBody>
      </p:sp>
      <p:sp>
        <p:nvSpPr>
          <p:cNvPr id="9229" name="Rectangle 13"/>
          <p:cNvSpPr>
            <a:spLocks noChangeArrowheads="1"/>
          </p:cNvSpPr>
          <p:nvPr/>
        </p:nvSpPr>
        <p:spPr bwMode="auto">
          <a:xfrm>
            <a:off x="3505200" y="5638800"/>
            <a:ext cx="5638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pt-PT" sz="1800" b="1">
                <a:solidFill>
                  <a:srgbClr val="CC3300"/>
                </a:solidFill>
                <a:latin typeface="Arial" charset="0"/>
                <a:cs typeface="+mn-cs"/>
              </a:rPr>
              <a:t>Esta radiação deve vir de cima e não de baixo!!!</a:t>
            </a:r>
            <a:endParaRPr lang="en-GB" sz="1800" b="1">
              <a:solidFill>
                <a:srgbClr val="CC3300"/>
              </a:solidFill>
              <a:latin typeface="Arial" charset="0"/>
              <a:cs typeface="+mn-cs"/>
            </a:endParaRPr>
          </a:p>
        </p:txBody>
      </p:sp>
      <p:sp>
        <p:nvSpPr>
          <p:cNvPr id="9241" name="Rectangle 25"/>
          <p:cNvSpPr>
            <a:spLocks noChangeArrowheads="1"/>
          </p:cNvSpPr>
          <p:nvPr/>
        </p:nvSpPr>
        <p:spPr bwMode="auto">
          <a:xfrm>
            <a:off x="228600" y="76200"/>
            <a:ext cx="8686800" cy="609600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rgbClr val="CC3300"/>
              </a:buClr>
              <a:buFont typeface="Wingdings" charset="0"/>
              <a:buNone/>
              <a:defRPr/>
            </a:pPr>
            <a:r>
              <a:rPr lang="pt-PT" b="1">
                <a:solidFill>
                  <a:srgbClr val="CC3300"/>
                </a:solidFill>
                <a:latin typeface="Comic Sans MS" charset="0"/>
                <a:cs typeface="+mn-cs"/>
              </a:rPr>
              <a:t>Origem cósmica !</a:t>
            </a:r>
          </a:p>
        </p:txBody>
      </p:sp>
      <p:sp>
        <p:nvSpPr>
          <p:cNvPr id="9242" name="Rectangle 26"/>
          <p:cNvSpPr>
            <a:spLocks noChangeArrowheads="1"/>
          </p:cNvSpPr>
          <p:nvPr/>
        </p:nvSpPr>
        <p:spPr bwMode="auto">
          <a:xfrm>
            <a:off x="5562600" y="6096000"/>
            <a:ext cx="3352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pt-PT" sz="1800" b="1">
                <a:solidFill>
                  <a:srgbClr val="000066"/>
                </a:solidFill>
                <a:latin typeface="Arial" charset="0"/>
                <a:cs typeface="+mn-cs"/>
              </a:rPr>
              <a:t>“Raios Cósmicos” ! (Milikan) </a:t>
            </a:r>
            <a:endParaRPr lang="en-GB" sz="1800" b="1">
              <a:solidFill>
                <a:srgbClr val="000066"/>
              </a:solidFill>
              <a:latin typeface="Arial" charset="0"/>
              <a:cs typeface="+mn-cs"/>
            </a:endParaRPr>
          </a:p>
        </p:txBody>
      </p:sp>
      <p:pic>
        <p:nvPicPr>
          <p:cNvPr id="16" name="Content Placeholder 6" descr="HessKol.pdf"/>
          <p:cNvPicPr>
            <a:picLocks noChangeAspect="1"/>
          </p:cNvPicPr>
          <p:nvPr/>
        </p:nvPicPr>
        <p:blipFill>
          <a:blip r:embed="rId4"/>
          <a:srcRect l="8273" t="-3005" r="54500" b="1939"/>
          <a:stretch>
            <a:fillRect/>
          </a:stretch>
        </p:blipFill>
        <p:spPr>
          <a:xfrm>
            <a:off x="5982274" y="1556792"/>
            <a:ext cx="2910206" cy="3735766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5"/>
          <a:srcRect l="25698"/>
          <a:stretch/>
        </p:blipFill>
        <p:spPr>
          <a:xfrm>
            <a:off x="179512" y="3861048"/>
            <a:ext cx="3106779" cy="2787512"/>
          </a:xfrm>
          <a:prstGeom prst="rect">
            <a:avLst/>
          </a:prstGeom>
        </p:spPr>
      </p:pic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6296" y="638132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1">
                <a:latin typeface="Comic Sans MS"/>
                <a:cs typeface="Comic Sans MS"/>
              </a:defRPr>
            </a:lvl1pPr>
          </a:lstStyle>
          <a:p>
            <a:pPr>
              <a:defRPr/>
            </a:pPr>
            <a:fld id="{46739D13-E5FF-F648-9598-8CC5DA212D08}" type="slidenum">
              <a:rPr lang="en-GB" smtClean="0"/>
              <a:pPr>
                <a:defRPr/>
              </a:pPr>
              <a:t>5</a:t>
            </a:fld>
            <a:r>
              <a:rPr lang="en-GB" dirty="0"/>
              <a:t>/40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9" grpId="0"/>
      <p:bldP spid="9242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659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17"/>
          <a:stretch/>
        </p:blipFill>
        <p:spPr bwMode="auto">
          <a:xfrm>
            <a:off x="0" y="698500"/>
            <a:ext cx="9144000" cy="600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3" name="Rectangle 64"/>
          <p:cNvSpPr>
            <a:spLocks noChangeArrowheads="1"/>
          </p:cNvSpPr>
          <p:nvPr/>
        </p:nvSpPr>
        <p:spPr bwMode="auto">
          <a:xfrm>
            <a:off x="228600" y="76200"/>
            <a:ext cx="8686800" cy="609600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rgbClr val="CC3300"/>
              </a:buClr>
              <a:buFont typeface="Wingdings" charset="0"/>
              <a:buNone/>
              <a:defRPr/>
            </a:pPr>
            <a:r>
              <a:rPr lang="pt-PT" b="1" dirty="0">
                <a:solidFill>
                  <a:srgbClr val="CC3300"/>
                </a:solidFill>
                <a:latin typeface="Comic Sans MS" charset="0"/>
                <a:cs typeface="+mn-cs"/>
              </a:rPr>
              <a:t>Observatório Pierre </a:t>
            </a:r>
            <a:r>
              <a:rPr lang="pt-PT" b="1" dirty="0" err="1">
                <a:solidFill>
                  <a:srgbClr val="CC3300"/>
                </a:solidFill>
                <a:latin typeface="Comic Sans MS" charset="0"/>
                <a:cs typeface="+mn-cs"/>
              </a:rPr>
              <a:t>Auger</a:t>
            </a:r>
            <a:endParaRPr lang="pt-PT" b="1" dirty="0">
              <a:solidFill>
                <a:srgbClr val="CC3300"/>
              </a:solidFill>
              <a:latin typeface="Comic Sans MS" charset="0"/>
              <a:cs typeface="+mn-cs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6296" y="638132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1">
                <a:latin typeface="Comic Sans MS"/>
                <a:cs typeface="Comic Sans MS"/>
              </a:defRPr>
            </a:lvl1pPr>
          </a:lstStyle>
          <a:p>
            <a:pPr>
              <a:defRPr/>
            </a:pPr>
            <a:fld id="{46739D13-E5FF-F648-9598-8CC5DA212D08}" type="slidenum">
              <a:rPr lang="en-GB" smtClean="0"/>
              <a:pPr>
                <a:defRPr/>
              </a:pPr>
              <a:t>50</a:t>
            </a:fld>
            <a:r>
              <a:rPr lang="en-GB" dirty="0"/>
              <a:t>/40</a:t>
            </a:r>
          </a:p>
        </p:txBody>
      </p:sp>
      <p:sp>
        <p:nvSpPr>
          <p:cNvPr id="2" name="Oval 1"/>
          <p:cNvSpPr/>
          <p:nvPr/>
        </p:nvSpPr>
        <p:spPr>
          <a:xfrm>
            <a:off x="5816600" y="3257178"/>
            <a:ext cx="864000" cy="864000"/>
          </a:xfrm>
          <a:prstGeom prst="ellipse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5" name="CaixaDeTexto 4"/>
          <p:cNvSpPr txBox="1"/>
          <p:nvPr/>
        </p:nvSpPr>
        <p:spPr>
          <a:xfrm>
            <a:off x="6580093" y="3861048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>
                <a:solidFill>
                  <a:schemeClr val="accent1">
                    <a:lumMod val="60000"/>
                    <a:lumOff val="40000"/>
                  </a:schemeClr>
                </a:solidFill>
              </a:rPr>
              <a:t>LHC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581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371"/>
          <a:stretch/>
        </p:blipFill>
        <p:spPr bwMode="auto">
          <a:xfrm>
            <a:off x="0" y="1397000"/>
            <a:ext cx="9144000" cy="546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3" name="Rectangle 64"/>
          <p:cNvSpPr>
            <a:spLocks noChangeArrowheads="1"/>
          </p:cNvSpPr>
          <p:nvPr/>
        </p:nvSpPr>
        <p:spPr bwMode="auto">
          <a:xfrm>
            <a:off x="228600" y="76200"/>
            <a:ext cx="8686800" cy="609600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rgbClr val="CC3300"/>
              </a:buClr>
              <a:buFont typeface="Wingdings" charset="0"/>
              <a:buNone/>
              <a:defRPr/>
            </a:pPr>
            <a:r>
              <a:rPr lang="pt-PT" b="1" dirty="0">
                <a:solidFill>
                  <a:srgbClr val="CC3300"/>
                </a:solidFill>
                <a:latin typeface="Comic Sans MS" charset="0"/>
                <a:cs typeface="+mn-cs"/>
              </a:rPr>
              <a:t>O Detector de Superfície (detalhe)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923946" y="5013176"/>
            <a:ext cx="1271790" cy="52322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pt-BR" sz="1400" dirty="0">
                <a:latin typeface="Comic Sans MS"/>
                <a:cs typeface="Comic Sans MS"/>
              </a:rPr>
              <a:t>altura do </a:t>
            </a:r>
          </a:p>
          <a:p>
            <a:r>
              <a:rPr lang="pt-BR" sz="1400" dirty="0">
                <a:latin typeface="Comic Sans MS"/>
                <a:cs typeface="Comic Sans MS"/>
              </a:rPr>
              <a:t>tanque, 1.2 m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56866" y="3284984"/>
            <a:ext cx="978830" cy="215444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0" bIns="0" rtlCol="0" anchor="b" anchorCtr="0">
            <a:noAutofit/>
          </a:bodyPr>
          <a:lstStyle/>
          <a:p>
            <a:r>
              <a:rPr lang="pt-BR" sz="1400" dirty="0">
                <a:latin typeface="Comic Sans MS"/>
                <a:cs typeface="Comic Sans MS"/>
              </a:rPr>
              <a:t>painel solar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508104" y="2683852"/>
            <a:ext cx="3588568" cy="673140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0" bIns="0" rtlCol="0" anchor="ctr" anchorCtr="0">
            <a:noAutofit/>
          </a:bodyPr>
          <a:lstStyle/>
          <a:p>
            <a:r>
              <a:rPr lang="pt-BR" sz="1800" dirty="0">
                <a:latin typeface="Comic Sans MS"/>
                <a:cs typeface="Comic Sans MS"/>
              </a:rPr>
              <a:t>Reconstrução da Energia e do </a:t>
            </a:r>
          </a:p>
          <a:p>
            <a:r>
              <a:rPr lang="pt-BR" sz="1800" dirty="0">
                <a:latin typeface="Comic Sans MS"/>
                <a:cs typeface="Comic Sans MS"/>
              </a:rPr>
              <a:t>Tempo de chegada das partículas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923928" y="2492896"/>
            <a:ext cx="1296144" cy="288032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0" bIns="0" rtlCol="0" anchor="b" anchorCtr="0">
            <a:noAutofit/>
          </a:bodyPr>
          <a:lstStyle/>
          <a:p>
            <a:r>
              <a:rPr lang="pt-BR" sz="1400" dirty="0">
                <a:latin typeface="Comic Sans MS"/>
                <a:cs typeface="Comic Sans MS"/>
              </a:rPr>
              <a:t>antena de rádio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724128" y="3980671"/>
            <a:ext cx="3312368" cy="2400657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pt-BR" sz="2000" dirty="0">
                <a:solidFill>
                  <a:srgbClr val="0080FF"/>
                </a:solidFill>
                <a:latin typeface="Comic Sans MS"/>
                <a:cs typeface="Comic Sans MS"/>
              </a:rPr>
              <a:t>Sistemas autónomos:</a:t>
            </a:r>
            <a:endParaRPr lang="pt-BR" sz="2800" dirty="0">
              <a:solidFill>
                <a:srgbClr val="0080FF"/>
              </a:solidFill>
              <a:latin typeface="Comic Sans MS"/>
              <a:cs typeface="Comic Sans MS"/>
            </a:endParaRP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pt-BR" sz="1800" dirty="0">
                <a:solidFill>
                  <a:srgbClr val="0080FF"/>
                </a:solidFill>
                <a:latin typeface="Comic Sans MS"/>
                <a:cs typeface="Comic Sans MS"/>
              </a:rPr>
              <a:t>Painéis solares e baterias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pt-BR" sz="1800" dirty="0">
                <a:solidFill>
                  <a:srgbClr val="0080FF"/>
                </a:solidFill>
                <a:latin typeface="Comic Sans MS"/>
                <a:cs typeface="Comic Sans MS"/>
              </a:rPr>
              <a:t>Comunicações radio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pt-BR" sz="1800" dirty="0">
                <a:solidFill>
                  <a:srgbClr val="0080FF"/>
                </a:solidFill>
                <a:latin typeface="Comic Sans MS"/>
                <a:cs typeface="Comic Sans MS"/>
              </a:rPr>
              <a:t>Temporização por GPS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pt-BR" sz="1800" dirty="0">
                <a:solidFill>
                  <a:srgbClr val="0080FF"/>
                </a:solidFill>
                <a:latin typeface="Comic Sans MS"/>
                <a:cs typeface="Comic Sans MS"/>
              </a:rPr>
              <a:t>40 MHz FADC (Conversor analógico – digital)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6296" y="638132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1">
                <a:latin typeface="Comic Sans MS"/>
                <a:cs typeface="Comic Sans MS"/>
              </a:defRPr>
            </a:lvl1pPr>
          </a:lstStyle>
          <a:p>
            <a:pPr>
              <a:defRPr/>
            </a:pPr>
            <a:fld id="{46739D13-E5FF-F648-9598-8CC5DA212D08}" type="slidenum">
              <a:rPr lang="en-GB" smtClean="0"/>
              <a:pPr>
                <a:defRPr/>
              </a:pPr>
              <a:t>51</a:t>
            </a:fld>
            <a:r>
              <a:rPr lang="en-GB" dirty="0"/>
              <a:t>/40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295400"/>
            <a:ext cx="6629400" cy="457200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pt-PT" sz="1800" b="1">
                <a:solidFill>
                  <a:srgbClr val="000066"/>
                </a:solidFill>
                <a:latin typeface="Arial" charset="0"/>
                <a:cs typeface="+mn-cs"/>
              </a:rPr>
              <a:t>Nos anos 1930-1950 não existiam aceleradores na Terra</a:t>
            </a:r>
          </a:p>
        </p:txBody>
      </p:sp>
      <p:sp>
        <p:nvSpPr>
          <p:cNvPr id="264198" name="Rectangle 6"/>
          <p:cNvSpPr>
            <a:spLocks noChangeArrowheads="1"/>
          </p:cNvSpPr>
          <p:nvPr/>
        </p:nvSpPr>
        <p:spPr bwMode="auto">
          <a:xfrm>
            <a:off x="203448" y="3733800"/>
            <a:ext cx="4800600" cy="160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charset="0"/>
              <a:buNone/>
              <a:defRPr/>
            </a:pPr>
            <a:r>
              <a:rPr lang="pt-PT" sz="1800" b="1" dirty="0">
                <a:solidFill>
                  <a:srgbClr val="008000"/>
                </a:solidFill>
                <a:latin typeface="Arial" charset="0"/>
              </a:rPr>
              <a:t>A câmara de nevoeiro (Wilson, 1894) </a:t>
            </a:r>
          </a:p>
          <a:p>
            <a:pPr>
              <a:spcBef>
                <a:spcPct val="50000"/>
              </a:spcBef>
              <a:buFont typeface="Wingdings" charset="0"/>
              <a:buNone/>
              <a:defRPr/>
            </a:pPr>
            <a:r>
              <a:rPr lang="pt-PT" sz="1800" b="1" dirty="0">
                <a:solidFill>
                  <a:srgbClr val="008000"/>
                </a:solidFill>
                <a:latin typeface="Arial" charset="0"/>
              </a:rPr>
              <a:t>tornou possível a observação da </a:t>
            </a:r>
          </a:p>
          <a:p>
            <a:pPr>
              <a:spcBef>
                <a:spcPct val="50000"/>
              </a:spcBef>
              <a:buFont typeface="Wingdings" charset="0"/>
              <a:buNone/>
              <a:defRPr/>
            </a:pPr>
            <a:r>
              <a:rPr lang="pt-PT" sz="1800" b="1" dirty="0">
                <a:solidFill>
                  <a:srgbClr val="008000"/>
                </a:solidFill>
                <a:latin typeface="Arial" charset="0"/>
              </a:rPr>
              <a:t>trajetória de uma partícula </a:t>
            </a:r>
          </a:p>
          <a:p>
            <a:pPr>
              <a:spcBef>
                <a:spcPct val="50000"/>
              </a:spcBef>
              <a:buFont typeface="Wingdings" charset="0"/>
              <a:buNone/>
              <a:defRPr/>
            </a:pPr>
            <a:r>
              <a:rPr lang="pt-PT" sz="1800" b="1" dirty="0">
                <a:solidFill>
                  <a:srgbClr val="008000"/>
                </a:solidFill>
                <a:latin typeface="Arial" charset="0"/>
              </a:rPr>
              <a:t>(carregada) e o seu registo fotográfico</a:t>
            </a:r>
          </a:p>
        </p:txBody>
      </p:sp>
      <p:sp>
        <p:nvSpPr>
          <p:cNvPr id="264200" name="Rectangle 8"/>
          <p:cNvSpPr>
            <a:spLocks noChangeArrowheads="1"/>
          </p:cNvSpPr>
          <p:nvPr/>
        </p:nvSpPr>
        <p:spPr bwMode="auto">
          <a:xfrm>
            <a:off x="228600" y="76200"/>
            <a:ext cx="8686800" cy="609600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rgbClr val="CC3300"/>
              </a:buClr>
              <a:buFont typeface="Wingdings" charset="0"/>
              <a:buNone/>
              <a:defRPr/>
            </a:pPr>
            <a:r>
              <a:rPr lang="pt-PT" b="1">
                <a:solidFill>
                  <a:srgbClr val="CC3300"/>
                </a:solidFill>
                <a:latin typeface="Comic Sans MS" charset="0"/>
                <a:cs typeface="+mn-cs"/>
              </a:rPr>
              <a:t>Na origem da física de partículas</a:t>
            </a:r>
          </a:p>
        </p:txBody>
      </p:sp>
      <p:sp>
        <p:nvSpPr>
          <p:cNvPr id="264201" name="Rectangle 9"/>
          <p:cNvSpPr>
            <a:spLocks noChangeArrowheads="1"/>
          </p:cNvSpPr>
          <p:nvPr/>
        </p:nvSpPr>
        <p:spPr bwMode="auto">
          <a:xfrm>
            <a:off x="152400" y="2025650"/>
            <a:ext cx="8686800" cy="725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  <a:defRPr/>
            </a:pPr>
            <a:r>
              <a:rPr lang="pt-PT" sz="1800" b="1">
                <a:solidFill>
                  <a:srgbClr val="FF3300"/>
                </a:solidFill>
                <a:latin typeface="Arial" charset="0"/>
                <a:cs typeface="+mn-cs"/>
              </a:rPr>
              <a:t>Os raios cósmicos eram a única fonte de partículas não existentes </a:t>
            </a:r>
          </a:p>
          <a:p>
            <a:pPr>
              <a:lnSpc>
                <a:spcPct val="90000"/>
              </a:lnSpc>
              <a:spcBef>
                <a:spcPct val="50000"/>
              </a:spcBef>
              <a:defRPr/>
            </a:pPr>
            <a:r>
              <a:rPr lang="pt-PT" sz="1800" b="1">
                <a:solidFill>
                  <a:srgbClr val="FF3300"/>
                </a:solidFill>
                <a:latin typeface="Arial" charset="0"/>
                <a:cs typeface="+mn-cs"/>
              </a:rPr>
              <a:t>na matéria vulgar !</a:t>
            </a:r>
            <a:endParaRPr lang="en-GB" sz="1800" b="1">
              <a:solidFill>
                <a:srgbClr val="FF3300"/>
              </a:solidFill>
              <a:latin typeface="Arial" charset="0"/>
              <a:cs typeface="+mn-cs"/>
            </a:endParaRPr>
          </a:p>
        </p:txBody>
      </p:sp>
      <p:pic>
        <p:nvPicPr>
          <p:cNvPr id="36869" name="Picture 9" descr="ParticleExplosion000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549650"/>
            <a:ext cx="4267200" cy="285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4203" name="Line 11"/>
          <p:cNvSpPr>
            <a:spLocks noChangeShapeType="1"/>
          </p:cNvSpPr>
          <p:nvPr/>
        </p:nvSpPr>
        <p:spPr bwMode="auto">
          <a:xfrm flipH="1">
            <a:off x="5181600" y="3200400"/>
            <a:ext cx="1219200" cy="266700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6296" y="638132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1">
                <a:latin typeface="Comic Sans MS"/>
                <a:cs typeface="Comic Sans MS"/>
              </a:defRPr>
            </a:lvl1pPr>
          </a:lstStyle>
          <a:p>
            <a:pPr>
              <a:defRPr/>
            </a:pPr>
            <a:fld id="{46739D13-E5FF-F648-9598-8CC5DA212D08}" type="slidenum">
              <a:rPr lang="en-GB" smtClean="0"/>
              <a:pPr>
                <a:defRPr/>
              </a:pPr>
              <a:t>6</a:t>
            </a:fld>
            <a:r>
              <a:rPr lang="en-GB" dirty="0"/>
              <a:t>/40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62" name="Rectangle 2"/>
          <p:cNvSpPr>
            <a:spLocks noChangeArrowheads="1"/>
          </p:cNvSpPr>
          <p:nvPr/>
        </p:nvSpPr>
        <p:spPr bwMode="auto">
          <a:xfrm>
            <a:off x="228600" y="76200"/>
            <a:ext cx="8686800" cy="609600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rgbClr val="CC3300"/>
              </a:buClr>
              <a:buFont typeface="Wingdings" charset="0"/>
              <a:buNone/>
              <a:defRPr/>
            </a:pPr>
            <a:r>
              <a:rPr lang="pt-PT" b="1">
                <a:solidFill>
                  <a:srgbClr val="CC3300"/>
                </a:solidFill>
                <a:latin typeface="Comic Sans MS" charset="0"/>
                <a:cs typeface="+mn-cs"/>
              </a:rPr>
              <a:t>A descoberta da anti-matéria</a:t>
            </a:r>
          </a:p>
        </p:txBody>
      </p:sp>
      <p:sp>
        <p:nvSpPr>
          <p:cNvPr id="348166" name="Text Box 6"/>
          <p:cNvSpPr txBox="1">
            <a:spLocks noChangeArrowheads="1"/>
          </p:cNvSpPr>
          <p:nvPr/>
        </p:nvSpPr>
        <p:spPr bwMode="auto">
          <a:xfrm>
            <a:off x="2971800" y="14478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endParaRPr b="1" noProof="1">
              <a:latin typeface="Arial" charset="0"/>
              <a:cs typeface="+mn-cs"/>
            </a:endParaRPr>
          </a:p>
        </p:txBody>
      </p:sp>
      <p:sp>
        <p:nvSpPr>
          <p:cNvPr id="40964" name="Text Box 7"/>
          <p:cNvSpPr txBox="1">
            <a:spLocks noChangeArrowheads="1"/>
          </p:cNvSpPr>
          <p:nvPr/>
        </p:nvSpPr>
        <p:spPr bwMode="auto">
          <a:xfrm>
            <a:off x="228600" y="806450"/>
            <a:ext cx="88106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pt-PT" sz="1800" b="1" dirty="0">
                <a:solidFill>
                  <a:srgbClr val="008000"/>
                </a:solidFill>
                <a:latin typeface="Arial" charset="0"/>
              </a:rPr>
              <a:t>Carl Anderson, estudante de </a:t>
            </a:r>
            <a:r>
              <a:rPr lang="pt-PT" sz="1800" b="1" dirty="0" err="1">
                <a:solidFill>
                  <a:srgbClr val="008000"/>
                </a:solidFill>
                <a:latin typeface="Arial" charset="0"/>
              </a:rPr>
              <a:t>Millikan</a:t>
            </a:r>
            <a:r>
              <a:rPr lang="pt-PT" sz="1800" b="1" dirty="0">
                <a:solidFill>
                  <a:srgbClr val="008000"/>
                </a:solidFill>
                <a:latin typeface="Arial" charset="0"/>
              </a:rPr>
              <a:t>, constrói uma câmara de nevoeiro com grande campo magnético</a:t>
            </a:r>
          </a:p>
        </p:txBody>
      </p:sp>
      <p:pic>
        <p:nvPicPr>
          <p:cNvPr id="4096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1470025"/>
            <a:ext cx="2438400" cy="180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66" name="Group 21"/>
          <p:cNvGrpSpPr>
            <a:grpSpLocks/>
          </p:cNvGrpSpPr>
          <p:nvPr/>
        </p:nvGrpSpPr>
        <p:grpSpPr bwMode="auto">
          <a:xfrm>
            <a:off x="4773618" y="3873500"/>
            <a:ext cx="4438652" cy="2965450"/>
            <a:chOff x="3007" y="2440"/>
            <a:chExt cx="2796" cy="186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8173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3007" y="2440"/>
                  <a:ext cx="2796" cy="25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14:m>
                    <m:oMath xmlns:m="http://schemas.openxmlformats.org/officeDocument/2006/math">
                      <m:r>
                        <a:rPr lang="pt-PT" sz="2000" b="1" i="1" dirty="0" smtClean="0">
                          <a:solidFill>
                            <a:srgbClr val="FF3300"/>
                          </a:solidFill>
                          <a:latin typeface="Cambria Math" panose="02040503050406030204" pitchFamily="18" charset="0"/>
                          <a:cs typeface="+mn-cs"/>
                        </a:rPr>
                        <m:t>𝜸</m:t>
                      </m:r>
                      <m:r>
                        <a:rPr lang="pt-PT" sz="2000" b="1" i="1" dirty="0">
                          <a:solidFill>
                            <a:srgbClr val="FF33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→</m:t>
                      </m:r>
                      <m:sSup>
                        <m:sSupPr>
                          <m:ctrlPr>
                            <a:rPr lang="pt-PT" sz="2000" b="1" i="1" dirty="0" smtClean="0">
                              <a:solidFill>
                                <a:srgbClr val="FF33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lang="pt-PT" sz="2000" b="1" i="1" dirty="0" smtClean="0">
                              <a:solidFill>
                                <a:srgbClr val="FF33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𝒆</m:t>
                          </m:r>
                        </m:e>
                        <m:sup>
                          <m:r>
                            <a:rPr lang="pt-PT" sz="2000" b="1" i="1" dirty="0" smtClean="0">
                              <a:solidFill>
                                <a:srgbClr val="FF33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pt-PT" sz="2000" b="1" i="1" dirty="0" smtClean="0">
                              <a:solidFill>
                                <a:srgbClr val="FF33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lang="pt-PT" sz="2000" b="1" i="1" dirty="0" smtClean="0">
                              <a:solidFill>
                                <a:srgbClr val="FF33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𝒆</m:t>
                          </m:r>
                        </m:e>
                        <m:sup>
                          <m:r>
                            <a:rPr lang="pt-PT" sz="2000" b="1" i="1" dirty="0" smtClean="0">
                              <a:solidFill>
                                <a:srgbClr val="FF33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−</m:t>
                          </m:r>
                        </m:sup>
                      </m:sSup>
                    </m:oMath>
                  </a14:m>
                  <a:r>
                    <a:rPr lang="pt-PT" sz="2000" b="1" dirty="0">
                      <a:solidFill>
                        <a:srgbClr val="FF3300"/>
                      </a:solidFill>
                      <a:latin typeface="Arial" charset="0"/>
                      <a:cs typeface="+mn-cs"/>
                    </a:rPr>
                    <a:t> </a:t>
                  </a:r>
                  <a:r>
                    <a:rPr lang="pt-PT" sz="1800" b="1" dirty="0">
                      <a:solidFill>
                        <a:srgbClr val="FF3300"/>
                      </a:solidFill>
                      <a:latin typeface="Arial" charset="0"/>
                      <a:cs typeface="+mn-cs"/>
                    </a:rPr>
                    <a:t>(Einstein: energia = matéria)</a:t>
                  </a:r>
                  <a:endParaRPr lang="en-GB" sz="1800" b="1" baseline="30000" dirty="0">
                    <a:solidFill>
                      <a:srgbClr val="FF3300"/>
                    </a:solidFill>
                    <a:latin typeface="Arial" charset="0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348173" name="Text Box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3007" y="2440"/>
                  <a:ext cx="2796" cy="252"/>
                </a:xfrm>
                <a:prstGeom prst="rect">
                  <a:avLst/>
                </a:prstGeom>
                <a:blipFill>
                  <a:blip r:embed="rId5"/>
                  <a:stretch>
                    <a:fillRect t="-3030" r="-285" b="-18182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40972" name="Picture 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56" y="2784"/>
              <a:ext cx="1955" cy="15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0967" name="Group 17"/>
          <p:cNvGrpSpPr>
            <a:grpSpLocks/>
          </p:cNvGrpSpPr>
          <p:nvPr/>
        </p:nvGrpSpPr>
        <p:grpSpPr bwMode="auto">
          <a:xfrm>
            <a:off x="98425" y="3260726"/>
            <a:ext cx="3330575" cy="3457576"/>
            <a:chOff x="62" y="2094"/>
            <a:chExt cx="2098" cy="2178"/>
          </a:xfrm>
        </p:grpSpPr>
        <p:pic>
          <p:nvPicPr>
            <p:cNvPr id="40969" name="Picture 18" descr="anderson_c_f2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" y="2152"/>
              <a:ext cx="2098" cy="2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48179" name="Text Box 19"/>
            <p:cNvSpPr txBox="1">
              <a:spLocks noChangeArrowheads="1"/>
            </p:cNvSpPr>
            <p:nvPr/>
          </p:nvSpPr>
          <p:spPr bwMode="auto">
            <a:xfrm>
              <a:off x="1681" y="2094"/>
              <a:ext cx="330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pt-PT" sz="2800" b="1" dirty="0">
                  <a:solidFill>
                    <a:srgbClr val="FF3300"/>
                  </a:solidFill>
                  <a:latin typeface="Arial" charset="0"/>
                  <a:cs typeface="+mn-cs"/>
                </a:rPr>
                <a:t>e</a:t>
              </a:r>
              <a:r>
                <a:rPr lang="pt-PT" sz="2800" b="1" baseline="30000" dirty="0">
                  <a:solidFill>
                    <a:srgbClr val="FF3300"/>
                  </a:solidFill>
                  <a:latin typeface="Arial" charset="0"/>
                  <a:cs typeface="+mn-cs"/>
                </a:rPr>
                <a:t>+</a:t>
              </a:r>
              <a:endParaRPr lang="en-GB" sz="2800" b="1" baseline="30000" dirty="0">
                <a:solidFill>
                  <a:srgbClr val="FF3300"/>
                </a:solidFill>
                <a:latin typeface="Arial" charset="0"/>
                <a:cs typeface="+mn-cs"/>
              </a:endParaRPr>
            </a:p>
          </p:txBody>
        </p:sp>
      </p:grpSp>
      <p:sp>
        <p:nvSpPr>
          <p:cNvPr id="348180" name="Rectangle 20"/>
          <p:cNvSpPr>
            <a:spLocks noGrp="1" noChangeArrowheads="1"/>
          </p:cNvSpPr>
          <p:nvPr>
            <p:ph type="body" idx="1"/>
          </p:nvPr>
        </p:nvSpPr>
        <p:spPr>
          <a:xfrm>
            <a:off x="265584" y="2819400"/>
            <a:ext cx="2362200" cy="914400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pt-PT" sz="1800" b="1" dirty="0">
                <a:solidFill>
                  <a:srgbClr val="FF3300"/>
                </a:solidFill>
                <a:latin typeface="Arial" charset="0"/>
                <a:cs typeface="+mn-cs"/>
              </a:rPr>
              <a:t>Positrão </a:t>
            </a:r>
          </a:p>
          <a:p>
            <a:pPr eaLnBrk="1" hangingPunct="1">
              <a:buFontTx/>
              <a:buNone/>
              <a:defRPr/>
            </a:pPr>
            <a:r>
              <a:rPr lang="pt-PT" sz="1800" b="1" dirty="0">
                <a:solidFill>
                  <a:srgbClr val="FF3300"/>
                </a:solidFill>
                <a:latin typeface="Arial" charset="0"/>
                <a:cs typeface="+mn-cs"/>
              </a:rPr>
              <a:t>(Anderson, 1931)</a:t>
            </a:r>
            <a:endParaRPr lang="en-GB" sz="1800" b="1" dirty="0">
              <a:solidFill>
                <a:srgbClr val="FF3300"/>
              </a:solidFill>
              <a:latin typeface="Arial" charset="0"/>
              <a:cs typeface="+mn-cs"/>
            </a:endParaRPr>
          </a:p>
        </p:txBody>
      </p:sp>
      <p:sp>
        <p:nvSpPr>
          <p:cNvPr id="1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6296" y="638132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1">
                <a:latin typeface="Comic Sans MS"/>
                <a:cs typeface="Comic Sans MS"/>
              </a:defRPr>
            </a:lvl1pPr>
          </a:lstStyle>
          <a:p>
            <a:pPr>
              <a:defRPr/>
            </a:pPr>
            <a:fld id="{46739D13-E5FF-F648-9598-8CC5DA212D08}" type="slidenum">
              <a:rPr lang="en-GB" smtClean="0"/>
              <a:pPr>
                <a:defRPr/>
              </a:pPr>
              <a:t>7</a:t>
            </a:fld>
            <a:r>
              <a:rPr lang="en-GB" dirty="0"/>
              <a:t>/40</a:t>
            </a:r>
          </a:p>
        </p:txBody>
      </p:sp>
      <p:cxnSp>
        <p:nvCxnSpPr>
          <p:cNvPr id="4" name="Conexão Reta Unidirecional 3">
            <a:extLst>
              <a:ext uri="{FF2B5EF4-FFF2-40B4-BE49-F238E27FC236}">
                <a16:creationId xmlns:a16="http://schemas.microsoft.com/office/drawing/2014/main" id="{CBBB1C3D-A79D-660E-5B27-11C34FD1944A}"/>
              </a:ext>
            </a:extLst>
          </p:cNvPr>
          <p:cNvCxnSpPr>
            <a:cxnSpLocks/>
          </p:cNvCxnSpPr>
          <p:nvPr/>
        </p:nvCxnSpPr>
        <p:spPr>
          <a:xfrm flipH="1">
            <a:off x="2522909" y="3352801"/>
            <a:ext cx="176883" cy="25955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CaixaDeTexto 5">
            <a:extLst>
              <a:ext uri="{FF2B5EF4-FFF2-40B4-BE49-F238E27FC236}">
                <a16:creationId xmlns:a16="http://schemas.microsoft.com/office/drawing/2014/main" id="{B135D5C7-65B9-726D-5BAC-BEF835ED25C0}"/>
              </a:ext>
            </a:extLst>
          </p:cNvPr>
          <p:cNvSpPr txBox="1"/>
          <p:nvPr/>
        </p:nvSpPr>
        <p:spPr>
          <a:xfrm>
            <a:off x="3635896" y="6488670"/>
            <a:ext cx="627093" cy="369330"/>
          </a:xfrm>
          <a:prstGeom prst="rect">
            <a:avLst/>
          </a:prstGeom>
          <a:noFill/>
          <a:ln w="254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91439" tIns="91439" rIns="91439" bIns="91439" numCol="1" spcCol="38100" rtlCol="0" anchor="t">
            <a:spAutoFit/>
          </a:bodyPr>
          <a:lstStyle/>
          <a:p>
            <a:pPr marL="0" marR="0" indent="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©2019</a:t>
            </a:r>
          </a:p>
        </p:txBody>
      </p:sp>
      <p:sp>
        <p:nvSpPr>
          <p:cNvPr id="7" name="Text Box 7">
            <a:extLst>
              <a:ext uri="{FF2B5EF4-FFF2-40B4-BE49-F238E27FC236}">
                <a16:creationId xmlns:a16="http://schemas.microsoft.com/office/drawing/2014/main" id="{7E128996-DAC5-5D6E-3DE0-9C1B2E21D1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45174" y="1382712"/>
            <a:ext cx="366333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pt-PT" sz="1800" b="1" dirty="0">
                <a:solidFill>
                  <a:srgbClr val="008000"/>
                </a:solidFill>
                <a:latin typeface="Arial" charset="0"/>
              </a:rPr>
              <a:t>Prevista por Paul Dirac</a:t>
            </a:r>
            <a:br>
              <a:rPr lang="pt-PT" sz="1800" b="1" dirty="0">
                <a:solidFill>
                  <a:srgbClr val="008000"/>
                </a:solidFill>
                <a:latin typeface="Arial" charset="0"/>
              </a:rPr>
            </a:br>
            <a:r>
              <a:rPr lang="pt-PT" sz="1800" b="1" dirty="0">
                <a:solidFill>
                  <a:srgbClr val="008000"/>
                </a:solidFill>
                <a:latin typeface="Arial" charset="0"/>
              </a:rPr>
              <a:t>em 1928–30</a:t>
            </a:r>
          </a:p>
        </p:txBody>
      </p:sp>
      <p:pic>
        <p:nvPicPr>
          <p:cNvPr id="8" name="Picture 10" descr="eq_dirac.gif">
            <a:extLst>
              <a:ext uri="{FF2B5EF4-FFF2-40B4-BE49-F238E27FC236}">
                <a16:creationId xmlns:a16="http://schemas.microsoft.com/office/drawing/2014/main" id="{E596FF74-D88D-C7B6-0391-D54E82540FA4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b="18182"/>
          <a:stretch>
            <a:fillRect/>
          </a:stretch>
        </p:blipFill>
        <p:spPr>
          <a:xfrm>
            <a:off x="5486406" y="2660868"/>
            <a:ext cx="3573220" cy="643180"/>
          </a:xfrm>
          <a:prstGeom prst="rect">
            <a:avLst/>
          </a:prstGeom>
        </p:spPr>
      </p:pic>
      <p:pic>
        <p:nvPicPr>
          <p:cNvPr id="9" name="Picture 9" descr="dirac.gif">
            <a:extLst>
              <a:ext uri="{FF2B5EF4-FFF2-40B4-BE49-F238E27FC236}">
                <a16:creationId xmlns:a16="http://schemas.microsoft.com/office/drawing/2014/main" id="{F588F6BB-0800-F081-99CA-AA4333DAAFC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115119" y="1239837"/>
            <a:ext cx="944507" cy="1335803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0" name="Rectangle 2"/>
          <p:cNvSpPr>
            <a:spLocks noChangeArrowheads="1"/>
          </p:cNvSpPr>
          <p:nvPr/>
        </p:nvSpPr>
        <p:spPr bwMode="auto">
          <a:xfrm>
            <a:off x="228600" y="76200"/>
            <a:ext cx="8686800" cy="609600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rgbClr val="CC3300"/>
              </a:buClr>
              <a:buFont typeface="Wingdings" charset="0"/>
              <a:buNone/>
              <a:defRPr/>
            </a:pPr>
            <a:r>
              <a:rPr lang="pt-PT" b="1" dirty="0">
                <a:solidFill>
                  <a:srgbClr val="CC3300"/>
                </a:solidFill>
                <a:latin typeface="Titillium Web" pitchFamily="2" charset="77"/>
                <a:cs typeface="+mn-cs"/>
              </a:rPr>
              <a:t>A descoberta de novas partículas</a:t>
            </a:r>
          </a:p>
        </p:txBody>
      </p:sp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914400"/>
            <a:ext cx="3352800" cy="489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2" name="CaixaDeTexto 9"/>
          <p:cNvSpPr txBox="1">
            <a:spLocks noChangeArrowheads="1"/>
          </p:cNvSpPr>
          <p:nvPr/>
        </p:nvSpPr>
        <p:spPr bwMode="auto">
          <a:xfrm>
            <a:off x="5629275" y="3168650"/>
            <a:ext cx="64293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pt-PT" sz="4000" b="1" dirty="0">
                <a:solidFill>
                  <a:srgbClr val="FFFF00"/>
                </a:solidFill>
                <a:latin typeface="Times New Roman"/>
                <a:cs typeface="Times New Roman"/>
              </a:rPr>
              <a:t>µ</a:t>
            </a:r>
          </a:p>
        </p:txBody>
      </p:sp>
      <p:sp>
        <p:nvSpPr>
          <p:cNvPr id="43013" name="CaixaDeTexto 10"/>
          <p:cNvSpPr txBox="1">
            <a:spLocks noChangeArrowheads="1"/>
          </p:cNvSpPr>
          <p:nvPr/>
        </p:nvSpPr>
        <p:spPr bwMode="auto">
          <a:xfrm>
            <a:off x="7700963" y="1311275"/>
            <a:ext cx="642937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pt-PT" sz="4000" b="1" dirty="0">
                <a:solidFill>
                  <a:srgbClr val="FFFF00"/>
                </a:solidFill>
                <a:latin typeface="Times New Roman"/>
                <a:cs typeface="Times New Roman"/>
              </a:rPr>
              <a:t>e</a:t>
            </a:r>
          </a:p>
        </p:txBody>
      </p:sp>
      <p:pic>
        <p:nvPicPr>
          <p:cNvPr id="4301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229" y="2697163"/>
            <a:ext cx="2155409" cy="15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5" name="CaixaDeTexto 12"/>
          <p:cNvSpPr txBox="1">
            <a:spLocks noChangeArrowheads="1"/>
          </p:cNvSpPr>
          <p:nvPr/>
        </p:nvSpPr>
        <p:spPr bwMode="auto">
          <a:xfrm>
            <a:off x="304800" y="1720850"/>
            <a:ext cx="50292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pt-PT" sz="1800" b="1" dirty="0">
                <a:solidFill>
                  <a:srgbClr val="008000"/>
                </a:solidFill>
                <a:latin typeface="Titillium Web" pitchFamily="2" charset="77"/>
              </a:rPr>
              <a:t>Anderson </a:t>
            </a:r>
            <a:r>
              <a:rPr lang="pt-PT" sz="1800" b="1" dirty="0" err="1">
                <a:solidFill>
                  <a:srgbClr val="008000"/>
                </a:solidFill>
                <a:latin typeface="Titillium Web" pitchFamily="2" charset="77"/>
              </a:rPr>
              <a:t>and</a:t>
            </a:r>
            <a:r>
              <a:rPr lang="pt-PT" sz="1800" b="1" dirty="0">
                <a:solidFill>
                  <a:srgbClr val="008000"/>
                </a:solidFill>
                <a:latin typeface="Titillium Web" pitchFamily="2" charset="77"/>
              </a:rPr>
              <a:t> </a:t>
            </a:r>
            <a:r>
              <a:rPr lang="pt-PT" sz="1800" b="1" dirty="0" err="1">
                <a:solidFill>
                  <a:srgbClr val="008000"/>
                </a:solidFill>
                <a:latin typeface="Titillium Web" pitchFamily="2" charset="77"/>
              </a:rPr>
              <a:t>Neddermeyer</a:t>
            </a:r>
            <a:r>
              <a:rPr lang="pt-PT" sz="1800" b="1" dirty="0">
                <a:solidFill>
                  <a:srgbClr val="008000"/>
                </a:solidFill>
                <a:latin typeface="Titillium Web" pitchFamily="2" charset="77"/>
              </a:rPr>
              <a:t> transportaram o detetor para a montanha (</a:t>
            </a:r>
            <a:r>
              <a:rPr lang="pt-PT" sz="1800" b="1" dirty="0" err="1">
                <a:solidFill>
                  <a:srgbClr val="008000"/>
                </a:solidFill>
                <a:latin typeface="Titillium Web" pitchFamily="2" charset="77"/>
              </a:rPr>
              <a:t>Peak</a:t>
            </a:r>
            <a:r>
              <a:rPr lang="pt-PT" sz="1800" b="1" dirty="0">
                <a:solidFill>
                  <a:srgbClr val="008000"/>
                </a:solidFill>
                <a:latin typeface="Titillium Web" pitchFamily="2" charset="77"/>
              </a:rPr>
              <a:t> </a:t>
            </a:r>
            <a:r>
              <a:rPr lang="pt-PT" sz="1800" b="1" dirty="0" err="1">
                <a:solidFill>
                  <a:srgbClr val="008000"/>
                </a:solidFill>
                <a:latin typeface="Titillium Web" pitchFamily="2" charset="77"/>
              </a:rPr>
              <a:t>mountain</a:t>
            </a:r>
            <a:r>
              <a:rPr lang="pt-PT" sz="1800" b="1" dirty="0">
                <a:solidFill>
                  <a:srgbClr val="008000"/>
                </a:solidFill>
                <a:latin typeface="Titillium Web" pitchFamily="2" charset="77"/>
              </a:rPr>
              <a:t>)</a:t>
            </a:r>
          </a:p>
        </p:txBody>
      </p:sp>
      <p:cxnSp>
        <p:nvCxnSpPr>
          <p:cNvPr id="15" name="Conexão recta unidireccional 14"/>
          <p:cNvCxnSpPr/>
          <p:nvPr/>
        </p:nvCxnSpPr>
        <p:spPr>
          <a:xfrm rot="5400000">
            <a:off x="434975" y="4589463"/>
            <a:ext cx="1214437" cy="158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3017" name="CaixaDeTexto 15"/>
              <p:cNvSpPr txBox="1">
                <a:spLocks noChangeArrowheads="1"/>
              </p:cNvSpPr>
              <p:nvPr/>
            </p:nvSpPr>
            <p:spPr bwMode="auto">
              <a:xfrm>
                <a:off x="1271588" y="4483100"/>
                <a:ext cx="500062" cy="6413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PT" sz="3600" b="1" i="0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µ</m:t>
                      </m:r>
                    </m:oMath>
                  </m:oMathPara>
                </a14:m>
                <a:endParaRPr lang="pt-PT" sz="3600" b="1" dirty="0">
                  <a:solidFill>
                    <a:srgbClr val="FF0000"/>
                  </a:solidFill>
                  <a:latin typeface="Verdana" charset="0"/>
                </a:endParaRPr>
              </a:p>
            </p:txBody>
          </p:sp>
        </mc:Choice>
        <mc:Fallback xmlns="">
          <p:sp>
            <p:nvSpPr>
              <p:cNvPr id="43017" name="CaixaDeTexto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271588" y="4483100"/>
                <a:ext cx="500062" cy="641350"/>
              </a:xfrm>
              <a:prstGeom prst="rect">
                <a:avLst/>
              </a:prstGeom>
              <a:blipFill>
                <a:blip r:embed="rId5"/>
                <a:stretch>
                  <a:fillRect l="-7500" r="-5000" b="-13462"/>
                </a:stretch>
              </a:blip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301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6087" y="2697162"/>
            <a:ext cx="2111463" cy="15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3019" name="CaixaDeTexto 26"/>
              <p:cNvSpPr txBox="1">
                <a:spLocks noChangeArrowheads="1"/>
              </p:cNvSpPr>
              <p:nvPr/>
            </p:nvSpPr>
            <p:spPr bwMode="auto">
              <a:xfrm>
                <a:off x="2051720" y="5105400"/>
                <a:ext cx="2857500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14:m>
                  <m:oMath xmlns:m="http://schemas.openxmlformats.org/officeDocument/2006/math">
                    <m:r>
                      <a:rPr lang="pt-PT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  <m:r>
                      <a:rPr lang="pt-PT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≅2,2×</m:t>
                    </m:r>
                    <m:sSup>
                      <m:sSupPr>
                        <m:ctrlPr>
                          <a:rPr lang="pt-PT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t-PT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pt-PT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−6</m:t>
                        </m:r>
                      </m:sup>
                    </m:sSup>
                  </m:oMath>
                </a14:m>
                <a:r>
                  <a:rPr lang="pt-PT" dirty="0">
                    <a:solidFill>
                      <a:srgbClr val="0070C0"/>
                    </a:solidFill>
                    <a:latin typeface="Titillium Web" pitchFamily="2" charset="77"/>
                  </a:rPr>
                  <a:t> s</a:t>
                </a:r>
              </a:p>
            </p:txBody>
          </p:sp>
        </mc:Choice>
        <mc:Fallback xmlns="">
          <p:sp>
            <p:nvSpPr>
              <p:cNvPr id="43019" name="CaixaDeTexto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051720" y="5105400"/>
                <a:ext cx="2857500" cy="461665"/>
              </a:xfrm>
              <a:prstGeom prst="rect">
                <a:avLst/>
              </a:prstGeom>
              <a:blipFill>
                <a:blip r:embed="rId7"/>
                <a:stretch>
                  <a:fillRect t="-10811" b="-29730"/>
                </a:stretch>
              </a:blip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CaixaDeTexto 27"/>
              <p:cNvSpPr txBox="1"/>
              <p:nvPr/>
            </p:nvSpPr>
            <p:spPr>
              <a:xfrm>
                <a:off x="2005494" y="5834063"/>
                <a:ext cx="3276600" cy="406400"/>
              </a:xfrm>
              <a:prstGeom prst="rect">
                <a:avLst/>
              </a:prstGeom>
              <a:solidFill>
                <a:srgbClr val="FFFFCC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>
                  <a:buClr>
                    <a:srgbClr val="000000"/>
                  </a:buClr>
                  <a:buSzPct val="100000"/>
                  <a:buFont typeface="Times New Roman" charset="0"/>
                  <a:buNone/>
                  <a:defRPr/>
                </a:pPr>
                <a14:m>
                  <m:oMath xmlns:m="http://schemas.openxmlformats.org/officeDocument/2006/math">
                    <m:r>
                      <a:rPr lang="pt-PT" sz="2000" b="1" i="1" dirty="0" smtClean="0">
                        <a:solidFill>
                          <a:srgbClr val="CC3300"/>
                        </a:solidFill>
                        <a:latin typeface="Cambria Math" panose="02040503050406030204" pitchFamily="18" charset="0"/>
                      </a:rPr>
                      <m:t>𝒅</m:t>
                    </m:r>
                    <m:r>
                      <a:rPr lang="pt-PT" sz="2000" b="1" i="1" dirty="0" smtClean="0">
                        <a:solidFill>
                          <a:srgbClr val="CC3300"/>
                        </a:solidFill>
                        <a:latin typeface="Cambria Math" panose="02040503050406030204" pitchFamily="18" charset="0"/>
                      </a:rPr>
                      <m:t> = </m:t>
                    </m:r>
                    <m:r>
                      <a:rPr lang="pt-PT" sz="2000" b="1" i="1" dirty="0" smtClean="0">
                        <a:solidFill>
                          <a:srgbClr val="CC3300"/>
                        </a:solidFill>
                        <a:latin typeface="Cambria Math" panose="02040503050406030204" pitchFamily="18" charset="0"/>
                      </a:rPr>
                      <m:t>𝒗</m:t>
                    </m:r>
                    <m:r>
                      <a:rPr lang="pt-PT" sz="2000" b="1" i="1" dirty="0" smtClean="0">
                        <a:solidFill>
                          <a:srgbClr val="CC33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pt-PT" sz="2000" b="1" i="1" dirty="0" smtClean="0">
                        <a:solidFill>
                          <a:srgbClr val="CC3300"/>
                        </a:solidFill>
                        <a:latin typeface="Cambria Math" panose="02040503050406030204" pitchFamily="18" charset="0"/>
                      </a:rPr>
                      <m:t>𝒕</m:t>
                    </m:r>
                    <m:r>
                      <a:rPr lang="pt-PT" sz="2000" b="1" i="1" dirty="0" smtClean="0">
                        <a:solidFill>
                          <a:srgbClr val="CC3300"/>
                        </a:solidFill>
                        <a:latin typeface="Cambria Math" panose="02040503050406030204" pitchFamily="18" charset="0"/>
                      </a:rPr>
                      <m:t> = </m:t>
                    </m:r>
                    <m:r>
                      <a:rPr lang="pt-PT" sz="2000" b="1" i="1" dirty="0" smtClean="0">
                        <a:solidFill>
                          <a:srgbClr val="CC3300"/>
                        </a:solidFill>
                        <a:latin typeface="Cambria Math" panose="02040503050406030204" pitchFamily="18" charset="0"/>
                      </a:rPr>
                      <m:t>𝟔𝟎𝟎</m:t>
                    </m:r>
                    <m:r>
                      <a:rPr lang="pt-PT" sz="2000" b="1" i="1" dirty="0" smtClean="0">
                        <a:solidFill>
                          <a:srgbClr val="CC33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pt-PT" sz="2000" b="1" dirty="0">
                    <a:solidFill>
                      <a:srgbClr val="CC3300"/>
                    </a:solidFill>
                    <a:latin typeface="Verdana" charset="0"/>
                  </a:rPr>
                  <a:t>m ?!!!</a:t>
                </a:r>
              </a:p>
            </p:txBody>
          </p:sp>
        </mc:Choice>
        <mc:Fallback xmlns="">
          <p:sp>
            <p:nvSpPr>
              <p:cNvPr id="28" name="CaixaDeTexto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05494" y="5834063"/>
                <a:ext cx="3276600" cy="406400"/>
              </a:xfrm>
              <a:prstGeom prst="rect">
                <a:avLst/>
              </a:prstGeom>
              <a:blipFill>
                <a:blip r:embed="rId8"/>
                <a:stretch>
                  <a:fillRect t="-5714" b="-20000"/>
                </a:stretch>
              </a:blipFill>
              <a:ln>
                <a:solidFill>
                  <a:schemeClr val="bg1">
                    <a:lumMod val="50000"/>
                  </a:schemeClr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Conexão recta 18"/>
          <p:cNvCxnSpPr/>
          <p:nvPr/>
        </p:nvCxnSpPr>
        <p:spPr>
          <a:xfrm>
            <a:off x="500063" y="5348288"/>
            <a:ext cx="928687" cy="1587"/>
          </a:xfrm>
          <a:prstGeom prst="line">
            <a:avLst/>
          </a:prstGeom>
          <a:ln w="508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xão recta unidireccional 20"/>
          <p:cNvCxnSpPr/>
          <p:nvPr/>
        </p:nvCxnSpPr>
        <p:spPr>
          <a:xfrm rot="5400000">
            <a:off x="142875" y="5919788"/>
            <a:ext cx="1214437" cy="357188"/>
          </a:xfrm>
          <a:prstGeom prst="straightConnector1">
            <a:avLst/>
          </a:prstGeom>
          <a:ln w="508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xão recta unidireccional 23"/>
          <p:cNvCxnSpPr/>
          <p:nvPr/>
        </p:nvCxnSpPr>
        <p:spPr>
          <a:xfrm rot="16200000" flipH="1">
            <a:off x="535781" y="5955507"/>
            <a:ext cx="1214437" cy="285750"/>
          </a:xfrm>
          <a:prstGeom prst="straightConnector1">
            <a:avLst/>
          </a:prstGeom>
          <a:ln w="50800">
            <a:solidFill>
              <a:srgbClr val="00B0F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3024" name="CaixaDeTexto 25"/>
              <p:cNvSpPr txBox="1">
                <a:spLocks noChangeArrowheads="1"/>
              </p:cNvSpPr>
              <p:nvPr/>
            </p:nvSpPr>
            <p:spPr bwMode="auto">
              <a:xfrm>
                <a:off x="214313" y="5919788"/>
                <a:ext cx="500062" cy="6413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PT" sz="36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𝒆</m:t>
                      </m:r>
                    </m:oMath>
                  </m:oMathPara>
                </a14:m>
                <a:endParaRPr lang="pt-PT" sz="3600" b="1" dirty="0">
                  <a:solidFill>
                    <a:srgbClr val="FF0000"/>
                  </a:solidFill>
                  <a:latin typeface="Verdana" charset="0"/>
                </a:endParaRPr>
              </a:p>
            </p:txBody>
          </p:sp>
        </mc:Choice>
        <mc:Fallback xmlns="">
          <p:sp>
            <p:nvSpPr>
              <p:cNvPr id="43024" name="CaixaDeTexto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14313" y="5919788"/>
                <a:ext cx="500062" cy="641350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6" name="Conexão recta unidireccional 25"/>
          <p:cNvCxnSpPr/>
          <p:nvPr/>
        </p:nvCxnSpPr>
        <p:spPr>
          <a:xfrm rot="16200000" flipH="1">
            <a:off x="1000126" y="5491162"/>
            <a:ext cx="500062" cy="500063"/>
          </a:xfrm>
          <a:prstGeom prst="straightConnector1">
            <a:avLst/>
          </a:prstGeom>
          <a:ln w="50800">
            <a:solidFill>
              <a:schemeClr val="accent3">
                <a:lumMod val="40000"/>
                <a:lumOff val="6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3026" name="Rectângulo 26"/>
              <p:cNvSpPr>
                <a:spLocks noChangeArrowheads="1"/>
              </p:cNvSpPr>
              <p:nvPr/>
            </p:nvSpPr>
            <p:spPr bwMode="auto">
              <a:xfrm>
                <a:off x="1331913" y="5445125"/>
                <a:ext cx="561372" cy="6463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>
                  <a:buClr>
                    <a:srgbClr val="000000"/>
                  </a:buClr>
                  <a:buSzPct val="1000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PT" sz="36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𝝂</m:t>
                      </m:r>
                    </m:oMath>
                  </m:oMathPara>
                </a14:m>
                <a:endParaRPr lang="pt-PT" sz="3600" b="1" dirty="0">
                  <a:solidFill>
                    <a:srgbClr val="FF0000"/>
                  </a:solidFill>
                  <a:latin typeface="Symbol" charset="0"/>
                </a:endParaRPr>
              </a:p>
            </p:txBody>
          </p:sp>
        </mc:Choice>
        <mc:Fallback xmlns="">
          <p:sp>
            <p:nvSpPr>
              <p:cNvPr id="43026" name="Rectângulo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331913" y="5445125"/>
                <a:ext cx="561372" cy="646331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027" name="Rectângulo 28"/>
              <p:cNvSpPr>
                <a:spLocks noChangeArrowheads="1"/>
              </p:cNvSpPr>
              <p:nvPr/>
            </p:nvSpPr>
            <p:spPr bwMode="auto">
              <a:xfrm>
                <a:off x="734823" y="5973122"/>
                <a:ext cx="561372" cy="6463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>
                  <a:buClr>
                    <a:srgbClr val="000000"/>
                  </a:buClr>
                  <a:buSzPct val="1000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pt-PT" sz="36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pt-PT" sz="36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𝝂</m:t>
                          </m:r>
                        </m:e>
                      </m:acc>
                    </m:oMath>
                  </m:oMathPara>
                </a14:m>
                <a:endParaRPr lang="pt-PT" sz="3600" b="1" dirty="0">
                  <a:solidFill>
                    <a:srgbClr val="FF0000"/>
                  </a:solidFill>
                  <a:latin typeface="Symbol" charset="0"/>
                </a:endParaRPr>
              </a:p>
            </p:txBody>
          </p:sp>
        </mc:Choice>
        <mc:Fallback xmlns="">
          <p:sp>
            <p:nvSpPr>
              <p:cNvPr id="43027" name="Rectângulo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34823" y="5973122"/>
                <a:ext cx="561372" cy="646331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8554" name="Rectangle 26"/>
              <p:cNvSpPr>
                <a:spLocks noChangeArrowheads="1"/>
              </p:cNvSpPr>
              <p:nvPr/>
            </p:nvSpPr>
            <p:spPr bwMode="auto">
              <a:xfrm>
                <a:off x="381000" y="990600"/>
                <a:ext cx="4610100" cy="6096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342900" indent="-342900">
                  <a:spcBef>
                    <a:spcPct val="20000"/>
                  </a:spcBef>
                  <a:defRPr/>
                </a:pPr>
                <a14:m>
                  <m:oMath xmlns:m="http://schemas.openxmlformats.org/officeDocument/2006/math">
                    <m:r>
                      <a:rPr lang="pt-PT" sz="3600" i="1" smtClean="0">
                        <a:solidFill>
                          <a:srgbClr val="FF3300"/>
                        </a:solidFill>
                        <a:latin typeface="Cambria Math" panose="02040503050406030204" pitchFamily="18" charset="0"/>
                        <a:cs typeface="+mn-cs"/>
                      </a:rPr>
                      <m:t>𝜇</m:t>
                    </m:r>
                  </m:oMath>
                </a14:m>
                <a:r>
                  <a:rPr lang="pt-PT" sz="3600" dirty="0">
                    <a:solidFill>
                      <a:srgbClr val="FF3300"/>
                    </a:solidFill>
                    <a:latin typeface="Titillium Web" pitchFamily="2" charset="77"/>
                    <a:cs typeface="+mn-cs"/>
                  </a:rPr>
                  <a:t> </a:t>
                </a:r>
                <a:r>
                  <a:rPr lang="pt-PT" dirty="0">
                    <a:solidFill>
                      <a:srgbClr val="FF3300"/>
                    </a:solidFill>
                    <a:latin typeface="Titillium Web" pitchFamily="2" charset="77"/>
                    <a:cs typeface="+mn-cs"/>
                  </a:rPr>
                  <a:t>(Muão/</a:t>
                </a:r>
                <a:r>
                  <a:rPr lang="pt-PT" dirty="0" err="1">
                    <a:solidFill>
                      <a:srgbClr val="FF3300"/>
                    </a:solidFill>
                    <a:latin typeface="Titillium Web" pitchFamily="2" charset="77"/>
                    <a:cs typeface="+mn-cs"/>
                  </a:rPr>
                  <a:t>ón</a:t>
                </a:r>
                <a:r>
                  <a:rPr lang="pt-PT" dirty="0">
                    <a:solidFill>
                      <a:srgbClr val="FF3300"/>
                    </a:solidFill>
                    <a:latin typeface="Titillium Web" pitchFamily="2" charset="77"/>
                    <a:cs typeface="+mn-cs"/>
                  </a:rPr>
                  <a:t>) – Anderson (1937)</a:t>
                </a:r>
                <a:r>
                  <a:rPr lang="pt-PT" sz="3600" dirty="0">
                    <a:solidFill>
                      <a:srgbClr val="FF3300"/>
                    </a:solidFill>
                    <a:latin typeface="Titillium Web" pitchFamily="2" charset="77"/>
                    <a:cs typeface="+mn-cs"/>
                  </a:rPr>
                  <a:t> </a:t>
                </a:r>
              </a:p>
            </p:txBody>
          </p:sp>
        </mc:Choice>
        <mc:Fallback xmlns="">
          <p:sp>
            <p:nvSpPr>
              <p:cNvPr id="278554" name="Rectangle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81000" y="990600"/>
                <a:ext cx="4610100" cy="609600"/>
              </a:xfrm>
              <a:prstGeom prst="rect">
                <a:avLst/>
              </a:prstGeom>
              <a:blipFill>
                <a:blip r:embed="rId12"/>
                <a:stretch>
                  <a:fillRect l="-1648" b="-2040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8555" name="Text Box 27"/>
          <p:cNvSpPr txBox="1">
            <a:spLocks noChangeArrowheads="1"/>
          </p:cNvSpPr>
          <p:nvPr/>
        </p:nvSpPr>
        <p:spPr bwMode="auto">
          <a:xfrm>
            <a:off x="2008044" y="4483100"/>
            <a:ext cx="265970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pt-PT" sz="1800" b="1" dirty="0">
                <a:solidFill>
                  <a:srgbClr val="3333FF"/>
                </a:solidFill>
                <a:latin typeface="Titillium Web" pitchFamily="2" charset="77"/>
                <a:cs typeface="+mn-cs"/>
              </a:rPr>
              <a:t>Rossi, 1940:</a:t>
            </a:r>
          </a:p>
          <a:p>
            <a:pPr>
              <a:defRPr/>
            </a:pPr>
            <a:r>
              <a:rPr lang="pt-PT" sz="1800" b="1" dirty="0">
                <a:solidFill>
                  <a:srgbClr val="3333FF"/>
                </a:solidFill>
                <a:latin typeface="Titillium Web" pitchFamily="2" charset="77"/>
                <a:cs typeface="+mn-cs"/>
              </a:rPr>
              <a:t>Tempo de vida do muão. </a:t>
            </a:r>
          </a:p>
        </p:txBody>
      </p:sp>
      <p:cxnSp>
        <p:nvCxnSpPr>
          <p:cNvPr id="27" name="Conexão recta unidireccional 23"/>
          <p:cNvCxnSpPr/>
          <p:nvPr/>
        </p:nvCxnSpPr>
        <p:spPr>
          <a:xfrm>
            <a:off x="1101725" y="5516563"/>
            <a:ext cx="649288" cy="1081087"/>
          </a:xfrm>
          <a:prstGeom prst="straightConnector1">
            <a:avLst/>
          </a:prstGeom>
          <a:ln w="50800">
            <a:solidFill>
              <a:srgbClr val="00B0F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6296" y="638132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1">
                <a:latin typeface="Comic Sans MS"/>
                <a:cs typeface="Comic Sans MS"/>
              </a:defRPr>
            </a:lvl1pPr>
          </a:lstStyle>
          <a:p>
            <a:pPr>
              <a:defRPr/>
            </a:pPr>
            <a:fld id="{46739D13-E5FF-F648-9598-8CC5DA212D08}" type="slidenum">
              <a:rPr lang="en-GB" smtClean="0"/>
              <a:pPr>
                <a:defRPr/>
              </a:pPr>
              <a:t>8</a:t>
            </a:fld>
            <a:r>
              <a:rPr lang="en-GB" dirty="0"/>
              <a:t>/40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AFAA4E7A-8274-8CF8-210B-587BF4EAF4CD}"/>
              </a:ext>
            </a:extLst>
          </p:cNvPr>
          <p:cNvSpPr txBox="1"/>
          <p:nvPr/>
        </p:nvSpPr>
        <p:spPr>
          <a:xfrm>
            <a:off x="2005494" y="6284680"/>
            <a:ext cx="458288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pt-PT" sz="2400" b="1" dirty="0">
                <a:solidFill>
                  <a:srgbClr val="3333FF"/>
                </a:solidFill>
                <a:latin typeface="Titillium Web" pitchFamily="2" charset="77"/>
                <a:cs typeface="+mn-cs"/>
              </a:rPr>
              <a:t>Dilatação [relativista] do tempo!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aixaDeTexto 3">
                <a:extLst>
                  <a:ext uri="{FF2B5EF4-FFF2-40B4-BE49-F238E27FC236}">
                    <a16:creationId xmlns:a16="http://schemas.microsoft.com/office/drawing/2014/main" id="{BE799A1E-A0EB-B8FF-46CA-D12F2EBD6FEE}"/>
                  </a:ext>
                </a:extLst>
              </p:cNvPr>
              <p:cNvSpPr txBox="1"/>
              <p:nvPr/>
            </p:nvSpPr>
            <p:spPr>
              <a:xfrm>
                <a:off x="304800" y="2267580"/>
                <a:ext cx="379315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sz="1800" dirty="0">
                    <a:latin typeface="Titillium Web" pitchFamily="2" charset="77"/>
                  </a:rPr>
                  <a:t>(procuravam o mesão de </a:t>
                </a:r>
                <a:r>
                  <a:rPr lang="pt-PT" sz="1800" dirty="0" err="1">
                    <a:latin typeface="Titillium Web" pitchFamily="2" charset="77"/>
                  </a:rPr>
                  <a:t>Yukawa</a:t>
                </a:r>
                <a:r>
                  <a:rPr lang="pt-PT" sz="1800" dirty="0">
                    <a:latin typeface="Titillium Web" pitchFamily="2" charset="77"/>
                  </a:rPr>
                  <a:t> [</a:t>
                </a:r>
                <a14:m>
                  <m:oMath xmlns:m="http://schemas.openxmlformats.org/officeDocument/2006/math">
                    <m:r>
                      <a:rPr lang="pt-PT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pt-PT" sz="1800" dirty="0">
                    <a:latin typeface="Titillium Web" pitchFamily="2" charset="77"/>
                  </a:rPr>
                  <a:t>])</a:t>
                </a:r>
              </a:p>
            </p:txBody>
          </p:sp>
        </mc:Choice>
        <mc:Fallback xmlns="">
          <p:sp>
            <p:nvSpPr>
              <p:cNvPr id="4" name="CaixaDeTexto 3">
                <a:extLst>
                  <a:ext uri="{FF2B5EF4-FFF2-40B4-BE49-F238E27FC236}">
                    <a16:creationId xmlns:a16="http://schemas.microsoft.com/office/drawing/2014/main" id="{BE799A1E-A0EB-B8FF-46CA-D12F2EBD6F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2267580"/>
                <a:ext cx="3793154" cy="369332"/>
              </a:xfrm>
              <a:prstGeom prst="rect">
                <a:avLst/>
              </a:prstGeom>
              <a:blipFill>
                <a:blip r:embed="rId13"/>
                <a:stretch>
                  <a:fillRect l="-1338" t="-6667" r="-334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9" grpId="0"/>
      <p:bldP spid="28" grpId="0" animBg="1"/>
      <p:bldP spid="278555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Rectangle 2"/>
          <p:cNvSpPr>
            <a:spLocks noChangeArrowheads="1"/>
          </p:cNvSpPr>
          <p:nvPr/>
        </p:nvSpPr>
        <p:spPr bwMode="auto">
          <a:xfrm>
            <a:off x="228600" y="76200"/>
            <a:ext cx="8686800" cy="609600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rgbClr val="CC3300"/>
              </a:buClr>
              <a:buFont typeface="Wingdings" charset="0"/>
              <a:buNone/>
              <a:defRPr/>
            </a:pPr>
            <a:r>
              <a:rPr lang="pt-PT" b="1">
                <a:solidFill>
                  <a:srgbClr val="CC3300"/>
                </a:solidFill>
                <a:latin typeface="Comic Sans MS" charset="0"/>
                <a:cs typeface="+mn-cs"/>
              </a:rPr>
              <a:t>A descoberta de novas partículas</a:t>
            </a:r>
          </a:p>
        </p:txBody>
      </p:sp>
      <p:sp>
        <p:nvSpPr>
          <p:cNvPr id="282639" name="Rectangle 15"/>
          <p:cNvSpPr>
            <a:spLocks noChangeArrowheads="1"/>
          </p:cNvSpPr>
          <p:nvPr/>
        </p:nvSpPr>
        <p:spPr bwMode="auto">
          <a:xfrm>
            <a:off x="4780384" y="3886200"/>
            <a:ext cx="1447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FF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pt-PT" dirty="0">
                <a:solidFill>
                  <a:srgbClr val="FF3300"/>
                </a:solidFill>
                <a:latin typeface="Arial" charset="0"/>
                <a:cs typeface="+mn-cs"/>
              </a:rPr>
              <a:t>Anos 50</a:t>
            </a:r>
            <a:endParaRPr lang="en-GB" sz="2800" dirty="0">
              <a:solidFill>
                <a:srgbClr val="FF3300"/>
              </a:solidFill>
              <a:latin typeface="Symbol" charset="0"/>
              <a:cs typeface="+mn-cs"/>
            </a:endParaRPr>
          </a:p>
        </p:txBody>
      </p:sp>
      <p:sp>
        <p:nvSpPr>
          <p:cNvPr id="282640" name="Rectangle 16"/>
          <p:cNvSpPr>
            <a:spLocks noChangeArrowheads="1"/>
          </p:cNvSpPr>
          <p:nvPr/>
        </p:nvSpPr>
        <p:spPr bwMode="auto">
          <a:xfrm>
            <a:off x="287338" y="843434"/>
            <a:ext cx="355578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pt-PT" sz="3600" dirty="0">
                <a:solidFill>
                  <a:srgbClr val="FF3300"/>
                </a:solidFill>
                <a:latin typeface="Symbol" charset="0"/>
                <a:cs typeface="+mn-cs"/>
              </a:rPr>
              <a:t>π </a:t>
            </a:r>
            <a:r>
              <a:rPr lang="pt-PT" dirty="0">
                <a:solidFill>
                  <a:srgbClr val="FF3300"/>
                </a:solidFill>
                <a:latin typeface="Arial" charset="0"/>
                <a:cs typeface="+mn-cs"/>
              </a:rPr>
              <a:t>(Powell, </a:t>
            </a:r>
            <a:r>
              <a:rPr lang="pt-PT" dirty="0" err="1">
                <a:solidFill>
                  <a:srgbClr val="FF3300"/>
                </a:solidFill>
                <a:latin typeface="Arial" charset="0"/>
                <a:cs typeface="+mn-cs"/>
              </a:rPr>
              <a:t>Lattes</a:t>
            </a:r>
            <a:r>
              <a:rPr lang="pt-PT" dirty="0">
                <a:solidFill>
                  <a:srgbClr val="FF3300"/>
                </a:solidFill>
                <a:latin typeface="Arial" charset="0"/>
                <a:cs typeface="+mn-cs"/>
              </a:rPr>
              <a:t>, 1947)</a:t>
            </a:r>
          </a:p>
        </p:txBody>
      </p:sp>
      <p:sp>
        <p:nvSpPr>
          <p:cNvPr id="282641" name="Text Box 17"/>
          <p:cNvSpPr txBox="1">
            <a:spLocks noChangeArrowheads="1"/>
          </p:cNvSpPr>
          <p:nvPr/>
        </p:nvSpPr>
        <p:spPr bwMode="auto">
          <a:xfrm>
            <a:off x="304800" y="1628800"/>
            <a:ext cx="2223235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pt-PT" sz="2000" dirty="0" err="1">
                <a:solidFill>
                  <a:srgbClr val="009900"/>
                </a:solidFill>
                <a:latin typeface="Arial" charset="0"/>
                <a:cs typeface="+mn-cs"/>
              </a:rPr>
              <a:t>Interacções</a:t>
            </a:r>
            <a:r>
              <a:rPr lang="pt-PT" sz="2000" dirty="0">
                <a:solidFill>
                  <a:srgbClr val="009900"/>
                </a:solidFill>
                <a:latin typeface="Arial" charset="0"/>
                <a:cs typeface="+mn-cs"/>
              </a:rPr>
              <a:t> fortes </a:t>
            </a:r>
            <a:br>
              <a:rPr lang="pt-PT" sz="2000" dirty="0">
                <a:solidFill>
                  <a:srgbClr val="009900"/>
                </a:solidFill>
                <a:latin typeface="Arial" charset="0"/>
                <a:cs typeface="+mn-cs"/>
              </a:rPr>
            </a:br>
            <a:r>
              <a:rPr lang="pt-PT" sz="2000" dirty="0">
                <a:solidFill>
                  <a:srgbClr val="009900"/>
                </a:solidFill>
                <a:latin typeface="Arial" charset="0"/>
                <a:cs typeface="+mn-cs"/>
              </a:rPr>
              <a:t>(</a:t>
            </a:r>
            <a:r>
              <a:rPr lang="pt-PT" sz="2000" dirty="0" err="1">
                <a:solidFill>
                  <a:srgbClr val="009900"/>
                </a:solidFill>
                <a:latin typeface="Arial" charset="0"/>
                <a:cs typeface="+mn-cs"/>
              </a:rPr>
              <a:t>Yukawa</a:t>
            </a:r>
            <a:r>
              <a:rPr lang="pt-PT" sz="2000" dirty="0">
                <a:solidFill>
                  <a:srgbClr val="009900"/>
                </a:solidFill>
                <a:latin typeface="Arial" charset="0"/>
                <a:cs typeface="+mn-cs"/>
              </a:rPr>
              <a:t>, 1934)</a:t>
            </a:r>
            <a:endParaRPr lang="en-GB" sz="2000" dirty="0">
              <a:solidFill>
                <a:srgbClr val="009900"/>
              </a:solidFill>
              <a:latin typeface="Arial" charset="0"/>
              <a:cs typeface="+mn-cs"/>
            </a:endParaRPr>
          </a:p>
        </p:txBody>
      </p:sp>
      <p:pic>
        <p:nvPicPr>
          <p:cNvPr id="45061" name="Picture 3" descr="I:\FIGS\Cosmotron_1953_3GeV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1825" y="4572000"/>
            <a:ext cx="5972175" cy="229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CaixaDeTexto 18"/>
          <p:cNvSpPr txBox="1"/>
          <p:nvPr/>
        </p:nvSpPr>
        <p:spPr>
          <a:xfrm>
            <a:off x="155561" y="4576778"/>
            <a:ext cx="1143009" cy="461665"/>
          </a:xfrm>
          <a:prstGeom prst="rect">
            <a:avLst/>
          </a:prstGeom>
          <a:solidFill>
            <a:schemeClr val="bg2"/>
          </a:solidFill>
          <a:effectLst>
            <a:innerShdw blurRad="114300">
              <a:prstClr val="black"/>
            </a:innerShdw>
          </a:effec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pt-PT" b="1" dirty="0">
                <a:solidFill>
                  <a:schemeClr val="bg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</a:rPr>
              <a:t>1953</a:t>
            </a:r>
          </a:p>
        </p:txBody>
      </p:sp>
      <p:sp>
        <p:nvSpPr>
          <p:cNvPr id="21" name="CaixaDeTexto 20"/>
          <p:cNvSpPr txBox="1"/>
          <p:nvPr/>
        </p:nvSpPr>
        <p:spPr>
          <a:xfrm>
            <a:off x="87267" y="5253546"/>
            <a:ext cx="2878399" cy="682141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  <a:effectLst>
            <a:innerShdw blurRad="114300">
              <a:prstClr val="black"/>
            </a:innerShdw>
          </a:effec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pt-PT" sz="1800" dirty="0" err="1">
                <a:solidFill>
                  <a:srgbClr val="27422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Cosmotron</a:t>
            </a:r>
            <a:r>
              <a:rPr lang="pt-PT" sz="1800" dirty="0">
                <a:solidFill>
                  <a:srgbClr val="27422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 (</a:t>
            </a:r>
            <a:r>
              <a:rPr lang="pt-PT" sz="1800" dirty="0" err="1">
                <a:solidFill>
                  <a:srgbClr val="27422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Brookhaven</a:t>
            </a:r>
            <a:r>
              <a:rPr lang="pt-PT" sz="1800" dirty="0">
                <a:solidFill>
                  <a:srgbClr val="27422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): </a:t>
            </a:r>
          </a:p>
          <a:p>
            <a:pPr>
              <a:defRPr/>
            </a:pPr>
            <a:r>
              <a:rPr lang="pt-PT" sz="1800" dirty="0">
                <a:solidFill>
                  <a:srgbClr val="27422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p, 3GeV</a:t>
            </a:r>
          </a:p>
        </p:txBody>
      </p:sp>
      <p:pic>
        <p:nvPicPr>
          <p:cNvPr id="282650" name="Picture 2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7" t="65353" r="58232"/>
          <a:stretch>
            <a:fillRect/>
          </a:stretch>
        </p:blipFill>
        <p:spPr bwMode="auto">
          <a:xfrm>
            <a:off x="410344" y="2636912"/>
            <a:ext cx="3657600" cy="1663700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82652" name="Line 28"/>
          <p:cNvSpPr>
            <a:spLocks noChangeShapeType="1"/>
          </p:cNvSpPr>
          <p:nvPr/>
        </p:nvSpPr>
        <p:spPr bwMode="auto">
          <a:xfrm>
            <a:off x="4094584" y="4114800"/>
            <a:ext cx="609600" cy="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pic>
        <p:nvPicPr>
          <p:cNvPr id="2" name="Picture 1" descr="pi_mu_e_decays.gif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3" t="10000" r="67085" b="1666"/>
          <a:stretch/>
        </p:blipFill>
        <p:spPr>
          <a:xfrm rot="5400000">
            <a:off x="5646842" y="-886202"/>
            <a:ext cx="1387936" cy="4977781"/>
          </a:xfrm>
          <a:prstGeom prst="rect">
            <a:avLst/>
          </a:prstGeom>
        </p:spPr>
      </p:pic>
      <p:pic>
        <p:nvPicPr>
          <p:cNvPr id="282651" name="Picture 2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7" t="24109" r="58232" b="36296"/>
          <a:stretch>
            <a:fillRect/>
          </a:stretch>
        </p:blipFill>
        <p:spPr bwMode="auto">
          <a:xfrm>
            <a:off x="5148064" y="1988840"/>
            <a:ext cx="2514600" cy="1630362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6296" y="638132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1">
                <a:latin typeface="Comic Sans MS"/>
                <a:cs typeface="Comic Sans MS"/>
              </a:defRPr>
            </a:lvl1pPr>
          </a:lstStyle>
          <a:p>
            <a:pPr>
              <a:defRPr/>
            </a:pPr>
            <a:fld id="{46739D13-E5FF-F648-9598-8CC5DA212D08}" type="slidenum">
              <a:rPr lang="en-GB" smtClean="0"/>
              <a:pPr>
                <a:defRPr/>
              </a:pPr>
              <a:t>9</a:t>
            </a:fld>
            <a:r>
              <a:rPr lang="en-GB" dirty="0"/>
              <a:t>/40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ＭＳ Ｐゴシック"/>
        <a:cs typeface=""/>
      </a:majorFont>
      <a:minorFont>
        <a:latin typeface="Times New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noProof="1" smtClean="0">
            <a:ln>
              <a:noFill/>
            </a:ln>
            <a:solidFill>
              <a:srgbClr val="006600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noProof="1" smtClean="0">
            <a:ln>
              <a:noFill/>
            </a:ln>
            <a:solidFill>
              <a:srgbClr val="006600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91439" rIns="91439" bIns="91439" numCol="1" spcCol="38100" rtlCol="0" anchor="ctr">
        <a:spAutoFit/>
      </a:bodyPr>
      <a:lstStyle>
        <a:defPPr marL="0" marR="0" indent="0" algn="l" defTabSz="18288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25400" cap="flat">
          <a:noFill/>
          <a:miter lim="400000"/>
        </a:ln>
        <a:effectLst/>
        <a:sp3d/>
      </a:spPr>
      <a:bodyPr rot="0" spcFirstLastPara="1" vertOverflow="overflow" horzOverflow="overflow" vert="horz" wrap="square" lIns="91439" tIns="91439" rIns="91439" bIns="91439" numCol="1" spcCol="38100" rtlCol="0" anchor="t">
        <a:spAutoFit/>
      </a:bodyPr>
      <a:lstStyle>
        <a:defPPr marL="0" marR="0" indent="0" algn="l" defTabSz="18288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7165</TotalTime>
  <Words>1558</Words>
  <Application>Microsoft Macintosh PowerPoint</Application>
  <PresentationFormat>Apresentação no Ecrã (4:3)</PresentationFormat>
  <Paragraphs>399</Paragraphs>
  <Slides>51</Slides>
  <Notes>33</Notes>
  <HiddenSlides>11</HiddenSlides>
  <MMClips>0</MMClips>
  <ScaleCrop>false</ScaleCrop>
  <HeadingPairs>
    <vt:vector size="6" baseType="variant">
      <vt:variant>
        <vt:lpstr>Tipos de letra usados</vt:lpstr>
      </vt:variant>
      <vt:variant>
        <vt:i4>15</vt:i4>
      </vt:variant>
      <vt:variant>
        <vt:lpstr>Tema</vt:lpstr>
      </vt:variant>
      <vt:variant>
        <vt:i4>3</vt:i4>
      </vt:variant>
      <vt:variant>
        <vt:lpstr>Títulos dos diapositivos</vt:lpstr>
      </vt:variant>
      <vt:variant>
        <vt:i4>51</vt:i4>
      </vt:variant>
    </vt:vector>
  </HeadingPairs>
  <TitlesOfParts>
    <vt:vector size="69" baseType="lpstr">
      <vt:lpstr>Arial</vt:lpstr>
      <vt:lpstr>Avenir Next Regular</vt:lpstr>
      <vt:lpstr>Calibri</vt:lpstr>
      <vt:lpstr>Cambria Math</vt:lpstr>
      <vt:lpstr>Comic Sans MS</vt:lpstr>
      <vt:lpstr>Helvetica Light</vt:lpstr>
      <vt:lpstr>Menlo Regular</vt:lpstr>
      <vt:lpstr>StarSymbol</vt:lpstr>
      <vt:lpstr>Symbol</vt:lpstr>
      <vt:lpstr>Tempus Sans ITC</vt:lpstr>
      <vt:lpstr>Times New Roman</vt:lpstr>
      <vt:lpstr>Titillium Web</vt:lpstr>
      <vt:lpstr>Titillium Web Bold</vt:lpstr>
      <vt:lpstr>Verdana</vt:lpstr>
      <vt:lpstr>Wingdings</vt:lpstr>
      <vt:lpstr>Default Design</vt:lpstr>
      <vt:lpstr>1_Default Design</vt:lpstr>
      <vt:lpstr>Office Theme</vt:lpstr>
      <vt:lpstr>Física de Partículas com Aceleradores Naturais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O Observatório Pierre Auger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Serão estas partículas produzidas na nossa galáxia?</vt:lpstr>
      <vt:lpstr>Serão estas partículas produzidas na nossa galáxia?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~90 anos de neutrinos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Manager/>
  <Company> 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Fontes Naturais</dc:title>
  <dc:subject/>
  <dc:creator> Alessandro De Angelis, Sofia Andringa, Fernando Barão, Catarina Espírito Santo, Pedro Abreu</dc:creator>
  <cp:keywords/>
  <dc:description/>
  <cp:lastModifiedBy>Pedro Abreu</cp:lastModifiedBy>
  <cp:revision>279</cp:revision>
  <cp:lastPrinted>2023-09-05T21:33:07Z</cp:lastPrinted>
  <dcterms:created xsi:type="dcterms:W3CDTF">2010-02-15T16:58:59Z</dcterms:created>
  <dcterms:modified xsi:type="dcterms:W3CDTF">2023-09-05T21:33:53Z</dcterms:modified>
  <cp:category/>
</cp:coreProperties>
</file>