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</p:sldIdLst>
  <p:sldSz cy="5144400" cx="9144000"/>
  <p:notesSz cx="6858000" cy="9144000"/>
  <p:embeddedFontLst>
    <p:embeddedFont>
      <p:font typeface="Titillium Web SemiBold"/>
      <p:regular r:id="rId59"/>
      <p:bold r:id="rId60"/>
      <p:italic r:id="rId61"/>
      <p:boldItalic r:id="rId62"/>
    </p:embeddedFont>
    <p:embeddedFont>
      <p:font typeface="Titillium Web"/>
      <p:regular r:id="rId63"/>
      <p:bold r:id="rId64"/>
      <p:italic r:id="rId65"/>
      <p:boldItalic r:id="rId6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TitilliumWebSemiBold-boldItalic.fntdata"/><Relationship Id="rId61" Type="http://schemas.openxmlformats.org/officeDocument/2006/relationships/font" Target="fonts/TitilliumWebSemiBold-italic.fntdata"/><Relationship Id="rId20" Type="http://schemas.openxmlformats.org/officeDocument/2006/relationships/slide" Target="slides/slide16.xml"/><Relationship Id="rId64" Type="http://schemas.openxmlformats.org/officeDocument/2006/relationships/font" Target="fonts/TitilliumWeb-bold.fntdata"/><Relationship Id="rId63" Type="http://schemas.openxmlformats.org/officeDocument/2006/relationships/font" Target="fonts/TitilliumWeb-regular.fntdata"/><Relationship Id="rId22" Type="http://schemas.openxmlformats.org/officeDocument/2006/relationships/slide" Target="slides/slide18.xml"/><Relationship Id="rId66" Type="http://schemas.openxmlformats.org/officeDocument/2006/relationships/font" Target="fonts/TitilliumWeb-boldItalic.fntdata"/><Relationship Id="rId21" Type="http://schemas.openxmlformats.org/officeDocument/2006/relationships/slide" Target="slides/slide17.xml"/><Relationship Id="rId65" Type="http://schemas.openxmlformats.org/officeDocument/2006/relationships/font" Target="fonts/TitilliumWeb-italic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TitilliumWebSemiBold-bold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font" Target="fonts/TitilliumWebSemiBold-regular.fntdata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7ddcd8fa1_0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7ddcd8fa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7b262f4993_0_161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7b262f4993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7b099854f6_0_4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7b099854f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7b099854f6_0_102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7b099854f6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7b262f4993_0_128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7b262f4993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7b262f4993_0_141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7b262f4993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7b262f4993_0_15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7b262f4993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7b099854f6_0_12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7b099854f6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7b262f4993_0_28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27b262f4993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7b099854f6_0_13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7b099854f6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7b099854f6_0_28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7b099854f6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8fcd2c9f7_0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8fcd2c9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7b262f4993_0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7b262f49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7b262f4993_0_36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7b262f4993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7b099854f6_0_29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7b099854f6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7b262f4993_0_2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7b262f499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7b099854f6_0_11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27b099854f6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7b099854f6_0_229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7b099854f6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7b099854f6_0_26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27b099854f6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7b099854f6_0_222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7b099854f6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7b099854f6_0_39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27b099854f6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7b099854f6_0_202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7b099854f6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b099854f6_0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b099854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7b099854f6_0_209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7b099854f6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7b262f4993_0_306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7b262f4993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7b262f4993_0_312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7b262f4993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7bc3f2c0db_15_116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7bc3f2c0db_15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7b262f4993_0_8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27b262f4993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7b262f4993_0_436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27b262f4993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27bc3f2c0db_15_6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27bc3f2c0db_15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7b262f4993_0_22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7b262f4993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7b099854f6_0_27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7b099854f6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7b262f4993_0_33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7b262f4993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7b262f4993_0_91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7b262f4993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7b262f4993_0_45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7b262f4993_0_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7b262f4993_0_461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7b262f4993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7b262f4993_0_323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27b262f4993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7b262f4993_0_483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7b262f4993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4254437118_0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42544371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4254437118_0_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2425443711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24254437118_0_1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2425443711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24254437118_0_29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2425443711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4254437118_0_3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425443711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27b262f4993_0_106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27b262f499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bc3f2c0db_15_0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7bc3f2c0db_1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128fcd2c9f7_0_5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128fcd2c9f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27b099854f6_0_21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27b099854f6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27bc3f2c0db_15_42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27bc3f2c0db_15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27bc3f2c0db_15_98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27bc3f2c0db_15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27b262f4993_0_467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27b262f4993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7b099854f6_0_24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7b099854f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7b262f4993_0_111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7b262f4993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7b262f4993_0_376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7b262f4993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7b262f4993_0_385:notes"/>
          <p:cNvSpPr/>
          <p:nvPr>
            <p:ph idx="2" type="sldImg"/>
          </p:nvPr>
        </p:nvSpPr>
        <p:spPr>
          <a:xfrm>
            <a:off x="381833" y="685800"/>
            <a:ext cx="6094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7b262f4993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705"/>
            <a:ext cx="8520600" cy="205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621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319"/>
            <a:ext cx="8520600" cy="196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777"/>
            <a:ext cx="8520600" cy="13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1226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677"/>
            <a:ext cx="8520600" cy="34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103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677"/>
            <a:ext cx="3999900" cy="34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677"/>
            <a:ext cx="3999900" cy="34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84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97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843"/>
            <a:ext cx="2808000" cy="31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229"/>
            <a:ext cx="6367800" cy="409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4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391"/>
            <a:ext cx="4045200" cy="14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565"/>
            <a:ext cx="4045200" cy="12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2"/>
            <a:ext cx="3837000" cy="369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131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1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tillium Web"/>
              <a:buNone/>
              <a:defRPr sz="2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677"/>
            <a:ext cx="85206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tillium Web"/>
              <a:buChar char="●"/>
              <a:defRPr sz="1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■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●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■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●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Titillium Web"/>
              <a:buChar char="■"/>
              <a:defRPr sz="1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Relationship Id="rId4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Relationship Id="rId4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8.png"/><Relationship Id="rId4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Relationship Id="rId4" Type="http://schemas.openxmlformats.org/officeDocument/2006/relationships/image" Target="../media/image3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Relationship Id="rId4" Type="http://schemas.openxmlformats.org/officeDocument/2006/relationships/image" Target="../media/image36.png"/><Relationship Id="rId5" Type="http://schemas.openxmlformats.org/officeDocument/2006/relationships/image" Target="../media/image4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5.png"/><Relationship Id="rId4" Type="http://schemas.openxmlformats.org/officeDocument/2006/relationships/image" Target="../media/image48.png"/><Relationship Id="rId5" Type="http://schemas.openxmlformats.org/officeDocument/2006/relationships/hyperlink" Target="https://www.sciencedirect.com/science/article/pii/S037026931200857X#fg0020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nature.com/articles/s41586-022-04893-w" TargetMode="External"/><Relationship Id="rId4" Type="http://schemas.openxmlformats.org/officeDocument/2006/relationships/image" Target="../media/image2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4.png"/><Relationship Id="rId4" Type="http://schemas.openxmlformats.org/officeDocument/2006/relationships/image" Target="../media/image3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1.png"/><Relationship Id="rId4" Type="http://schemas.openxmlformats.org/officeDocument/2006/relationships/image" Target="../media/image5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4.png"/><Relationship Id="rId4" Type="http://schemas.openxmlformats.org/officeDocument/2006/relationships/image" Target="../media/image58.png"/><Relationship Id="rId5" Type="http://schemas.openxmlformats.org/officeDocument/2006/relationships/hyperlink" Target="https://atlas.web.cern.ch/Atlas/GROUPS/PHYSICS/PAPERS/HIGG-2020-03/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8.png"/><Relationship Id="rId4" Type="http://schemas.openxmlformats.org/officeDocument/2006/relationships/image" Target="../media/image4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4.png"/><Relationship Id="rId4" Type="http://schemas.openxmlformats.org/officeDocument/2006/relationships/image" Target="../media/image5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5.png"/><Relationship Id="rId4" Type="http://schemas.openxmlformats.org/officeDocument/2006/relationships/image" Target="../media/image42.png"/><Relationship Id="rId5" Type="http://schemas.openxmlformats.org/officeDocument/2006/relationships/image" Target="../media/image4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6.png"/><Relationship Id="rId4" Type="http://schemas.openxmlformats.org/officeDocument/2006/relationships/image" Target="../media/image64.png"/><Relationship Id="rId5" Type="http://schemas.openxmlformats.org/officeDocument/2006/relationships/image" Target="../media/image4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2.png"/><Relationship Id="rId4" Type="http://schemas.openxmlformats.org/officeDocument/2006/relationships/image" Target="../media/image50.png"/><Relationship Id="rId5" Type="http://schemas.openxmlformats.org/officeDocument/2006/relationships/hyperlink" Target="https://atlas.web.cern.ch/Atlas/GROUPS/PHYSICS/PAPERS/EXOT-2019-03/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7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8.png"/><Relationship Id="rId4" Type="http://schemas.openxmlformats.org/officeDocument/2006/relationships/image" Target="../media/image59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2.png"/><Relationship Id="rId4" Type="http://schemas.openxmlformats.org/officeDocument/2006/relationships/image" Target="../media/image65.png"/><Relationship Id="rId5" Type="http://schemas.openxmlformats.org/officeDocument/2006/relationships/image" Target="../media/image63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50350" y="1036950"/>
            <a:ext cx="8643300" cy="114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500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Física com a experiência ATLAS</a:t>
            </a:r>
            <a:endParaRPr sz="2500"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308666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CERN, Escola de Professores em Língua Portuguesa</a:t>
            </a:r>
            <a:endParaRPr sz="1600"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600"/>
              <a:t>Setembro 2023</a:t>
            </a:r>
            <a:endParaRPr sz="1600"/>
          </a:p>
        </p:txBody>
      </p:sp>
      <p:sp>
        <p:nvSpPr>
          <p:cNvPr id="56" name="Google Shape;56;p13"/>
          <p:cNvSpPr txBox="1"/>
          <p:nvPr/>
        </p:nvSpPr>
        <p:spPr>
          <a:xfrm>
            <a:off x="311700" y="31725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Ana Luísa Carvalho pelo grupo português de ATLAS</a:t>
            </a:r>
            <a:endParaRPr sz="1200"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2593" r="70964" t="0"/>
          <a:stretch/>
        </p:blipFill>
        <p:spPr>
          <a:xfrm>
            <a:off x="3720537" y="4029627"/>
            <a:ext cx="991375" cy="792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925" y="3904225"/>
            <a:ext cx="1476750" cy="104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9775" y="4160450"/>
            <a:ext cx="1840250" cy="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82537" y="3958319"/>
            <a:ext cx="1638000" cy="864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63988" y="4088550"/>
            <a:ext cx="674900" cy="67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Simulações de Monte Carlo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52" name="Google Shape;152;p2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2000" y="648075"/>
            <a:ext cx="3798574" cy="37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/>
          <p:nvPr/>
        </p:nvSpPr>
        <p:spPr>
          <a:xfrm>
            <a:off x="2829075" y="116652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“Hard scattering”</a:t>
            </a:r>
            <a:endParaRPr>
              <a:solidFill>
                <a:srgbClr val="FF00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55" name="Google Shape;155;p22"/>
          <p:cNvSpPr/>
          <p:nvPr/>
        </p:nvSpPr>
        <p:spPr>
          <a:xfrm>
            <a:off x="2829075" y="1722400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0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Showering</a:t>
            </a: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</a:t>
            </a:r>
            <a:r>
              <a:rPr lang="pt-PT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hadronização</a:t>
            </a:r>
            <a:endParaRPr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56" name="Google Shape;156;p22"/>
          <p:cNvSpPr/>
          <p:nvPr/>
        </p:nvSpPr>
        <p:spPr>
          <a:xfrm>
            <a:off x="2829075" y="227827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Simulação (Geant4)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7" name="Google Shape;157;p22"/>
          <p:cNvSpPr/>
          <p:nvPr/>
        </p:nvSpPr>
        <p:spPr>
          <a:xfrm>
            <a:off x="2829075" y="2834150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Digitização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8" name="Google Shape;158;p22"/>
          <p:cNvSpPr/>
          <p:nvPr/>
        </p:nvSpPr>
        <p:spPr>
          <a:xfrm>
            <a:off x="2829075" y="339002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Reconstrução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9" name="Google Shape;159;p22"/>
          <p:cNvSpPr/>
          <p:nvPr/>
        </p:nvSpPr>
        <p:spPr>
          <a:xfrm>
            <a:off x="311700" y="227827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Trigger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0" name="Google Shape;160;p22"/>
          <p:cNvSpPr/>
          <p:nvPr/>
        </p:nvSpPr>
        <p:spPr>
          <a:xfrm>
            <a:off x="311700" y="2834150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Digitização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1" name="Google Shape;161;p22"/>
          <p:cNvSpPr/>
          <p:nvPr/>
        </p:nvSpPr>
        <p:spPr>
          <a:xfrm>
            <a:off x="311700" y="339002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Reconstrução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2" name="Google Shape;162;p22"/>
          <p:cNvSpPr/>
          <p:nvPr/>
        </p:nvSpPr>
        <p:spPr>
          <a:xfrm>
            <a:off x="1564075" y="4053075"/>
            <a:ext cx="2225400" cy="393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Análise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63" name="Google Shape;16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539" y="819574"/>
            <a:ext cx="1813724" cy="10208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4" name="Google Shape;164;p22"/>
          <p:cNvCxnSpPr>
            <a:stCxn id="154" idx="2"/>
            <a:endCxn id="155" idx="0"/>
          </p:cNvCxnSpPr>
          <p:nvPr/>
        </p:nvCxnSpPr>
        <p:spPr>
          <a:xfrm>
            <a:off x="3941775" y="1560125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5" name="Google Shape;165;p22"/>
          <p:cNvCxnSpPr>
            <a:stCxn id="155" idx="2"/>
            <a:endCxn id="156" idx="0"/>
          </p:cNvCxnSpPr>
          <p:nvPr/>
        </p:nvCxnSpPr>
        <p:spPr>
          <a:xfrm>
            <a:off x="3941775" y="2116000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6" name="Google Shape;166;p22"/>
          <p:cNvCxnSpPr>
            <a:stCxn id="156" idx="2"/>
            <a:endCxn id="157" idx="0"/>
          </p:cNvCxnSpPr>
          <p:nvPr/>
        </p:nvCxnSpPr>
        <p:spPr>
          <a:xfrm>
            <a:off x="3941775" y="2671875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7" name="Google Shape;167;p22"/>
          <p:cNvCxnSpPr>
            <a:stCxn id="157" idx="2"/>
            <a:endCxn id="158" idx="0"/>
          </p:cNvCxnSpPr>
          <p:nvPr/>
        </p:nvCxnSpPr>
        <p:spPr>
          <a:xfrm>
            <a:off x="3941775" y="3227750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8" name="Google Shape;168;p22"/>
          <p:cNvCxnSpPr>
            <a:stCxn id="159" idx="2"/>
            <a:endCxn id="160" idx="0"/>
          </p:cNvCxnSpPr>
          <p:nvPr/>
        </p:nvCxnSpPr>
        <p:spPr>
          <a:xfrm>
            <a:off x="1424400" y="2671875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22"/>
          <p:cNvCxnSpPr>
            <a:stCxn id="160" idx="2"/>
            <a:endCxn id="161" idx="0"/>
          </p:cNvCxnSpPr>
          <p:nvPr/>
        </p:nvCxnSpPr>
        <p:spPr>
          <a:xfrm>
            <a:off x="1424400" y="3227750"/>
            <a:ext cx="0" cy="1623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0" name="Google Shape;170;p22"/>
          <p:cNvCxnSpPr>
            <a:stCxn id="158" idx="2"/>
            <a:endCxn id="162" idx="0"/>
          </p:cNvCxnSpPr>
          <p:nvPr/>
        </p:nvCxnSpPr>
        <p:spPr>
          <a:xfrm flipH="1">
            <a:off x="2676675" y="3783625"/>
            <a:ext cx="1265100" cy="2694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1" name="Google Shape;171;p22"/>
          <p:cNvCxnSpPr>
            <a:stCxn id="161" idx="2"/>
            <a:endCxn id="162" idx="0"/>
          </p:cNvCxnSpPr>
          <p:nvPr/>
        </p:nvCxnSpPr>
        <p:spPr>
          <a:xfrm>
            <a:off x="1424400" y="3783625"/>
            <a:ext cx="1252500" cy="269400"/>
          </a:xfrm>
          <a:prstGeom prst="straightConnector1">
            <a:avLst/>
          </a:pr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2" name="Google Shape;172;p22"/>
          <p:cNvCxnSpPr>
            <a:stCxn id="163" idx="2"/>
            <a:endCxn id="159" idx="0"/>
          </p:cNvCxnSpPr>
          <p:nvPr/>
        </p:nvCxnSpPr>
        <p:spPr>
          <a:xfrm>
            <a:off x="1424401" y="1840398"/>
            <a:ext cx="0" cy="4380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173" name="Google Shape;173;p22"/>
          <p:cNvSpPr txBox="1"/>
          <p:nvPr/>
        </p:nvSpPr>
        <p:spPr>
          <a:xfrm>
            <a:off x="1487825" y="1803050"/>
            <a:ext cx="598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Dados</a:t>
            </a:r>
            <a:endParaRPr sz="1200"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grpSp>
        <p:nvGrpSpPr>
          <p:cNvPr id="179" name="Google Shape;179;p23"/>
          <p:cNvGrpSpPr/>
          <p:nvPr/>
        </p:nvGrpSpPr>
        <p:grpSpPr>
          <a:xfrm>
            <a:off x="781210" y="0"/>
            <a:ext cx="7581591" cy="5144401"/>
            <a:chOff x="1562410" y="0"/>
            <a:chExt cx="7581591" cy="5144401"/>
          </a:xfrm>
        </p:grpSpPr>
        <p:pic>
          <p:nvPicPr>
            <p:cNvPr id="180" name="Google Shape;180;p2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62410" y="0"/>
              <a:ext cx="7581591" cy="51444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1" name="Google Shape;181;p23"/>
            <p:cNvSpPr txBox="1"/>
            <p:nvPr/>
          </p:nvSpPr>
          <p:spPr>
            <a:xfrm>
              <a:off x="4685650" y="1095750"/>
              <a:ext cx="2645700" cy="113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27 km perímetro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175 m profundidade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9593 ímans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1.9 K temperatura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PT" sz="12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40 milhões colisões/segundo</a:t>
              </a:r>
              <a:endParaRPr b="1" sz="12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182" name="Google Shape;182;p23"/>
            <p:cNvSpPr txBox="1"/>
            <p:nvPr/>
          </p:nvSpPr>
          <p:spPr>
            <a:xfrm rot="801952">
              <a:off x="2405135" y="3623529"/>
              <a:ext cx="1554711" cy="363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Aeroporto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  <p:sp>
          <p:nvSpPr>
            <p:cNvPr id="183" name="Google Shape;183;p23"/>
            <p:cNvSpPr txBox="1"/>
            <p:nvPr/>
          </p:nvSpPr>
          <p:spPr>
            <a:xfrm>
              <a:off x="1668448" y="4679175"/>
              <a:ext cx="10635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Suíça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  <p:sp>
          <p:nvSpPr>
            <p:cNvPr id="184" name="Google Shape;184;p23"/>
            <p:cNvSpPr txBox="1"/>
            <p:nvPr/>
          </p:nvSpPr>
          <p:spPr>
            <a:xfrm>
              <a:off x="8180105" y="732450"/>
              <a:ext cx="8019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chemeClr val="lt1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França</a:t>
              </a:r>
              <a:endParaRPr sz="1200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  <p:sp>
          <p:nvSpPr>
            <p:cNvPr id="185" name="Google Shape;185;p23"/>
            <p:cNvSpPr txBox="1"/>
            <p:nvPr/>
          </p:nvSpPr>
          <p:spPr>
            <a:xfrm>
              <a:off x="3318400" y="1095750"/>
              <a:ext cx="6624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PT" sz="1200">
                  <a:solidFill>
                    <a:srgbClr val="FFFF00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ATLAS</a:t>
              </a:r>
              <a:endParaRPr b="1" sz="1200">
                <a:solidFill>
                  <a:srgbClr val="FFFF00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186" name="Google Shape;186;p23"/>
            <p:cNvSpPr/>
            <p:nvPr/>
          </p:nvSpPr>
          <p:spPr>
            <a:xfrm flipH="1" rot="10800000">
              <a:off x="3554950" y="1412700"/>
              <a:ext cx="189300" cy="2472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7" name="Google Shape;187;p23"/>
          <p:cNvSpPr txBox="1"/>
          <p:nvPr>
            <p:ph type="title"/>
          </p:nvPr>
        </p:nvSpPr>
        <p:spPr>
          <a:xfrm>
            <a:off x="980100" y="200325"/>
            <a:ext cx="25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Large Hadron Collider</a:t>
            </a:r>
            <a:endParaRPr>
              <a:solidFill>
                <a:srgbClr val="FF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grpSp>
        <p:nvGrpSpPr>
          <p:cNvPr id="188" name="Google Shape;188;p23"/>
          <p:cNvGrpSpPr/>
          <p:nvPr/>
        </p:nvGrpSpPr>
        <p:grpSpPr>
          <a:xfrm>
            <a:off x="7764775" y="1559700"/>
            <a:ext cx="662400" cy="564150"/>
            <a:chOff x="8393575" y="1407300"/>
            <a:chExt cx="662400" cy="564150"/>
          </a:xfrm>
        </p:grpSpPr>
        <p:sp>
          <p:nvSpPr>
            <p:cNvPr id="189" name="Google Shape;189;p23"/>
            <p:cNvSpPr txBox="1"/>
            <p:nvPr/>
          </p:nvSpPr>
          <p:spPr>
            <a:xfrm>
              <a:off x="8393575" y="1407300"/>
              <a:ext cx="6624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PT" sz="1200">
                  <a:solidFill>
                    <a:srgbClr val="FFFF00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CMS</a:t>
              </a:r>
              <a:endParaRPr b="1" sz="1200">
                <a:solidFill>
                  <a:srgbClr val="FFFF00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190" name="Google Shape;190;p23"/>
            <p:cNvSpPr/>
            <p:nvPr/>
          </p:nvSpPr>
          <p:spPr>
            <a:xfrm flipH="1" rot="10800000">
              <a:off x="8630125" y="1724250"/>
              <a:ext cx="189300" cy="2472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" name="Google Shape;191;p23"/>
          <p:cNvGrpSpPr/>
          <p:nvPr/>
        </p:nvGrpSpPr>
        <p:grpSpPr>
          <a:xfrm>
            <a:off x="5881550" y="431225"/>
            <a:ext cx="662400" cy="564150"/>
            <a:chOff x="3318400" y="1095750"/>
            <a:chExt cx="662400" cy="564150"/>
          </a:xfrm>
        </p:grpSpPr>
        <p:sp>
          <p:nvSpPr>
            <p:cNvPr id="192" name="Google Shape;192;p23"/>
            <p:cNvSpPr txBox="1"/>
            <p:nvPr/>
          </p:nvSpPr>
          <p:spPr>
            <a:xfrm>
              <a:off x="3318400" y="1095750"/>
              <a:ext cx="6624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PT" sz="1200">
                  <a:solidFill>
                    <a:srgbClr val="FFFF00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ALICE</a:t>
              </a:r>
              <a:endParaRPr b="1" sz="1200">
                <a:solidFill>
                  <a:srgbClr val="FFFF00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193" name="Google Shape;193;p23"/>
            <p:cNvSpPr/>
            <p:nvPr/>
          </p:nvSpPr>
          <p:spPr>
            <a:xfrm flipH="1" rot="10800000">
              <a:off x="3554950" y="1412700"/>
              <a:ext cx="189300" cy="2472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4" name="Google Shape;194;p23"/>
          <p:cNvGrpSpPr/>
          <p:nvPr/>
        </p:nvGrpSpPr>
        <p:grpSpPr>
          <a:xfrm>
            <a:off x="3243650" y="2169175"/>
            <a:ext cx="662400" cy="564150"/>
            <a:chOff x="3318400" y="1095750"/>
            <a:chExt cx="662400" cy="564150"/>
          </a:xfrm>
        </p:grpSpPr>
        <p:sp>
          <p:nvSpPr>
            <p:cNvPr id="195" name="Google Shape;195;p23"/>
            <p:cNvSpPr txBox="1"/>
            <p:nvPr/>
          </p:nvSpPr>
          <p:spPr>
            <a:xfrm>
              <a:off x="3318400" y="1095750"/>
              <a:ext cx="662400" cy="36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PT" sz="1200">
                  <a:solidFill>
                    <a:srgbClr val="FFFF00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LHCb</a:t>
              </a:r>
              <a:endParaRPr b="1" sz="1200">
                <a:solidFill>
                  <a:srgbClr val="FFFF00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196" name="Google Shape;196;p23"/>
            <p:cNvSpPr/>
            <p:nvPr/>
          </p:nvSpPr>
          <p:spPr>
            <a:xfrm flipH="1" rot="10800000">
              <a:off x="3554950" y="1412700"/>
              <a:ext cx="189300" cy="2472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Large Hadron Collider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2" name="Google Shape;202;p2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descr="CCELHC1_07-08" id="203" name="Google Shape;20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500" y="858225"/>
            <a:ext cx="5715000" cy="397192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4"/>
          <p:cNvSpPr txBox="1"/>
          <p:nvPr/>
        </p:nvSpPr>
        <p:spPr>
          <a:xfrm>
            <a:off x="4607950" y="2945775"/>
            <a:ext cx="96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 GeV</a:t>
            </a:r>
            <a:endParaRPr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5" name="Google Shape;205;p24"/>
          <p:cNvSpPr txBox="1"/>
          <p:nvPr/>
        </p:nvSpPr>
        <p:spPr>
          <a:xfrm>
            <a:off x="5573650" y="3250500"/>
            <a:ext cx="96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25 GeV</a:t>
            </a:r>
            <a:endParaRPr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4788100" y="1701900"/>
            <a:ext cx="96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3D85C6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450 </a:t>
            </a:r>
            <a:r>
              <a:rPr lang="pt-PT">
                <a:solidFill>
                  <a:srgbClr val="3D85C6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GeV</a:t>
            </a:r>
            <a:endParaRPr>
              <a:solidFill>
                <a:srgbClr val="3D85C6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2822050" y="1578275"/>
            <a:ext cx="162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73763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6.5 T</a:t>
            </a:r>
            <a:r>
              <a:rPr lang="pt-PT">
                <a:solidFill>
                  <a:srgbClr val="073763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eV (99.9999991% c)</a:t>
            </a:r>
            <a:endParaRPr>
              <a:solidFill>
                <a:srgbClr val="073763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Os feixes de protões têm estrutura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13" name="Google Shape;213;p2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14" name="Google Shape;21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8975" y="1388450"/>
            <a:ext cx="4064250" cy="229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200" y="1430150"/>
            <a:ext cx="35433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Pileup</a:t>
            </a:r>
            <a:endParaRPr i="1"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21" name="Google Shape;221;p2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513" y="1382800"/>
            <a:ext cx="3747825" cy="219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9138" y="931700"/>
            <a:ext cx="4643348" cy="309556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6"/>
          <p:cNvSpPr txBox="1"/>
          <p:nvPr/>
        </p:nvSpPr>
        <p:spPr>
          <a:xfrm>
            <a:off x="324588" y="1467275"/>
            <a:ext cx="398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2010</a:t>
            </a:r>
            <a:endParaRPr>
              <a:solidFill>
                <a:srgbClr val="FF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25" name="Google Shape;225;p26"/>
          <p:cNvSpPr txBox="1"/>
          <p:nvPr/>
        </p:nvSpPr>
        <p:spPr>
          <a:xfrm>
            <a:off x="4365588" y="1024225"/>
            <a:ext cx="398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2017</a:t>
            </a:r>
            <a:endParaRPr>
              <a:solidFill>
                <a:srgbClr val="FF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Porque é que complicamos a nossa vida?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31" name="Google Shape;231;p2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232" name="Google Shape;232;p27"/>
          <p:cNvSpPr txBox="1"/>
          <p:nvPr/>
        </p:nvSpPr>
        <p:spPr>
          <a:xfrm>
            <a:off x="2079450" y="1114725"/>
            <a:ext cx="498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Número de eventos = </a:t>
            </a:r>
            <a:r>
              <a:rPr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Luminosidade [pb</a:t>
            </a:r>
            <a:r>
              <a:rPr baseline="30000"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-1</a:t>
            </a:r>
            <a:r>
              <a:rPr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]</a:t>
            </a: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 x </a:t>
            </a:r>
            <a:r>
              <a:rPr lang="pt-PT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Secção eficaz [pb]</a:t>
            </a:r>
            <a:endParaRPr>
              <a:solidFill>
                <a:srgbClr val="FF99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33" name="Google Shape;233;p27"/>
          <p:cNvSpPr txBox="1"/>
          <p:nvPr/>
        </p:nvSpPr>
        <p:spPr>
          <a:xfrm>
            <a:off x="851625" y="1923525"/>
            <a:ext cx="2887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Depende de parâmetros dos feixes e da forma como eles se cruzam nos pontos de interação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34" name="Google Shape;23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2225" y="1923525"/>
            <a:ext cx="3753909" cy="28443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27"/>
          <p:cNvCxnSpPr>
            <a:stCxn id="232" idx="3"/>
          </p:cNvCxnSpPr>
          <p:nvPr/>
        </p:nvCxnSpPr>
        <p:spPr>
          <a:xfrm>
            <a:off x="7064550" y="1314825"/>
            <a:ext cx="330000" cy="609900"/>
          </a:xfrm>
          <a:prstGeom prst="curvedConnector2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236" name="Google Shape;236;p27"/>
          <p:cNvCxnSpPr>
            <a:stCxn id="232" idx="2"/>
            <a:endCxn id="233" idx="0"/>
          </p:cNvCxnSpPr>
          <p:nvPr/>
        </p:nvCxnSpPr>
        <p:spPr>
          <a:xfrm rot="5400000">
            <a:off x="3229350" y="580875"/>
            <a:ext cx="408600" cy="22767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pic>
        <p:nvPicPr>
          <p:cNvPr id="237" name="Google Shape;23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9225" y="4007841"/>
            <a:ext cx="2052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3727" y="2754825"/>
            <a:ext cx="2223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7"/>
          <p:cNvSpPr/>
          <p:nvPr/>
        </p:nvSpPr>
        <p:spPr>
          <a:xfrm rot="5400000">
            <a:off x="2237850" y="3667426"/>
            <a:ext cx="433500" cy="3186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Experiência ATLAS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45" name="Google Shape;245;p2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46" name="Google Shape;24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6702" y="2250625"/>
            <a:ext cx="4294451" cy="276015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8"/>
          <p:cNvSpPr txBox="1"/>
          <p:nvPr/>
        </p:nvSpPr>
        <p:spPr>
          <a:xfrm>
            <a:off x="311700" y="858225"/>
            <a:ext cx="4536300" cy="1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Geometria cilíndrica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: 44 m comprimento e 25 m diâmetro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Múltiplos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subdetetores organizados de forma concêntrica em torno do ponto de interação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48" name="Google Shape;24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8300" y="371974"/>
            <a:ext cx="3711252" cy="1821176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8"/>
          <p:cNvSpPr txBox="1"/>
          <p:nvPr/>
        </p:nvSpPr>
        <p:spPr>
          <a:xfrm>
            <a:off x="1303200" y="2193150"/>
            <a:ext cx="2553300" cy="400200"/>
          </a:xfrm>
          <a:prstGeom prst="rect">
            <a:avLst/>
          </a:prstGeom>
          <a:noFill/>
          <a:ln cap="flat" cmpd="sng" w="2857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Detetor de traços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8"/>
          <p:cNvSpPr txBox="1"/>
          <p:nvPr/>
        </p:nvSpPr>
        <p:spPr>
          <a:xfrm>
            <a:off x="1303200" y="3451888"/>
            <a:ext cx="2553300" cy="400200"/>
          </a:xfrm>
          <a:prstGeom prst="rect">
            <a:avLst/>
          </a:prstGeom>
          <a:noFill/>
          <a:ln cap="flat" cmpd="sng" w="28575">
            <a:solidFill>
              <a:srgbClr val="F6B26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 hadrónico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8"/>
          <p:cNvSpPr txBox="1"/>
          <p:nvPr/>
        </p:nvSpPr>
        <p:spPr>
          <a:xfrm>
            <a:off x="1303200" y="2826575"/>
            <a:ext cx="2553300" cy="400200"/>
          </a:xfrm>
          <a:prstGeom prst="rect">
            <a:avLst/>
          </a:prstGeom>
          <a:noFill/>
          <a:ln cap="flat" cmpd="sng" w="28575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eletromagnético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8"/>
          <p:cNvSpPr txBox="1"/>
          <p:nvPr/>
        </p:nvSpPr>
        <p:spPr>
          <a:xfrm>
            <a:off x="1303200" y="4077225"/>
            <a:ext cx="2553300" cy="400200"/>
          </a:xfrm>
          <a:prstGeom prst="rect">
            <a:avLst/>
          </a:prstGeom>
          <a:noFill/>
          <a:ln cap="flat" cmpd="sng" w="28575">
            <a:solidFill>
              <a:srgbClr val="F9CB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Espectrómetro de muões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53" name="Google Shape;253;p28"/>
          <p:cNvCxnSpPr>
            <a:stCxn id="249" idx="2"/>
            <a:endCxn id="251" idx="0"/>
          </p:cNvCxnSpPr>
          <p:nvPr/>
        </p:nvCxnSpPr>
        <p:spPr>
          <a:xfrm>
            <a:off x="2579850" y="2593350"/>
            <a:ext cx="0" cy="233100"/>
          </a:xfrm>
          <a:prstGeom prst="straightConnector1">
            <a:avLst/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4" name="Google Shape;254;p28"/>
          <p:cNvCxnSpPr>
            <a:stCxn id="251" idx="2"/>
            <a:endCxn id="250" idx="0"/>
          </p:cNvCxnSpPr>
          <p:nvPr/>
        </p:nvCxnSpPr>
        <p:spPr>
          <a:xfrm>
            <a:off x="2579850" y="3226775"/>
            <a:ext cx="0" cy="225000"/>
          </a:xfrm>
          <a:prstGeom prst="straightConnector1">
            <a:avLst/>
          </a:prstGeom>
          <a:noFill/>
          <a:ln cap="flat" cmpd="sng" w="9525">
            <a:solidFill>
              <a:srgbClr val="E6913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5" name="Google Shape;255;p28"/>
          <p:cNvCxnSpPr>
            <a:stCxn id="250" idx="2"/>
            <a:endCxn id="252" idx="0"/>
          </p:cNvCxnSpPr>
          <p:nvPr/>
        </p:nvCxnSpPr>
        <p:spPr>
          <a:xfrm>
            <a:off x="2579850" y="3852088"/>
            <a:ext cx="0" cy="225000"/>
          </a:xfrm>
          <a:prstGeom prst="straightConnector1">
            <a:avLst/>
          </a:prstGeom>
          <a:noFill/>
          <a:ln cap="flat" cmpd="sng" w="9525">
            <a:solidFill>
              <a:srgbClr val="F6B2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6" name="Google Shape;256;p28"/>
          <p:cNvSpPr/>
          <p:nvPr/>
        </p:nvSpPr>
        <p:spPr>
          <a:xfrm>
            <a:off x="693475" y="2176175"/>
            <a:ext cx="428700" cy="2326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7" name="Google Shape;257;p28"/>
          <p:cNvSpPr txBox="1"/>
          <p:nvPr/>
        </p:nvSpPr>
        <p:spPr>
          <a:xfrm rot="-5400000">
            <a:off x="595375" y="3116525"/>
            <a:ext cx="624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Raio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Calorímetro hadrónico de telhas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63" name="Google Shape;263;p2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64" name="Google Shape;264;p29"/>
          <p:cNvPicPr preferRelativeResize="0"/>
          <p:nvPr/>
        </p:nvPicPr>
        <p:blipFill rotWithShape="1">
          <a:blip r:embed="rId3">
            <a:alphaModFix/>
          </a:blip>
          <a:srcRect b="0" l="22349" r="16886" t="0"/>
          <a:stretch/>
        </p:blipFill>
        <p:spPr>
          <a:xfrm>
            <a:off x="750100" y="858225"/>
            <a:ext cx="3745774" cy="398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7774" y="961524"/>
            <a:ext cx="3226124" cy="377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0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Reconstrução de objetos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71" name="Google Shape;271;p3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grpSp>
        <p:nvGrpSpPr>
          <p:cNvPr id="272" name="Google Shape;272;p30"/>
          <p:cNvGrpSpPr/>
          <p:nvPr/>
        </p:nvGrpSpPr>
        <p:grpSpPr>
          <a:xfrm>
            <a:off x="228475" y="858225"/>
            <a:ext cx="5409184" cy="4199399"/>
            <a:chOff x="1825800" y="744750"/>
            <a:chExt cx="5409184" cy="4199399"/>
          </a:xfrm>
        </p:grpSpPr>
        <p:pic>
          <p:nvPicPr>
            <p:cNvPr id="273" name="Google Shape;273;p3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909026" y="744750"/>
              <a:ext cx="5325958" cy="41993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4" name="Google Shape;274;p30"/>
            <p:cNvSpPr txBox="1"/>
            <p:nvPr/>
          </p:nvSpPr>
          <p:spPr>
            <a:xfrm>
              <a:off x="5360525" y="4118950"/>
              <a:ext cx="16176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Calorímetro eletromagnético</a:t>
              </a:r>
              <a:endParaRPr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cxnSp>
          <p:nvCxnSpPr>
            <p:cNvPr id="275" name="Google Shape;275;p30"/>
            <p:cNvCxnSpPr>
              <a:endCxn id="274" idx="1"/>
            </p:cNvCxnSpPr>
            <p:nvPr/>
          </p:nvCxnSpPr>
          <p:spPr>
            <a:xfrm>
              <a:off x="4613825" y="4039000"/>
              <a:ext cx="746700" cy="3570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76" name="Google Shape;276;p30"/>
            <p:cNvSpPr txBox="1"/>
            <p:nvPr/>
          </p:nvSpPr>
          <p:spPr>
            <a:xfrm>
              <a:off x="5753500" y="3342425"/>
              <a:ext cx="13767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Calorímetro eletromagnético + detetor de traços</a:t>
              </a:r>
              <a:endParaRPr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cxnSp>
          <p:nvCxnSpPr>
            <p:cNvPr id="277" name="Google Shape;277;p30"/>
            <p:cNvCxnSpPr>
              <a:endCxn id="276" idx="1"/>
            </p:cNvCxnSpPr>
            <p:nvPr/>
          </p:nvCxnSpPr>
          <p:spPr>
            <a:xfrm flipH="1" rot="10800000">
              <a:off x="5043400" y="3711875"/>
              <a:ext cx="710100" cy="1212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78" name="Google Shape;278;p30"/>
            <p:cNvSpPr txBox="1"/>
            <p:nvPr/>
          </p:nvSpPr>
          <p:spPr>
            <a:xfrm>
              <a:off x="1825800" y="2908525"/>
              <a:ext cx="15417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12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Câmara de muões + detetor de traços</a:t>
              </a:r>
              <a:endParaRPr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cxnSp>
          <p:nvCxnSpPr>
            <p:cNvPr id="279" name="Google Shape;279;p30"/>
            <p:cNvCxnSpPr>
              <a:endCxn id="278" idx="3"/>
            </p:cNvCxnSpPr>
            <p:nvPr/>
          </p:nvCxnSpPr>
          <p:spPr>
            <a:xfrm rot="10800000">
              <a:off x="3367500" y="3185575"/>
              <a:ext cx="667200" cy="3954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280" name="Google Shape;280;p30"/>
          <p:cNvSpPr/>
          <p:nvPr/>
        </p:nvSpPr>
        <p:spPr>
          <a:xfrm rot="1389856">
            <a:off x="2609995" y="3095504"/>
            <a:ext cx="920511" cy="57268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0"/>
          <p:cNvSpPr txBox="1"/>
          <p:nvPr/>
        </p:nvSpPr>
        <p:spPr>
          <a:xfrm>
            <a:off x="5744700" y="3863125"/>
            <a:ext cx="308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Hadrões:</a:t>
            </a: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depósitos de energia nos calorímetros e/ou traços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82" name="Google Shape;28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4573" y="895225"/>
            <a:ext cx="2687874" cy="1791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0"/>
          <p:cNvSpPr txBox="1"/>
          <p:nvPr/>
        </p:nvSpPr>
        <p:spPr>
          <a:xfrm>
            <a:off x="5744700" y="2687150"/>
            <a:ext cx="3087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Neutrinos</a:t>
            </a: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outras partículas invisíveis: energia transversa em falta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Diferença entre a energia no plano transverso antes e depois da colisão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4" name="Google Shape;284;p30"/>
          <p:cNvSpPr/>
          <p:nvPr/>
        </p:nvSpPr>
        <p:spPr>
          <a:xfrm>
            <a:off x="3606050" y="3076550"/>
            <a:ext cx="548700" cy="246000"/>
          </a:xfrm>
          <a:prstGeom prst="ellipse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7400"/>
            <a:ext cx="4143138" cy="2449574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1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Jatos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91" name="Google Shape;291;p3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292" name="Google Shape;29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8424" y="2151625"/>
            <a:ext cx="3345652" cy="2717023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1"/>
          <p:cNvSpPr txBox="1"/>
          <p:nvPr/>
        </p:nvSpPr>
        <p:spPr>
          <a:xfrm>
            <a:off x="1384900" y="3202338"/>
            <a:ext cx="2790300" cy="61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Spray colimado de hadrões iniciado por um quark ou gluão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94" name="Google Shape;294;p31"/>
          <p:cNvSpPr txBox="1"/>
          <p:nvPr/>
        </p:nvSpPr>
        <p:spPr>
          <a:xfrm>
            <a:off x="4930050" y="597150"/>
            <a:ext cx="3902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Agrupar sequencialmente células dos calorímetros com energia superior a um determinado valor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Jatos retêm informação acerca das propriedades do partão original: carga, momento, …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95" name="Google Shape;295;p31"/>
          <p:cNvSpPr/>
          <p:nvPr/>
        </p:nvSpPr>
        <p:spPr>
          <a:xfrm>
            <a:off x="4463525" y="888925"/>
            <a:ext cx="3216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De que são feitas as coisas?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2075" y="1180350"/>
            <a:ext cx="4879849" cy="2148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311700" y="858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Átomo ⇒ Núcleo ⇒ Protões ⇒ Quarks ⇒ …?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1443700" y="3776350"/>
            <a:ext cx="2193900" cy="6156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Energia de ligação do núcleo: ~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1 GeV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4892225" y="3776350"/>
            <a:ext cx="3681900" cy="4002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LHC: 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6.5 TeV/proton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⇒ De Broglie λ: ~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10</a:t>
            </a:r>
            <a:r>
              <a:rPr baseline="30000"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-17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 cm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72" name="Google Shape;72;p14"/>
          <p:cNvCxnSpPr>
            <a:stCxn id="70" idx="0"/>
          </p:cNvCxnSpPr>
          <p:nvPr/>
        </p:nvCxnSpPr>
        <p:spPr>
          <a:xfrm rot="-5400000">
            <a:off x="3426400" y="2140300"/>
            <a:ext cx="750300" cy="2521800"/>
          </a:xfrm>
          <a:prstGeom prst="curvedConnector2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triangle"/>
            <a:tailEnd len="med" w="med" type="none"/>
          </a:ln>
        </p:spPr>
      </p:cxnSp>
      <p:cxnSp>
        <p:nvCxnSpPr>
          <p:cNvPr id="73" name="Google Shape;73;p14"/>
          <p:cNvCxnSpPr>
            <a:stCxn id="68" idx="3"/>
          </p:cNvCxnSpPr>
          <p:nvPr/>
        </p:nvCxnSpPr>
        <p:spPr>
          <a:xfrm>
            <a:off x="7011924" y="2254800"/>
            <a:ext cx="1234200" cy="1458600"/>
          </a:xfrm>
          <a:prstGeom prst="curvedConnector2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74" name="Google Shape;74;p14"/>
          <p:cNvCxnSpPr>
            <a:endCxn id="71" idx="1"/>
          </p:cNvCxnSpPr>
          <p:nvPr/>
        </p:nvCxnSpPr>
        <p:spPr>
          <a:xfrm rot="5400000">
            <a:off x="4726025" y="3362650"/>
            <a:ext cx="780000" cy="447600"/>
          </a:xfrm>
          <a:prstGeom prst="curvedConnector4">
            <a:avLst>
              <a:gd fmla="val 37173" name="adj1"/>
              <a:gd fmla="val 153200" name="adj2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Jatos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01" name="Google Shape;301;p3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02" name="Google Shape;30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725" y="988411"/>
            <a:ext cx="7308551" cy="263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0216" y="3845025"/>
            <a:ext cx="2523569" cy="6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3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Jatos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09" name="Google Shape;309;p3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10" name="Google Shape;310;p33"/>
          <p:cNvSpPr txBox="1"/>
          <p:nvPr/>
        </p:nvSpPr>
        <p:spPr>
          <a:xfrm>
            <a:off x="311700" y="858225"/>
            <a:ext cx="73530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Diferentes tipos de jatos d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 acordo com o partão que lhes deu origem: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Jatos b ↔ Quarks b ↔ Hadrões B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Jatos c ↔ Quarks c ↔ Hadrões C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Jatos light ↔ Gluões ou quarks up/down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11" name="Google Shape;311;p33"/>
          <p:cNvSpPr txBox="1"/>
          <p:nvPr/>
        </p:nvSpPr>
        <p:spPr>
          <a:xfrm>
            <a:off x="1906650" y="2469000"/>
            <a:ext cx="5330700" cy="4002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Como é que identificamos o tipo de partão que originou um jato?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12" name="Google Shape;312;p33"/>
          <p:cNvSpPr/>
          <p:nvPr/>
        </p:nvSpPr>
        <p:spPr>
          <a:xfrm rot="5400000">
            <a:off x="4378500" y="2017575"/>
            <a:ext cx="387000" cy="355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Identificação de jatos b</a:t>
            </a:r>
            <a:endParaRPr i="1">
              <a:solidFill>
                <a:srgbClr val="0B5394"/>
              </a:solidFill>
            </a:endParaRPr>
          </a:p>
        </p:txBody>
      </p:sp>
      <p:sp>
        <p:nvSpPr>
          <p:cNvPr id="318" name="Google Shape;318;p3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19" name="Google Shape;31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0868" y="0"/>
            <a:ext cx="3511465" cy="2633626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4"/>
          <p:cNvSpPr txBox="1"/>
          <p:nvPr/>
        </p:nvSpPr>
        <p:spPr>
          <a:xfrm>
            <a:off x="311700" y="858225"/>
            <a:ext cx="5804400" cy="15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Tempo médio de vida de um hadrão B: ~1.5 ps ⇒ Viaja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alguns mm dentro do detetor antes de decaírem ⇒ 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Vértice secundário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Propriedades do vértice secundário (ex: distância ao vértice primário) e propriedades do jato e dos traços associados são combinadas num discriminante multivariável para distinguir jatos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>
                <a:solidFill>
                  <a:srgbClr val="1155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b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lang="pt-PT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</a:t>
            </a:r>
            <a:r>
              <a:rPr lang="pt-PT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light</a:t>
            </a:r>
            <a:endParaRPr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321" name="Google Shape;32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474" y="2797425"/>
            <a:ext cx="2940826" cy="215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4"/>
          <p:cNvPicPr preferRelativeResize="0"/>
          <p:nvPr/>
        </p:nvPicPr>
        <p:blipFill rotWithShape="1">
          <a:blip r:embed="rId5">
            <a:alphaModFix/>
          </a:blip>
          <a:srcRect b="56111" l="0" r="0" t="0"/>
          <a:stretch/>
        </p:blipFill>
        <p:spPr>
          <a:xfrm>
            <a:off x="4078775" y="2797425"/>
            <a:ext cx="4753526" cy="2079126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34"/>
          <p:cNvSpPr txBox="1"/>
          <p:nvPr/>
        </p:nvSpPr>
        <p:spPr>
          <a:xfrm>
            <a:off x="7155500" y="3503975"/>
            <a:ext cx="1544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accent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Equilíbrio entre aceitar jatos b e rejeitar jatos c/light</a:t>
            </a:r>
            <a:endParaRPr sz="1200">
              <a:solidFill>
                <a:schemeClr val="accent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24" name="Google Shape;324;p34"/>
          <p:cNvSpPr/>
          <p:nvPr/>
        </p:nvSpPr>
        <p:spPr>
          <a:xfrm>
            <a:off x="3625025" y="3740988"/>
            <a:ext cx="3216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Trigger e aquisição de dados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30" name="Google Shape;330;p3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31" name="Google Shape;331;p35"/>
          <p:cNvSpPr txBox="1"/>
          <p:nvPr/>
        </p:nvSpPr>
        <p:spPr>
          <a:xfrm>
            <a:off x="424350" y="3035425"/>
            <a:ext cx="34662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Dois níveis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: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Level-1 (L1): hardware customizado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40 MHz → 100 kHz (~2 </a:t>
            </a: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µs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)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High-Level-Trigger (HLT): software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100 kHz → 1 kHz (~100 ms)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32" name="Google Shape;33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4474" y="858228"/>
            <a:ext cx="4887825" cy="272232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5"/>
          <p:cNvSpPr txBox="1"/>
          <p:nvPr/>
        </p:nvSpPr>
        <p:spPr>
          <a:xfrm>
            <a:off x="798900" y="934625"/>
            <a:ext cx="271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40 milhões de colisões/segundo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4" name="Google Shape;334;p35"/>
          <p:cNvSpPr/>
          <p:nvPr/>
        </p:nvSpPr>
        <p:spPr>
          <a:xfrm>
            <a:off x="3990700" y="1046525"/>
            <a:ext cx="441300" cy="1764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5" name="Google Shape;335;p35"/>
          <p:cNvCxnSpPr>
            <a:stCxn id="333" idx="3"/>
            <a:endCxn id="334" idx="1"/>
          </p:cNvCxnSpPr>
          <p:nvPr/>
        </p:nvCxnSpPr>
        <p:spPr>
          <a:xfrm>
            <a:off x="3516000" y="1134725"/>
            <a:ext cx="474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336" name="Google Shape;336;p35"/>
          <p:cNvSpPr txBox="1"/>
          <p:nvPr/>
        </p:nvSpPr>
        <p:spPr>
          <a:xfrm>
            <a:off x="516750" y="1584050"/>
            <a:ext cx="328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Não é possível guardar todos os eventos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7" name="Google Shape;337;p35"/>
          <p:cNvSpPr/>
          <p:nvPr/>
        </p:nvSpPr>
        <p:spPr>
          <a:xfrm rot="5400000">
            <a:off x="2041950" y="1321850"/>
            <a:ext cx="2310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5"/>
          <p:cNvSpPr txBox="1"/>
          <p:nvPr/>
        </p:nvSpPr>
        <p:spPr>
          <a:xfrm>
            <a:off x="857850" y="2233463"/>
            <a:ext cx="2599200" cy="7695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Sistema de trigger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Decidir em tempo real que eventos serão guardados</a:t>
            </a: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9" name="Google Shape;339;p35"/>
          <p:cNvSpPr/>
          <p:nvPr/>
        </p:nvSpPr>
        <p:spPr>
          <a:xfrm rot="5400000">
            <a:off x="2041950" y="1953050"/>
            <a:ext cx="2310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35"/>
          <p:cNvSpPr txBox="1"/>
          <p:nvPr/>
        </p:nvSpPr>
        <p:spPr>
          <a:xfrm>
            <a:off x="4572788" y="3877225"/>
            <a:ext cx="3631200" cy="6156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1.6 GB/s de eventos guardados para análise de dados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41" name="Google Shape;341;p35"/>
          <p:cNvCxnSpPr>
            <a:stCxn id="340" idx="3"/>
          </p:cNvCxnSpPr>
          <p:nvPr/>
        </p:nvCxnSpPr>
        <p:spPr>
          <a:xfrm flipH="1" rot="10800000">
            <a:off x="8203988" y="3159025"/>
            <a:ext cx="458400" cy="10260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Descoberta do bosão de Higgs 2012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47" name="Google Shape;347;p3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48" name="Google Shape;34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0975" y="1017841"/>
            <a:ext cx="4517950" cy="3274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75" y="1059637"/>
            <a:ext cx="3389401" cy="3191325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6"/>
          <p:cNvSpPr txBox="1"/>
          <p:nvPr/>
        </p:nvSpPr>
        <p:spPr>
          <a:xfrm>
            <a:off x="6410850" y="173100"/>
            <a:ext cx="261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5"/>
              </a:rPr>
              <a:t>Physics Letters B, September 2012</a:t>
            </a:r>
            <a:endParaRPr sz="12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51" name="Google Shape;351;p36"/>
          <p:cNvSpPr txBox="1"/>
          <p:nvPr/>
        </p:nvSpPr>
        <p:spPr>
          <a:xfrm>
            <a:off x="4455850" y="4147375"/>
            <a:ext cx="3988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Probabilidade de o fundo (hipótese que estamos a tentar rejeitar) flutuar de modo a produzir o mesmo resultado é 1 em 3.5 milhões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52" name="Google Shape;352;p36"/>
          <p:cNvSpPr/>
          <p:nvPr/>
        </p:nvSpPr>
        <p:spPr>
          <a:xfrm>
            <a:off x="8173800" y="2821675"/>
            <a:ext cx="378900" cy="360000"/>
          </a:xfrm>
          <a:prstGeom prst="ellipse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99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Dez anos depois</a:t>
            </a: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…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58" name="Google Shape;358;p3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59" name="Google Shape;359;p37"/>
          <p:cNvSpPr txBox="1"/>
          <p:nvPr/>
        </p:nvSpPr>
        <p:spPr>
          <a:xfrm>
            <a:off x="6965375" y="131525"/>
            <a:ext cx="205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3"/>
              </a:rPr>
              <a:t>Nature, ATLAS,  July 2022</a:t>
            </a:r>
            <a:endParaRPr sz="12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360" name="Google Shape;360;p37"/>
          <p:cNvGrpSpPr/>
          <p:nvPr/>
        </p:nvGrpSpPr>
        <p:grpSpPr>
          <a:xfrm>
            <a:off x="761600" y="1239350"/>
            <a:ext cx="7620777" cy="2332452"/>
            <a:chOff x="692375" y="1218600"/>
            <a:chExt cx="7620777" cy="2332452"/>
          </a:xfrm>
        </p:grpSpPr>
        <p:pic>
          <p:nvPicPr>
            <p:cNvPr id="361" name="Google Shape;361;p3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30850" y="1259899"/>
              <a:ext cx="7482302" cy="22911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2" name="Google Shape;362;p37"/>
            <p:cNvSpPr/>
            <p:nvPr/>
          </p:nvSpPr>
          <p:spPr>
            <a:xfrm>
              <a:off x="692375" y="1218600"/>
              <a:ext cx="6993000" cy="20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692375" y="2554975"/>
              <a:ext cx="6993000" cy="207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64" name="Google Shape;364;p37"/>
          <p:cNvSpPr/>
          <p:nvPr/>
        </p:nvSpPr>
        <p:spPr>
          <a:xfrm>
            <a:off x="657775" y="1294750"/>
            <a:ext cx="8024700" cy="1343100"/>
          </a:xfrm>
          <a:prstGeom prst="rect">
            <a:avLst/>
          </a:prstGeom>
          <a:noFill/>
          <a:ln cap="flat" cmpd="sng" w="1905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65" name="Google Shape;365;p37"/>
          <p:cNvSpPr/>
          <p:nvPr/>
        </p:nvSpPr>
        <p:spPr>
          <a:xfrm>
            <a:off x="657775" y="2693425"/>
            <a:ext cx="8024700" cy="1142400"/>
          </a:xfrm>
          <a:prstGeom prst="rect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66" name="Google Shape;366;p37"/>
          <p:cNvSpPr txBox="1"/>
          <p:nvPr/>
        </p:nvSpPr>
        <p:spPr>
          <a:xfrm>
            <a:off x="6965375" y="876388"/>
            <a:ext cx="171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00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Modos de produção</a:t>
            </a:r>
            <a:endParaRPr>
              <a:solidFill>
                <a:srgbClr val="FF00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67" name="Google Shape;367;p37"/>
          <p:cNvSpPr txBox="1"/>
          <p:nvPr/>
        </p:nvSpPr>
        <p:spPr>
          <a:xfrm>
            <a:off x="6688400" y="3835825"/>
            <a:ext cx="19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9900"/>
                </a:solidFill>
                <a:latin typeface="Titillium Web"/>
                <a:ea typeface="Titillium Web"/>
                <a:cs typeface="Titillium Web"/>
                <a:sym typeface="Titillium Web"/>
              </a:rPr>
              <a:t>Canais de decaimento</a:t>
            </a:r>
            <a:endParaRPr>
              <a:solidFill>
                <a:srgbClr val="FF99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8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10 anos depois</a:t>
            </a: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…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73" name="Google Shape;373;p3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74" name="Google Shape;37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296" y="1225599"/>
            <a:ext cx="5663892" cy="25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6638" y="1156025"/>
            <a:ext cx="2898012" cy="2977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9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Questões em aberto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81" name="Google Shape;381;p3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382" name="Google Shape;382;p39"/>
          <p:cNvSpPr txBox="1"/>
          <p:nvPr/>
        </p:nvSpPr>
        <p:spPr>
          <a:xfrm>
            <a:off x="311700" y="858225"/>
            <a:ext cx="8520600" cy="17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Natureza da matéria escura?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Estudos cosmológicos do fundo de ondas microondas que permeiam o nosso Universo indicam que este tipo de matéria existe e em maior quantidade do que o esperado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Porque é que existe muito mais matéria do que anti-matéria?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No modelo padrão apenas as interações fracas distinguem entre partículas e anti-partículas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Não é suficiente para explicar a asimetria entre matéria e anti-matéria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Massa dos neutrinos?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3" name="Google Shape;383;p39"/>
          <p:cNvSpPr txBox="1"/>
          <p:nvPr/>
        </p:nvSpPr>
        <p:spPr>
          <a:xfrm>
            <a:off x="2677213" y="3074175"/>
            <a:ext cx="378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Como tentamos responder a estas questões?</a:t>
            </a:r>
            <a:endParaRPr>
              <a:solidFill>
                <a:srgbClr val="59595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84" name="Google Shape;384;p39"/>
          <p:cNvSpPr txBox="1"/>
          <p:nvPr/>
        </p:nvSpPr>
        <p:spPr>
          <a:xfrm>
            <a:off x="948463" y="3801250"/>
            <a:ext cx="36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Medidas de precisão</a:t>
            </a:r>
            <a:endParaRPr>
              <a:solidFill>
                <a:srgbClr val="FF99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85" name="Google Shape;385;p39"/>
          <p:cNvSpPr txBox="1"/>
          <p:nvPr/>
        </p:nvSpPr>
        <p:spPr>
          <a:xfrm>
            <a:off x="4664238" y="3801250"/>
            <a:ext cx="353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Buscas por novas partículas</a:t>
            </a:r>
            <a:endParaRPr>
              <a:solidFill>
                <a:srgbClr val="FF00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386" name="Google Shape;386;p39"/>
          <p:cNvCxnSpPr>
            <a:stCxn id="383" idx="2"/>
            <a:endCxn id="384" idx="0"/>
          </p:cNvCxnSpPr>
          <p:nvPr/>
        </p:nvCxnSpPr>
        <p:spPr>
          <a:xfrm rot="5400000">
            <a:off x="3511813" y="2741175"/>
            <a:ext cx="327000" cy="1793400"/>
          </a:xfrm>
          <a:prstGeom prst="curvedConnector3">
            <a:avLst>
              <a:gd fmla="val 49981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387" name="Google Shape;387;p39"/>
          <p:cNvCxnSpPr>
            <a:stCxn id="383" idx="2"/>
            <a:endCxn id="385" idx="0"/>
          </p:cNvCxnSpPr>
          <p:nvPr/>
        </p:nvCxnSpPr>
        <p:spPr>
          <a:xfrm flipH="1" rot="-5400000">
            <a:off x="5337463" y="2708925"/>
            <a:ext cx="327000" cy="1857900"/>
          </a:xfrm>
          <a:prstGeom prst="curvedConnector3">
            <a:avLst>
              <a:gd fmla="val 49981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25" y="2376350"/>
            <a:ext cx="4713750" cy="23223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40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Colaborações internacionais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94" name="Google Shape;394;p4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395" name="Google Shape;39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3551" y="248400"/>
            <a:ext cx="4519699" cy="3013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401" name="Google Shape;40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00" y="20938"/>
            <a:ext cx="9112399" cy="510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De que são feitas as coisas?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2075" y="1180350"/>
            <a:ext cx="4879849" cy="21489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6470375" y="1138375"/>
            <a:ext cx="2193900" cy="40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J. J. Thomson 1897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2330025" y="3388875"/>
            <a:ext cx="2193900" cy="40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Rutherford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1911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3811800" y="4108875"/>
            <a:ext cx="2193900" cy="40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Chadwick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 1932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6422175" y="3388875"/>
            <a:ext cx="2193900" cy="61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Modelo de quarks: Gell-Mann e Zweig 1964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6422175" y="4199025"/>
            <a:ext cx="2193900" cy="61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Experiências de dispersão no SLAC e LHC 1970s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87" name="Google Shape;87;p15"/>
          <p:cNvCxnSpPr>
            <a:endCxn id="83" idx="0"/>
          </p:cNvCxnSpPr>
          <p:nvPr/>
        </p:nvCxnSpPr>
        <p:spPr>
          <a:xfrm rot="5400000">
            <a:off x="3356325" y="2805525"/>
            <a:ext cx="654000" cy="5127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5"/>
          <p:cNvCxnSpPr>
            <a:endCxn id="84" idx="0"/>
          </p:cNvCxnSpPr>
          <p:nvPr/>
        </p:nvCxnSpPr>
        <p:spPr>
          <a:xfrm rot="5400000">
            <a:off x="3976050" y="3092775"/>
            <a:ext cx="1948800" cy="834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89" name="Google Shape;89;p15"/>
          <p:cNvCxnSpPr>
            <a:stCxn id="81" idx="3"/>
            <a:endCxn id="85" idx="0"/>
          </p:cNvCxnSpPr>
          <p:nvPr/>
        </p:nvCxnSpPr>
        <p:spPr>
          <a:xfrm>
            <a:off x="7011924" y="2254800"/>
            <a:ext cx="507300" cy="1134000"/>
          </a:xfrm>
          <a:prstGeom prst="curvedConnector2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2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Contribuições do grupo português de ATLAS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07" name="Google Shape;407;p4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408" name="Google Shape;408;p42"/>
          <p:cNvSpPr txBox="1"/>
          <p:nvPr/>
        </p:nvSpPr>
        <p:spPr>
          <a:xfrm>
            <a:off x="311700" y="858225"/>
            <a:ext cx="8520600" cy="19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hadrónico de telhas: construção, calibração e sistema de controlo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Computação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distribuída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Trigger de jatos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Roman pots e detetores forward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Upgrade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Sistema de distribuição de alta voltagem do calorímetro de telhas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High Granularity Timing Detector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9" name="Google Shape;409;p42"/>
          <p:cNvSpPr txBox="1"/>
          <p:nvPr/>
        </p:nvSpPr>
        <p:spPr>
          <a:xfrm>
            <a:off x="311700" y="2804025"/>
            <a:ext cx="8520600" cy="19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Descoberta e propriedades do bosão de Higgs: H→WW*, H→bb, ttH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Medidas das propriedades do quark top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Física em colisões de iões pesados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Buscas por nova física: vector-like quarks, Flavor Changing Neutral Currents, matéria escura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415" name="Google Shape;41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850" y="251276"/>
            <a:ext cx="8828301" cy="4701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Contribuições do grupo português de CMS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21" name="Google Shape;421;p4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422" name="Google Shape;422;p44"/>
          <p:cNvSpPr txBox="1"/>
          <p:nvPr/>
        </p:nvSpPr>
        <p:spPr>
          <a:xfrm>
            <a:off x="311700" y="858225"/>
            <a:ext cx="8520600" cy="19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Roman pots e detetores forward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 eletromagnético: trigger e aquisição de dados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Computação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Upgrade: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Detetores forward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Detetor de tempo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Calorímetros hadrónico e eletromagnético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	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3" name="Google Shape;423;p44"/>
          <p:cNvSpPr txBox="1"/>
          <p:nvPr/>
        </p:nvSpPr>
        <p:spPr>
          <a:xfrm>
            <a:off x="311700" y="2804025"/>
            <a:ext cx="8520600" cy="19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Descoberta do bosão de Higgs e propriedades: H→γγ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Decaimentos raros de hadrões B: B</a:t>
            </a:r>
            <a:r>
              <a:rPr baseline="-25000"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→μμ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Propriedades do quark top: secção eficaz, massa, …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Buscas por nova física: bosões de Higgs carregados, supersimetria, 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Participação brasileira em ATLAS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29" name="Google Shape;429;p4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430" name="Google Shape;430;p45"/>
          <p:cNvSpPr txBox="1"/>
          <p:nvPr/>
        </p:nvSpPr>
        <p:spPr>
          <a:xfrm>
            <a:off x="311700" y="858225"/>
            <a:ext cx="8520600" cy="19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Level-1 trigger: hardware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Calorímetro de telhas: hardware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Estudos de desempenho do detetor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Sistemas de controlo do detetor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High-level trigger: estudos de otimização de software e performance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	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Como desenhar uma análise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36" name="Google Shape;436;p4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437" name="Google Shape;437;p46"/>
          <p:cNvSpPr txBox="1"/>
          <p:nvPr/>
        </p:nvSpPr>
        <p:spPr>
          <a:xfrm>
            <a:off x="311700" y="858225"/>
            <a:ext cx="8520600" cy="1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Usando um exemplo que me é familiar de uma medida de precisão das propriedades do bosão de Higgs 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38" name="Google Shape;438;p46"/>
          <p:cNvPicPr preferRelativeResize="0"/>
          <p:nvPr/>
        </p:nvPicPr>
        <p:blipFill rotWithShape="1">
          <a:blip r:embed="rId3">
            <a:alphaModFix/>
          </a:blip>
          <a:srcRect b="0" l="0" r="48413" t="0"/>
          <a:stretch/>
        </p:blipFill>
        <p:spPr>
          <a:xfrm>
            <a:off x="747898" y="1599500"/>
            <a:ext cx="2921724" cy="255475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6"/>
          <p:cNvSpPr/>
          <p:nvPr/>
        </p:nvSpPr>
        <p:spPr>
          <a:xfrm>
            <a:off x="2603350" y="2485650"/>
            <a:ext cx="353100" cy="1551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40" name="Google Shape;440;p46"/>
          <p:cNvGrpSpPr/>
          <p:nvPr/>
        </p:nvGrpSpPr>
        <p:grpSpPr>
          <a:xfrm>
            <a:off x="4369075" y="1309225"/>
            <a:ext cx="3964549" cy="3135299"/>
            <a:chOff x="654400" y="1555175"/>
            <a:chExt cx="3964549" cy="3135299"/>
          </a:xfrm>
        </p:grpSpPr>
        <p:pic>
          <p:nvPicPr>
            <p:cNvPr id="441" name="Google Shape;441;p4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54400" y="1555175"/>
              <a:ext cx="3964549" cy="31352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2" name="Google Shape;442;p46"/>
            <p:cNvSpPr/>
            <p:nvPr/>
          </p:nvSpPr>
          <p:spPr>
            <a:xfrm>
              <a:off x="3839400" y="278025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46"/>
            <p:cNvSpPr/>
            <p:nvPr/>
          </p:nvSpPr>
          <p:spPr>
            <a:xfrm>
              <a:off x="3839400" y="308927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46"/>
            <p:cNvSpPr/>
            <p:nvPr/>
          </p:nvSpPr>
          <p:spPr>
            <a:xfrm>
              <a:off x="3595700" y="159722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46"/>
            <p:cNvSpPr/>
            <p:nvPr/>
          </p:nvSpPr>
          <p:spPr>
            <a:xfrm>
              <a:off x="3595700" y="427770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46"/>
            <p:cNvSpPr/>
            <p:nvPr/>
          </p:nvSpPr>
          <p:spPr>
            <a:xfrm>
              <a:off x="3763725" y="1966975"/>
              <a:ext cx="769200" cy="393600"/>
            </a:xfrm>
            <a:prstGeom prst="ellipse">
              <a:avLst/>
            </a:prstGeom>
            <a:noFill/>
            <a:ln cap="flat" cmpd="sng" w="28575">
              <a:solidFill>
                <a:srgbClr val="FF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47" name="Google Shape;447;p46"/>
          <p:cNvCxnSpPr>
            <a:stCxn id="439" idx="2"/>
            <a:endCxn id="441" idx="2"/>
          </p:cNvCxnSpPr>
          <p:nvPr/>
        </p:nvCxnSpPr>
        <p:spPr>
          <a:xfrm flipH="1" rot="-5400000">
            <a:off x="4361650" y="2454900"/>
            <a:ext cx="408000" cy="3571500"/>
          </a:xfrm>
          <a:prstGeom prst="curvedConnector3">
            <a:avLst>
              <a:gd fmla="val 158333" name="adj1"/>
            </a:avLst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448" name="Google Shape;448;p46"/>
          <p:cNvSpPr txBox="1"/>
          <p:nvPr/>
        </p:nvSpPr>
        <p:spPr>
          <a:xfrm>
            <a:off x="7789300" y="131575"/>
            <a:ext cx="119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5"/>
              </a:rPr>
              <a:t>HIGG-2020-03</a:t>
            </a:r>
            <a:endParaRPr sz="12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454" name="Google Shape;45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250" y="90163"/>
            <a:ext cx="7519498" cy="4964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8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desafio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60" name="Google Shape;460;p4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grpSp>
        <p:nvGrpSpPr>
          <p:cNvPr id="461" name="Google Shape;461;p48"/>
          <p:cNvGrpSpPr/>
          <p:nvPr/>
        </p:nvGrpSpPr>
        <p:grpSpPr>
          <a:xfrm>
            <a:off x="311700" y="1004550"/>
            <a:ext cx="3964549" cy="3135299"/>
            <a:chOff x="654400" y="1555175"/>
            <a:chExt cx="3964549" cy="3135299"/>
          </a:xfrm>
        </p:grpSpPr>
        <p:pic>
          <p:nvPicPr>
            <p:cNvPr id="462" name="Google Shape;462;p4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4400" y="1555175"/>
              <a:ext cx="3964549" cy="31352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3" name="Google Shape;463;p48"/>
            <p:cNvSpPr/>
            <p:nvPr/>
          </p:nvSpPr>
          <p:spPr>
            <a:xfrm>
              <a:off x="3839400" y="278025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48"/>
            <p:cNvSpPr/>
            <p:nvPr/>
          </p:nvSpPr>
          <p:spPr>
            <a:xfrm>
              <a:off x="3839400" y="308927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48"/>
            <p:cNvSpPr/>
            <p:nvPr/>
          </p:nvSpPr>
          <p:spPr>
            <a:xfrm>
              <a:off x="3595700" y="159722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48"/>
            <p:cNvSpPr/>
            <p:nvPr/>
          </p:nvSpPr>
          <p:spPr>
            <a:xfrm>
              <a:off x="3595700" y="427770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48"/>
            <p:cNvSpPr/>
            <p:nvPr/>
          </p:nvSpPr>
          <p:spPr>
            <a:xfrm>
              <a:off x="3763725" y="1966975"/>
              <a:ext cx="769200" cy="393600"/>
            </a:xfrm>
            <a:prstGeom prst="ellipse">
              <a:avLst/>
            </a:prstGeom>
            <a:noFill/>
            <a:ln cap="flat" cmpd="sng" w="28575">
              <a:solidFill>
                <a:srgbClr val="FF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68" name="Google Shape;468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4550" y="1618275"/>
            <a:ext cx="4053326" cy="1630899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48"/>
          <p:cNvSpPr/>
          <p:nvPr/>
        </p:nvSpPr>
        <p:spPr>
          <a:xfrm>
            <a:off x="7033475" y="1618275"/>
            <a:ext cx="195300" cy="283800"/>
          </a:xfrm>
          <a:prstGeom prst="ellipse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48"/>
          <p:cNvSpPr/>
          <p:nvPr/>
        </p:nvSpPr>
        <p:spPr>
          <a:xfrm>
            <a:off x="7033475" y="2043800"/>
            <a:ext cx="195300" cy="283800"/>
          </a:xfrm>
          <a:prstGeom prst="ellipse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48"/>
          <p:cNvSpPr txBox="1"/>
          <p:nvPr/>
        </p:nvSpPr>
        <p:spPr>
          <a:xfrm>
            <a:off x="1933975" y="4175075"/>
            <a:ext cx="72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Sinal</a:t>
            </a:r>
            <a:endParaRPr sz="1800"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72" name="Google Shape;472;p48"/>
          <p:cNvSpPr txBox="1"/>
          <p:nvPr/>
        </p:nvSpPr>
        <p:spPr>
          <a:xfrm>
            <a:off x="6248316" y="4175075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>
                <a:solidFill>
                  <a:srgbClr val="00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Fundo</a:t>
            </a:r>
            <a:endParaRPr sz="1800">
              <a:solidFill>
                <a:srgbClr val="00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Google Shape;47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2" y="858225"/>
            <a:ext cx="5010673" cy="3762902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49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desafio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79" name="Google Shape;479;p4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480" name="Google Shape;480;p49"/>
          <p:cNvSpPr txBox="1"/>
          <p:nvPr/>
        </p:nvSpPr>
        <p:spPr>
          <a:xfrm>
            <a:off x="5241450" y="858225"/>
            <a:ext cx="3779700" cy="28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Fundo dominante: produção de pares de quark top + jatos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tt̅bb̅ ⇒ </a:t>
            </a: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Irredutível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: muito difícil separar do sinal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rgbClr val="00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Secção eficaz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várias ordens de grandeza superior à do </a:t>
            </a:r>
            <a:r>
              <a:rPr lang="pt-PT">
                <a:solidFill>
                  <a:srgbClr val="93C47D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sinal</a:t>
            </a:r>
            <a:endParaRPr>
              <a:solidFill>
                <a:srgbClr val="93C47D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tillium Web"/>
              <a:buChar char="○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Modelos de MC não descrevem perfeitamente os dados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81" name="Google Shape;481;p49"/>
          <p:cNvSpPr/>
          <p:nvPr/>
        </p:nvSpPr>
        <p:spPr>
          <a:xfrm>
            <a:off x="1922850" y="2376775"/>
            <a:ext cx="327900" cy="460200"/>
          </a:xfrm>
          <a:prstGeom prst="rect">
            <a:avLst/>
          </a:prstGeom>
          <a:noFill/>
          <a:ln cap="flat" cmpd="sng" w="2857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49"/>
          <p:cNvSpPr/>
          <p:nvPr/>
        </p:nvSpPr>
        <p:spPr>
          <a:xfrm>
            <a:off x="2862200" y="3487225"/>
            <a:ext cx="472800" cy="393600"/>
          </a:xfrm>
          <a:prstGeom prst="rect">
            <a:avLst/>
          </a:prstGeom>
          <a:noFill/>
          <a:ln cap="flat" cmpd="sng" w="2857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49"/>
          <p:cNvSpPr txBox="1"/>
          <p:nvPr/>
        </p:nvSpPr>
        <p:spPr>
          <a:xfrm>
            <a:off x="5829450" y="3618375"/>
            <a:ext cx="2603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Secção eficaz do fundo tt̅+≥1b medida diretamente em dados nas regiões da análise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84" name="Google Shape;484;p49"/>
          <p:cNvSpPr/>
          <p:nvPr/>
        </p:nvSpPr>
        <p:spPr>
          <a:xfrm rot="5400000">
            <a:off x="6931050" y="3291675"/>
            <a:ext cx="4005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49"/>
          <p:cNvSpPr txBox="1"/>
          <p:nvPr/>
        </p:nvSpPr>
        <p:spPr>
          <a:xfrm>
            <a:off x="2738600" y="3866175"/>
            <a:ext cx="72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6AA84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Sinal</a:t>
            </a:r>
            <a:endParaRPr>
              <a:solidFill>
                <a:srgbClr val="6AA84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86" name="Google Shape;486;p49"/>
          <p:cNvSpPr txBox="1"/>
          <p:nvPr/>
        </p:nvSpPr>
        <p:spPr>
          <a:xfrm>
            <a:off x="1623891" y="2836975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>
                <a:solidFill>
                  <a:srgbClr val="00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Fundo</a:t>
            </a:r>
            <a:endParaRPr sz="1800">
              <a:solidFill>
                <a:srgbClr val="00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50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Variáveis que permitam distinguir sinal de fundos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92" name="Google Shape;492;p5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493" name="Google Shape;493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3725" y="1228463"/>
            <a:ext cx="4171274" cy="300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50"/>
          <p:cNvSpPr/>
          <p:nvPr/>
        </p:nvSpPr>
        <p:spPr>
          <a:xfrm>
            <a:off x="4355800" y="1088938"/>
            <a:ext cx="3385500" cy="39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Pureza em sinal</a:t>
            </a:r>
            <a:endParaRPr sz="1200"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95" name="Google Shape;495;p50"/>
          <p:cNvSpPr/>
          <p:nvPr/>
        </p:nvSpPr>
        <p:spPr>
          <a:xfrm>
            <a:off x="3372275" y="2597100"/>
            <a:ext cx="3216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96" name="Google Shape;49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9000" y="1302725"/>
            <a:ext cx="2093416" cy="2853675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50"/>
          <p:cNvSpPr txBox="1"/>
          <p:nvPr/>
        </p:nvSpPr>
        <p:spPr>
          <a:xfrm>
            <a:off x="2219125" y="1482538"/>
            <a:ext cx="54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4A86E8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Sinal</a:t>
            </a:r>
            <a:endParaRPr sz="1200">
              <a:solidFill>
                <a:srgbClr val="4A86E8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98" name="Google Shape;498;p50"/>
          <p:cNvSpPr txBox="1"/>
          <p:nvPr/>
        </p:nvSpPr>
        <p:spPr>
          <a:xfrm>
            <a:off x="2124550" y="1761038"/>
            <a:ext cx="6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Fundo</a:t>
            </a:r>
            <a:endParaRPr sz="1200">
              <a:solidFill>
                <a:srgbClr val="FF00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99" name="Google Shape;499;p50"/>
          <p:cNvSpPr txBox="1"/>
          <p:nvPr/>
        </p:nvSpPr>
        <p:spPr>
          <a:xfrm>
            <a:off x="756112" y="4230675"/>
            <a:ext cx="2479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Média da diferença em pseudorapidez (𝜂) entre os pares de quarks b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51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Muitas regiões de análise 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05" name="Google Shape;505;p5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06" name="Google Shape;50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38" y="858237"/>
            <a:ext cx="6315919" cy="3981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Modelo padrão da Física de Partículas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95" name="Google Shape;95;p1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50" y="1010625"/>
            <a:ext cx="8839200" cy="104173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/>
          <p:nvPr/>
        </p:nvSpPr>
        <p:spPr>
          <a:xfrm>
            <a:off x="7200775" y="1634025"/>
            <a:ext cx="422400" cy="173100"/>
          </a:xfrm>
          <a:prstGeom prst="rect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6909975" y="589675"/>
            <a:ext cx="94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SPS</a:t>
            </a:r>
            <a:r>
              <a:rPr lang="pt-PT" sz="1200">
                <a:solidFill>
                  <a:srgbClr val="FF99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(CERN)</a:t>
            </a:r>
            <a:endParaRPr sz="1200">
              <a:solidFill>
                <a:srgbClr val="FF99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99" name="Google Shape;99;p16"/>
          <p:cNvCxnSpPr>
            <a:stCxn id="98" idx="2"/>
          </p:cNvCxnSpPr>
          <p:nvPr/>
        </p:nvCxnSpPr>
        <p:spPr>
          <a:xfrm>
            <a:off x="7380825" y="958975"/>
            <a:ext cx="0" cy="3843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6"/>
          <p:cNvSpPr/>
          <p:nvPr/>
        </p:nvSpPr>
        <p:spPr>
          <a:xfrm rot="-5400000">
            <a:off x="8057850" y="587100"/>
            <a:ext cx="120600" cy="12393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7623175" y="777150"/>
            <a:ext cx="94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LEP </a:t>
            </a:r>
            <a:r>
              <a:rPr lang="pt-PT" sz="1200">
                <a:solidFill>
                  <a:srgbClr val="FF00FF"/>
                </a:solidFill>
                <a:latin typeface="Titillium Web"/>
                <a:ea typeface="Titillium Web"/>
                <a:cs typeface="Titillium Web"/>
                <a:sym typeface="Titillium Web"/>
              </a:rPr>
              <a:t>(CERN)</a:t>
            </a:r>
            <a:endParaRPr sz="1200">
              <a:solidFill>
                <a:srgbClr val="FF00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52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Como medimos?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12" name="Google Shape;512;p5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513" name="Google Shape;513;p52"/>
          <p:cNvSpPr txBox="1"/>
          <p:nvPr/>
        </p:nvSpPr>
        <p:spPr>
          <a:xfrm>
            <a:off x="857400" y="858225"/>
            <a:ext cx="7429200" cy="64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Comparar um modelo (com pelo menos um parâmetro livre) com dados experimentais de modo a determinar o valor do parâmetro que melhor descreve os dados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14" name="Google Shape;514;p52"/>
          <p:cNvPicPr preferRelativeResize="0"/>
          <p:nvPr/>
        </p:nvPicPr>
        <p:blipFill rotWithShape="1">
          <a:blip r:embed="rId3">
            <a:alphaModFix/>
          </a:blip>
          <a:srcRect b="45106" l="0" r="28774" t="0"/>
          <a:stretch/>
        </p:blipFill>
        <p:spPr>
          <a:xfrm>
            <a:off x="4630774" y="1783837"/>
            <a:ext cx="4151100" cy="2178726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52"/>
          <p:cNvSpPr txBox="1"/>
          <p:nvPr/>
        </p:nvSpPr>
        <p:spPr>
          <a:xfrm>
            <a:off x="311700" y="2496400"/>
            <a:ext cx="377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nosso modelo: </a:t>
            </a: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rácio de funções de likelihood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16" name="Google Shape;516;p52"/>
          <p:cNvSpPr txBox="1"/>
          <p:nvPr/>
        </p:nvSpPr>
        <p:spPr>
          <a:xfrm>
            <a:off x="399075" y="4166625"/>
            <a:ext cx="3161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Mínimo absoluto da função de likelihood</a:t>
            </a:r>
            <a:endParaRPr sz="1200">
              <a:solidFill>
                <a:srgbClr val="FF00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17" name="Google Shape;517;p52"/>
          <p:cNvSpPr txBox="1"/>
          <p:nvPr/>
        </p:nvSpPr>
        <p:spPr>
          <a:xfrm>
            <a:off x="399075" y="3851525"/>
            <a:ext cx="377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Mínimo da função de likelihood para um valor de ɑ fixo</a:t>
            </a:r>
            <a:endParaRPr sz="1200">
              <a:solidFill>
                <a:srgbClr val="FF99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18" name="Google Shape;518;p52"/>
          <p:cNvSpPr/>
          <p:nvPr/>
        </p:nvSpPr>
        <p:spPr>
          <a:xfrm>
            <a:off x="2396500" y="2948550"/>
            <a:ext cx="667200" cy="3693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52"/>
          <p:cNvSpPr/>
          <p:nvPr/>
        </p:nvSpPr>
        <p:spPr>
          <a:xfrm>
            <a:off x="2396500" y="3400050"/>
            <a:ext cx="667200" cy="3693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52"/>
          <p:cNvSpPr/>
          <p:nvPr/>
        </p:nvSpPr>
        <p:spPr>
          <a:xfrm>
            <a:off x="5566750" y="2097925"/>
            <a:ext cx="1149300" cy="18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21" name="Google Shape;521;p52"/>
          <p:cNvSpPr txBox="1"/>
          <p:nvPr/>
        </p:nvSpPr>
        <p:spPr>
          <a:xfrm>
            <a:off x="8370925" y="3925825"/>
            <a:ext cx="33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latin typeface="Titillium Web"/>
                <a:ea typeface="Titillium Web"/>
                <a:cs typeface="Titillium Web"/>
                <a:sym typeface="Titillium Web"/>
              </a:rPr>
              <a:t>ɑ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descr="\mathcal{L}=\prod_{i\in\text{bins}}\mathcal{P}(n_i|\mu\cdot S_i+B_i)" id="522" name="Google Shape;522;p52" title="MathEquation,#0000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075" y="1855680"/>
            <a:ext cx="3779700" cy="4583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_{\alpha}=\frac{\mathcal{L}(\alpha)}{\mathcal{L}(\hat{\alpha})}" id="523" name="Google Shape;523;p52" title="MathEquation,#0000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14118" y="2997313"/>
            <a:ext cx="1549614" cy="75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52"/>
          <p:cNvSpPr/>
          <p:nvPr/>
        </p:nvSpPr>
        <p:spPr>
          <a:xfrm>
            <a:off x="3932750" y="3205725"/>
            <a:ext cx="927900" cy="264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3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Incertezas sistemáticas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30" name="Google Shape;530;p5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531" name="Google Shape;531;p53"/>
          <p:cNvSpPr txBox="1"/>
          <p:nvPr/>
        </p:nvSpPr>
        <p:spPr>
          <a:xfrm>
            <a:off x="311700" y="858225"/>
            <a:ext cx="3489900" cy="64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Estimativa</a:t>
            </a: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 da nossa incerteza em relação a determinado parâmetro da análise</a:t>
            </a:r>
            <a:endParaRPr/>
          </a:p>
        </p:txBody>
      </p:sp>
      <p:sp>
        <p:nvSpPr>
          <p:cNvPr id="532" name="Google Shape;532;p53"/>
          <p:cNvSpPr/>
          <p:nvPr/>
        </p:nvSpPr>
        <p:spPr>
          <a:xfrm>
            <a:off x="4904825" y="1916963"/>
            <a:ext cx="3216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53"/>
          <p:cNvSpPr txBox="1"/>
          <p:nvPr/>
        </p:nvSpPr>
        <p:spPr>
          <a:xfrm>
            <a:off x="311700" y="1570625"/>
            <a:ext cx="4958700" cy="9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Exemplo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Vários geradores de MC disponíveis para simular o mesmo processo físico ⇒ Resultados diferentes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34" name="Google Shape;53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3524" y="3180744"/>
            <a:ext cx="6504424" cy="1745321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53"/>
          <p:cNvSpPr/>
          <p:nvPr/>
        </p:nvSpPr>
        <p:spPr>
          <a:xfrm>
            <a:off x="2342550" y="3072550"/>
            <a:ext cx="3962700" cy="68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53"/>
          <p:cNvSpPr/>
          <p:nvPr/>
        </p:nvSpPr>
        <p:spPr>
          <a:xfrm>
            <a:off x="3659459" y="4373134"/>
            <a:ext cx="4173613" cy="3028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53"/>
          <p:cNvSpPr/>
          <p:nvPr/>
        </p:nvSpPr>
        <p:spPr>
          <a:xfrm>
            <a:off x="3659459" y="4128213"/>
            <a:ext cx="2477015" cy="3028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53"/>
          <p:cNvSpPr/>
          <p:nvPr/>
        </p:nvSpPr>
        <p:spPr>
          <a:xfrm>
            <a:off x="5044688" y="3152625"/>
            <a:ext cx="3057600" cy="12357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53"/>
          <p:cNvSpPr txBox="1"/>
          <p:nvPr/>
        </p:nvSpPr>
        <p:spPr>
          <a:xfrm>
            <a:off x="4956538" y="4388325"/>
            <a:ext cx="363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59595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Medida/estimativa secundária</a:t>
            </a:r>
            <a:endParaRPr sz="1200">
              <a:solidFill>
                <a:srgbClr val="59595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540" name="Google Shape;54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6050" y="101900"/>
            <a:ext cx="3445226" cy="2840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mathcal{L}=\prod_{i\in\text{bins}}\mathcal{P}(n_i|\mu\cdot S_i(\theta)+B_i(\theta))\times\prod_{j\in\text{syst}}\mathcal{G}(\theta)" id="541" name="Google Shape;541;p53" title="MathEquation,#0000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5631" y="3383988"/>
            <a:ext cx="4250840" cy="30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5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Buscas por nova física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47" name="Google Shape;547;p5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48" name="Google Shape;54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573" y="1023625"/>
            <a:ext cx="6156856" cy="346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Supersimetria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54" name="Google Shape;554;p5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55" name="Google Shape;555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3175" y="1139150"/>
            <a:ext cx="5977651" cy="336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5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Supersimetria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61" name="Google Shape;561;p5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62" name="Google Shape;56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5663" y="913700"/>
            <a:ext cx="5512671" cy="3981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57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Procurar novas partículas pesadas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68" name="Google Shape;568;p5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69" name="Google Shape;56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113" y="858237"/>
            <a:ext cx="3960000" cy="3798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3878" y="858700"/>
            <a:ext cx="3960000" cy="3797639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57"/>
          <p:cNvSpPr txBox="1"/>
          <p:nvPr/>
        </p:nvSpPr>
        <p:spPr>
          <a:xfrm>
            <a:off x="7713150" y="145400"/>
            <a:ext cx="126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5"/>
              </a:rPr>
              <a:t>EXOT-2019-03</a:t>
            </a:r>
            <a:endParaRPr sz="12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58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futuro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77" name="Google Shape;577;p5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78" name="Google Shape;578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988" y="858225"/>
            <a:ext cx="8056026" cy="398137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8"/>
          <p:cNvSpPr/>
          <p:nvPr/>
        </p:nvSpPr>
        <p:spPr>
          <a:xfrm>
            <a:off x="5047450" y="3060325"/>
            <a:ext cx="193800" cy="1869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59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futuro mais longínquo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85" name="Google Shape;585;p5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586" name="Google Shape;586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263" y="858225"/>
            <a:ext cx="7487473" cy="3981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0"/>
          <p:cNvSpPr txBox="1"/>
          <p:nvPr>
            <p:ph type="title"/>
          </p:nvPr>
        </p:nvSpPr>
        <p:spPr>
          <a:xfrm>
            <a:off x="3076500" y="2285850"/>
            <a:ext cx="2991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Obrigada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92" name="Google Shape;592;p6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61"/>
          <p:cNvSpPr txBox="1"/>
          <p:nvPr>
            <p:ph type="title"/>
          </p:nvPr>
        </p:nvSpPr>
        <p:spPr>
          <a:xfrm>
            <a:off x="311700" y="2151226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000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Backup</a:t>
            </a:r>
            <a:endParaRPr sz="3000"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598" name="Google Shape;598;p6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Modelo padrão da Física de Partículas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08" name="Google Shape;10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50" y="1010625"/>
            <a:ext cx="8839200" cy="1041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7600" y="2204760"/>
            <a:ext cx="3414711" cy="2787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651" y="1977350"/>
            <a:ext cx="3638374" cy="301464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/>
          <p:nvPr/>
        </p:nvSpPr>
        <p:spPr>
          <a:xfrm>
            <a:off x="7200775" y="1634025"/>
            <a:ext cx="422400" cy="173100"/>
          </a:xfrm>
          <a:prstGeom prst="rect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6909975" y="589675"/>
            <a:ext cx="94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SPS</a:t>
            </a:r>
            <a:r>
              <a:rPr lang="pt-PT" sz="1200">
                <a:solidFill>
                  <a:srgbClr val="FF99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(CERN)</a:t>
            </a:r>
            <a:endParaRPr sz="1200">
              <a:solidFill>
                <a:srgbClr val="FF99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13" name="Google Shape;113;p17"/>
          <p:cNvCxnSpPr>
            <a:stCxn id="112" idx="2"/>
          </p:cNvCxnSpPr>
          <p:nvPr/>
        </p:nvCxnSpPr>
        <p:spPr>
          <a:xfrm>
            <a:off x="7380825" y="958975"/>
            <a:ext cx="0" cy="384300"/>
          </a:xfrm>
          <a:prstGeom prst="straightConnector1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7"/>
          <p:cNvSpPr/>
          <p:nvPr/>
        </p:nvSpPr>
        <p:spPr>
          <a:xfrm rot="-5400000">
            <a:off x="8057850" y="587100"/>
            <a:ext cx="120600" cy="1239300"/>
          </a:xfrm>
          <a:prstGeom prst="rightBracket">
            <a:avLst>
              <a:gd fmla="val 8333" name="adj"/>
            </a:avLst>
          </a:prstGeom>
          <a:noFill/>
          <a:ln cap="flat" cmpd="sng" w="1905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7623175" y="777150"/>
            <a:ext cx="94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LEP </a:t>
            </a:r>
            <a:r>
              <a:rPr lang="pt-PT" sz="1200">
                <a:solidFill>
                  <a:srgbClr val="FF00FF"/>
                </a:solidFill>
                <a:latin typeface="Titillium Web"/>
                <a:ea typeface="Titillium Web"/>
                <a:cs typeface="Titillium Web"/>
                <a:sym typeface="Titillium Web"/>
              </a:rPr>
              <a:t>(CERN)</a:t>
            </a:r>
            <a:endParaRPr sz="1200">
              <a:solidFill>
                <a:srgbClr val="FF00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62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Modelo padrão da Física de Partículas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04" name="Google Shape;604;p62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605" name="Google Shape;605;p62"/>
          <p:cNvPicPr preferRelativeResize="0"/>
          <p:nvPr/>
        </p:nvPicPr>
        <p:blipFill rotWithShape="1">
          <a:blip r:embed="rId3">
            <a:alphaModFix/>
          </a:blip>
          <a:srcRect b="0" l="0" r="0" t="9099"/>
          <a:stretch/>
        </p:blipFill>
        <p:spPr>
          <a:xfrm>
            <a:off x="4640350" y="858225"/>
            <a:ext cx="4380801" cy="3809449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62"/>
          <p:cNvSpPr txBox="1"/>
          <p:nvPr/>
        </p:nvSpPr>
        <p:spPr>
          <a:xfrm>
            <a:off x="311700" y="858225"/>
            <a:ext cx="4521900" cy="31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Muões → chuveiros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atmosféricos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Neutrinos → Proposto 1930 para garantir conservação energética, observado 1956 em experiências utilizando reatores nucleares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Tau → SLAC 1970s → Neutrino correspondente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7" name="Google Shape;607;p62"/>
          <p:cNvSpPr/>
          <p:nvPr/>
        </p:nvSpPr>
        <p:spPr>
          <a:xfrm>
            <a:off x="4936350" y="1294750"/>
            <a:ext cx="789900" cy="2437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63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Brasileiros no CERN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13" name="Google Shape;613;p63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64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Partículas no estado final 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19" name="Google Shape;619;p64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620" name="Google Shape;620;p64"/>
          <p:cNvSpPr txBox="1"/>
          <p:nvPr/>
        </p:nvSpPr>
        <p:spPr>
          <a:xfrm>
            <a:off x="365650" y="4195225"/>
            <a:ext cx="4589700" cy="7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0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Regime “boosted”: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 bosão Higgs p</a:t>
            </a:r>
            <a:r>
              <a:rPr baseline="-25000"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T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&gt;300 GeV ⇒ Produtos de decaimento reconstruídos como um único jato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621" name="Google Shape;621;p64"/>
          <p:cNvGrpSpPr/>
          <p:nvPr/>
        </p:nvGrpSpPr>
        <p:grpSpPr>
          <a:xfrm>
            <a:off x="311700" y="1004550"/>
            <a:ext cx="3964549" cy="3135299"/>
            <a:chOff x="654400" y="1555175"/>
            <a:chExt cx="3964549" cy="3135299"/>
          </a:xfrm>
        </p:grpSpPr>
        <p:pic>
          <p:nvPicPr>
            <p:cNvPr id="622" name="Google Shape;622;p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4400" y="1555175"/>
              <a:ext cx="3964549" cy="31352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3" name="Google Shape;623;p64"/>
            <p:cNvSpPr/>
            <p:nvPr/>
          </p:nvSpPr>
          <p:spPr>
            <a:xfrm>
              <a:off x="3839400" y="278025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64"/>
            <p:cNvSpPr/>
            <p:nvPr/>
          </p:nvSpPr>
          <p:spPr>
            <a:xfrm>
              <a:off x="3839400" y="308927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64"/>
            <p:cNvSpPr/>
            <p:nvPr/>
          </p:nvSpPr>
          <p:spPr>
            <a:xfrm>
              <a:off x="3595700" y="1597225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64"/>
            <p:cNvSpPr/>
            <p:nvPr/>
          </p:nvSpPr>
          <p:spPr>
            <a:xfrm>
              <a:off x="3595700" y="4277700"/>
              <a:ext cx="195300" cy="283800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64"/>
            <p:cNvSpPr/>
            <p:nvPr/>
          </p:nvSpPr>
          <p:spPr>
            <a:xfrm>
              <a:off x="3744750" y="2713675"/>
              <a:ext cx="384600" cy="722400"/>
            </a:xfrm>
            <a:prstGeom prst="ellipse">
              <a:avLst/>
            </a:prstGeom>
            <a:noFill/>
            <a:ln cap="flat" cmpd="sng" w="28575">
              <a:solidFill>
                <a:srgbClr val="00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64"/>
            <p:cNvSpPr/>
            <p:nvPr/>
          </p:nvSpPr>
          <p:spPr>
            <a:xfrm>
              <a:off x="3763725" y="1966975"/>
              <a:ext cx="769200" cy="393600"/>
            </a:xfrm>
            <a:prstGeom prst="ellipse">
              <a:avLst/>
            </a:prstGeom>
            <a:noFill/>
            <a:ln cap="flat" cmpd="sng" w="28575">
              <a:solidFill>
                <a:srgbClr val="FF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29" name="Google Shape;629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275" y="675400"/>
            <a:ext cx="2141450" cy="127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64"/>
          <p:cNvSpPr txBox="1"/>
          <p:nvPr/>
        </p:nvSpPr>
        <p:spPr>
          <a:xfrm>
            <a:off x="4276250" y="2115763"/>
            <a:ext cx="2942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Ambos bosões W decaem leptonicamente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Canal dileptónico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31" name="Google Shape;631;p64"/>
          <p:cNvSpPr txBox="1"/>
          <p:nvPr/>
        </p:nvSpPr>
        <p:spPr>
          <a:xfrm>
            <a:off x="5833175" y="3554850"/>
            <a:ext cx="2942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Um bosão W decai hadronicamente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Canal semileptónico</a:t>
            </a:r>
            <a:endParaRPr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32" name="Google Shape;632;p64"/>
          <p:cNvSpPr txBox="1"/>
          <p:nvPr/>
        </p:nvSpPr>
        <p:spPr>
          <a:xfrm>
            <a:off x="4403000" y="2705525"/>
            <a:ext cx="2688900" cy="61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≥4 jatos,</a:t>
            </a:r>
            <a:r>
              <a:rPr lang="pt-PT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≥4 jatos b</a:t>
            </a:r>
            <a:r>
              <a:rPr lang="pt-PT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(2 do Higgs)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=2 leptões</a:t>
            </a:r>
            <a:endParaRPr>
              <a:solidFill>
                <a:srgbClr val="FF00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33" name="Google Shape;633;p64"/>
          <p:cNvSpPr txBox="1"/>
          <p:nvPr/>
        </p:nvSpPr>
        <p:spPr>
          <a:xfrm>
            <a:off x="5945375" y="4139850"/>
            <a:ext cx="2718000" cy="61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≥6 jatos,</a:t>
            </a:r>
            <a:r>
              <a:rPr lang="pt-PT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≥4 jatos b</a:t>
            </a:r>
            <a:r>
              <a:rPr lang="pt-PT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(2 do Higgs)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=1 leptão</a:t>
            </a:r>
            <a:endParaRPr>
              <a:solidFill>
                <a:srgbClr val="FF00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634" name="Google Shape;634;p64"/>
          <p:cNvCxnSpPr>
            <a:stCxn id="629" idx="1"/>
          </p:cNvCxnSpPr>
          <p:nvPr/>
        </p:nvCxnSpPr>
        <p:spPr>
          <a:xfrm flipH="1">
            <a:off x="5346075" y="1314300"/>
            <a:ext cx="454200" cy="7284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635" name="Google Shape;635;p64"/>
          <p:cNvCxnSpPr>
            <a:stCxn id="629" idx="3"/>
            <a:endCxn id="631" idx="3"/>
          </p:cNvCxnSpPr>
          <p:nvPr/>
        </p:nvCxnSpPr>
        <p:spPr>
          <a:xfrm>
            <a:off x="7941725" y="1314300"/>
            <a:ext cx="833700" cy="2533200"/>
          </a:xfrm>
          <a:prstGeom prst="curvedConnector3">
            <a:avLst>
              <a:gd fmla="val 128580" name="adj1"/>
            </a:avLst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636" name="Google Shape;636;p64"/>
          <p:cNvSpPr txBox="1"/>
          <p:nvPr/>
        </p:nvSpPr>
        <p:spPr>
          <a:xfrm>
            <a:off x="365650" y="858225"/>
            <a:ext cx="1386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Decaimento semileptónico do par de quarks top</a:t>
            </a:r>
            <a:endParaRPr sz="12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65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Como medimos?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42" name="Google Shape;642;p65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sp>
        <p:nvSpPr>
          <p:cNvPr id="643" name="Google Shape;643;p65"/>
          <p:cNvSpPr txBox="1"/>
          <p:nvPr/>
        </p:nvSpPr>
        <p:spPr>
          <a:xfrm>
            <a:off x="857400" y="858225"/>
            <a:ext cx="7429200" cy="64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Comparar um modelo (com pelo menos um parâmetro livre) com dados experimentais de modo a determinar o valor do parâmetro que melhor descreve os dados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644" name="Google Shape;644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9150" y="2935513"/>
            <a:ext cx="2452499" cy="70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65"/>
          <p:cNvPicPr preferRelativeResize="0"/>
          <p:nvPr/>
        </p:nvPicPr>
        <p:blipFill rotWithShape="1">
          <a:blip r:embed="rId4">
            <a:alphaModFix/>
          </a:blip>
          <a:srcRect b="45106" l="0" r="28774" t="0"/>
          <a:stretch/>
        </p:blipFill>
        <p:spPr>
          <a:xfrm>
            <a:off x="4630774" y="1783837"/>
            <a:ext cx="4151100" cy="2178726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65"/>
          <p:cNvSpPr txBox="1"/>
          <p:nvPr/>
        </p:nvSpPr>
        <p:spPr>
          <a:xfrm>
            <a:off x="311700" y="2496400"/>
            <a:ext cx="377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59595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nosso modelo: </a:t>
            </a:r>
            <a:r>
              <a:rPr lang="pt-PT">
                <a:solidFill>
                  <a:srgbClr val="595959"/>
                </a:solidFill>
                <a:latin typeface="Titillium Web"/>
                <a:ea typeface="Titillium Web"/>
                <a:cs typeface="Titillium Web"/>
                <a:sym typeface="Titillium Web"/>
              </a:rPr>
              <a:t>rácio de funções de likelihood</a:t>
            </a:r>
            <a:endParaRPr>
              <a:solidFill>
                <a:srgbClr val="59595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47" name="Google Shape;647;p65"/>
          <p:cNvSpPr txBox="1"/>
          <p:nvPr/>
        </p:nvSpPr>
        <p:spPr>
          <a:xfrm>
            <a:off x="399075" y="4166625"/>
            <a:ext cx="3161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00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Mínimo absoluto da função de likelihood</a:t>
            </a:r>
            <a:endParaRPr sz="1200">
              <a:solidFill>
                <a:srgbClr val="FF00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48" name="Google Shape;648;p65"/>
          <p:cNvSpPr txBox="1"/>
          <p:nvPr/>
        </p:nvSpPr>
        <p:spPr>
          <a:xfrm>
            <a:off x="399075" y="3851525"/>
            <a:ext cx="377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FF99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Mínimo da função de likelihood para um valor de ɑ fixo</a:t>
            </a:r>
            <a:endParaRPr sz="1200">
              <a:solidFill>
                <a:srgbClr val="FF9900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49" name="Google Shape;649;p65"/>
          <p:cNvSpPr/>
          <p:nvPr/>
        </p:nvSpPr>
        <p:spPr>
          <a:xfrm>
            <a:off x="1849175" y="2919375"/>
            <a:ext cx="1550700" cy="3693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65"/>
          <p:cNvSpPr/>
          <p:nvPr/>
        </p:nvSpPr>
        <p:spPr>
          <a:xfrm>
            <a:off x="1849175" y="3311450"/>
            <a:ext cx="1550700" cy="3693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1" name="Google Shape;651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819" y="1783825"/>
            <a:ext cx="372716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65"/>
          <p:cNvSpPr/>
          <p:nvPr/>
        </p:nvSpPr>
        <p:spPr>
          <a:xfrm>
            <a:off x="5566750" y="2097925"/>
            <a:ext cx="1149300" cy="18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53" name="Google Shape;653;p65"/>
          <p:cNvSpPr txBox="1"/>
          <p:nvPr/>
        </p:nvSpPr>
        <p:spPr>
          <a:xfrm>
            <a:off x="8370925" y="3925825"/>
            <a:ext cx="33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latin typeface="Titillium Web"/>
                <a:ea typeface="Titillium Web"/>
                <a:cs typeface="Titillium Web"/>
                <a:sym typeface="Titillium Web"/>
              </a:rPr>
              <a:t>ɑ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66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 resultado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659" name="Google Shape;659;p66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660" name="Google Shape;660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1250" y="816676"/>
            <a:ext cx="3529425" cy="3577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Modelo padrão da Física de Partículas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21" name="Google Shape;121;p18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 rotWithShape="1">
          <a:blip r:embed="rId3">
            <a:alphaModFix/>
          </a:blip>
          <a:srcRect b="0" l="0" r="0" t="9099"/>
          <a:stretch/>
        </p:blipFill>
        <p:spPr>
          <a:xfrm>
            <a:off x="4451500" y="858225"/>
            <a:ext cx="4380801" cy="380944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/>
          <p:nvPr/>
        </p:nvSpPr>
        <p:spPr>
          <a:xfrm>
            <a:off x="4747500" y="1294750"/>
            <a:ext cx="789900" cy="2437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Modelo padrão da Física de Partículas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29" name="Google Shape;129;p19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30" name="Google Shape;130;p19"/>
          <p:cNvPicPr preferRelativeResize="0"/>
          <p:nvPr/>
        </p:nvPicPr>
        <p:blipFill rotWithShape="1">
          <a:blip r:embed="rId3">
            <a:alphaModFix/>
          </a:blip>
          <a:srcRect b="0" l="0" r="0" t="9099"/>
          <a:stretch/>
        </p:blipFill>
        <p:spPr>
          <a:xfrm>
            <a:off x="4451500" y="858225"/>
            <a:ext cx="4380801" cy="380944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/>
          <p:nvPr/>
        </p:nvSpPr>
        <p:spPr>
          <a:xfrm>
            <a:off x="4747500" y="1294750"/>
            <a:ext cx="789900" cy="2437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311700" y="858225"/>
            <a:ext cx="3877200" cy="1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Porquê três famílias?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Massa dos neutrinos?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Natureza da interação de Higgs?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tillium Web"/>
              <a:buChar char="●"/>
            </a:pPr>
            <a:r>
              <a:rPr lang="pt-PT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Papel da gravidade?</a:t>
            </a:r>
            <a:endParaRPr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Teoria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38" name="Google Shape;138;p20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1063" y="955250"/>
            <a:ext cx="6441865" cy="398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type="title"/>
          </p:nvPr>
        </p:nvSpPr>
        <p:spPr>
          <a:xfrm>
            <a:off x="311700" y="28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PT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Na prática</a:t>
            </a:r>
            <a:endParaRPr>
              <a:solidFill>
                <a:srgbClr val="0B5394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8472458" y="466403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  <p:pic>
        <p:nvPicPr>
          <p:cNvPr id="146" name="Google Shape;1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00" y="179975"/>
            <a:ext cx="4679426" cy="467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