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925" r:id="rId2"/>
    <p:sldId id="363" r:id="rId3"/>
    <p:sldId id="456" r:id="rId4"/>
    <p:sldId id="916" r:id="rId5"/>
    <p:sldId id="301" r:id="rId6"/>
    <p:sldId id="343" r:id="rId7"/>
    <p:sldId id="344" r:id="rId8"/>
    <p:sldId id="429" r:id="rId9"/>
    <p:sldId id="431" r:id="rId10"/>
    <p:sldId id="345" r:id="rId11"/>
    <p:sldId id="425" r:id="rId12"/>
    <p:sldId id="452" r:id="rId13"/>
    <p:sldId id="346" r:id="rId14"/>
    <p:sldId id="435" r:id="rId15"/>
    <p:sldId id="451" r:id="rId16"/>
    <p:sldId id="265" r:id="rId17"/>
    <p:sldId id="300" r:id="rId18"/>
    <p:sldId id="923" r:id="rId19"/>
    <p:sldId id="453" r:id="rId20"/>
    <p:sldId id="927" r:id="rId21"/>
    <p:sldId id="922" r:id="rId22"/>
    <p:sldId id="926" r:id="rId23"/>
    <p:sldId id="530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2"/>
    <p:restoredTop sz="94686"/>
  </p:normalViewPr>
  <p:slideViewPr>
    <p:cSldViewPr snapToGrid="0" snapToObjects="1">
      <p:cViewPr varScale="1">
        <p:scale>
          <a:sx n="189" d="100"/>
          <a:sy n="189" d="100"/>
        </p:scale>
        <p:origin x="124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image" Target="../media/image42.jpeg"/><Relationship Id="rId4" Type="http://schemas.openxmlformats.org/officeDocument/2006/relationships/image" Target="../media/image45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image" Target="../media/image42.jpeg"/><Relationship Id="rId4" Type="http://schemas.openxmlformats.org/officeDocument/2006/relationships/image" Target="../media/image4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FE314-E3EF-43CD-B170-634C2AC9C029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B7165926-C64B-4A5D-9620-F3FBE6BDD1A3}">
      <dgm:prSet phldrT="[Text]" custT="1"/>
      <dgm:spPr>
        <a:xfrm rot="5400000">
          <a:off x="-289718" y="292805"/>
          <a:ext cx="1931458" cy="1352020"/>
        </a:xfrm>
        <a:prstGeom prst="chevron">
          <a:avLst/>
        </a:prstGeom>
        <a:solidFill>
          <a:srgbClr val="6E2466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t-PT" sz="16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nível 1</a:t>
          </a:r>
        </a:p>
      </dgm:t>
    </dgm:pt>
    <dgm:pt modelId="{629CCEAD-3EA3-46CA-BFB7-E53C9FBDF0AA}" type="parTrans" cxnId="{FFBC275F-2B04-4137-A003-25D04785C87B}">
      <dgm:prSet/>
      <dgm:spPr/>
      <dgm:t>
        <a:bodyPr/>
        <a:lstStyle/>
        <a:p>
          <a:endParaRPr lang="pt-PT" sz="1600" noProof="0" dirty="0"/>
        </a:p>
      </dgm:t>
    </dgm:pt>
    <dgm:pt modelId="{8DF34AB8-D5A1-4472-8F32-DDE5906C1402}" type="sibTrans" cxnId="{FFBC275F-2B04-4137-A003-25D04785C87B}">
      <dgm:prSet/>
      <dgm:spPr/>
      <dgm:t>
        <a:bodyPr/>
        <a:lstStyle/>
        <a:p>
          <a:endParaRPr lang="pt-PT" sz="1600" noProof="0" dirty="0"/>
        </a:p>
      </dgm:t>
    </dgm:pt>
    <dgm:pt modelId="{B5BF8DFA-6676-4640-A293-E1081E8179BE}">
      <dgm:prSet phldrT="[Text]" custT="1"/>
      <dgm:spPr>
        <a:xfrm rot="5400000">
          <a:off x="4281405" y="-2926298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t-PT" sz="1600" b="1" kern="12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Vídeos educativos curtos nas redes sociais</a:t>
          </a:r>
          <a:endParaRPr lang="pt-PT" sz="1600" kern="12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4A6DB806-B9C4-478E-A36A-98173721BA97}" type="parTrans" cxnId="{6E5B7B7E-611B-4F3C-A0ED-094ED271D34C}">
      <dgm:prSet/>
      <dgm:spPr/>
      <dgm:t>
        <a:bodyPr/>
        <a:lstStyle/>
        <a:p>
          <a:endParaRPr lang="pt-PT" sz="1600" noProof="0" dirty="0"/>
        </a:p>
      </dgm:t>
    </dgm:pt>
    <dgm:pt modelId="{E2C42448-A678-4D0E-B2D4-6ED0E6B03A60}" type="sibTrans" cxnId="{6E5B7B7E-611B-4F3C-A0ED-094ED271D34C}">
      <dgm:prSet/>
      <dgm:spPr/>
      <dgm:t>
        <a:bodyPr/>
        <a:lstStyle/>
        <a:p>
          <a:endParaRPr lang="pt-PT" sz="1600" noProof="0" dirty="0"/>
        </a:p>
      </dgm:t>
    </dgm:pt>
    <dgm:pt modelId="{8017242F-A954-40D9-BDB0-536E0B24CDAB}">
      <dgm:prSet phldrT="[Text]" custT="1"/>
      <dgm:spPr>
        <a:xfrm rot="5400000">
          <a:off x="4281405" y="-2926298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Estilo </a:t>
          </a:r>
          <a:r>
            <a:rPr lang="pt-PT" sz="1600" kern="1200" noProof="0" dirty="0" err="1">
              <a:solidFill>
                <a:srgbClr val="0070C0"/>
              </a:solidFill>
              <a:latin typeface="Arial"/>
              <a:ea typeface="Arial"/>
              <a:cs typeface="Arial"/>
            </a:rPr>
            <a:t>Tik-tok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. Para todas as idades</a:t>
          </a:r>
        </a:p>
      </dgm:t>
    </dgm:pt>
    <dgm:pt modelId="{1236EB24-EF8F-43DE-A751-A71892DC36B9}" type="parTrans" cxnId="{EBA5A622-B27F-424D-8359-600C5D6A1A3F}">
      <dgm:prSet/>
      <dgm:spPr/>
      <dgm:t>
        <a:bodyPr/>
        <a:lstStyle/>
        <a:p>
          <a:endParaRPr lang="pt-PT" sz="1600" noProof="0" dirty="0"/>
        </a:p>
      </dgm:t>
    </dgm:pt>
    <dgm:pt modelId="{77B2ACCC-0D86-40DE-AE0B-4ABE1F7046BB}" type="sibTrans" cxnId="{EBA5A622-B27F-424D-8359-600C5D6A1A3F}">
      <dgm:prSet/>
      <dgm:spPr/>
      <dgm:t>
        <a:bodyPr/>
        <a:lstStyle/>
        <a:p>
          <a:endParaRPr lang="pt-PT" sz="1600" noProof="0" dirty="0"/>
        </a:p>
      </dgm:t>
    </dgm:pt>
    <dgm:pt modelId="{3238D64C-6310-4E53-807B-41535E0E2687}">
      <dgm:prSet phldrT="[Text]" custT="1"/>
      <dgm:spPr>
        <a:xfrm rot="5400000">
          <a:off x="-289718" y="2033323"/>
          <a:ext cx="1931458" cy="1352020"/>
        </a:xfrm>
        <a:prstGeom prst="chevron">
          <a:avLst/>
        </a:prstGeom>
        <a:solidFill>
          <a:srgbClr val="6E2466">
            <a:hueOff val="-2917770"/>
            <a:satOff val="3763"/>
            <a:lumOff val="-1177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t-PT" sz="16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nível 2</a:t>
          </a:r>
        </a:p>
      </dgm:t>
    </dgm:pt>
    <dgm:pt modelId="{8BE18296-A1AA-455F-8D44-23266B359BFD}" type="parTrans" cxnId="{3317116C-85BA-4AE5-8ACB-88D4F43E8B8B}">
      <dgm:prSet/>
      <dgm:spPr/>
      <dgm:t>
        <a:bodyPr/>
        <a:lstStyle/>
        <a:p>
          <a:endParaRPr lang="pt-PT" sz="1600" noProof="0" dirty="0"/>
        </a:p>
      </dgm:t>
    </dgm:pt>
    <dgm:pt modelId="{26BDCC6C-4A61-4C41-A9FE-9E3AFCFC2D56}" type="sibTrans" cxnId="{3317116C-85BA-4AE5-8ACB-88D4F43E8B8B}">
      <dgm:prSet/>
      <dgm:spPr/>
      <dgm:t>
        <a:bodyPr/>
        <a:lstStyle/>
        <a:p>
          <a:endParaRPr lang="pt-PT" sz="1600" noProof="0" dirty="0"/>
        </a:p>
      </dgm:t>
    </dgm:pt>
    <dgm:pt modelId="{7667403A-044F-488B-B195-426B945B888E}">
      <dgm:prSet phldrT="[Text]" custT="1"/>
      <dgm:spPr>
        <a:xfrm rot="5400000">
          <a:off x="4281405" y="-1185780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t-PT" sz="1600" b="1" kern="12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Vídeos longos explicativos</a:t>
          </a:r>
          <a:endParaRPr lang="pt-PT" sz="1600" kern="12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E5598D7D-1CC8-45E1-BC7A-54FB3F0BABE9}" type="parTrans" cxnId="{4A15A7E3-4335-4F1A-B9F2-D351E47B7510}">
      <dgm:prSet/>
      <dgm:spPr/>
      <dgm:t>
        <a:bodyPr/>
        <a:lstStyle/>
        <a:p>
          <a:endParaRPr lang="pt-PT" sz="1600" noProof="0" dirty="0"/>
        </a:p>
      </dgm:t>
    </dgm:pt>
    <dgm:pt modelId="{59809759-A99D-497E-8AD6-4F771D0B2650}" type="sibTrans" cxnId="{4A15A7E3-4335-4F1A-B9F2-D351E47B7510}">
      <dgm:prSet/>
      <dgm:spPr/>
      <dgm:t>
        <a:bodyPr/>
        <a:lstStyle/>
        <a:p>
          <a:endParaRPr lang="pt-PT" sz="1600" noProof="0" dirty="0"/>
        </a:p>
      </dgm:t>
    </dgm:pt>
    <dgm:pt modelId="{F2B4217F-670D-448E-BA5A-EEA205D1367B}">
      <dgm:prSet phldrT="[Text]" custT="1"/>
      <dgm:spPr>
        <a:xfrm rot="5400000">
          <a:off x="-289718" y="3773840"/>
          <a:ext cx="1931458" cy="1352020"/>
        </a:xfrm>
        <a:prstGeom prst="chevron">
          <a:avLst/>
        </a:prstGeom>
        <a:solidFill>
          <a:srgbClr val="6E2466">
            <a:hueOff val="-5835540"/>
            <a:satOff val="7525"/>
            <a:lumOff val="-2353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t-PT" sz="16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nível 3</a:t>
          </a:r>
        </a:p>
      </dgm:t>
    </dgm:pt>
    <dgm:pt modelId="{096B0FE9-8D81-480E-97D3-A9B4FF9F4502}" type="parTrans" cxnId="{65424B5A-3CE4-4F4E-9E26-CF80E158DCE1}">
      <dgm:prSet/>
      <dgm:spPr/>
      <dgm:t>
        <a:bodyPr/>
        <a:lstStyle/>
        <a:p>
          <a:endParaRPr lang="pt-PT" sz="1600" noProof="0" dirty="0"/>
        </a:p>
      </dgm:t>
    </dgm:pt>
    <dgm:pt modelId="{A69E7CAD-13D1-49DF-96DF-351701AD4ABA}" type="sibTrans" cxnId="{65424B5A-3CE4-4F4E-9E26-CF80E158DCE1}">
      <dgm:prSet/>
      <dgm:spPr/>
      <dgm:t>
        <a:bodyPr/>
        <a:lstStyle/>
        <a:p>
          <a:endParaRPr lang="pt-PT" sz="1600" noProof="0" dirty="0"/>
        </a:p>
      </dgm:t>
    </dgm:pt>
    <dgm:pt modelId="{131A8BDD-23AE-465E-88A7-394BBEB775F2}">
      <dgm:prSet phldrT="[Text]" custT="1"/>
      <dgm:spPr>
        <a:xfrm rot="5400000">
          <a:off x="4281405" y="554737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t-PT" sz="1600" b="1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Campo de ciência no CERN para alunos do secundário</a:t>
          </a:r>
          <a:endParaRPr lang="pt-PT" sz="16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A10B7010-B28C-4975-9137-15965541DA53}" type="parTrans" cxnId="{DBAC90F3-7997-46F7-8ECF-E199711E8860}">
      <dgm:prSet/>
      <dgm:spPr/>
      <dgm:t>
        <a:bodyPr/>
        <a:lstStyle/>
        <a:p>
          <a:endParaRPr lang="pt-PT" sz="1600" noProof="0" dirty="0"/>
        </a:p>
      </dgm:t>
    </dgm:pt>
    <dgm:pt modelId="{A5D41EB2-50F2-4FDA-AF93-3A5F58AEB914}" type="sibTrans" cxnId="{DBAC90F3-7997-46F7-8ECF-E199711E8860}">
      <dgm:prSet/>
      <dgm:spPr/>
      <dgm:t>
        <a:bodyPr/>
        <a:lstStyle/>
        <a:p>
          <a:endParaRPr lang="pt-PT" sz="1600" noProof="0" dirty="0"/>
        </a:p>
      </dgm:t>
    </dgm:pt>
    <dgm:pt modelId="{1AE06198-3AD6-40C4-BA74-70E6D5A8ECC0}">
      <dgm:prSet phldrT="[Text]" custT="1"/>
      <dgm:spPr>
        <a:xfrm rot="5400000">
          <a:off x="4281405" y="554737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30 participantes por ano, de qualquer pate do mundo </a:t>
          </a:r>
          <a:endParaRPr lang="pt-PT" sz="16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0B822982-A048-4EFB-BDD4-0CB0F506E931}" type="parTrans" cxnId="{AA718FF3-90EC-40F9-806A-6FE183BF23ED}">
      <dgm:prSet/>
      <dgm:spPr/>
      <dgm:t>
        <a:bodyPr/>
        <a:lstStyle/>
        <a:p>
          <a:endParaRPr lang="pt-PT" sz="1600" noProof="0" dirty="0"/>
        </a:p>
      </dgm:t>
    </dgm:pt>
    <dgm:pt modelId="{27674CE2-B287-4770-87E8-71CE63A86C57}" type="sibTrans" cxnId="{AA718FF3-90EC-40F9-806A-6FE183BF23ED}">
      <dgm:prSet/>
      <dgm:spPr/>
      <dgm:t>
        <a:bodyPr/>
        <a:lstStyle/>
        <a:p>
          <a:endParaRPr lang="pt-PT" sz="1600" noProof="0" dirty="0"/>
        </a:p>
      </dgm:t>
    </dgm:pt>
    <dgm:pt modelId="{23742BD2-07C5-410E-BE2B-186E435D6902}">
      <dgm:prSet phldrT="[Text]" custT="1"/>
      <dgm:spPr>
        <a:xfrm rot="5400000">
          <a:off x="4281405" y="-1185780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Objetivo: </a:t>
          </a:r>
          <a:r>
            <a:rPr lang="pt-PT" sz="1600" b="1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desenvolver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 o interesse pela ciência</a:t>
          </a:r>
        </a:p>
      </dgm:t>
    </dgm:pt>
    <dgm:pt modelId="{FF930CAD-E58C-40EE-85A7-63AF42CF32B7}" type="parTrans" cxnId="{2A6C1FCB-539F-474A-8E64-F7CB99D01A47}">
      <dgm:prSet/>
      <dgm:spPr/>
      <dgm:t>
        <a:bodyPr/>
        <a:lstStyle/>
        <a:p>
          <a:endParaRPr lang="pt-PT" sz="1600" noProof="0" dirty="0"/>
        </a:p>
      </dgm:t>
    </dgm:pt>
    <dgm:pt modelId="{D3D9542E-BAD0-44E9-BBEF-EF19985A0A91}" type="sibTrans" cxnId="{2A6C1FCB-539F-474A-8E64-F7CB99D01A47}">
      <dgm:prSet/>
      <dgm:spPr/>
      <dgm:t>
        <a:bodyPr/>
        <a:lstStyle/>
        <a:p>
          <a:endParaRPr lang="pt-PT" sz="1600" noProof="0" dirty="0"/>
        </a:p>
      </dgm:t>
    </dgm:pt>
    <dgm:pt modelId="{63F59DE2-34A5-4F36-BE8D-9E81B23C837A}">
      <dgm:prSet phldrT="[Text]" custT="1"/>
      <dgm:spPr>
        <a:xfrm rot="5400000">
          <a:off x="4281405" y="554737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Objetivo: </a:t>
          </a:r>
          <a:r>
            <a:rPr lang="pt-PT" sz="1600" b="1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criar confiança</a:t>
          </a:r>
          <a:r>
            <a:rPr lang="pt-PT" sz="16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 em seguir ciência</a:t>
          </a:r>
        </a:p>
      </dgm:t>
    </dgm:pt>
    <dgm:pt modelId="{AC2F8F00-EA8A-4E46-83FB-95190CE79A34}" type="parTrans" cxnId="{101F863D-C135-44A6-8517-81D6C6A9E42D}">
      <dgm:prSet/>
      <dgm:spPr/>
      <dgm:t>
        <a:bodyPr/>
        <a:lstStyle/>
        <a:p>
          <a:endParaRPr lang="pt-PT" sz="1600" noProof="0" dirty="0"/>
        </a:p>
      </dgm:t>
    </dgm:pt>
    <dgm:pt modelId="{7D47ED5D-902E-4457-9680-A5C6C90E3AC9}" type="sibTrans" cxnId="{101F863D-C135-44A6-8517-81D6C6A9E42D}">
      <dgm:prSet/>
      <dgm:spPr/>
      <dgm:t>
        <a:bodyPr/>
        <a:lstStyle/>
        <a:p>
          <a:endParaRPr lang="pt-PT" sz="1600" noProof="0" dirty="0"/>
        </a:p>
      </dgm:t>
    </dgm:pt>
    <dgm:pt modelId="{B29290D8-1A17-4F1A-A1D2-40A413E6AB8D}">
      <dgm:prSet phldrT="[Text]" custT="1"/>
      <dgm:spPr>
        <a:xfrm rot="5400000">
          <a:off x="4281405" y="-2926298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Objetivo: </a:t>
          </a:r>
          <a:r>
            <a:rPr lang="pt-PT" sz="1600" b="1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estimular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 o interesse pela ciência</a:t>
          </a:r>
        </a:p>
      </dgm:t>
    </dgm:pt>
    <dgm:pt modelId="{E834057E-961E-4D2B-8287-7CF88A82E74D}" type="parTrans" cxnId="{B116626F-74D5-4114-B4E4-E6883D612CE7}">
      <dgm:prSet/>
      <dgm:spPr/>
      <dgm:t>
        <a:bodyPr/>
        <a:lstStyle/>
        <a:p>
          <a:endParaRPr lang="pt-PT" sz="1600" noProof="0" dirty="0"/>
        </a:p>
      </dgm:t>
    </dgm:pt>
    <dgm:pt modelId="{3730FDDB-2F87-4838-899A-D7F433C112C9}" type="sibTrans" cxnId="{B116626F-74D5-4114-B4E4-E6883D612CE7}">
      <dgm:prSet/>
      <dgm:spPr/>
      <dgm:t>
        <a:bodyPr/>
        <a:lstStyle/>
        <a:p>
          <a:endParaRPr lang="pt-PT" sz="1600" noProof="0" dirty="0"/>
        </a:p>
      </dgm:t>
    </dgm:pt>
    <dgm:pt modelId="{08EE3A21-9998-45B3-8464-39657C8228A3}">
      <dgm:prSet phldrT="[Text]" custT="1"/>
      <dgm:spPr>
        <a:xfrm rot="5400000">
          <a:off x="4281405" y="-1185780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10-15 min de duração. Para estudantes do secundário</a:t>
          </a:r>
        </a:p>
      </dgm:t>
    </dgm:pt>
    <dgm:pt modelId="{0007063A-627A-4C72-84C8-E691E5E395FF}" type="parTrans" cxnId="{FF7038DB-5575-46FB-866F-3D7E6174C9E7}">
      <dgm:prSet/>
      <dgm:spPr/>
      <dgm:t>
        <a:bodyPr/>
        <a:lstStyle/>
        <a:p>
          <a:endParaRPr lang="pt-PT" sz="1200" noProof="0" dirty="0"/>
        </a:p>
      </dgm:t>
    </dgm:pt>
    <dgm:pt modelId="{78091E11-C139-48F6-874B-3BE1A641F8BE}" type="sibTrans" cxnId="{FF7038DB-5575-46FB-866F-3D7E6174C9E7}">
      <dgm:prSet/>
      <dgm:spPr/>
      <dgm:t>
        <a:bodyPr/>
        <a:lstStyle/>
        <a:p>
          <a:endParaRPr lang="pt-PT" sz="1200" noProof="0" dirty="0"/>
        </a:p>
      </dgm:t>
    </dgm:pt>
    <dgm:pt modelId="{9C14C07A-9F6F-E34C-8AE1-2DD24680C2BC}">
      <dgm:prSet phldrT="[Text]" custT="1"/>
      <dgm:spPr>
        <a:xfrm rot="5400000">
          <a:off x="4281405" y="-2926298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Exemplos de experiências “faz tu mesmo/a” com ligação à ciência e/ou tecnologia do CERN</a:t>
          </a:r>
        </a:p>
      </dgm:t>
    </dgm:pt>
    <dgm:pt modelId="{D1D98FD7-9D76-9E43-AA03-338ED9B1B6A4}" type="parTrans" cxnId="{0A15DFB9-A2F5-2F4D-9BA8-B85CD2E38A1C}">
      <dgm:prSet/>
      <dgm:spPr/>
      <dgm:t>
        <a:bodyPr/>
        <a:lstStyle/>
        <a:p>
          <a:endParaRPr lang="pt-PT" noProof="0" dirty="0"/>
        </a:p>
      </dgm:t>
    </dgm:pt>
    <dgm:pt modelId="{27088D8E-758E-3940-BF16-A72DDE2B1AC0}" type="sibTrans" cxnId="{0A15DFB9-A2F5-2F4D-9BA8-B85CD2E38A1C}">
      <dgm:prSet/>
      <dgm:spPr/>
      <dgm:t>
        <a:bodyPr/>
        <a:lstStyle/>
        <a:p>
          <a:endParaRPr lang="pt-PT" noProof="0" dirty="0"/>
        </a:p>
      </dgm:t>
    </dgm:pt>
    <dgm:pt modelId="{07073952-13FA-C045-A24F-63DE5C31B4F3}">
      <dgm:prSet phldrT="[Text]" custT="1"/>
      <dgm:spPr>
        <a:xfrm rot="5400000">
          <a:off x="4281405" y="-1185780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Tópicos relacionados com a investigação feita no CERN</a:t>
          </a:r>
        </a:p>
      </dgm:t>
    </dgm:pt>
    <dgm:pt modelId="{F4778EF7-1335-5A4B-A336-70A65AC30E98}" type="parTrans" cxnId="{C02CCE07-DF9B-E642-A6AB-255D519A5110}">
      <dgm:prSet/>
      <dgm:spPr/>
      <dgm:t>
        <a:bodyPr/>
        <a:lstStyle/>
        <a:p>
          <a:endParaRPr lang="en-GB"/>
        </a:p>
      </dgm:t>
    </dgm:pt>
    <dgm:pt modelId="{8D55996E-9EEA-7B4D-8915-4DB5E441BC62}" type="sibTrans" cxnId="{C02CCE07-DF9B-E642-A6AB-255D519A5110}">
      <dgm:prSet/>
      <dgm:spPr/>
      <dgm:t>
        <a:bodyPr/>
        <a:lstStyle/>
        <a:p>
          <a:endParaRPr lang="en-GB"/>
        </a:p>
      </dgm:t>
    </dgm:pt>
    <dgm:pt modelId="{15AA8FB7-ACC0-49CC-9914-0B63739397BA}" type="pres">
      <dgm:prSet presAssocID="{9B6FE314-E3EF-43CD-B170-634C2AC9C029}" presName="linearFlow" presStyleCnt="0">
        <dgm:presLayoutVars>
          <dgm:dir/>
          <dgm:animLvl val="lvl"/>
          <dgm:resizeHandles val="exact"/>
        </dgm:presLayoutVars>
      </dgm:prSet>
      <dgm:spPr/>
    </dgm:pt>
    <dgm:pt modelId="{77BEB4A7-085C-4408-BC5A-BB70F7C48D9B}" type="pres">
      <dgm:prSet presAssocID="{B7165926-C64B-4A5D-9620-F3FBE6BDD1A3}" presName="composite" presStyleCnt="0"/>
      <dgm:spPr/>
    </dgm:pt>
    <dgm:pt modelId="{9371A623-6CCD-43FB-9D3E-E1320FFF7AE5}" type="pres">
      <dgm:prSet presAssocID="{B7165926-C64B-4A5D-9620-F3FBE6BDD1A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AD33CC1-995E-4D6E-BB1B-00BEB6459B1D}" type="pres">
      <dgm:prSet presAssocID="{B7165926-C64B-4A5D-9620-F3FBE6BDD1A3}" presName="descendantText" presStyleLbl="alignAcc1" presStyleIdx="0" presStyleCnt="3" custScaleY="159864" custLinFactNeighborX="12516" custLinFactNeighborY="-102">
        <dgm:presLayoutVars>
          <dgm:bulletEnabled val="1"/>
        </dgm:presLayoutVars>
      </dgm:prSet>
      <dgm:spPr>
        <a:prstGeom prst="round2SameRect">
          <a:avLst/>
        </a:prstGeom>
      </dgm:spPr>
    </dgm:pt>
    <dgm:pt modelId="{6F1CC411-A457-42FE-ABA2-353DBC3F05D8}" type="pres">
      <dgm:prSet presAssocID="{8DF34AB8-D5A1-4472-8F32-DDE5906C1402}" presName="sp" presStyleCnt="0"/>
      <dgm:spPr/>
    </dgm:pt>
    <dgm:pt modelId="{A381A09F-73FC-44EE-A838-51F8CFF3AA2A}" type="pres">
      <dgm:prSet presAssocID="{3238D64C-6310-4E53-807B-41535E0E2687}" presName="composite" presStyleCnt="0"/>
      <dgm:spPr/>
    </dgm:pt>
    <dgm:pt modelId="{5D9AA931-A789-4CF0-95C0-99377B330F61}" type="pres">
      <dgm:prSet presAssocID="{3238D64C-6310-4E53-807B-41535E0E2687}" presName="parentText" presStyleLbl="alignNode1" presStyleIdx="1" presStyleCnt="3" custLinFactNeighborY="3612">
        <dgm:presLayoutVars>
          <dgm:chMax val="1"/>
          <dgm:bulletEnabled val="1"/>
        </dgm:presLayoutVars>
      </dgm:prSet>
      <dgm:spPr/>
    </dgm:pt>
    <dgm:pt modelId="{84E534CF-8C0C-408E-9718-362DD781133C}" type="pres">
      <dgm:prSet presAssocID="{3238D64C-6310-4E53-807B-41535E0E2687}" presName="descendantText" presStyleLbl="alignAcc1" presStyleIdx="1" presStyleCnt="3" custScaleY="145227" custLinFactNeighborY="3704">
        <dgm:presLayoutVars>
          <dgm:bulletEnabled val="1"/>
        </dgm:presLayoutVars>
      </dgm:prSet>
      <dgm:spPr>
        <a:prstGeom prst="round2SameRect">
          <a:avLst/>
        </a:prstGeom>
      </dgm:spPr>
    </dgm:pt>
    <dgm:pt modelId="{EBABA158-F0EC-474B-87B0-441C1A451237}" type="pres">
      <dgm:prSet presAssocID="{26BDCC6C-4A61-4C41-A9FE-9E3AFCFC2D56}" presName="sp" presStyleCnt="0"/>
      <dgm:spPr/>
    </dgm:pt>
    <dgm:pt modelId="{1AAA0853-711F-412E-87A6-83A400778AA4}" type="pres">
      <dgm:prSet presAssocID="{F2B4217F-670D-448E-BA5A-EEA205D1367B}" presName="composite" presStyleCnt="0"/>
      <dgm:spPr/>
    </dgm:pt>
    <dgm:pt modelId="{DA61DA6D-FCD2-4CA8-A389-DEA1133FD318}" type="pres">
      <dgm:prSet presAssocID="{F2B4217F-670D-448E-BA5A-EEA205D1367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4FC9AD7-6634-4DE2-AC20-BD808B838A95}" type="pres">
      <dgm:prSet presAssocID="{F2B4217F-670D-448E-BA5A-EEA205D1367B}" presName="descendantText" presStyleLbl="alignAcc1" presStyleIdx="2" presStyleCnt="3" custScaleY="152205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C02CCE07-DF9B-E642-A6AB-255D519A5110}" srcId="{3238D64C-6310-4E53-807B-41535E0E2687}" destId="{07073952-13FA-C045-A24F-63DE5C31B4F3}" srcOrd="2" destOrd="0" parTransId="{F4778EF7-1335-5A4B-A336-70A65AC30E98}" sibTransId="{8D55996E-9EEA-7B4D-8915-4DB5E441BC62}"/>
    <dgm:cxn modelId="{BC3CFB18-30C3-4910-B95E-0E111EE91439}" type="presOf" srcId="{B29290D8-1A17-4F1A-A1D2-40A413E6AB8D}" destId="{3AD33CC1-995E-4D6E-BB1B-00BEB6459B1D}" srcOrd="0" destOrd="3" presId="urn:microsoft.com/office/officeart/2005/8/layout/chevron2"/>
    <dgm:cxn modelId="{ED856F1B-A51B-4F62-B06B-104765CC4C0D}" type="presOf" srcId="{7667403A-044F-488B-B195-426B945B888E}" destId="{84E534CF-8C0C-408E-9718-362DD781133C}" srcOrd="0" destOrd="0" presId="urn:microsoft.com/office/officeart/2005/8/layout/chevron2"/>
    <dgm:cxn modelId="{6CCC2E1E-7315-4584-8B12-C14C303D29F7}" type="presOf" srcId="{F2B4217F-670D-448E-BA5A-EEA205D1367B}" destId="{DA61DA6D-FCD2-4CA8-A389-DEA1133FD318}" srcOrd="0" destOrd="0" presId="urn:microsoft.com/office/officeart/2005/8/layout/chevron2"/>
    <dgm:cxn modelId="{EBA5A622-B27F-424D-8359-600C5D6A1A3F}" srcId="{B7165926-C64B-4A5D-9620-F3FBE6BDD1A3}" destId="{8017242F-A954-40D9-BDB0-536E0B24CDAB}" srcOrd="1" destOrd="0" parTransId="{1236EB24-EF8F-43DE-A751-A71892DC36B9}" sibTransId="{77B2ACCC-0D86-40DE-AE0B-4ABE1F7046BB}"/>
    <dgm:cxn modelId="{AA85B92B-4EC9-4DD6-8C69-0F7C347AE5CC}" type="presOf" srcId="{8017242F-A954-40D9-BDB0-536E0B24CDAB}" destId="{3AD33CC1-995E-4D6E-BB1B-00BEB6459B1D}" srcOrd="0" destOrd="1" presId="urn:microsoft.com/office/officeart/2005/8/layout/chevron2"/>
    <dgm:cxn modelId="{39026C34-C3B9-4550-83AF-7F558CA3083E}" type="presOf" srcId="{08EE3A21-9998-45B3-8464-39657C8228A3}" destId="{84E534CF-8C0C-408E-9718-362DD781133C}" srcOrd="0" destOrd="1" presId="urn:microsoft.com/office/officeart/2005/8/layout/chevron2"/>
    <dgm:cxn modelId="{101F863D-C135-44A6-8517-81D6C6A9E42D}" srcId="{F2B4217F-670D-448E-BA5A-EEA205D1367B}" destId="{63F59DE2-34A5-4F36-BE8D-9E81B23C837A}" srcOrd="2" destOrd="0" parTransId="{AC2F8F00-EA8A-4E46-83FB-95190CE79A34}" sibTransId="{7D47ED5D-902E-4457-9680-A5C6C90E3AC9}"/>
    <dgm:cxn modelId="{4F6EBE3F-C46B-4E67-879D-84CBC2DEB609}" type="presOf" srcId="{B5BF8DFA-6676-4640-A293-E1081E8179BE}" destId="{3AD33CC1-995E-4D6E-BB1B-00BEB6459B1D}" srcOrd="0" destOrd="0" presId="urn:microsoft.com/office/officeart/2005/8/layout/chevron2"/>
    <dgm:cxn modelId="{5A123D50-7B22-A84E-B950-D65A0CDBE859}" type="presOf" srcId="{07073952-13FA-C045-A24F-63DE5C31B4F3}" destId="{84E534CF-8C0C-408E-9718-362DD781133C}" srcOrd="0" destOrd="2" presId="urn:microsoft.com/office/officeart/2005/8/layout/chevron2"/>
    <dgm:cxn modelId="{65424B5A-3CE4-4F4E-9E26-CF80E158DCE1}" srcId="{9B6FE314-E3EF-43CD-B170-634C2AC9C029}" destId="{F2B4217F-670D-448E-BA5A-EEA205D1367B}" srcOrd="2" destOrd="0" parTransId="{096B0FE9-8D81-480E-97D3-A9B4FF9F4502}" sibTransId="{A69E7CAD-13D1-49DF-96DF-351701AD4ABA}"/>
    <dgm:cxn modelId="{FFBC275F-2B04-4137-A003-25D04785C87B}" srcId="{9B6FE314-E3EF-43CD-B170-634C2AC9C029}" destId="{B7165926-C64B-4A5D-9620-F3FBE6BDD1A3}" srcOrd="0" destOrd="0" parTransId="{629CCEAD-3EA3-46CA-BFB7-E53C9FBDF0AA}" sibTransId="{8DF34AB8-D5A1-4472-8F32-DDE5906C1402}"/>
    <dgm:cxn modelId="{9A7C6D68-3E46-440B-B5D5-F586C2C688CE}" type="presOf" srcId="{1AE06198-3AD6-40C4-BA74-70E6D5A8ECC0}" destId="{04FC9AD7-6634-4DE2-AC20-BD808B838A95}" srcOrd="0" destOrd="1" presId="urn:microsoft.com/office/officeart/2005/8/layout/chevron2"/>
    <dgm:cxn modelId="{3317116C-85BA-4AE5-8ACB-88D4F43E8B8B}" srcId="{9B6FE314-E3EF-43CD-B170-634C2AC9C029}" destId="{3238D64C-6310-4E53-807B-41535E0E2687}" srcOrd="1" destOrd="0" parTransId="{8BE18296-A1AA-455F-8D44-23266B359BFD}" sibTransId="{26BDCC6C-4A61-4C41-A9FE-9E3AFCFC2D56}"/>
    <dgm:cxn modelId="{6A619A6E-7239-AB43-BFF5-095657D57028}" type="presOf" srcId="{9C14C07A-9F6F-E34C-8AE1-2DD24680C2BC}" destId="{3AD33CC1-995E-4D6E-BB1B-00BEB6459B1D}" srcOrd="0" destOrd="2" presId="urn:microsoft.com/office/officeart/2005/8/layout/chevron2"/>
    <dgm:cxn modelId="{B116626F-74D5-4114-B4E4-E6883D612CE7}" srcId="{B7165926-C64B-4A5D-9620-F3FBE6BDD1A3}" destId="{B29290D8-1A17-4F1A-A1D2-40A413E6AB8D}" srcOrd="3" destOrd="0" parTransId="{E834057E-961E-4D2B-8287-7CF88A82E74D}" sibTransId="{3730FDDB-2F87-4838-899A-D7F433C112C9}"/>
    <dgm:cxn modelId="{6E5B7B7E-611B-4F3C-A0ED-094ED271D34C}" srcId="{B7165926-C64B-4A5D-9620-F3FBE6BDD1A3}" destId="{B5BF8DFA-6676-4640-A293-E1081E8179BE}" srcOrd="0" destOrd="0" parTransId="{4A6DB806-B9C4-478E-A36A-98173721BA97}" sibTransId="{E2C42448-A678-4D0E-B2D4-6ED0E6B03A60}"/>
    <dgm:cxn modelId="{A4473E86-D5D7-4956-95AE-0F2086D8CBDA}" type="presOf" srcId="{23742BD2-07C5-410E-BE2B-186E435D6902}" destId="{84E534CF-8C0C-408E-9718-362DD781133C}" srcOrd="0" destOrd="3" presId="urn:microsoft.com/office/officeart/2005/8/layout/chevron2"/>
    <dgm:cxn modelId="{B0686EB7-DD70-47F2-8A6B-0E084D8381A6}" type="presOf" srcId="{131A8BDD-23AE-465E-88A7-394BBEB775F2}" destId="{04FC9AD7-6634-4DE2-AC20-BD808B838A95}" srcOrd="0" destOrd="0" presId="urn:microsoft.com/office/officeart/2005/8/layout/chevron2"/>
    <dgm:cxn modelId="{0A15DFB9-A2F5-2F4D-9BA8-B85CD2E38A1C}" srcId="{B7165926-C64B-4A5D-9620-F3FBE6BDD1A3}" destId="{9C14C07A-9F6F-E34C-8AE1-2DD24680C2BC}" srcOrd="2" destOrd="0" parTransId="{D1D98FD7-9D76-9E43-AA03-338ED9B1B6A4}" sibTransId="{27088D8E-758E-3940-BF16-A72DDE2B1AC0}"/>
    <dgm:cxn modelId="{041056CA-C96A-490E-8AD8-A2482730091B}" type="presOf" srcId="{3238D64C-6310-4E53-807B-41535E0E2687}" destId="{5D9AA931-A789-4CF0-95C0-99377B330F61}" srcOrd="0" destOrd="0" presId="urn:microsoft.com/office/officeart/2005/8/layout/chevron2"/>
    <dgm:cxn modelId="{2A6C1FCB-539F-474A-8E64-F7CB99D01A47}" srcId="{3238D64C-6310-4E53-807B-41535E0E2687}" destId="{23742BD2-07C5-410E-BE2B-186E435D6902}" srcOrd="3" destOrd="0" parTransId="{FF930CAD-E58C-40EE-85A7-63AF42CF32B7}" sibTransId="{D3D9542E-BAD0-44E9-BBEF-EF19985A0A91}"/>
    <dgm:cxn modelId="{300BCADA-FE84-4AD2-AE6F-66DA681A1A57}" type="presOf" srcId="{9B6FE314-E3EF-43CD-B170-634C2AC9C029}" destId="{15AA8FB7-ACC0-49CC-9914-0B63739397BA}" srcOrd="0" destOrd="0" presId="urn:microsoft.com/office/officeart/2005/8/layout/chevron2"/>
    <dgm:cxn modelId="{FF7038DB-5575-46FB-866F-3D7E6174C9E7}" srcId="{3238D64C-6310-4E53-807B-41535E0E2687}" destId="{08EE3A21-9998-45B3-8464-39657C8228A3}" srcOrd="1" destOrd="0" parTransId="{0007063A-627A-4C72-84C8-E691E5E395FF}" sibTransId="{78091E11-C139-48F6-874B-3BE1A641F8BE}"/>
    <dgm:cxn modelId="{4A15A7E3-4335-4F1A-B9F2-D351E47B7510}" srcId="{3238D64C-6310-4E53-807B-41535E0E2687}" destId="{7667403A-044F-488B-B195-426B945B888E}" srcOrd="0" destOrd="0" parTransId="{E5598D7D-1CC8-45E1-BC7A-54FB3F0BABE9}" sibTransId="{59809759-A99D-497E-8AD6-4F771D0B2650}"/>
    <dgm:cxn modelId="{212EB6EB-A91E-4011-8049-DA4B92B0C0FF}" type="presOf" srcId="{B7165926-C64B-4A5D-9620-F3FBE6BDD1A3}" destId="{9371A623-6CCD-43FB-9D3E-E1320FFF7AE5}" srcOrd="0" destOrd="0" presId="urn:microsoft.com/office/officeart/2005/8/layout/chevron2"/>
    <dgm:cxn modelId="{AA718FF3-90EC-40F9-806A-6FE183BF23ED}" srcId="{F2B4217F-670D-448E-BA5A-EEA205D1367B}" destId="{1AE06198-3AD6-40C4-BA74-70E6D5A8ECC0}" srcOrd="1" destOrd="0" parTransId="{0B822982-A048-4EFB-BDD4-0CB0F506E931}" sibTransId="{27674CE2-B287-4770-87E8-71CE63A86C57}"/>
    <dgm:cxn modelId="{DBAC90F3-7997-46F7-8ECF-E199711E8860}" srcId="{F2B4217F-670D-448E-BA5A-EEA205D1367B}" destId="{131A8BDD-23AE-465E-88A7-394BBEB775F2}" srcOrd="0" destOrd="0" parTransId="{A10B7010-B28C-4975-9137-15965541DA53}" sibTransId="{A5D41EB2-50F2-4FDA-AF93-3A5F58AEB914}"/>
    <dgm:cxn modelId="{0799BFF8-846F-4A54-8869-667F47986EC6}" type="presOf" srcId="{63F59DE2-34A5-4F36-BE8D-9E81B23C837A}" destId="{04FC9AD7-6634-4DE2-AC20-BD808B838A95}" srcOrd="0" destOrd="2" presId="urn:microsoft.com/office/officeart/2005/8/layout/chevron2"/>
    <dgm:cxn modelId="{72F572FB-0BF6-4D46-918C-6F08B2BEC87F}" type="presParOf" srcId="{15AA8FB7-ACC0-49CC-9914-0B63739397BA}" destId="{77BEB4A7-085C-4408-BC5A-BB70F7C48D9B}" srcOrd="0" destOrd="0" presId="urn:microsoft.com/office/officeart/2005/8/layout/chevron2"/>
    <dgm:cxn modelId="{B8CD219D-2AF1-45BD-88B9-5ACE8F8B5D15}" type="presParOf" srcId="{77BEB4A7-085C-4408-BC5A-BB70F7C48D9B}" destId="{9371A623-6CCD-43FB-9D3E-E1320FFF7AE5}" srcOrd="0" destOrd="0" presId="urn:microsoft.com/office/officeart/2005/8/layout/chevron2"/>
    <dgm:cxn modelId="{55C166B5-023D-424A-9B86-F4406F93D032}" type="presParOf" srcId="{77BEB4A7-085C-4408-BC5A-BB70F7C48D9B}" destId="{3AD33CC1-995E-4D6E-BB1B-00BEB6459B1D}" srcOrd="1" destOrd="0" presId="urn:microsoft.com/office/officeart/2005/8/layout/chevron2"/>
    <dgm:cxn modelId="{E2838323-F988-4EC1-9F24-FF5C2887ABE5}" type="presParOf" srcId="{15AA8FB7-ACC0-49CC-9914-0B63739397BA}" destId="{6F1CC411-A457-42FE-ABA2-353DBC3F05D8}" srcOrd="1" destOrd="0" presId="urn:microsoft.com/office/officeart/2005/8/layout/chevron2"/>
    <dgm:cxn modelId="{CB7A19E3-D73F-4A07-BCD2-184E24835444}" type="presParOf" srcId="{15AA8FB7-ACC0-49CC-9914-0B63739397BA}" destId="{A381A09F-73FC-44EE-A838-51F8CFF3AA2A}" srcOrd="2" destOrd="0" presId="urn:microsoft.com/office/officeart/2005/8/layout/chevron2"/>
    <dgm:cxn modelId="{019E2F4D-C2DF-48B6-A779-87FC35C4E68B}" type="presParOf" srcId="{A381A09F-73FC-44EE-A838-51F8CFF3AA2A}" destId="{5D9AA931-A789-4CF0-95C0-99377B330F61}" srcOrd="0" destOrd="0" presId="urn:microsoft.com/office/officeart/2005/8/layout/chevron2"/>
    <dgm:cxn modelId="{5577C0FE-DD55-4F4D-8707-DCBDEA6BACDC}" type="presParOf" srcId="{A381A09F-73FC-44EE-A838-51F8CFF3AA2A}" destId="{84E534CF-8C0C-408E-9718-362DD781133C}" srcOrd="1" destOrd="0" presId="urn:microsoft.com/office/officeart/2005/8/layout/chevron2"/>
    <dgm:cxn modelId="{F910167A-5E7A-4402-A22A-750FDFEC0E98}" type="presParOf" srcId="{15AA8FB7-ACC0-49CC-9914-0B63739397BA}" destId="{EBABA158-F0EC-474B-87B0-441C1A451237}" srcOrd="3" destOrd="0" presId="urn:microsoft.com/office/officeart/2005/8/layout/chevron2"/>
    <dgm:cxn modelId="{9A1FC3C5-2DA5-4916-9D77-BB742C747099}" type="presParOf" srcId="{15AA8FB7-ACC0-49CC-9914-0B63739397BA}" destId="{1AAA0853-711F-412E-87A6-83A400778AA4}" srcOrd="4" destOrd="0" presId="urn:microsoft.com/office/officeart/2005/8/layout/chevron2"/>
    <dgm:cxn modelId="{0D2EBF2A-05BB-4AED-89AC-D7573C6B275B}" type="presParOf" srcId="{1AAA0853-711F-412E-87A6-83A400778AA4}" destId="{DA61DA6D-FCD2-4CA8-A389-DEA1133FD318}" srcOrd="0" destOrd="0" presId="urn:microsoft.com/office/officeart/2005/8/layout/chevron2"/>
    <dgm:cxn modelId="{B76BDC10-C104-4990-9A7F-8E15DB5FB543}" type="presParOf" srcId="{1AAA0853-711F-412E-87A6-83A400778AA4}" destId="{04FC9AD7-6634-4DE2-AC20-BD808B838A9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A43A76-DF63-9E45-BBC0-09C721C9DD41}" type="doc">
      <dgm:prSet loTypeId="urn:microsoft.com/office/officeart/2005/8/layout/hList7" loCatId="" qsTypeId="urn:microsoft.com/office/officeart/2005/8/quickstyle/simple1" qsCatId="simple" csTypeId="urn:microsoft.com/office/officeart/2005/8/colors/accent2_1" csCatId="accent2" phldr="1"/>
      <dgm:spPr/>
    </dgm:pt>
    <dgm:pt modelId="{C2F325E2-A6C2-A64B-8D12-825047944985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Abertura</a:t>
          </a:r>
          <a:r>
            <a:rPr lang="en-US" dirty="0">
              <a:solidFill>
                <a:srgbClr val="000000"/>
              </a:solidFill>
            </a:rPr>
            <a:t> e </a:t>
          </a:r>
          <a:r>
            <a:rPr lang="en-US" dirty="0" err="1">
              <a:solidFill>
                <a:srgbClr val="000000"/>
              </a:solidFill>
            </a:rPr>
            <a:t>transparência</a:t>
          </a:r>
          <a:r>
            <a:rPr lang="en-US" dirty="0">
              <a:solidFill>
                <a:srgbClr val="000000"/>
              </a:solidFill>
            </a:rPr>
            <a:t> </a:t>
          </a:r>
        </a:p>
      </dgm:t>
    </dgm:pt>
    <dgm:pt modelId="{C28F1B79-1B16-A243-84C9-D1586C567D4C}" type="parTrans" cxnId="{CE86045B-A3A7-1F45-A7B7-3D6B8617B0F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210E359-050D-4145-862A-77C2C80048DC}" type="sibTrans" cxnId="{CE86045B-A3A7-1F45-A7B7-3D6B8617B0F7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2DC5BF1-76AF-0E42-92A9-DD8FF125188A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Adaptação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ao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público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alvo</a:t>
          </a:r>
          <a:endParaRPr lang="en-US" dirty="0">
            <a:solidFill>
              <a:srgbClr val="000000"/>
            </a:solidFill>
          </a:endParaRPr>
        </a:p>
      </dgm:t>
    </dgm:pt>
    <dgm:pt modelId="{56A3A903-C5B6-4244-B385-A16CCFC0C037}" type="parTrans" cxnId="{AC3DFBB0-BE0B-894D-A002-58847EA7892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F8003B1-B776-0046-BE61-12E926C43AC0}" type="sibTrans" cxnId="{AC3DFBB0-BE0B-894D-A002-58847EA7892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DDF48CC-EBED-2A48-B560-F4B5FFF7727A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Equilíbrio</a:t>
          </a:r>
          <a:r>
            <a:rPr lang="en-US" dirty="0">
              <a:solidFill>
                <a:srgbClr val="000000"/>
              </a:solidFill>
            </a:rPr>
            <a:t> entre o local e o global</a:t>
          </a:r>
        </a:p>
      </dgm:t>
    </dgm:pt>
    <dgm:pt modelId="{95604D03-2671-1D44-883D-75E71C521666}" type="parTrans" cxnId="{445BBE10-CFDD-4243-885F-1ABEB8713119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41B58A6E-424D-8343-B244-3FAB82A3A4DE}" type="sibTrans" cxnId="{445BBE10-CFDD-4243-885F-1ABEB8713119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6F555BC-E9E0-8543-8358-D5EA7553CDB4}">
      <dgm:prSet/>
      <dgm:spPr/>
      <dgm:t>
        <a:bodyPr/>
        <a:lstStyle/>
        <a:p>
          <a:r>
            <a:rPr lang="en-US" dirty="0" err="1">
              <a:solidFill>
                <a:srgbClr val="000000"/>
              </a:solidFill>
            </a:rPr>
            <a:t>Estabelecer</a:t>
          </a:r>
          <a:r>
            <a:rPr lang="en-US" dirty="0">
              <a:solidFill>
                <a:srgbClr val="000000"/>
              </a:solidFill>
            </a:rPr>
            <a:t> </a:t>
          </a:r>
          <a:r>
            <a:rPr lang="en-US" dirty="0" err="1">
              <a:solidFill>
                <a:srgbClr val="000000"/>
              </a:solidFill>
            </a:rPr>
            <a:t>parcerias</a:t>
          </a:r>
          <a:endParaRPr lang="en-US" dirty="0">
            <a:solidFill>
              <a:srgbClr val="000000"/>
            </a:solidFill>
          </a:endParaRPr>
        </a:p>
      </dgm:t>
    </dgm:pt>
    <dgm:pt modelId="{2088FD76-DDC9-454B-9A3C-D79D46691358}" type="parTrans" cxnId="{D22357DE-17F6-BD4A-8449-8E2AF8785329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8D58F96-1BBB-AC44-A39F-7CD1BE24D7D2}" type="sibTrans" cxnId="{D22357DE-17F6-BD4A-8449-8E2AF8785329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4469A19-5B93-F34E-8CA2-6C5205D03194}" type="pres">
      <dgm:prSet presAssocID="{AEA43A76-DF63-9E45-BBC0-09C721C9DD41}" presName="Name0" presStyleCnt="0">
        <dgm:presLayoutVars>
          <dgm:dir/>
          <dgm:resizeHandles val="exact"/>
        </dgm:presLayoutVars>
      </dgm:prSet>
      <dgm:spPr/>
    </dgm:pt>
    <dgm:pt modelId="{A8C24630-67E1-2D49-93EC-DEFF1D833AB0}" type="pres">
      <dgm:prSet presAssocID="{AEA43A76-DF63-9E45-BBC0-09C721C9DD41}" presName="fgShape" presStyleLbl="fgShp" presStyleIdx="0" presStyleCnt="1"/>
      <dgm:spPr/>
    </dgm:pt>
    <dgm:pt modelId="{E8C8A7BD-ED5E-6D47-849D-D4E5553009D8}" type="pres">
      <dgm:prSet presAssocID="{AEA43A76-DF63-9E45-BBC0-09C721C9DD41}" presName="linComp" presStyleCnt="0"/>
      <dgm:spPr/>
    </dgm:pt>
    <dgm:pt modelId="{24318501-F0B1-DB41-A937-B222125AB62B}" type="pres">
      <dgm:prSet presAssocID="{C2F325E2-A6C2-A64B-8D12-825047944985}" presName="compNode" presStyleCnt="0"/>
      <dgm:spPr/>
    </dgm:pt>
    <dgm:pt modelId="{AEF857D8-DF72-1B41-82D2-5F41073D6AD4}" type="pres">
      <dgm:prSet presAssocID="{C2F325E2-A6C2-A64B-8D12-825047944985}" presName="bkgdShape" presStyleLbl="node1" presStyleIdx="0" presStyleCnt="4"/>
      <dgm:spPr/>
    </dgm:pt>
    <dgm:pt modelId="{EBA0DC58-D12C-0E42-8228-53FA17B95E8A}" type="pres">
      <dgm:prSet presAssocID="{C2F325E2-A6C2-A64B-8D12-825047944985}" presName="nodeTx" presStyleLbl="node1" presStyleIdx="0" presStyleCnt="4">
        <dgm:presLayoutVars>
          <dgm:bulletEnabled val="1"/>
        </dgm:presLayoutVars>
      </dgm:prSet>
      <dgm:spPr/>
    </dgm:pt>
    <dgm:pt modelId="{E0878DE8-922F-9546-ADE8-7270E1CB2C2F}" type="pres">
      <dgm:prSet presAssocID="{C2F325E2-A6C2-A64B-8D12-825047944985}" presName="invisiNode" presStyleLbl="node1" presStyleIdx="0" presStyleCnt="4"/>
      <dgm:spPr/>
    </dgm:pt>
    <dgm:pt modelId="{155C594A-BF6A-5A49-8A14-D9591E0789CF}" type="pres">
      <dgm:prSet presAssocID="{C2F325E2-A6C2-A64B-8D12-825047944985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655F7C8-4798-AB42-89ED-146C175B2FD1}" type="pres">
      <dgm:prSet presAssocID="{0210E359-050D-4145-862A-77C2C80048DC}" presName="sibTrans" presStyleLbl="sibTrans2D1" presStyleIdx="0" presStyleCnt="0"/>
      <dgm:spPr/>
    </dgm:pt>
    <dgm:pt modelId="{17796DD6-FFD3-0543-9249-2D6E74B81A59}" type="pres">
      <dgm:prSet presAssocID="{F2DC5BF1-76AF-0E42-92A9-DD8FF125188A}" presName="compNode" presStyleCnt="0"/>
      <dgm:spPr/>
    </dgm:pt>
    <dgm:pt modelId="{76226154-0066-5C4E-B670-553A7D44476F}" type="pres">
      <dgm:prSet presAssocID="{F2DC5BF1-76AF-0E42-92A9-DD8FF125188A}" presName="bkgdShape" presStyleLbl="node1" presStyleIdx="1" presStyleCnt="4"/>
      <dgm:spPr/>
    </dgm:pt>
    <dgm:pt modelId="{05CF18CD-9EC8-A94A-941D-D979E59D7110}" type="pres">
      <dgm:prSet presAssocID="{F2DC5BF1-76AF-0E42-92A9-DD8FF125188A}" presName="nodeTx" presStyleLbl="node1" presStyleIdx="1" presStyleCnt="4">
        <dgm:presLayoutVars>
          <dgm:bulletEnabled val="1"/>
        </dgm:presLayoutVars>
      </dgm:prSet>
      <dgm:spPr/>
    </dgm:pt>
    <dgm:pt modelId="{9E1CA62F-1B99-7543-9F62-015B2E6CA8B4}" type="pres">
      <dgm:prSet presAssocID="{F2DC5BF1-76AF-0E42-92A9-DD8FF125188A}" presName="invisiNode" presStyleLbl="node1" presStyleIdx="1" presStyleCnt="4"/>
      <dgm:spPr/>
    </dgm:pt>
    <dgm:pt modelId="{152176E7-4A35-044E-B058-176DE13D769B}" type="pres">
      <dgm:prSet presAssocID="{F2DC5BF1-76AF-0E42-92A9-DD8FF125188A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50E3B00D-2D96-FF4E-BE8E-A89E4C8E8D0D}" type="pres">
      <dgm:prSet presAssocID="{FF8003B1-B776-0046-BE61-12E926C43AC0}" presName="sibTrans" presStyleLbl="sibTrans2D1" presStyleIdx="0" presStyleCnt="0"/>
      <dgm:spPr/>
    </dgm:pt>
    <dgm:pt modelId="{C1F874E4-FBAD-F24D-80BC-61F448A8B523}" type="pres">
      <dgm:prSet presAssocID="{3DDF48CC-EBED-2A48-B560-F4B5FFF7727A}" presName="compNode" presStyleCnt="0"/>
      <dgm:spPr/>
    </dgm:pt>
    <dgm:pt modelId="{7A59B412-A54D-4F45-B80C-2176E282630E}" type="pres">
      <dgm:prSet presAssocID="{3DDF48CC-EBED-2A48-B560-F4B5FFF7727A}" presName="bkgdShape" presStyleLbl="node1" presStyleIdx="2" presStyleCnt="4"/>
      <dgm:spPr/>
    </dgm:pt>
    <dgm:pt modelId="{0D15F554-1B0F-0B4B-8C12-24FD758B733F}" type="pres">
      <dgm:prSet presAssocID="{3DDF48CC-EBED-2A48-B560-F4B5FFF7727A}" presName="nodeTx" presStyleLbl="node1" presStyleIdx="2" presStyleCnt="4">
        <dgm:presLayoutVars>
          <dgm:bulletEnabled val="1"/>
        </dgm:presLayoutVars>
      </dgm:prSet>
      <dgm:spPr/>
    </dgm:pt>
    <dgm:pt modelId="{817CED02-D3E9-1A4D-8CE2-2809021AC5C8}" type="pres">
      <dgm:prSet presAssocID="{3DDF48CC-EBED-2A48-B560-F4B5FFF7727A}" presName="invisiNode" presStyleLbl="node1" presStyleIdx="2" presStyleCnt="4"/>
      <dgm:spPr/>
    </dgm:pt>
    <dgm:pt modelId="{35EFF49D-BDC7-844E-AC9F-B70FC38E1617}" type="pres">
      <dgm:prSet presAssocID="{3DDF48CC-EBED-2A48-B560-F4B5FFF7727A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E4BE087-499A-CB41-B4A2-F598E5052A21}" type="pres">
      <dgm:prSet presAssocID="{41B58A6E-424D-8343-B244-3FAB82A3A4DE}" presName="sibTrans" presStyleLbl="sibTrans2D1" presStyleIdx="0" presStyleCnt="0"/>
      <dgm:spPr/>
    </dgm:pt>
    <dgm:pt modelId="{B1C5FE09-781F-AC43-992A-53B9AAB2F02F}" type="pres">
      <dgm:prSet presAssocID="{B6F555BC-E9E0-8543-8358-D5EA7553CDB4}" presName="compNode" presStyleCnt="0"/>
      <dgm:spPr/>
    </dgm:pt>
    <dgm:pt modelId="{E747838D-2894-6442-BB05-C4E31544E250}" type="pres">
      <dgm:prSet presAssocID="{B6F555BC-E9E0-8543-8358-D5EA7553CDB4}" presName="bkgdShape" presStyleLbl="node1" presStyleIdx="3" presStyleCnt="4"/>
      <dgm:spPr/>
    </dgm:pt>
    <dgm:pt modelId="{984C5C8C-5B68-7541-94AF-B1575D21C88C}" type="pres">
      <dgm:prSet presAssocID="{B6F555BC-E9E0-8543-8358-D5EA7553CDB4}" presName="nodeTx" presStyleLbl="node1" presStyleIdx="3" presStyleCnt="4">
        <dgm:presLayoutVars>
          <dgm:bulletEnabled val="1"/>
        </dgm:presLayoutVars>
      </dgm:prSet>
      <dgm:spPr/>
    </dgm:pt>
    <dgm:pt modelId="{A5BBF190-92B5-5A46-B3F0-815097DFD155}" type="pres">
      <dgm:prSet presAssocID="{B6F555BC-E9E0-8543-8358-D5EA7553CDB4}" presName="invisiNode" presStyleLbl="node1" presStyleIdx="3" presStyleCnt="4"/>
      <dgm:spPr/>
    </dgm:pt>
    <dgm:pt modelId="{257556A3-DC22-F74B-A29A-21D6F016BAA1}" type="pres">
      <dgm:prSet presAssocID="{B6F555BC-E9E0-8543-8358-D5EA7553CDB4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445BBE10-CFDD-4243-885F-1ABEB8713119}" srcId="{AEA43A76-DF63-9E45-BBC0-09C721C9DD41}" destId="{3DDF48CC-EBED-2A48-B560-F4B5FFF7727A}" srcOrd="2" destOrd="0" parTransId="{95604D03-2671-1D44-883D-75E71C521666}" sibTransId="{41B58A6E-424D-8343-B244-3FAB82A3A4DE}"/>
    <dgm:cxn modelId="{A4FF2016-8AAA-9240-B692-83015656EEDB}" type="presOf" srcId="{C2F325E2-A6C2-A64B-8D12-825047944985}" destId="{AEF857D8-DF72-1B41-82D2-5F41073D6AD4}" srcOrd="0" destOrd="0" presId="urn:microsoft.com/office/officeart/2005/8/layout/hList7"/>
    <dgm:cxn modelId="{550D6B20-ABC3-DC49-88ED-447E19991B2B}" type="presOf" srcId="{AEA43A76-DF63-9E45-BBC0-09C721C9DD41}" destId="{14469A19-5B93-F34E-8CA2-6C5205D03194}" srcOrd="0" destOrd="0" presId="urn:microsoft.com/office/officeart/2005/8/layout/hList7"/>
    <dgm:cxn modelId="{0DA35342-DB93-9B47-8D2D-4D7ED8476654}" type="presOf" srcId="{C2F325E2-A6C2-A64B-8D12-825047944985}" destId="{EBA0DC58-D12C-0E42-8228-53FA17B95E8A}" srcOrd="1" destOrd="0" presId="urn:microsoft.com/office/officeart/2005/8/layout/hList7"/>
    <dgm:cxn modelId="{A111EE42-9580-184D-90B8-D6C17494748B}" type="presOf" srcId="{3DDF48CC-EBED-2A48-B560-F4B5FFF7727A}" destId="{7A59B412-A54D-4F45-B80C-2176E282630E}" srcOrd="0" destOrd="0" presId="urn:microsoft.com/office/officeart/2005/8/layout/hList7"/>
    <dgm:cxn modelId="{F63B6C44-96EC-E747-BDA6-C87DD2814E65}" type="presOf" srcId="{F2DC5BF1-76AF-0E42-92A9-DD8FF125188A}" destId="{76226154-0066-5C4E-B670-553A7D44476F}" srcOrd="0" destOrd="0" presId="urn:microsoft.com/office/officeart/2005/8/layout/hList7"/>
    <dgm:cxn modelId="{72A27756-F3EA-2D47-AFD2-CDAD4AFEFD41}" type="presOf" srcId="{B6F555BC-E9E0-8543-8358-D5EA7553CDB4}" destId="{984C5C8C-5B68-7541-94AF-B1575D21C88C}" srcOrd="1" destOrd="0" presId="urn:microsoft.com/office/officeart/2005/8/layout/hList7"/>
    <dgm:cxn modelId="{CE86045B-A3A7-1F45-A7B7-3D6B8617B0F7}" srcId="{AEA43A76-DF63-9E45-BBC0-09C721C9DD41}" destId="{C2F325E2-A6C2-A64B-8D12-825047944985}" srcOrd="0" destOrd="0" parTransId="{C28F1B79-1B16-A243-84C9-D1586C567D4C}" sibTransId="{0210E359-050D-4145-862A-77C2C80048DC}"/>
    <dgm:cxn modelId="{1C4E3276-E764-C241-82F0-1614A4CB1ECF}" type="presOf" srcId="{0210E359-050D-4145-862A-77C2C80048DC}" destId="{9655F7C8-4798-AB42-89ED-146C175B2FD1}" srcOrd="0" destOrd="0" presId="urn:microsoft.com/office/officeart/2005/8/layout/hList7"/>
    <dgm:cxn modelId="{AC3DFBB0-BE0B-894D-A002-58847EA7892F}" srcId="{AEA43A76-DF63-9E45-BBC0-09C721C9DD41}" destId="{F2DC5BF1-76AF-0E42-92A9-DD8FF125188A}" srcOrd="1" destOrd="0" parTransId="{56A3A903-C5B6-4244-B385-A16CCFC0C037}" sibTransId="{FF8003B1-B776-0046-BE61-12E926C43AC0}"/>
    <dgm:cxn modelId="{394E3CC8-7FA6-8A4A-B048-C148D2629BB5}" type="presOf" srcId="{F2DC5BF1-76AF-0E42-92A9-DD8FF125188A}" destId="{05CF18CD-9EC8-A94A-941D-D979E59D7110}" srcOrd="1" destOrd="0" presId="urn:microsoft.com/office/officeart/2005/8/layout/hList7"/>
    <dgm:cxn modelId="{E85ECDC9-F8D0-5842-90FF-DA72ABAE9E2A}" type="presOf" srcId="{B6F555BC-E9E0-8543-8358-D5EA7553CDB4}" destId="{E747838D-2894-6442-BB05-C4E31544E250}" srcOrd="0" destOrd="0" presId="urn:microsoft.com/office/officeart/2005/8/layout/hList7"/>
    <dgm:cxn modelId="{7B4281D1-A915-1240-A81C-3AC78CD60E24}" type="presOf" srcId="{3DDF48CC-EBED-2A48-B560-F4B5FFF7727A}" destId="{0D15F554-1B0F-0B4B-8C12-24FD758B733F}" srcOrd="1" destOrd="0" presId="urn:microsoft.com/office/officeart/2005/8/layout/hList7"/>
    <dgm:cxn modelId="{D22357DE-17F6-BD4A-8449-8E2AF8785329}" srcId="{AEA43A76-DF63-9E45-BBC0-09C721C9DD41}" destId="{B6F555BC-E9E0-8543-8358-D5EA7553CDB4}" srcOrd="3" destOrd="0" parTransId="{2088FD76-DDC9-454B-9A3C-D79D46691358}" sibTransId="{C8D58F96-1BBB-AC44-A39F-7CD1BE24D7D2}"/>
    <dgm:cxn modelId="{087BC2F5-BA1A-B64E-8D42-5FD03BCFDA1D}" type="presOf" srcId="{FF8003B1-B776-0046-BE61-12E926C43AC0}" destId="{50E3B00D-2D96-FF4E-BE8E-A89E4C8E8D0D}" srcOrd="0" destOrd="0" presId="urn:microsoft.com/office/officeart/2005/8/layout/hList7"/>
    <dgm:cxn modelId="{0DA201FE-F1AE-3A4A-B5AC-77E8EF09191B}" type="presOf" srcId="{41B58A6E-424D-8343-B244-3FAB82A3A4DE}" destId="{9E4BE087-499A-CB41-B4A2-F598E5052A21}" srcOrd="0" destOrd="0" presId="urn:microsoft.com/office/officeart/2005/8/layout/hList7"/>
    <dgm:cxn modelId="{8F29A90B-FCFC-A441-86A1-8F02C5DFC5BF}" type="presParOf" srcId="{14469A19-5B93-F34E-8CA2-6C5205D03194}" destId="{A8C24630-67E1-2D49-93EC-DEFF1D833AB0}" srcOrd="0" destOrd="0" presId="urn:microsoft.com/office/officeart/2005/8/layout/hList7"/>
    <dgm:cxn modelId="{9D26C7A3-DA4F-FB4D-BCCF-B70EF24EF2AE}" type="presParOf" srcId="{14469A19-5B93-F34E-8CA2-6C5205D03194}" destId="{E8C8A7BD-ED5E-6D47-849D-D4E5553009D8}" srcOrd="1" destOrd="0" presId="urn:microsoft.com/office/officeart/2005/8/layout/hList7"/>
    <dgm:cxn modelId="{34B65152-0F5E-854A-8F09-C0331DAD6307}" type="presParOf" srcId="{E8C8A7BD-ED5E-6D47-849D-D4E5553009D8}" destId="{24318501-F0B1-DB41-A937-B222125AB62B}" srcOrd="0" destOrd="0" presId="urn:microsoft.com/office/officeart/2005/8/layout/hList7"/>
    <dgm:cxn modelId="{8F0D68A7-F3B4-B648-A503-495BDADFBC99}" type="presParOf" srcId="{24318501-F0B1-DB41-A937-B222125AB62B}" destId="{AEF857D8-DF72-1B41-82D2-5F41073D6AD4}" srcOrd="0" destOrd="0" presId="urn:microsoft.com/office/officeart/2005/8/layout/hList7"/>
    <dgm:cxn modelId="{6DA36E83-D8B8-7C49-BDEF-FA091EB9DE0C}" type="presParOf" srcId="{24318501-F0B1-DB41-A937-B222125AB62B}" destId="{EBA0DC58-D12C-0E42-8228-53FA17B95E8A}" srcOrd="1" destOrd="0" presId="urn:microsoft.com/office/officeart/2005/8/layout/hList7"/>
    <dgm:cxn modelId="{91835D05-0012-AF4B-8BD7-B3EDE734178A}" type="presParOf" srcId="{24318501-F0B1-DB41-A937-B222125AB62B}" destId="{E0878DE8-922F-9546-ADE8-7270E1CB2C2F}" srcOrd="2" destOrd="0" presId="urn:microsoft.com/office/officeart/2005/8/layout/hList7"/>
    <dgm:cxn modelId="{B4BE8E60-FD50-C74B-9373-2B9376E4C9D3}" type="presParOf" srcId="{24318501-F0B1-DB41-A937-B222125AB62B}" destId="{155C594A-BF6A-5A49-8A14-D9591E0789CF}" srcOrd="3" destOrd="0" presId="urn:microsoft.com/office/officeart/2005/8/layout/hList7"/>
    <dgm:cxn modelId="{FA7BB115-0962-544B-BCAE-8217F8CBCB74}" type="presParOf" srcId="{E8C8A7BD-ED5E-6D47-849D-D4E5553009D8}" destId="{9655F7C8-4798-AB42-89ED-146C175B2FD1}" srcOrd="1" destOrd="0" presId="urn:microsoft.com/office/officeart/2005/8/layout/hList7"/>
    <dgm:cxn modelId="{E1E6530F-8260-6147-93CE-C8C8DE002CCF}" type="presParOf" srcId="{E8C8A7BD-ED5E-6D47-849D-D4E5553009D8}" destId="{17796DD6-FFD3-0543-9249-2D6E74B81A59}" srcOrd="2" destOrd="0" presId="urn:microsoft.com/office/officeart/2005/8/layout/hList7"/>
    <dgm:cxn modelId="{470E7647-0CD4-D844-AF29-17EEC0372436}" type="presParOf" srcId="{17796DD6-FFD3-0543-9249-2D6E74B81A59}" destId="{76226154-0066-5C4E-B670-553A7D44476F}" srcOrd="0" destOrd="0" presId="urn:microsoft.com/office/officeart/2005/8/layout/hList7"/>
    <dgm:cxn modelId="{F9FC9586-45E0-A345-9171-01CD95ACE545}" type="presParOf" srcId="{17796DD6-FFD3-0543-9249-2D6E74B81A59}" destId="{05CF18CD-9EC8-A94A-941D-D979E59D7110}" srcOrd="1" destOrd="0" presId="urn:microsoft.com/office/officeart/2005/8/layout/hList7"/>
    <dgm:cxn modelId="{B0D125DD-6C79-6F4D-A751-8A5DE61D6B16}" type="presParOf" srcId="{17796DD6-FFD3-0543-9249-2D6E74B81A59}" destId="{9E1CA62F-1B99-7543-9F62-015B2E6CA8B4}" srcOrd="2" destOrd="0" presId="urn:microsoft.com/office/officeart/2005/8/layout/hList7"/>
    <dgm:cxn modelId="{0DE7C533-C609-EE49-94E9-B1E523CC3226}" type="presParOf" srcId="{17796DD6-FFD3-0543-9249-2D6E74B81A59}" destId="{152176E7-4A35-044E-B058-176DE13D769B}" srcOrd="3" destOrd="0" presId="urn:microsoft.com/office/officeart/2005/8/layout/hList7"/>
    <dgm:cxn modelId="{8E93170B-8AA9-D24C-8645-756B6A3C996C}" type="presParOf" srcId="{E8C8A7BD-ED5E-6D47-849D-D4E5553009D8}" destId="{50E3B00D-2D96-FF4E-BE8E-A89E4C8E8D0D}" srcOrd="3" destOrd="0" presId="urn:microsoft.com/office/officeart/2005/8/layout/hList7"/>
    <dgm:cxn modelId="{DBB1BA7E-E8A9-C841-9C2E-95E948CA6D43}" type="presParOf" srcId="{E8C8A7BD-ED5E-6D47-849D-D4E5553009D8}" destId="{C1F874E4-FBAD-F24D-80BC-61F448A8B523}" srcOrd="4" destOrd="0" presId="urn:microsoft.com/office/officeart/2005/8/layout/hList7"/>
    <dgm:cxn modelId="{3BDA0174-D9F5-2D4D-93EB-A383C24A6063}" type="presParOf" srcId="{C1F874E4-FBAD-F24D-80BC-61F448A8B523}" destId="{7A59B412-A54D-4F45-B80C-2176E282630E}" srcOrd="0" destOrd="0" presId="urn:microsoft.com/office/officeart/2005/8/layout/hList7"/>
    <dgm:cxn modelId="{4C271DCA-59B6-6647-A95A-34D9BA97A15B}" type="presParOf" srcId="{C1F874E4-FBAD-F24D-80BC-61F448A8B523}" destId="{0D15F554-1B0F-0B4B-8C12-24FD758B733F}" srcOrd="1" destOrd="0" presId="urn:microsoft.com/office/officeart/2005/8/layout/hList7"/>
    <dgm:cxn modelId="{2A3E28B6-E986-C240-8088-FD28C4EF105C}" type="presParOf" srcId="{C1F874E4-FBAD-F24D-80BC-61F448A8B523}" destId="{817CED02-D3E9-1A4D-8CE2-2809021AC5C8}" srcOrd="2" destOrd="0" presId="urn:microsoft.com/office/officeart/2005/8/layout/hList7"/>
    <dgm:cxn modelId="{E564D417-EC6D-4244-8D16-BA0823BB69A2}" type="presParOf" srcId="{C1F874E4-FBAD-F24D-80BC-61F448A8B523}" destId="{35EFF49D-BDC7-844E-AC9F-B70FC38E1617}" srcOrd="3" destOrd="0" presId="urn:microsoft.com/office/officeart/2005/8/layout/hList7"/>
    <dgm:cxn modelId="{8327C6C0-2ED9-BF4A-8B83-A95AD7155382}" type="presParOf" srcId="{E8C8A7BD-ED5E-6D47-849D-D4E5553009D8}" destId="{9E4BE087-499A-CB41-B4A2-F598E5052A21}" srcOrd="5" destOrd="0" presId="urn:microsoft.com/office/officeart/2005/8/layout/hList7"/>
    <dgm:cxn modelId="{40FDFEBB-B79D-7F44-8584-4716A9545347}" type="presParOf" srcId="{E8C8A7BD-ED5E-6D47-849D-D4E5553009D8}" destId="{B1C5FE09-781F-AC43-992A-53B9AAB2F02F}" srcOrd="6" destOrd="0" presId="urn:microsoft.com/office/officeart/2005/8/layout/hList7"/>
    <dgm:cxn modelId="{437DC190-D297-EB45-B2DC-6B155FC288E3}" type="presParOf" srcId="{B1C5FE09-781F-AC43-992A-53B9AAB2F02F}" destId="{E747838D-2894-6442-BB05-C4E31544E250}" srcOrd="0" destOrd="0" presId="urn:microsoft.com/office/officeart/2005/8/layout/hList7"/>
    <dgm:cxn modelId="{FB0C0447-394C-3641-B5A3-F1ED1B19347D}" type="presParOf" srcId="{B1C5FE09-781F-AC43-992A-53B9AAB2F02F}" destId="{984C5C8C-5B68-7541-94AF-B1575D21C88C}" srcOrd="1" destOrd="0" presId="urn:microsoft.com/office/officeart/2005/8/layout/hList7"/>
    <dgm:cxn modelId="{8968E61B-9BBC-6648-BC0F-111AFA0D476D}" type="presParOf" srcId="{B1C5FE09-781F-AC43-992A-53B9AAB2F02F}" destId="{A5BBF190-92B5-5A46-B3F0-815097DFD155}" srcOrd="2" destOrd="0" presId="urn:microsoft.com/office/officeart/2005/8/layout/hList7"/>
    <dgm:cxn modelId="{97EA0973-4547-8448-AC6C-2E958458F891}" type="presParOf" srcId="{B1C5FE09-781F-AC43-992A-53B9AAB2F02F}" destId="{257556A3-DC22-F74B-A29A-21D6F016BAA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1A623-6CCD-43FB-9D3E-E1320FFF7AE5}">
      <dsp:nvSpPr>
        <dsp:cNvPr id="0" name=""/>
        <dsp:cNvSpPr/>
      </dsp:nvSpPr>
      <dsp:spPr>
        <a:xfrm rot="5400000">
          <a:off x="-210785" y="512842"/>
          <a:ext cx="1405239" cy="983667"/>
        </a:xfrm>
        <a:prstGeom prst="chevron">
          <a:avLst/>
        </a:prstGeom>
        <a:solidFill>
          <a:srgbClr val="6E2466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nível 1</a:t>
          </a:r>
        </a:p>
      </dsp:txBody>
      <dsp:txXfrm rot="-5400000">
        <a:off x="2" y="793890"/>
        <a:ext cx="983667" cy="421572"/>
      </dsp:txXfrm>
    </dsp:sp>
    <dsp:sp modelId="{3AD33CC1-995E-4D6E-BB1B-00BEB6459B1D}">
      <dsp:nvSpPr>
        <dsp:cNvPr id="0" name=""/>
        <dsp:cNvSpPr/>
      </dsp:nvSpPr>
      <dsp:spPr>
        <a:xfrm rot="5400000">
          <a:off x="3323367" y="-2311975"/>
          <a:ext cx="1460206" cy="6139606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PT" sz="1600" b="1" kern="12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Vídeos educativos curtos nas redes sociais</a:t>
          </a:r>
          <a:endParaRPr lang="pt-PT" sz="1600" kern="12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Estilo </a:t>
          </a:r>
          <a:r>
            <a:rPr lang="pt-PT" sz="1600" kern="1200" noProof="0" dirty="0" err="1">
              <a:solidFill>
                <a:srgbClr val="0070C0"/>
              </a:solidFill>
              <a:latin typeface="Arial"/>
              <a:ea typeface="Arial"/>
              <a:cs typeface="Arial"/>
            </a:rPr>
            <a:t>Tik-tok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. Para todas as idades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Exemplos de experiências “faz tu mesmo/a” com ligação à ciência e/ou tecnologia do CERN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Objetivo: </a:t>
          </a:r>
          <a:r>
            <a:rPr lang="pt-PT" sz="1600" b="1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estimular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 o interesse pela ciência</a:t>
          </a:r>
        </a:p>
      </dsp:txBody>
      <dsp:txXfrm rot="-5400000">
        <a:off x="983668" y="99005"/>
        <a:ext cx="6068325" cy="1317644"/>
      </dsp:txXfrm>
    </dsp:sp>
    <dsp:sp modelId="{5D9AA931-A789-4CF0-95C0-99377B330F61}">
      <dsp:nvSpPr>
        <dsp:cNvPr id="0" name=""/>
        <dsp:cNvSpPr/>
      </dsp:nvSpPr>
      <dsp:spPr>
        <a:xfrm rot="5400000">
          <a:off x="-210785" y="2014165"/>
          <a:ext cx="1405239" cy="983667"/>
        </a:xfrm>
        <a:prstGeom prst="chevron">
          <a:avLst/>
        </a:prstGeom>
        <a:solidFill>
          <a:srgbClr val="6E2466">
            <a:hueOff val="-2917770"/>
            <a:satOff val="3763"/>
            <a:lumOff val="-1177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nível 2</a:t>
          </a:r>
        </a:p>
      </dsp:txBody>
      <dsp:txXfrm rot="-5400000">
        <a:off x="2" y="2295213"/>
        <a:ext cx="983667" cy="421572"/>
      </dsp:txXfrm>
    </dsp:sp>
    <dsp:sp modelId="{84E534CF-8C0C-408E-9718-362DD781133C}">
      <dsp:nvSpPr>
        <dsp:cNvPr id="0" name=""/>
        <dsp:cNvSpPr/>
      </dsp:nvSpPr>
      <dsp:spPr>
        <a:xfrm rot="5400000">
          <a:off x="3390215" y="-826645"/>
          <a:ext cx="1326511" cy="6139606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PT" sz="1600" b="1" kern="12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Vídeos longos explicativos</a:t>
          </a:r>
          <a:endParaRPr lang="pt-PT" sz="1600" kern="12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10-15 min de duração. Para estudantes do secundário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Arial"/>
              <a:cs typeface="Arial"/>
            </a:rPr>
            <a:t>Tópicos relacionados com a investigação feita no CERN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Objetivo: </a:t>
          </a:r>
          <a:r>
            <a:rPr lang="pt-PT" sz="1600" b="1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desenvolver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 o interesse pela ciência</a:t>
          </a:r>
        </a:p>
      </dsp:txBody>
      <dsp:txXfrm rot="-5400000">
        <a:off x="983668" y="1644657"/>
        <a:ext cx="6074851" cy="1197001"/>
      </dsp:txXfrm>
    </dsp:sp>
    <dsp:sp modelId="{DA61DA6D-FCD2-4CA8-A389-DEA1133FD318}">
      <dsp:nvSpPr>
        <dsp:cNvPr id="0" name=""/>
        <dsp:cNvSpPr/>
      </dsp:nvSpPr>
      <dsp:spPr>
        <a:xfrm rot="5400000">
          <a:off x="-210785" y="3445842"/>
          <a:ext cx="1405239" cy="983667"/>
        </a:xfrm>
        <a:prstGeom prst="chevron">
          <a:avLst/>
        </a:prstGeom>
        <a:solidFill>
          <a:srgbClr val="6E2466">
            <a:hueOff val="-5835540"/>
            <a:satOff val="7525"/>
            <a:lumOff val="-2353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nível 3</a:t>
          </a:r>
        </a:p>
      </dsp:txBody>
      <dsp:txXfrm rot="-5400000">
        <a:off x="2" y="3726890"/>
        <a:ext cx="983667" cy="421572"/>
      </dsp:txXfrm>
    </dsp:sp>
    <dsp:sp modelId="{04FC9AD7-6634-4DE2-AC20-BD808B838A95}">
      <dsp:nvSpPr>
        <dsp:cNvPr id="0" name=""/>
        <dsp:cNvSpPr/>
      </dsp:nvSpPr>
      <dsp:spPr>
        <a:xfrm rot="5400000">
          <a:off x="3358346" y="621956"/>
          <a:ext cx="1390248" cy="6139606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PT" sz="1600" b="1" kern="12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Campo de ciência no CERN para alunos do secundário</a:t>
          </a:r>
          <a:endParaRPr lang="pt-PT" sz="1600" kern="12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spc="-10" noProof="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30 participantes por ano, de qualquer pate do mundo </a:t>
          </a:r>
          <a:endParaRPr lang="pt-PT" sz="1600" kern="1200" noProof="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Objetivo: </a:t>
          </a:r>
          <a:r>
            <a:rPr lang="pt-PT" sz="1600" b="1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criar confiança</a:t>
          </a:r>
          <a:r>
            <a:rPr lang="pt-PT" sz="1600" kern="1200" noProof="0" dirty="0">
              <a:solidFill>
                <a:srgbClr val="0070C0"/>
              </a:solidFill>
              <a:latin typeface="Arial"/>
              <a:ea typeface="+mn-ea"/>
              <a:cs typeface="+mn-cs"/>
            </a:rPr>
            <a:t> em seguir ciência</a:t>
          </a:r>
        </a:p>
      </dsp:txBody>
      <dsp:txXfrm rot="-5400000">
        <a:off x="983667" y="3064501"/>
        <a:ext cx="6071740" cy="1254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F857D8-DF72-1B41-82D2-5F41073D6AD4}">
      <dsp:nvSpPr>
        <dsp:cNvPr id="0" name=""/>
        <dsp:cNvSpPr/>
      </dsp:nvSpPr>
      <dsp:spPr>
        <a:xfrm>
          <a:off x="2084" y="0"/>
          <a:ext cx="2184556" cy="440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</a:rPr>
            <a:t>Abertura</a:t>
          </a:r>
          <a:r>
            <a:rPr lang="en-US" sz="2300" kern="1200" dirty="0">
              <a:solidFill>
                <a:srgbClr val="000000"/>
              </a:solidFill>
            </a:rPr>
            <a:t> e </a:t>
          </a:r>
          <a:r>
            <a:rPr lang="en-US" sz="2300" kern="1200" dirty="0" err="1">
              <a:solidFill>
                <a:srgbClr val="000000"/>
              </a:solidFill>
            </a:rPr>
            <a:t>transparência</a:t>
          </a:r>
          <a:r>
            <a:rPr lang="en-US" sz="2300" kern="1200" dirty="0">
              <a:solidFill>
                <a:srgbClr val="000000"/>
              </a:solidFill>
            </a:rPr>
            <a:t> </a:t>
          </a:r>
        </a:p>
      </dsp:txBody>
      <dsp:txXfrm>
        <a:off x="2084" y="1762758"/>
        <a:ext cx="2184556" cy="1762758"/>
      </dsp:txXfrm>
    </dsp:sp>
    <dsp:sp modelId="{155C594A-BF6A-5A49-8A14-D9591E0789CF}">
      <dsp:nvSpPr>
        <dsp:cNvPr id="0" name=""/>
        <dsp:cNvSpPr/>
      </dsp:nvSpPr>
      <dsp:spPr>
        <a:xfrm>
          <a:off x="360614" y="264413"/>
          <a:ext cx="1467496" cy="14674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226154-0066-5C4E-B670-553A7D44476F}">
      <dsp:nvSpPr>
        <dsp:cNvPr id="0" name=""/>
        <dsp:cNvSpPr/>
      </dsp:nvSpPr>
      <dsp:spPr>
        <a:xfrm>
          <a:off x="2252177" y="0"/>
          <a:ext cx="2184556" cy="440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</a:rPr>
            <a:t>Adaptação</a:t>
          </a:r>
          <a:r>
            <a:rPr lang="en-US" sz="2300" kern="1200" dirty="0">
              <a:solidFill>
                <a:srgbClr val="000000"/>
              </a:solidFill>
            </a:rPr>
            <a:t> </a:t>
          </a:r>
          <a:r>
            <a:rPr lang="en-US" sz="2300" kern="1200" dirty="0" err="1">
              <a:solidFill>
                <a:srgbClr val="000000"/>
              </a:solidFill>
            </a:rPr>
            <a:t>ao</a:t>
          </a:r>
          <a:r>
            <a:rPr lang="en-US" sz="2300" kern="1200" dirty="0">
              <a:solidFill>
                <a:srgbClr val="000000"/>
              </a:solidFill>
            </a:rPr>
            <a:t> </a:t>
          </a:r>
          <a:r>
            <a:rPr lang="en-US" sz="2300" kern="1200" dirty="0" err="1">
              <a:solidFill>
                <a:srgbClr val="000000"/>
              </a:solidFill>
            </a:rPr>
            <a:t>público</a:t>
          </a:r>
          <a:r>
            <a:rPr lang="en-US" sz="2300" kern="1200" dirty="0">
              <a:solidFill>
                <a:srgbClr val="000000"/>
              </a:solidFill>
            </a:rPr>
            <a:t> </a:t>
          </a:r>
          <a:r>
            <a:rPr lang="en-US" sz="2300" kern="1200" dirty="0" err="1">
              <a:solidFill>
                <a:srgbClr val="000000"/>
              </a:solidFill>
            </a:rPr>
            <a:t>alvo</a:t>
          </a:r>
          <a:endParaRPr lang="en-US" sz="2300" kern="1200" dirty="0">
            <a:solidFill>
              <a:srgbClr val="000000"/>
            </a:solidFill>
          </a:endParaRPr>
        </a:p>
      </dsp:txBody>
      <dsp:txXfrm>
        <a:off x="2252177" y="1762758"/>
        <a:ext cx="2184556" cy="1762758"/>
      </dsp:txXfrm>
    </dsp:sp>
    <dsp:sp modelId="{152176E7-4A35-044E-B058-176DE13D769B}">
      <dsp:nvSpPr>
        <dsp:cNvPr id="0" name=""/>
        <dsp:cNvSpPr/>
      </dsp:nvSpPr>
      <dsp:spPr>
        <a:xfrm>
          <a:off x="2610708" y="264413"/>
          <a:ext cx="1467496" cy="146749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59B412-A54D-4F45-B80C-2176E282630E}">
      <dsp:nvSpPr>
        <dsp:cNvPr id="0" name=""/>
        <dsp:cNvSpPr/>
      </dsp:nvSpPr>
      <dsp:spPr>
        <a:xfrm>
          <a:off x="4502271" y="0"/>
          <a:ext cx="2184556" cy="440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</a:rPr>
            <a:t>Equilíbrio</a:t>
          </a:r>
          <a:r>
            <a:rPr lang="en-US" sz="2300" kern="1200" dirty="0">
              <a:solidFill>
                <a:srgbClr val="000000"/>
              </a:solidFill>
            </a:rPr>
            <a:t> entre o local e o global</a:t>
          </a:r>
        </a:p>
      </dsp:txBody>
      <dsp:txXfrm>
        <a:off x="4502271" y="1762758"/>
        <a:ext cx="2184556" cy="1762758"/>
      </dsp:txXfrm>
    </dsp:sp>
    <dsp:sp modelId="{35EFF49D-BDC7-844E-AC9F-B70FC38E1617}">
      <dsp:nvSpPr>
        <dsp:cNvPr id="0" name=""/>
        <dsp:cNvSpPr/>
      </dsp:nvSpPr>
      <dsp:spPr>
        <a:xfrm>
          <a:off x="4860801" y="264413"/>
          <a:ext cx="1467496" cy="146749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47838D-2894-6442-BB05-C4E31544E250}">
      <dsp:nvSpPr>
        <dsp:cNvPr id="0" name=""/>
        <dsp:cNvSpPr/>
      </dsp:nvSpPr>
      <dsp:spPr>
        <a:xfrm>
          <a:off x="6752364" y="0"/>
          <a:ext cx="2184556" cy="440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</a:rPr>
            <a:t>Estabelecer</a:t>
          </a:r>
          <a:r>
            <a:rPr lang="en-US" sz="2300" kern="1200" dirty="0">
              <a:solidFill>
                <a:srgbClr val="000000"/>
              </a:solidFill>
            </a:rPr>
            <a:t> </a:t>
          </a:r>
          <a:r>
            <a:rPr lang="en-US" sz="2300" kern="1200" dirty="0" err="1">
              <a:solidFill>
                <a:srgbClr val="000000"/>
              </a:solidFill>
            </a:rPr>
            <a:t>parcerias</a:t>
          </a:r>
          <a:endParaRPr lang="en-US" sz="2300" kern="1200" dirty="0">
            <a:solidFill>
              <a:srgbClr val="000000"/>
            </a:solidFill>
          </a:endParaRPr>
        </a:p>
      </dsp:txBody>
      <dsp:txXfrm>
        <a:off x="6752364" y="1762758"/>
        <a:ext cx="2184556" cy="1762758"/>
      </dsp:txXfrm>
    </dsp:sp>
    <dsp:sp modelId="{257556A3-DC22-F74B-A29A-21D6F016BAA1}">
      <dsp:nvSpPr>
        <dsp:cNvPr id="0" name=""/>
        <dsp:cNvSpPr/>
      </dsp:nvSpPr>
      <dsp:spPr>
        <a:xfrm>
          <a:off x="7110895" y="264413"/>
          <a:ext cx="1467496" cy="146749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24630-67E1-2D49-93EC-DEFF1D833AB0}">
      <dsp:nvSpPr>
        <dsp:cNvPr id="0" name=""/>
        <dsp:cNvSpPr/>
      </dsp:nvSpPr>
      <dsp:spPr>
        <a:xfrm>
          <a:off x="357560" y="3525516"/>
          <a:ext cx="8223885" cy="661034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CERN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mission is:</a:t>
            </a:r>
            <a:endParaRPr lang="en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perform world-class research in fundamental physics; </a:t>
            </a:r>
            <a:endParaRPr lang="en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provide a unique range of particle accelerator facilities that enable research at the forefront of human knowledge, in an environmentally responsible and sustainable way;</a:t>
            </a:r>
            <a:endParaRPr lang="en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unite people from all over the world to push the frontiers of science and technology, for the benefit of all;</a:t>
            </a:r>
            <a:endParaRPr lang="en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train new generations of physicists, engineers and technicians, and engage all citizens in research and in the values of science.</a:t>
            </a:r>
            <a:endParaRPr lang="en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E590CE-10EF-8F4B-AAD6-3D91B3569D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32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Drone view od the SGW campus on 09.08.2022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94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31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rgbClr val="2F0AB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Gateway will offer different education activities – each with a unique education potential: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77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1998 – 2020 – 13 304 teachers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787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Competition started in 2014</a:t>
            </a:r>
          </a:p>
          <a:p>
            <a:r>
              <a:rPr lang="en-GB" dirty="0"/>
              <a:t>Total number of competing teams: 1905 (&gt;15 000 students), from 92 countries </a:t>
            </a:r>
          </a:p>
          <a:p>
            <a:r>
              <a:rPr lang="en-GB" dirty="0"/>
              <a:t>From Portugal – 39 teams have competed. No winners….yet.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482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590CE-10EF-8F4B-AAD6-3D91B3569DA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3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51D197-59E2-0146-84DA-CEF70A1F2331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A9BBF2-FF1F-3445-8CDA-CBD828EC7148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11700E-CF93-2541-AB51-A55CAFAF221E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CCA728D-E3E6-6147-B0BD-C17F7938C3D2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C1B5C8F-7582-F645-A8D6-7C51EC8E0502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BF32868-0C81-5B42-85E3-0CB2D799752A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F275E0-A69E-384C-A3E9-6D4A9DA2DA61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2AA94B1-79E7-5445-A593-6F8FC97ACDA3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4ACC-EE1F-464B-8D57-FF208E8D48FD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3CF5-BD67-A144-9D1C-794002F87C91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9BB1-19D8-BD4C-AD85-2AF5D5AA8C88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411A-C27C-8E45-9C9F-9C8E22662EB4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676D3-B68D-8A41-A2B4-39F6140C74CE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44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"/>
          <p:cNvSpPr>
            <a:spLocks noGrp="1"/>
          </p:cNvSpPr>
          <p:nvPr>
            <p:ph type="sldNum" sz="quarter" idx="2"/>
          </p:nvPr>
        </p:nvSpPr>
        <p:spPr>
          <a:xfrm>
            <a:off x="5941458" y="6526531"/>
            <a:ext cx="293847" cy="238245"/>
          </a:xfrm>
          <a:prstGeom prst="rect">
            <a:avLst/>
          </a:prstGeom>
        </p:spPr>
        <p:txBody>
          <a:bodyPr lIns="48767" tIns="48767" rIns="48767" bIns="48767"/>
          <a:lstStyle>
            <a:lvl1pPr defTabSz="411435">
              <a:defRPr sz="112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696534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ED96-CB70-5041-9194-4CB370D79352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50D0-D960-A142-9A9F-3DE1795C4E4F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CBF8-8762-8944-BDEB-B05A09F261EF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385E5-3653-A048-9730-E590AD92977B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7D7-E229-EB47-82E5-D90CE8C319F1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A91B-C718-2849-BF5F-96FBD444FF18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A67766B-859F-3E4E-82BB-D1106610EC12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A. Godinho | Programa Professores Língua PT 2023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32.png"/><Relationship Id="rId5" Type="http://schemas.openxmlformats.org/officeDocument/2006/relationships/diagramColors" Target="../diagrams/colors1.xml"/><Relationship Id="rId10" Type="http://schemas.openxmlformats.org/officeDocument/2006/relationships/hyperlink" Target="https://solvay-education-programme.web.cern.ch/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isit.cern/index.php/guided-tours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0.png"/><Relationship Id="rId4" Type="http://schemas.openxmlformats.org/officeDocument/2006/relationships/hyperlink" Target="https://teacher-programmes.web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beamlineforschools.cern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DE574C-34A2-3F4D-ABAE-445FB2746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416" y="4815206"/>
            <a:ext cx="9439361" cy="1264588"/>
          </a:xfrm>
        </p:spPr>
        <p:txBody>
          <a:bodyPr anchor="ctr">
            <a:noAutofit/>
          </a:bodyPr>
          <a:lstStyle/>
          <a:p>
            <a:pPr algn="r"/>
            <a:r>
              <a:rPr lang="en-US" sz="2667" dirty="0">
                <a:solidFill>
                  <a:schemeClr val="tx2"/>
                </a:solidFill>
              </a:rPr>
              <a:t>A </a:t>
            </a:r>
            <a:r>
              <a:rPr lang="en-US" sz="2667" dirty="0" err="1">
                <a:solidFill>
                  <a:schemeClr val="tx2"/>
                </a:solidFill>
              </a:rPr>
              <a:t>divulgação</a:t>
            </a:r>
            <a:r>
              <a:rPr lang="en-US" sz="2667" dirty="0">
                <a:solidFill>
                  <a:schemeClr val="tx2"/>
                </a:solidFill>
              </a:rPr>
              <a:t> e a </a:t>
            </a:r>
            <a:r>
              <a:rPr lang="en-US" sz="2667" dirty="0" err="1">
                <a:solidFill>
                  <a:schemeClr val="tx2"/>
                </a:solidFill>
              </a:rPr>
              <a:t>comunicacão</a:t>
            </a:r>
            <a:r>
              <a:rPr lang="en-US" sz="2667" dirty="0">
                <a:solidFill>
                  <a:schemeClr val="tx2"/>
                </a:solidFill>
              </a:rPr>
              <a:t> de </a:t>
            </a:r>
            <a:r>
              <a:rPr lang="en-US" sz="2667" dirty="0" err="1">
                <a:solidFill>
                  <a:schemeClr val="tx2"/>
                </a:solidFill>
              </a:rPr>
              <a:t>ciência</a:t>
            </a:r>
            <a:r>
              <a:rPr lang="en-US" sz="2667" dirty="0">
                <a:solidFill>
                  <a:schemeClr val="tx2"/>
                </a:solidFill>
              </a:rPr>
              <a:t> no CERN</a:t>
            </a:r>
            <a:br>
              <a:rPr lang="en-US" sz="2667" dirty="0">
                <a:solidFill>
                  <a:schemeClr val="tx2"/>
                </a:solidFill>
              </a:rPr>
            </a:br>
            <a:r>
              <a:rPr lang="en-US" sz="2667" dirty="0">
                <a:solidFill>
                  <a:schemeClr val="tx2"/>
                </a:solidFill>
              </a:rPr>
              <a:t>De </a:t>
            </a:r>
            <a:r>
              <a:rPr lang="en-US" sz="2667" dirty="0" err="1">
                <a:solidFill>
                  <a:schemeClr val="tx2"/>
                </a:solidFill>
              </a:rPr>
              <a:t>olhos</a:t>
            </a:r>
            <a:r>
              <a:rPr lang="en-US" sz="2667" dirty="0">
                <a:solidFill>
                  <a:schemeClr val="tx2"/>
                </a:solidFill>
              </a:rPr>
              <a:t> </a:t>
            </a:r>
            <a:r>
              <a:rPr lang="en-US" sz="2667" dirty="0" err="1">
                <a:solidFill>
                  <a:schemeClr val="tx2"/>
                </a:solidFill>
              </a:rPr>
              <a:t>postos</a:t>
            </a:r>
            <a:r>
              <a:rPr lang="en-US" sz="2667" dirty="0">
                <a:solidFill>
                  <a:schemeClr val="tx2"/>
                </a:solidFill>
              </a:rPr>
              <a:t> no </a:t>
            </a:r>
            <a:r>
              <a:rPr lang="en-US" sz="2667" dirty="0" err="1">
                <a:solidFill>
                  <a:schemeClr val="tx2"/>
                </a:solidFill>
              </a:rPr>
              <a:t>futuro</a:t>
            </a:r>
            <a:br>
              <a:rPr lang="en-US" sz="2667" dirty="0">
                <a:solidFill>
                  <a:schemeClr val="tx2"/>
                </a:solidFill>
              </a:rPr>
            </a:br>
            <a:br>
              <a:rPr lang="en-US" sz="2667" dirty="0">
                <a:solidFill>
                  <a:schemeClr val="tx2"/>
                </a:solidFill>
              </a:rPr>
            </a:br>
            <a:r>
              <a:rPr lang="en-US" sz="2133" dirty="0">
                <a:solidFill>
                  <a:schemeClr val="tx2"/>
                </a:solidFill>
              </a:rPr>
              <a:t>Ana </a:t>
            </a:r>
            <a:r>
              <a:rPr lang="en-US" sz="2133" dirty="0" err="1">
                <a:solidFill>
                  <a:schemeClr val="tx2"/>
                </a:solidFill>
              </a:rPr>
              <a:t>Godinho</a:t>
            </a:r>
            <a:br>
              <a:rPr lang="en-US" sz="2133" dirty="0">
                <a:solidFill>
                  <a:schemeClr val="tx2"/>
                </a:solidFill>
              </a:rPr>
            </a:br>
            <a:r>
              <a:rPr lang="en-US" sz="2133" b="0" dirty="0" err="1">
                <a:solidFill>
                  <a:schemeClr val="tx2"/>
                </a:solidFill>
              </a:rPr>
              <a:t>Coordenadora</a:t>
            </a:r>
            <a:r>
              <a:rPr lang="en-US" sz="2133" b="0" dirty="0">
                <a:solidFill>
                  <a:schemeClr val="tx2"/>
                </a:solidFill>
              </a:rPr>
              <a:t> do </a:t>
            </a:r>
            <a:r>
              <a:rPr lang="en-US" sz="2133" b="0" dirty="0" err="1">
                <a:solidFill>
                  <a:schemeClr val="tx2"/>
                </a:solidFill>
              </a:rPr>
              <a:t>grupo</a:t>
            </a:r>
            <a:r>
              <a:rPr lang="en-US" sz="2133" b="0" dirty="0">
                <a:solidFill>
                  <a:schemeClr val="tx2"/>
                </a:solidFill>
              </a:rPr>
              <a:t> de </a:t>
            </a:r>
            <a:r>
              <a:rPr lang="en-US" sz="2133" b="0" dirty="0" err="1">
                <a:solidFill>
                  <a:schemeClr val="tx2"/>
                </a:solidFill>
              </a:rPr>
              <a:t>Comunicação</a:t>
            </a:r>
            <a:r>
              <a:rPr lang="en-US" sz="2133" b="0" dirty="0">
                <a:solidFill>
                  <a:schemeClr val="tx2"/>
                </a:solidFill>
              </a:rPr>
              <a:t>, </a:t>
            </a:r>
            <a:r>
              <a:rPr lang="en-US" sz="2133" b="0" dirty="0" err="1">
                <a:solidFill>
                  <a:schemeClr val="tx2"/>
                </a:solidFill>
              </a:rPr>
              <a:t>Educação</a:t>
            </a:r>
            <a:r>
              <a:rPr lang="en-US" sz="2133" b="0" dirty="0">
                <a:solidFill>
                  <a:schemeClr val="tx2"/>
                </a:solidFill>
              </a:rPr>
              <a:t> e </a:t>
            </a:r>
            <a:r>
              <a:rPr lang="en-US" sz="2133" b="0" dirty="0" err="1">
                <a:solidFill>
                  <a:schemeClr val="tx2"/>
                </a:solidFill>
              </a:rPr>
              <a:t>Divulgação</a:t>
            </a:r>
            <a:endParaRPr lang="en-CH" sz="2667" b="0" dirty="0">
              <a:solidFill>
                <a:schemeClr val="tx2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F5AE88B-EBFC-8544-8B1A-9F18D0FB962D}"/>
              </a:ext>
            </a:extLst>
          </p:cNvPr>
          <p:cNvCxnSpPr>
            <a:cxnSpLocks/>
          </p:cNvCxnSpPr>
          <p:nvPr/>
        </p:nvCxnSpPr>
        <p:spPr>
          <a:xfrm>
            <a:off x="9771012" y="4424313"/>
            <a:ext cx="0" cy="159627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C1CA557-FFA8-424B-B6FC-813BAABDCD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935" b="26201"/>
          <a:stretch/>
        </p:blipFill>
        <p:spPr>
          <a:xfrm>
            <a:off x="0" y="-12799"/>
            <a:ext cx="12704962" cy="443711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5E9516-6DE4-0746-9DC5-266CE1CAA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EA1C-DC57-EF47-A931-6A00B794CEC9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9497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 </a:t>
            </a:r>
            <a:r>
              <a:rPr lang="en-US" dirty="0" err="1">
                <a:solidFill>
                  <a:schemeClr val="bg1"/>
                </a:solidFill>
              </a:rPr>
              <a:t>nosso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universo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AC291A-D094-463B-963D-816C71509AB5}"/>
              </a:ext>
            </a:extLst>
          </p:cNvPr>
          <p:cNvSpPr/>
          <p:nvPr/>
        </p:nvSpPr>
        <p:spPr>
          <a:xfrm rot="1412890">
            <a:off x="7165045" y="4146310"/>
            <a:ext cx="1552827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EEBB58-792E-7F3B-41C0-7AF716A0F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929181-6A9A-2F4D-8BBE-3E1353041EC9}" type="datetime1">
              <a:rPr lang="de-CH" smtClean="0"/>
              <a:t>08.09.23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CF5593-3A84-ED61-6ED7-ED0350AEC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8EC34-5B15-B0C0-B150-4E0B371C5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64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projector&#10;&#10;Description automatically generated">
            <a:extLst>
              <a:ext uri="{FF2B5EF4-FFF2-40B4-BE49-F238E27FC236}">
                <a16:creationId xmlns:a16="http://schemas.microsoft.com/office/drawing/2014/main" id="{6BB9284C-542E-474B-895C-8B137471E7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" t="-247" r="200" b="1783"/>
          <a:stretch/>
        </p:blipFill>
        <p:spPr>
          <a:xfrm>
            <a:off x="188259" y="664278"/>
            <a:ext cx="11474796" cy="55573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1DD186-F021-4178-AAEF-F54D7D54DAC4}"/>
              </a:ext>
            </a:extLst>
          </p:cNvPr>
          <p:cNvSpPr/>
          <p:nvPr/>
        </p:nvSpPr>
        <p:spPr>
          <a:xfrm>
            <a:off x="403760" y="202613"/>
            <a:ext cx="7861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De </a:t>
            </a:r>
            <a:r>
              <a:rPr lang="en-US" sz="2400" b="1" dirty="0" err="1"/>
              <a:t>regresso</a:t>
            </a:r>
            <a:r>
              <a:rPr lang="en-US" sz="2400" b="1" dirty="0"/>
              <a:t> </a:t>
            </a:r>
            <a:r>
              <a:rPr lang="en-US" sz="2400" b="1" dirty="0" err="1"/>
              <a:t>ao</a:t>
            </a:r>
            <a:r>
              <a:rPr lang="en-US" sz="2400" b="1" dirty="0"/>
              <a:t> Big bang</a:t>
            </a:r>
            <a:endParaRPr lang="en-GB" sz="24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CA1576-D333-6FE0-CFC7-1FBB1CD61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CC3467-3307-C346-B2BD-4A0064F121F6}" type="datetime1">
              <a:rPr lang="de-CH" smtClean="0"/>
              <a:t>08.09.23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2E2538-E87F-9127-4B50-37DF48482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9BFB8-8E3C-7852-DE00-C247CEACD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40A6281-4DD7-B74A-BEAB-5B9674005145}"/>
              </a:ext>
            </a:extLst>
          </p:cNvPr>
          <p:cNvSpPr txBox="1"/>
          <p:nvPr/>
        </p:nvSpPr>
        <p:spPr>
          <a:xfrm>
            <a:off x="5879976" y="6073551"/>
            <a:ext cx="60747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100" dirty="0"/>
              <a:t>Comissão artística </a:t>
            </a:r>
            <a:r>
              <a:rPr lang="pt-PT" sz="1100" dirty="0" err="1"/>
              <a:t>principla</a:t>
            </a:r>
            <a:r>
              <a:rPr lang="pt-PT" sz="1100" dirty="0"/>
              <a:t>: </a:t>
            </a:r>
            <a:r>
              <a:rPr lang="pt-PT" sz="1100" i="1" dirty="0"/>
              <a:t>Round </a:t>
            </a:r>
            <a:r>
              <a:rPr lang="pt-PT" sz="1100" i="1" dirty="0" err="1"/>
              <a:t>About</a:t>
            </a:r>
            <a:r>
              <a:rPr lang="pt-PT" sz="1100" i="1" dirty="0"/>
              <a:t> 4 </a:t>
            </a:r>
            <a:r>
              <a:rPr lang="pt-PT" sz="1100" i="1" dirty="0" err="1"/>
              <a:t>Dimensions</a:t>
            </a:r>
            <a:r>
              <a:rPr lang="pt-PT" sz="1100" dirty="0"/>
              <a:t> / </a:t>
            </a:r>
            <a:r>
              <a:rPr lang="pt-PT" sz="1100" dirty="0" err="1"/>
              <a:t>Julius</a:t>
            </a:r>
            <a:r>
              <a:rPr lang="pt-PT" sz="1100" dirty="0"/>
              <a:t> von Bismarck</a:t>
            </a:r>
          </a:p>
        </p:txBody>
      </p:sp>
      <p:pic>
        <p:nvPicPr>
          <p:cNvPr id="1025" name="Picture 1" descr="page3image2580608">
            <a:extLst>
              <a:ext uri="{FF2B5EF4-FFF2-40B4-BE49-F238E27FC236}">
                <a16:creationId xmlns:a16="http://schemas.microsoft.com/office/drawing/2014/main" id="{DBE49768-ADB1-F844-8F47-7B7D44A93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75" y="1487690"/>
            <a:ext cx="7298820" cy="459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19A63A-85B3-104E-95D2-18150879F0F0}"/>
              </a:ext>
            </a:extLst>
          </p:cNvPr>
          <p:cNvSpPr/>
          <p:nvPr/>
        </p:nvSpPr>
        <p:spPr>
          <a:xfrm>
            <a:off x="403760" y="202613"/>
            <a:ext cx="7861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/>
              <a:t>Explorando o desconhecido		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535164-2A07-6D46-B99A-DBA05F5BBF69}"/>
              </a:ext>
            </a:extLst>
          </p:cNvPr>
          <p:cNvSpPr/>
          <p:nvPr/>
        </p:nvSpPr>
        <p:spPr>
          <a:xfrm>
            <a:off x="403760" y="1406189"/>
            <a:ext cx="40732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/>
              <a:t>Instalações artísticas como ponto de partida para explorar as grandes questões em aberto na física de partículas</a:t>
            </a:r>
          </a:p>
          <a:p>
            <a:endParaRPr lang="pt-PT" dirty="0"/>
          </a:p>
          <a:p>
            <a:r>
              <a:rPr lang="pt-PT" dirty="0"/>
              <a:t>Temas: o </a:t>
            </a:r>
            <a:r>
              <a:rPr lang="pt-PT" b="1" dirty="0"/>
              <a:t>Espaço</a:t>
            </a:r>
            <a:r>
              <a:rPr lang="pt-PT" dirty="0"/>
              <a:t> e o </a:t>
            </a:r>
            <a:r>
              <a:rPr lang="pt-PT" b="1" dirty="0"/>
              <a:t>Tempo</a:t>
            </a:r>
            <a:r>
              <a:rPr lang="pt-PT" dirty="0"/>
              <a:t>, o </a:t>
            </a:r>
            <a:r>
              <a:rPr lang="pt-PT" b="1" dirty="0"/>
              <a:t>Vazio</a:t>
            </a:r>
            <a:r>
              <a:rPr lang="pt-PT" dirty="0"/>
              <a:t>, o </a:t>
            </a:r>
            <a:r>
              <a:rPr lang="pt-PT" b="1" dirty="0"/>
              <a:t>Invisível</a:t>
            </a:r>
          </a:p>
          <a:p>
            <a:endParaRPr lang="pt-PT" dirty="0"/>
          </a:p>
          <a:p>
            <a:r>
              <a:rPr lang="pt-PT" dirty="0"/>
              <a:t>Novas comissões, em colaboração com o programa </a:t>
            </a:r>
            <a:r>
              <a:rPr lang="pt-PT" dirty="0" err="1"/>
              <a:t>Arts</a:t>
            </a:r>
            <a:r>
              <a:rPr lang="pt-PT" dirty="0"/>
              <a:t> </a:t>
            </a:r>
            <a:r>
              <a:rPr lang="pt-PT" dirty="0" err="1"/>
              <a:t>at</a:t>
            </a:r>
            <a:r>
              <a:rPr lang="pt-PT" dirty="0"/>
              <a:t> CERN e físicos teóricos do CERN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4996D-B5D5-C130-E791-9DD380044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95B3D1-1C8F-5244-A02C-B574262DF675}" type="datetime1">
              <a:rPr lang="de-CH" smtClean="0"/>
              <a:t>08.09.23</a:t>
            </a:fld>
            <a:endParaRPr lang="pt-P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82042-9A87-E746-5477-F02092EDD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dirty="0"/>
              <a:t>A. Godinho | Programa Professores Língua PT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4FBB7-A65F-ECBD-BAA0-41C43F5ED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038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 </a:t>
            </a:r>
            <a:r>
              <a:rPr lang="en-US" dirty="0" err="1">
                <a:solidFill>
                  <a:schemeClr val="bg1"/>
                </a:solidFill>
              </a:rPr>
              <a:t>mundo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quântico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6A8374-58BC-47EC-9A1C-4DCE600ED72B}"/>
              </a:ext>
            </a:extLst>
          </p:cNvPr>
          <p:cNvSpPr/>
          <p:nvPr/>
        </p:nvSpPr>
        <p:spPr>
          <a:xfrm rot="1412890">
            <a:off x="6976265" y="4675045"/>
            <a:ext cx="911401" cy="88771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1B80F8-BC29-9601-E472-334626DA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A02894-6C22-FA43-AD35-480085EF1CEC}" type="datetime1">
              <a:rPr lang="de-CH" smtClean="0"/>
              <a:t>08.09.23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C6E5C5-2F16-91B4-67D3-656F0F45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59F66D-7015-C7DC-91A5-D3DC7D884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57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F8B27A-62F5-0642-A0E8-E45A4A0DD0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87"/>
          <a:stretch/>
        </p:blipFill>
        <p:spPr>
          <a:xfrm>
            <a:off x="584948" y="67882"/>
            <a:ext cx="10645588" cy="598814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11BD6B-9E08-0351-3290-F61446C12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58DF13-9B7B-EF44-85C9-5CBA0AB8F469}" type="datetime1">
              <a:rPr lang="de-CH" smtClean="0"/>
              <a:t>08.09.23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FBE62-811F-5E70-2A86-DB0BD9E07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/>
              <a:t>A. Godinho | Programa Professores Língua PT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3FEDE-A9E1-65F8-CD2C-F55AF204F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pt-PT" smtClean="0"/>
              <a:t>14</a:t>
            </a:fld>
            <a:endParaRPr lang="pt-P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4A5C97-FA16-5B2B-DA30-0B48E647A0D4}"/>
              </a:ext>
            </a:extLst>
          </p:cNvPr>
          <p:cNvSpPr txBox="1"/>
          <p:nvPr/>
        </p:nvSpPr>
        <p:spPr>
          <a:xfrm>
            <a:off x="9634818" y="1243853"/>
            <a:ext cx="233306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t-PT"/>
              <a:t>Um espaço imersivo onde cada visitante é “transformado” numa partícula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6EAF5D-9BF9-0696-AFF6-9D8E2B855961}"/>
              </a:ext>
            </a:extLst>
          </p:cNvPr>
          <p:cNvSpPr txBox="1"/>
          <p:nvPr/>
        </p:nvSpPr>
        <p:spPr>
          <a:xfrm>
            <a:off x="961464" y="1601560"/>
            <a:ext cx="123040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Atividades</a:t>
            </a:r>
            <a:r>
              <a:rPr lang="en-GB" dirty="0"/>
              <a:t> </a:t>
            </a:r>
            <a:r>
              <a:rPr lang="en-GB" dirty="0" err="1"/>
              <a:t>interativas</a:t>
            </a:r>
            <a:r>
              <a:rPr lang="en-GB" dirty="0"/>
              <a:t> e de </a:t>
            </a:r>
            <a:r>
              <a:rPr lang="en-GB" dirty="0" err="1"/>
              <a:t>exploração</a:t>
            </a:r>
            <a:r>
              <a:rPr lang="en-GB" dirty="0"/>
              <a:t> </a:t>
            </a:r>
            <a:r>
              <a:rPr lang="en-GB" dirty="0" err="1"/>
              <a:t>aberta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226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B06E7D-BF0D-F44E-A1C2-CBFC9C5250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1" t="4211" r="5664" b="4251"/>
          <a:stretch/>
        </p:blipFill>
        <p:spPr>
          <a:xfrm>
            <a:off x="407994" y="383241"/>
            <a:ext cx="11345750" cy="585172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B4AA9E-F2F8-A03E-FD15-2140A4578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314493-3F2F-A74C-8DDC-76B7AFB3EA0F}" type="datetime1">
              <a:rPr lang="de-CH" smtClean="0"/>
              <a:t>08.09.23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B90DA-E51F-E22C-7CF0-F3C6F083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FBACB-2048-9B1D-DA00-66B8FF05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09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As atividades educativas do </a:t>
            </a:r>
            <a:r>
              <a:rPr lang="pt-PT" dirty="0" err="1"/>
              <a:t>Science</a:t>
            </a:r>
            <a:r>
              <a:rPr lang="pt-PT" dirty="0"/>
              <a:t> Gateway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2400" dirty="0"/>
              <a:t>Laboratórios</a:t>
            </a:r>
            <a:br>
              <a:rPr lang="pt-PT" dirty="0"/>
            </a:br>
            <a:r>
              <a:rPr lang="pt-PT" sz="1800" b="0" dirty="0"/>
              <a:t>Descobre o/a cientista dentro de ti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PT" dirty="0"/>
              <a:t>Aprender </a:t>
            </a:r>
            <a:r>
              <a:rPr lang="pt-PT" i="1" dirty="0"/>
              <a:t>online</a:t>
            </a:r>
            <a:br>
              <a:rPr lang="pt-PT" dirty="0"/>
            </a:br>
            <a:r>
              <a:rPr lang="pt-PT" b="0" dirty="0"/>
              <a:t>Continuar a viagem de aprendizagem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>
            <a:normAutofit/>
          </a:bodyPr>
          <a:lstStyle/>
          <a:p>
            <a:r>
              <a:rPr lang="pt-PT" sz="2400" i="1" dirty="0"/>
              <a:t>Shows</a:t>
            </a:r>
            <a:r>
              <a:rPr lang="pt-PT" sz="2400" dirty="0"/>
              <a:t> de ciência</a:t>
            </a:r>
            <a:br>
              <a:rPr lang="pt-PT" dirty="0"/>
            </a:br>
            <a:r>
              <a:rPr lang="pt-PT" sz="1800" b="0" dirty="0">
                <a:latin typeface="Arial" panose="020B0604020202020204" pitchFamily="34" charset="0"/>
                <a:cs typeface="Times New Roman" panose="02020603050405020304" pitchFamily="18" charset="0"/>
              </a:rPr>
              <a:t>A ciência em ambiente de teatro</a:t>
            </a:r>
            <a:endParaRPr lang="pt-PT" dirty="0"/>
          </a:p>
        </p:txBody>
      </p:sp>
      <p:pic>
        <p:nvPicPr>
          <p:cNvPr id="16" name="Picture Placeholder 1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/>
          <a:srcRect l="1027" r="1027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0F5BF5-A2D7-9E2F-6868-910AE05566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A949A61D-FCB9-344A-90E8-3D014938E6CC}" type="datetime1">
              <a:rPr lang="de-CH" smtClean="0"/>
              <a:t>08.09.23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462533-7ED8-0136-84A3-4FC1829D9DB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pt-PT"/>
              <a:t>A. Godinho | Programa Professores Língua PT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6093DC-7824-0F21-C2AF-0448AD788C7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pt-PT" smtClean="0"/>
              <a:t>16</a:t>
            </a:fld>
            <a:endParaRPr lang="pt-PT"/>
          </a:p>
        </p:txBody>
      </p:sp>
      <p:sp>
        <p:nvSpPr>
          <p:cNvPr id="6" name="Rectangle: Rounded Corners 4">
            <a:extLst>
              <a:ext uri="{FF2B5EF4-FFF2-40B4-BE49-F238E27FC236}">
                <a16:creationId xmlns:a16="http://schemas.microsoft.com/office/drawing/2014/main" id="{AC4ACB77-E1EE-3FA0-E7DC-FD472F3ED82E}"/>
              </a:ext>
            </a:extLst>
          </p:cNvPr>
          <p:cNvSpPr/>
          <p:nvPr/>
        </p:nvSpPr>
        <p:spPr>
          <a:xfrm>
            <a:off x="403200" y="2430463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Oficinas de 45-90 min em diferentes línguas, adaptados ao grupo etário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Foco na experimentação mãos-na-massa independente e trabalho de equipa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Dois espaços laboratoriais, para 24 pessoas cada</a:t>
            </a:r>
          </a:p>
          <a:p>
            <a:endParaRPr lang="pt-PT" sz="16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A16D0DF-1384-885A-F72C-1C1F37A742E6}"/>
              </a:ext>
            </a:extLst>
          </p:cNvPr>
          <p:cNvSpPr/>
          <p:nvPr/>
        </p:nvSpPr>
        <p:spPr>
          <a:xfrm>
            <a:off x="4253846" y="2444751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Sessões de 30-45 min adaptadas a diferentes grupos etários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Criar demonstrações espetaculares e enredos cativantes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Em auditório, para 200+ pessoas</a:t>
            </a:r>
          </a:p>
          <a:p>
            <a:endParaRPr lang="pt-PT" sz="16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A5EDCAA-56BF-30C8-CA4D-3DAF56A2755F}"/>
              </a:ext>
            </a:extLst>
          </p:cNvPr>
          <p:cNvSpPr/>
          <p:nvPr/>
        </p:nvSpPr>
        <p:spPr>
          <a:xfrm>
            <a:off x="8070824" y="2437606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Vídeos com perguntas, experiências “faz tu mesmo/a”, recursos para educadores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Foco na aprendizagem independente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Material em Inglês e Francês </a:t>
            </a:r>
          </a:p>
          <a:p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98700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CCF2B-BFCE-49E5-A9F3-8EF44D6535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3653A613-F9EC-4546-BA9C-33918FC0A9AF}" type="datetime1">
              <a:rPr lang="de-CH" smtClean="0"/>
              <a:t>08.09.23</a:t>
            </a:fld>
            <a:endParaRPr lang="pt-P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DEFF4-FD88-4A66-95DF-D4FF2282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pt-PT"/>
              <a:t>A. Godinho | Programa Professores Língua PT 2023</a:t>
            </a:r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172E-5640-4A88-AB86-2973362E8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pt-PT" smtClean="0"/>
              <a:pPr/>
              <a:t>17</a:t>
            </a:fld>
            <a:endParaRPr lang="pt-PT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C196A07-DE08-41F9-93C3-39C4783C8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482075"/>
              </p:ext>
            </p:extLst>
          </p:nvPr>
        </p:nvGraphicFramePr>
        <p:xfrm>
          <a:off x="446220" y="1249626"/>
          <a:ext cx="7123274" cy="466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4B03DC35-6B45-424D-90A6-271757C4753E}"/>
              </a:ext>
            </a:extLst>
          </p:cNvPr>
          <p:cNvSpPr txBox="1">
            <a:spLocks/>
          </p:cNvSpPr>
          <p:nvPr/>
        </p:nvSpPr>
        <p:spPr>
          <a:xfrm>
            <a:off x="122009" y="316073"/>
            <a:ext cx="9341089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/>
              <a:t>Programa educativo CERN- </a:t>
            </a:r>
            <a:r>
              <a:rPr lang="pt-PT" dirty="0" err="1"/>
              <a:t>Solvay</a:t>
            </a:r>
            <a:endParaRPr lang="pt-PT" dirty="0"/>
          </a:p>
        </p:txBody>
      </p:sp>
      <p:pic>
        <p:nvPicPr>
          <p:cNvPr id="2" name="Picture 1" descr="A person holding a balloon&#10;&#10;Description automatically generated with medium confidence">
            <a:extLst>
              <a:ext uri="{FF2B5EF4-FFF2-40B4-BE49-F238E27FC236}">
                <a16:creationId xmlns:a16="http://schemas.microsoft.com/office/drawing/2014/main" id="{EBEAFE5F-92AA-3AF7-F6C4-7B1A33349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56016" y="316073"/>
            <a:ext cx="1828596" cy="32508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2F166B-C35E-DCE9-9332-151F321D13C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127421" y="518601"/>
            <a:ext cx="1828595" cy="32508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80C72C-77B2-0010-D4C9-9BF26604FCDF}"/>
              </a:ext>
            </a:extLst>
          </p:cNvPr>
          <p:cNvSpPr txBox="1"/>
          <p:nvPr/>
        </p:nvSpPr>
        <p:spPr>
          <a:xfrm>
            <a:off x="7234668" y="6098629"/>
            <a:ext cx="455413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t-PT" sz="1600" dirty="0">
                <a:hlinkClick r:id="rId10"/>
              </a:rPr>
              <a:t>https://solvay-education-programme.web.cern.ch/</a:t>
            </a:r>
            <a:r>
              <a:rPr lang="pt-PT" sz="1600" dirty="0"/>
              <a:t> </a:t>
            </a:r>
          </a:p>
        </p:txBody>
      </p:sp>
      <p:pic>
        <p:nvPicPr>
          <p:cNvPr id="11" name="Picture 10" descr="A person standing in front of a blue cube&#10;&#10;Description automatically generated">
            <a:extLst>
              <a:ext uri="{FF2B5EF4-FFF2-40B4-BE49-F238E27FC236}">
                <a16:creationId xmlns:a16="http://schemas.microsoft.com/office/drawing/2014/main" id="{696963FF-A050-F1E3-2753-37C002D1EE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17100" y="4834790"/>
            <a:ext cx="2171700" cy="1219200"/>
          </a:xfrm>
          <a:prstGeom prst="rect">
            <a:avLst/>
          </a:prstGeom>
        </p:spPr>
      </p:pic>
      <p:pic>
        <p:nvPicPr>
          <p:cNvPr id="15" name="Picture 14" descr="A person in a yellow shirt&#10;&#10;Description automatically generated">
            <a:extLst>
              <a:ext uri="{FF2B5EF4-FFF2-40B4-BE49-F238E27FC236}">
                <a16:creationId xmlns:a16="http://schemas.microsoft.com/office/drawing/2014/main" id="{F77BE1E6-44FC-AEF5-EDF8-70F381E1A5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97003" y="3947541"/>
            <a:ext cx="2159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21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E41472-760A-2D46-8B2B-838C87538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1" y="-82062"/>
            <a:ext cx="13144830" cy="637408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F2A89EF-24BC-0B12-3F96-7F372D12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pic>
        <p:nvPicPr>
          <p:cNvPr id="15" name="Picture 14" descr="A screenshot of a black background with white text&#10;&#10;Description automatically generated">
            <a:extLst>
              <a:ext uri="{FF2B5EF4-FFF2-40B4-BE49-F238E27FC236}">
                <a16:creationId xmlns:a16="http://schemas.microsoft.com/office/drawing/2014/main" id="{26E13338-72A3-B939-E77E-E29D1C436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117" y="2137802"/>
            <a:ext cx="5193483" cy="2582395"/>
          </a:xfrm>
          <a:prstGeom prst="rect">
            <a:avLst/>
          </a:prstGeom>
        </p:spPr>
      </p:pic>
      <p:pic>
        <p:nvPicPr>
          <p:cNvPr id="13" name="Picture 12" descr="A black square with a white and blue logo&#10;&#10;Description automatically generated">
            <a:extLst>
              <a:ext uri="{FF2B5EF4-FFF2-40B4-BE49-F238E27FC236}">
                <a16:creationId xmlns:a16="http://schemas.microsoft.com/office/drawing/2014/main" id="{7AB0C2E5-389C-B0DC-B6FE-41179D58B7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20" t="7494" r="6216" b="10073"/>
          <a:stretch/>
        </p:blipFill>
        <p:spPr>
          <a:xfrm>
            <a:off x="6785643" y="3605881"/>
            <a:ext cx="510988" cy="51771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B56B55-115D-43D8-D6CB-34EC758DD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C4AB8-D614-A443-B257-B9F573366857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D0CA0C-F3AE-2496-1E18-22BBDEED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18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0"/>
          <a:stretch/>
        </p:blipFill>
        <p:spPr>
          <a:xfrm>
            <a:off x="407988" y="336216"/>
            <a:ext cx="11318876" cy="588640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0869" y="373275"/>
            <a:ext cx="11376025" cy="1065742"/>
          </a:xfrm>
        </p:spPr>
        <p:txBody>
          <a:bodyPr/>
          <a:lstStyle/>
          <a:p>
            <a:r>
              <a:rPr lang="pt-PT" dirty="0">
                <a:solidFill>
                  <a:schemeClr val="bg1"/>
                </a:solidFill>
              </a:rPr>
              <a:t>O auditório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46D1F-EEC1-DD44-BE49-63649D1F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CC17F5-FDAC-4143-B7EA-E41FC86D94EA}" type="datetime1">
              <a:rPr lang="de-CH" smtClean="0"/>
              <a:t>08.09.23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F4ED3-B2C8-678D-916C-DCAA83F7C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/>
              <a:t>A. Godinho | Programa Professores Língua PT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B61A2-1192-72C1-C10B-F118F8D55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pt-PT" smtClean="0"/>
              <a:t>19</a:t>
            </a:fld>
            <a:endParaRPr lang="pt-P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8EDC1B-B595-64CE-DD68-A7BF163C0C2A}"/>
              </a:ext>
            </a:extLst>
          </p:cNvPr>
          <p:cNvSpPr txBox="1"/>
          <p:nvPr/>
        </p:nvSpPr>
        <p:spPr>
          <a:xfrm>
            <a:off x="600869" y="1000188"/>
            <a:ext cx="341391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t-PT" dirty="0">
                <a:solidFill>
                  <a:schemeClr val="bg1"/>
                </a:solidFill>
              </a:rPr>
              <a:t>Ponto de encontro da sociedade com a ciência e com o CERN</a:t>
            </a:r>
          </a:p>
          <a:p>
            <a:pPr algn="l"/>
            <a:endParaRPr lang="pt-PT" dirty="0">
              <a:solidFill>
                <a:schemeClr val="bg1"/>
              </a:solidFill>
            </a:endParaRPr>
          </a:p>
          <a:p>
            <a:pPr algn="l"/>
            <a:r>
              <a:rPr lang="pt-PT" dirty="0">
                <a:solidFill>
                  <a:schemeClr val="bg1"/>
                </a:solidFill>
              </a:rPr>
              <a:t>Debates, mesas-redondas, filmes, peças de teatro, espetáculos...</a:t>
            </a:r>
          </a:p>
        </p:txBody>
      </p:sp>
    </p:spTree>
    <p:extLst>
      <p:ext uri="{BB962C8B-B14F-4D97-AF65-F5344CB8AC3E}">
        <p14:creationId xmlns:p14="http://schemas.microsoft.com/office/powerpoint/2010/main" val="309095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2D7A8531-6A22-EF49-82FC-C489C5F2DF45}"/>
              </a:ext>
            </a:extLst>
          </p:cNvPr>
          <p:cNvSpPr txBox="1">
            <a:spLocks/>
          </p:cNvSpPr>
          <p:nvPr/>
        </p:nvSpPr>
        <p:spPr>
          <a:xfrm>
            <a:off x="101498" y="272761"/>
            <a:ext cx="7799293" cy="73025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667" b="1"/>
              <a:t>A missão do CERN assenta sobre 4 pilares 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63D82E-CAB0-4B4D-B33E-3E03622B6C4A}"/>
              </a:ext>
            </a:extLst>
          </p:cNvPr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pt-PT" sz="1600" smtClean="0"/>
              <a:pPr/>
              <a:t>2</a:t>
            </a:fld>
            <a:endParaRPr lang="pt-PT" sz="160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FB3D6F-E26C-C74C-AC95-33318941396B}"/>
              </a:ext>
            </a:extLst>
          </p:cNvPr>
          <p:cNvGrpSpPr/>
          <p:nvPr/>
        </p:nvGrpSpPr>
        <p:grpSpPr>
          <a:xfrm>
            <a:off x="1702310" y="1066628"/>
            <a:ext cx="8222588" cy="4667251"/>
            <a:chOff x="1476456" y="830401"/>
            <a:chExt cx="6166941" cy="3500438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3F925F-694B-2249-99B0-80D8A22860C5}"/>
                </a:ext>
              </a:extLst>
            </p:cNvPr>
            <p:cNvSpPr/>
            <p:nvPr/>
          </p:nvSpPr>
          <p:spPr>
            <a:xfrm>
              <a:off x="1476456" y="830401"/>
              <a:ext cx="1507809" cy="3500438"/>
            </a:xfrm>
            <a:custGeom>
              <a:avLst/>
              <a:gdLst>
                <a:gd name="connsiteX0" fmla="*/ 0 w 1507809"/>
                <a:gd name="connsiteY0" fmla="*/ 150781 h 3500438"/>
                <a:gd name="connsiteX1" fmla="*/ 150781 w 1507809"/>
                <a:gd name="connsiteY1" fmla="*/ 0 h 3500438"/>
                <a:gd name="connsiteX2" fmla="*/ 1357028 w 1507809"/>
                <a:gd name="connsiteY2" fmla="*/ 0 h 3500438"/>
                <a:gd name="connsiteX3" fmla="*/ 1507809 w 1507809"/>
                <a:gd name="connsiteY3" fmla="*/ 150781 h 3500438"/>
                <a:gd name="connsiteX4" fmla="*/ 1507809 w 1507809"/>
                <a:gd name="connsiteY4" fmla="*/ 3349657 h 3500438"/>
                <a:gd name="connsiteX5" fmla="*/ 1357028 w 1507809"/>
                <a:gd name="connsiteY5" fmla="*/ 3500438 h 3500438"/>
                <a:gd name="connsiteX6" fmla="*/ 150781 w 1507809"/>
                <a:gd name="connsiteY6" fmla="*/ 3500438 h 3500438"/>
                <a:gd name="connsiteX7" fmla="*/ 0 w 1507809"/>
                <a:gd name="connsiteY7" fmla="*/ 3349657 h 3500438"/>
                <a:gd name="connsiteX8" fmla="*/ 0 w 1507809"/>
                <a:gd name="connsiteY8" fmla="*/ 150781 h 350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7809" h="3500438">
                  <a:moveTo>
                    <a:pt x="0" y="150781"/>
                  </a:moveTo>
                  <a:cubicBezTo>
                    <a:pt x="0" y="67507"/>
                    <a:pt x="67507" y="0"/>
                    <a:pt x="150781" y="0"/>
                  </a:cubicBezTo>
                  <a:lnTo>
                    <a:pt x="1357028" y="0"/>
                  </a:lnTo>
                  <a:cubicBezTo>
                    <a:pt x="1440302" y="0"/>
                    <a:pt x="1507809" y="67507"/>
                    <a:pt x="1507809" y="150781"/>
                  </a:cubicBezTo>
                  <a:lnTo>
                    <a:pt x="1507809" y="3349657"/>
                  </a:lnTo>
                  <a:cubicBezTo>
                    <a:pt x="1507809" y="3432931"/>
                    <a:pt x="1440302" y="3500438"/>
                    <a:pt x="1357028" y="3500438"/>
                  </a:cubicBezTo>
                  <a:lnTo>
                    <a:pt x="150781" y="3500438"/>
                  </a:lnTo>
                  <a:cubicBezTo>
                    <a:pt x="67507" y="3500438"/>
                    <a:pt x="0" y="3432931"/>
                    <a:pt x="0" y="3349657"/>
                  </a:cubicBezTo>
                  <a:lnTo>
                    <a:pt x="0" y="150781"/>
                  </a:lnTo>
                  <a:close/>
                </a:path>
              </a:pathLst>
            </a:custGeom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2037588" rIns="170688" bIns="1104139" numCol="1" spcCol="1270" anchor="ctr" anchorCtr="0">
              <a:noAutofit/>
            </a:bodyPr>
            <a:lstStyle/>
            <a:p>
              <a:pPr algn="ctr" defTabSz="106677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1867" b="1">
                  <a:solidFill>
                    <a:schemeClr val="accent6">
                      <a:lumMod val="50000"/>
                    </a:schemeClr>
                  </a:solidFill>
                </a:rPr>
                <a:t>Investigação científica de fronteira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E7C71F-AC61-1242-B283-6A1C8D083995}"/>
                </a:ext>
              </a:extLst>
            </p:cNvPr>
            <p:cNvSpPr/>
            <p:nvPr/>
          </p:nvSpPr>
          <p:spPr>
            <a:xfrm>
              <a:off x="1647538" y="1040427"/>
              <a:ext cx="1165645" cy="1165645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0000" r="-20000"/>
              </a:stretch>
            </a:blipFill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BC085C4-62D8-4D41-9FD4-6972CB8B82FB}"/>
                </a:ext>
              </a:extLst>
            </p:cNvPr>
            <p:cNvSpPr/>
            <p:nvPr/>
          </p:nvSpPr>
          <p:spPr>
            <a:xfrm>
              <a:off x="3029500" y="830401"/>
              <a:ext cx="1507809" cy="3500438"/>
            </a:xfrm>
            <a:custGeom>
              <a:avLst/>
              <a:gdLst>
                <a:gd name="connsiteX0" fmla="*/ 0 w 1507809"/>
                <a:gd name="connsiteY0" fmla="*/ 150781 h 3500438"/>
                <a:gd name="connsiteX1" fmla="*/ 150781 w 1507809"/>
                <a:gd name="connsiteY1" fmla="*/ 0 h 3500438"/>
                <a:gd name="connsiteX2" fmla="*/ 1357028 w 1507809"/>
                <a:gd name="connsiteY2" fmla="*/ 0 h 3500438"/>
                <a:gd name="connsiteX3" fmla="*/ 1507809 w 1507809"/>
                <a:gd name="connsiteY3" fmla="*/ 150781 h 3500438"/>
                <a:gd name="connsiteX4" fmla="*/ 1507809 w 1507809"/>
                <a:gd name="connsiteY4" fmla="*/ 3349657 h 3500438"/>
                <a:gd name="connsiteX5" fmla="*/ 1357028 w 1507809"/>
                <a:gd name="connsiteY5" fmla="*/ 3500438 h 3500438"/>
                <a:gd name="connsiteX6" fmla="*/ 150781 w 1507809"/>
                <a:gd name="connsiteY6" fmla="*/ 3500438 h 3500438"/>
                <a:gd name="connsiteX7" fmla="*/ 0 w 1507809"/>
                <a:gd name="connsiteY7" fmla="*/ 3349657 h 3500438"/>
                <a:gd name="connsiteX8" fmla="*/ 0 w 1507809"/>
                <a:gd name="connsiteY8" fmla="*/ 150781 h 350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7809" h="3500438">
                  <a:moveTo>
                    <a:pt x="0" y="150781"/>
                  </a:moveTo>
                  <a:cubicBezTo>
                    <a:pt x="0" y="67507"/>
                    <a:pt x="67507" y="0"/>
                    <a:pt x="150781" y="0"/>
                  </a:cubicBezTo>
                  <a:lnTo>
                    <a:pt x="1357028" y="0"/>
                  </a:lnTo>
                  <a:cubicBezTo>
                    <a:pt x="1440302" y="0"/>
                    <a:pt x="1507809" y="67507"/>
                    <a:pt x="1507809" y="150781"/>
                  </a:cubicBezTo>
                  <a:lnTo>
                    <a:pt x="1507809" y="3349657"/>
                  </a:lnTo>
                  <a:cubicBezTo>
                    <a:pt x="1507809" y="3432931"/>
                    <a:pt x="1440302" y="3500438"/>
                    <a:pt x="1357028" y="3500438"/>
                  </a:cubicBezTo>
                  <a:lnTo>
                    <a:pt x="150781" y="3500438"/>
                  </a:lnTo>
                  <a:cubicBezTo>
                    <a:pt x="67507" y="3500438"/>
                    <a:pt x="0" y="3432931"/>
                    <a:pt x="0" y="3349657"/>
                  </a:cubicBezTo>
                  <a:lnTo>
                    <a:pt x="0" y="150781"/>
                  </a:lnTo>
                  <a:close/>
                </a:path>
              </a:pathLst>
            </a:custGeom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2037588" rIns="170688" bIns="1104139" numCol="1" spcCol="1270" anchor="ctr" anchorCtr="0">
              <a:noAutofit/>
            </a:bodyPr>
            <a:lstStyle/>
            <a:p>
              <a:pPr algn="ctr" defTabSz="106677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1867" b="1">
                  <a:solidFill>
                    <a:schemeClr val="accent6">
                      <a:lumMod val="50000"/>
                    </a:schemeClr>
                  </a:solidFill>
                </a:rPr>
                <a:t>Inovação via tecnologia de ponta e sustentável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7077D1A-C39C-704A-9B99-B09F5140E0DA}"/>
                </a:ext>
              </a:extLst>
            </p:cNvPr>
            <p:cNvSpPr/>
            <p:nvPr/>
          </p:nvSpPr>
          <p:spPr>
            <a:xfrm>
              <a:off x="3200582" y="1040427"/>
              <a:ext cx="1165645" cy="1165645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7000" r="-27000"/>
              </a:stretch>
            </a:blipFill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DCF62C8-5287-6749-A8AC-FD53C803D1BA}"/>
                </a:ext>
              </a:extLst>
            </p:cNvPr>
            <p:cNvSpPr/>
            <p:nvPr/>
          </p:nvSpPr>
          <p:spPr>
            <a:xfrm>
              <a:off x="4582544" y="830401"/>
              <a:ext cx="1507809" cy="3500438"/>
            </a:xfrm>
            <a:custGeom>
              <a:avLst/>
              <a:gdLst>
                <a:gd name="connsiteX0" fmla="*/ 0 w 1507809"/>
                <a:gd name="connsiteY0" fmla="*/ 150781 h 3500438"/>
                <a:gd name="connsiteX1" fmla="*/ 150781 w 1507809"/>
                <a:gd name="connsiteY1" fmla="*/ 0 h 3500438"/>
                <a:gd name="connsiteX2" fmla="*/ 1357028 w 1507809"/>
                <a:gd name="connsiteY2" fmla="*/ 0 h 3500438"/>
                <a:gd name="connsiteX3" fmla="*/ 1507809 w 1507809"/>
                <a:gd name="connsiteY3" fmla="*/ 150781 h 3500438"/>
                <a:gd name="connsiteX4" fmla="*/ 1507809 w 1507809"/>
                <a:gd name="connsiteY4" fmla="*/ 3349657 h 3500438"/>
                <a:gd name="connsiteX5" fmla="*/ 1357028 w 1507809"/>
                <a:gd name="connsiteY5" fmla="*/ 3500438 h 3500438"/>
                <a:gd name="connsiteX6" fmla="*/ 150781 w 1507809"/>
                <a:gd name="connsiteY6" fmla="*/ 3500438 h 3500438"/>
                <a:gd name="connsiteX7" fmla="*/ 0 w 1507809"/>
                <a:gd name="connsiteY7" fmla="*/ 3349657 h 3500438"/>
                <a:gd name="connsiteX8" fmla="*/ 0 w 1507809"/>
                <a:gd name="connsiteY8" fmla="*/ 150781 h 350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7809" h="3500438">
                  <a:moveTo>
                    <a:pt x="0" y="150781"/>
                  </a:moveTo>
                  <a:cubicBezTo>
                    <a:pt x="0" y="67507"/>
                    <a:pt x="67507" y="0"/>
                    <a:pt x="150781" y="0"/>
                  </a:cubicBezTo>
                  <a:lnTo>
                    <a:pt x="1357028" y="0"/>
                  </a:lnTo>
                  <a:cubicBezTo>
                    <a:pt x="1440302" y="0"/>
                    <a:pt x="1507809" y="67507"/>
                    <a:pt x="1507809" y="150781"/>
                  </a:cubicBezTo>
                  <a:lnTo>
                    <a:pt x="1507809" y="3349657"/>
                  </a:lnTo>
                  <a:cubicBezTo>
                    <a:pt x="1507809" y="3432931"/>
                    <a:pt x="1440302" y="3500438"/>
                    <a:pt x="1357028" y="3500438"/>
                  </a:cubicBezTo>
                  <a:lnTo>
                    <a:pt x="150781" y="3500438"/>
                  </a:lnTo>
                  <a:cubicBezTo>
                    <a:pt x="67507" y="3500438"/>
                    <a:pt x="0" y="3432931"/>
                    <a:pt x="0" y="3349657"/>
                  </a:cubicBezTo>
                  <a:lnTo>
                    <a:pt x="0" y="150781"/>
                  </a:lnTo>
                  <a:close/>
                </a:path>
              </a:pathLst>
            </a:custGeom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2037588" rIns="170688" bIns="1104139" numCol="1" spcCol="1270" anchor="ctr" anchorCtr="0">
              <a:noAutofit/>
            </a:bodyPr>
            <a:lstStyle/>
            <a:p>
              <a:pPr algn="ctr" defTabSz="106677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1867" b="1">
                  <a:solidFill>
                    <a:schemeClr val="accent6">
                      <a:lumMod val="50000"/>
                    </a:schemeClr>
                  </a:solidFill>
                </a:rPr>
                <a:t>Colaboração pacífica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B126A14-0C81-BE4B-B156-41E6571114D3}"/>
                </a:ext>
              </a:extLst>
            </p:cNvPr>
            <p:cNvSpPr/>
            <p:nvPr/>
          </p:nvSpPr>
          <p:spPr>
            <a:xfrm>
              <a:off x="4753626" y="1040427"/>
              <a:ext cx="1165645" cy="1165645"/>
            </a:xfrm>
            <a:prstGeom prst="ellipse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PT" sz="1867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0B7AAD38-9F27-DC43-B72F-D5DA2CCC6E7D}"/>
                </a:ext>
              </a:extLst>
            </p:cNvPr>
            <p:cNvSpPr/>
            <p:nvPr/>
          </p:nvSpPr>
          <p:spPr>
            <a:xfrm>
              <a:off x="6135588" y="830401"/>
              <a:ext cx="1507809" cy="3500438"/>
            </a:xfrm>
            <a:custGeom>
              <a:avLst/>
              <a:gdLst>
                <a:gd name="connsiteX0" fmla="*/ 0 w 1507809"/>
                <a:gd name="connsiteY0" fmla="*/ 150781 h 3500438"/>
                <a:gd name="connsiteX1" fmla="*/ 150781 w 1507809"/>
                <a:gd name="connsiteY1" fmla="*/ 0 h 3500438"/>
                <a:gd name="connsiteX2" fmla="*/ 1357028 w 1507809"/>
                <a:gd name="connsiteY2" fmla="*/ 0 h 3500438"/>
                <a:gd name="connsiteX3" fmla="*/ 1507809 w 1507809"/>
                <a:gd name="connsiteY3" fmla="*/ 150781 h 3500438"/>
                <a:gd name="connsiteX4" fmla="*/ 1507809 w 1507809"/>
                <a:gd name="connsiteY4" fmla="*/ 3349657 h 3500438"/>
                <a:gd name="connsiteX5" fmla="*/ 1357028 w 1507809"/>
                <a:gd name="connsiteY5" fmla="*/ 3500438 h 3500438"/>
                <a:gd name="connsiteX6" fmla="*/ 150781 w 1507809"/>
                <a:gd name="connsiteY6" fmla="*/ 3500438 h 3500438"/>
                <a:gd name="connsiteX7" fmla="*/ 0 w 1507809"/>
                <a:gd name="connsiteY7" fmla="*/ 3349657 h 3500438"/>
                <a:gd name="connsiteX8" fmla="*/ 0 w 1507809"/>
                <a:gd name="connsiteY8" fmla="*/ 150781 h 350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7809" h="3500438">
                  <a:moveTo>
                    <a:pt x="0" y="150781"/>
                  </a:moveTo>
                  <a:cubicBezTo>
                    <a:pt x="0" y="67507"/>
                    <a:pt x="67507" y="0"/>
                    <a:pt x="150781" y="0"/>
                  </a:cubicBezTo>
                  <a:lnTo>
                    <a:pt x="1357028" y="0"/>
                  </a:lnTo>
                  <a:cubicBezTo>
                    <a:pt x="1440302" y="0"/>
                    <a:pt x="1507809" y="67507"/>
                    <a:pt x="1507809" y="150781"/>
                  </a:cubicBezTo>
                  <a:lnTo>
                    <a:pt x="1507809" y="3349657"/>
                  </a:lnTo>
                  <a:cubicBezTo>
                    <a:pt x="1507809" y="3432931"/>
                    <a:pt x="1440302" y="3500438"/>
                    <a:pt x="1357028" y="3500438"/>
                  </a:cubicBezTo>
                  <a:lnTo>
                    <a:pt x="150781" y="3500438"/>
                  </a:lnTo>
                  <a:cubicBezTo>
                    <a:pt x="67507" y="3500438"/>
                    <a:pt x="0" y="3432931"/>
                    <a:pt x="0" y="3349657"/>
                  </a:cubicBezTo>
                  <a:lnTo>
                    <a:pt x="0" y="150781"/>
                  </a:lnTo>
                  <a:close/>
                </a:path>
              </a:pathLst>
            </a:custGeom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2037588" rIns="170688" bIns="1104139" numCol="1" spcCol="1270" anchor="ctr" anchorCtr="0">
              <a:noAutofit/>
            </a:bodyPr>
            <a:lstStyle/>
            <a:p>
              <a:pPr algn="ctr" defTabSz="106677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1867" b="1">
                  <a:solidFill>
                    <a:schemeClr val="accent6">
                      <a:lumMod val="50000"/>
                    </a:schemeClr>
                  </a:solidFill>
                </a:rPr>
                <a:t>Educação e Inspiração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93D2029-15E1-C04C-A5EC-62469E24B90F}"/>
                </a:ext>
              </a:extLst>
            </p:cNvPr>
            <p:cNvSpPr/>
            <p:nvPr/>
          </p:nvSpPr>
          <p:spPr>
            <a:xfrm>
              <a:off x="6306670" y="1040427"/>
              <a:ext cx="1165645" cy="1165645"/>
            </a:xfrm>
            <a:prstGeom prst="ellipse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6000" r="-16000"/>
              </a:stretch>
            </a:blipFill>
            <a:ln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716F28C1-BDD0-DE47-AA3B-A1F542477984}"/>
              </a:ext>
            </a:extLst>
          </p:cNvPr>
          <p:cNvSpPr/>
          <p:nvPr/>
        </p:nvSpPr>
        <p:spPr>
          <a:xfrm>
            <a:off x="1702310" y="4604084"/>
            <a:ext cx="8222588" cy="684393"/>
          </a:xfrm>
          <a:prstGeom prst="leftRightArrow">
            <a:avLst/>
          </a:prstGeom>
          <a:solidFill>
            <a:schemeClr val="tx1"/>
          </a:solidFill>
          <a:ln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>
                <a:solidFill>
                  <a:schemeClr val="bg1"/>
                </a:solidFill>
              </a:rPr>
              <a:t>Comunicação, Educação e Envolvimento público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846B4FC-56CF-F192-8932-D69D1602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pt-PT" smtClean="0"/>
              <a:t>2</a:t>
            </a:fld>
            <a:endParaRPr lang="pt-PT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752E24-B3FB-CBFF-79C3-0AD101E21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F588-11F8-574C-84F6-6E4B9BA26FAA}" type="datetime1">
              <a:rPr lang="pt-PT" smtClean="0"/>
              <a:t>08/09/23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C5673D-6162-8841-8228-AB684E5CD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A. Godinho | Programa Professores Língua PT 2023</a:t>
            </a:r>
          </a:p>
        </p:txBody>
      </p:sp>
    </p:spTree>
    <p:extLst>
      <p:ext uri="{BB962C8B-B14F-4D97-AF65-F5344CB8AC3E}">
        <p14:creationId xmlns:p14="http://schemas.microsoft.com/office/powerpoint/2010/main" val="266833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7B90D-85FD-CE47-8206-A1DD844016A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pt-PT" smtClean="0"/>
              <a:t>20</a:t>
            </a:fld>
            <a:endParaRPr lang="pt-PT"/>
          </a:p>
        </p:txBody>
      </p:sp>
      <p:pic>
        <p:nvPicPr>
          <p:cNvPr id="5" name="Picture 4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4FCE5B13-CDA9-15E1-7094-FFC02F5C4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3" y="548680"/>
            <a:ext cx="12147718" cy="55112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367" y="3596424"/>
            <a:ext cx="11737304" cy="216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dirty="0">
                <a:solidFill>
                  <a:schemeClr val="bg1"/>
                </a:solidFill>
              </a:rPr>
              <a:t>Perto de150 000 pessoas / ano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dirty="0">
                <a:solidFill>
                  <a:schemeClr val="bg1"/>
                </a:solidFill>
              </a:rPr>
              <a:t>60% vêm de &gt;600km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dirty="0">
                <a:solidFill>
                  <a:schemeClr val="bg1"/>
                </a:solidFill>
              </a:rPr>
              <a:t>Guias são investigadores, engenheiros, pessoal do CERN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dirty="0">
                <a:solidFill>
                  <a:schemeClr val="bg1"/>
                </a:solidFill>
              </a:rPr>
              <a:t>Também podem ser online!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dirty="0">
                <a:solidFill>
                  <a:schemeClr val="bg1"/>
                </a:solidFill>
              </a:rPr>
              <a:t>Pode ser combinada com uma oficina nos laboratórios, um show de ciência, uma visita às exposições</a:t>
            </a:r>
            <a:endParaRPr lang="pt-PT" sz="2133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AE6832-B329-064D-735A-0D722103A9E2}"/>
              </a:ext>
            </a:extLst>
          </p:cNvPr>
          <p:cNvSpPr txBox="1"/>
          <p:nvPr/>
        </p:nvSpPr>
        <p:spPr bwMode="auto">
          <a:xfrm>
            <a:off x="7408013" y="5875265"/>
            <a:ext cx="455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800">
                <a:solidFill>
                  <a:schemeClr val="tx1"/>
                </a:solidFill>
                <a:sym typeface="Webdings" panose="05030102010509060703" pitchFamily="18" charset="2"/>
              </a:rPr>
              <a:t></a:t>
            </a:r>
            <a:r>
              <a:rPr lang="pt-PT" sz="1800">
                <a:solidFill>
                  <a:schemeClr val="tx1"/>
                </a:solidFill>
              </a:rPr>
              <a:t> </a:t>
            </a:r>
            <a:r>
              <a:rPr lang="pt-PT">
                <a:hlinkClick r:id="rId3"/>
              </a:rPr>
              <a:t>https://visit.cern/index.php/guided-tours</a:t>
            </a:r>
            <a:r>
              <a:rPr lang="pt-PT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E24F72-BEE3-4399-FC0B-9B84B0B26A2A}"/>
              </a:ext>
            </a:extLst>
          </p:cNvPr>
          <p:cNvSpPr txBox="1"/>
          <p:nvPr/>
        </p:nvSpPr>
        <p:spPr>
          <a:xfrm>
            <a:off x="3928086" y="613403"/>
            <a:ext cx="4026743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600" b="1" dirty="0"/>
              <a:t>As </a:t>
            </a:r>
            <a:r>
              <a:rPr lang="en-GB" sz="3600" b="1" dirty="0" err="1"/>
              <a:t>visitas</a:t>
            </a:r>
            <a:r>
              <a:rPr lang="en-GB" sz="3600" b="1" dirty="0"/>
              <a:t> </a:t>
            </a:r>
            <a:r>
              <a:rPr lang="en-GB" sz="3600" b="1" dirty="0" err="1"/>
              <a:t>guiadas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1264431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20B84D-4C96-994A-95F2-96491EE975A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21</a:t>
            </a:fld>
            <a:endParaRPr lang="en-CH"/>
          </a:p>
        </p:txBody>
      </p:sp>
      <p:pic>
        <p:nvPicPr>
          <p:cNvPr id="10" name="Picture 9" descr="A picture containing text, different, same, crowd&#10;&#10;Description automatically generated">
            <a:extLst>
              <a:ext uri="{FF2B5EF4-FFF2-40B4-BE49-F238E27FC236}">
                <a16:creationId xmlns:a16="http://schemas.microsoft.com/office/drawing/2014/main" id="{33B0E1E8-7DBD-D04D-85C8-09AB32AAFE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14" y="2078343"/>
            <a:ext cx="6251084" cy="35769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CAA80D-4DA5-7447-A06A-988D7421C0B5}"/>
              </a:ext>
            </a:extLst>
          </p:cNvPr>
          <p:cNvSpPr txBox="1"/>
          <p:nvPr/>
        </p:nvSpPr>
        <p:spPr>
          <a:xfrm>
            <a:off x="342831" y="308008"/>
            <a:ext cx="1148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Os</a:t>
            </a:r>
            <a:r>
              <a:rPr lang="en-US" sz="2800" b="1" dirty="0"/>
              <a:t> </a:t>
            </a:r>
            <a:r>
              <a:rPr lang="en-US" sz="2800" b="1" dirty="0" err="1"/>
              <a:t>programas</a:t>
            </a:r>
            <a:r>
              <a:rPr lang="en-US" sz="2800" b="1" dirty="0"/>
              <a:t> para </a:t>
            </a:r>
            <a:r>
              <a:rPr lang="en-US" sz="2800" b="1" dirty="0" err="1"/>
              <a:t>professores</a:t>
            </a:r>
            <a:endParaRPr lang="en-US" sz="28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7F06CB-A75F-4BEE-2BC8-B44A3C515C12}"/>
              </a:ext>
            </a:extLst>
          </p:cNvPr>
          <p:cNvSpPr txBox="1"/>
          <p:nvPr/>
        </p:nvSpPr>
        <p:spPr bwMode="auto">
          <a:xfrm>
            <a:off x="260118" y="5984767"/>
            <a:ext cx="4750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sym typeface="Webdings" panose="05030102010509060703" pitchFamily="18" charset="2"/>
              </a:rPr>
              <a:t> </a:t>
            </a:r>
            <a:r>
              <a:rPr lang="en-GB" dirty="0">
                <a:hlinkClick r:id="rId4"/>
              </a:rPr>
              <a:t>https://teacher-programmes.web.cern.ch/</a:t>
            </a:r>
            <a:r>
              <a:rPr lang="en-GB" dirty="0"/>
              <a:t> </a:t>
            </a:r>
          </a:p>
        </p:txBody>
      </p:sp>
      <p:pic>
        <p:nvPicPr>
          <p:cNvPr id="16" name="Picture 15" descr="A blue and white sign&#10;&#10;Description automatically generated">
            <a:extLst>
              <a:ext uri="{FF2B5EF4-FFF2-40B4-BE49-F238E27FC236}">
                <a16:creationId xmlns:a16="http://schemas.microsoft.com/office/drawing/2014/main" id="{2B2FD1AB-82D6-CFD4-474B-330CFEBC7F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2831" y="2078343"/>
            <a:ext cx="5174037" cy="12099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D7E75A-CBFC-17CF-67A1-B4A31593E71B}"/>
              </a:ext>
            </a:extLst>
          </p:cNvPr>
          <p:cNvSpPr txBox="1"/>
          <p:nvPr/>
        </p:nvSpPr>
        <p:spPr>
          <a:xfrm>
            <a:off x="6871817" y="3439285"/>
            <a:ext cx="5096063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48 </a:t>
            </a:r>
            <a:r>
              <a:rPr lang="en-GB" dirty="0" err="1"/>
              <a:t>Professores</a:t>
            </a:r>
            <a:r>
              <a:rPr lang="en-GB" dirty="0"/>
              <a:t> de Portugal, </a:t>
            </a:r>
            <a:r>
              <a:rPr lang="en-GB" dirty="0" err="1"/>
              <a:t>Brasil</a:t>
            </a:r>
            <a:r>
              <a:rPr lang="en-GB" dirty="0"/>
              <a:t>, Angola, </a:t>
            </a:r>
            <a:r>
              <a:rPr lang="en-GB" dirty="0" err="1"/>
              <a:t>Moçambique</a:t>
            </a:r>
            <a:r>
              <a:rPr lang="en-GB" dirty="0"/>
              <a:t>, Cabo Verde, </a:t>
            </a:r>
            <a:r>
              <a:rPr lang="en-GB" dirty="0" err="1"/>
              <a:t>Guiné</a:t>
            </a:r>
            <a:r>
              <a:rPr lang="en-GB" dirty="0"/>
              <a:t> Bissau, São Tomé e Príncipe, Timor </a:t>
            </a:r>
            <a:r>
              <a:rPr lang="en-GB" dirty="0" err="1"/>
              <a:t>Leste</a:t>
            </a:r>
            <a:r>
              <a:rPr lang="en-GB" dirty="0"/>
              <a:t> 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err="1"/>
              <a:t>Decorre</a:t>
            </a:r>
            <a:r>
              <a:rPr lang="en-GB" dirty="0"/>
              <a:t> </a:t>
            </a:r>
            <a:r>
              <a:rPr lang="en-GB" dirty="0" err="1"/>
              <a:t>desde</a:t>
            </a:r>
            <a:r>
              <a:rPr lang="en-GB" dirty="0"/>
              <a:t> 2007; </a:t>
            </a:r>
            <a:r>
              <a:rPr lang="en-GB" dirty="0" err="1"/>
              <a:t>Internacional</a:t>
            </a:r>
            <a:r>
              <a:rPr lang="en-GB" dirty="0"/>
              <a:t> </a:t>
            </a:r>
            <a:r>
              <a:rPr lang="en-GB" dirty="0" err="1"/>
              <a:t>desde</a:t>
            </a:r>
            <a:r>
              <a:rPr lang="en-GB" dirty="0"/>
              <a:t> 2009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Total de 819 </a:t>
            </a:r>
            <a:r>
              <a:rPr lang="en-GB" dirty="0" err="1"/>
              <a:t>professores</a:t>
            </a:r>
            <a:r>
              <a:rPr lang="en-GB" dirty="0"/>
              <a:t> </a:t>
            </a:r>
            <a:r>
              <a:rPr lang="en-GB" dirty="0" err="1"/>
              <a:t>terão</a:t>
            </a:r>
            <a:r>
              <a:rPr lang="en-GB" dirty="0"/>
              <a:t> </a:t>
            </a:r>
            <a:r>
              <a:rPr lang="en-GB" dirty="0" err="1"/>
              <a:t>passsado</a:t>
            </a:r>
            <a:r>
              <a:rPr lang="en-GB" dirty="0"/>
              <a:t> </a:t>
            </a:r>
            <a:r>
              <a:rPr lang="en-GB" dirty="0" err="1"/>
              <a:t>pelo</a:t>
            </a:r>
            <a:r>
              <a:rPr lang="en-GB" dirty="0"/>
              <a:t> CERN </a:t>
            </a:r>
            <a:r>
              <a:rPr lang="en-GB" dirty="0" err="1"/>
              <a:t>nestes</a:t>
            </a:r>
            <a:r>
              <a:rPr lang="en-GB" dirty="0"/>
              <a:t> </a:t>
            </a:r>
            <a:r>
              <a:rPr lang="en-GB" dirty="0" err="1"/>
              <a:t>cursos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EE1F83-15A6-AE44-5571-4088B9DA2CFA}"/>
              </a:ext>
            </a:extLst>
          </p:cNvPr>
          <p:cNvSpPr txBox="1"/>
          <p:nvPr/>
        </p:nvSpPr>
        <p:spPr>
          <a:xfrm>
            <a:off x="1932370" y="1471853"/>
            <a:ext cx="30777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 err="1">
                <a:solidFill>
                  <a:schemeClr val="accent3"/>
                </a:solidFill>
              </a:rPr>
              <a:t>Enorme</a:t>
            </a:r>
            <a:r>
              <a:rPr lang="en-GB" b="1" dirty="0">
                <a:solidFill>
                  <a:schemeClr val="accent3"/>
                </a:solidFill>
              </a:rPr>
              <a:t> OBRIGADO! </a:t>
            </a:r>
            <a:r>
              <a:rPr lang="en-GB" b="1" dirty="0" err="1">
                <a:solidFill>
                  <a:schemeClr val="accent3"/>
                </a:solidFill>
              </a:rPr>
              <a:t>ao</a:t>
            </a:r>
            <a:r>
              <a:rPr lang="en-GB" b="1" dirty="0">
                <a:solidFill>
                  <a:schemeClr val="accent3"/>
                </a:solidFill>
              </a:rPr>
              <a:t> Jeff</a:t>
            </a:r>
          </a:p>
        </p:txBody>
      </p:sp>
    </p:spTree>
    <p:extLst>
      <p:ext uri="{BB962C8B-B14F-4D97-AF65-F5344CB8AC3E}">
        <p14:creationId xmlns:p14="http://schemas.microsoft.com/office/powerpoint/2010/main" val="38399583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9C30912-67F9-2C4C-BBCD-2337A7756D2D}"/>
              </a:ext>
            </a:extLst>
          </p:cNvPr>
          <p:cNvSpPr txBox="1">
            <a:spLocks/>
          </p:cNvSpPr>
          <p:nvPr/>
        </p:nvSpPr>
        <p:spPr>
          <a:xfrm>
            <a:off x="-3263947" y="6059529"/>
            <a:ext cx="6622769" cy="283539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600" dirty="0">
                <a:solidFill>
                  <a:schemeClr val="tx1"/>
                </a:solidFill>
              </a:rPr>
              <a:t>  </a:t>
            </a:r>
            <a:r>
              <a:rPr lang="pt-PT" sz="1600" dirty="0">
                <a:solidFill>
                  <a:schemeClr val="tx1"/>
                </a:solidFill>
                <a:sym typeface="Webdings" panose="05030102010509060703" pitchFamily="18" charset="2"/>
              </a:rPr>
              <a:t></a:t>
            </a:r>
            <a:r>
              <a:rPr lang="pt-PT" sz="1600" dirty="0">
                <a:solidFill>
                  <a:schemeClr val="tx1"/>
                </a:solidFill>
              </a:rPr>
              <a:t> </a:t>
            </a:r>
            <a:r>
              <a:rPr lang="pt-PT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https://beamlineforschools.cern/</a:t>
            </a:r>
            <a:r>
              <a:rPr lang="pt-PT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EA474-9B84-FAA4-0595-0AD09FD9337A}"/>
              </a:ext>
            </a:extLst>
          </p:cNvPr>
          <p:cNvSpPr txBox="1"/>
          <p:nvPr/>
        </p:nvSpPr>
        <p:spPr>
          <a:xfrm>
            <a:off x="107551" y="256058"/>
            <a:ext cx="12084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/>
              <a:t>Concurso </a:t>
            </a:r>
            <a:r>
              <a:rPr lang="pt-PT" sz="2800" b="1" i="1"/>
              <a:t>Beamline for Schools </a:t>
            </a:r>
            <a:r>
              <a:rPr lang="pt-PT" sz="2800" b="1"/>
              <a:t>– o maior valor está em participar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DF1DD8-72C7-AE3D-7511-D9476B566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5236" y="779278"/>
            <a:ext cx="4789394" cy="5563790"/>
          </a:xfrm>
        </p:spPr>
        <p:txBody>
          <a:bodyPr>
            <a:normAutofit/>
          </a:bodyPr>
          <a:lstStyle/>
          <a:p>
            <a:r>
              <a:rPr lang="pt-PT" sz="2000" dirty="0">
                <a:solidFill>
                  <a:schemeClr val="bg1"/>
                </a:solidFill>
              </a:rPr>
              <a:t>Equipas de alunos de ensino secundário</a:t>
            </a:r>
          </a:p>
          <a:p>
            <a:endParaRPr lang="pt-PT" sz="2000" dirty="0">
              <a:solidFill>
                <a:schemeClr val="bg1"/>
              </a:solidFill>
            </a:endParaRPr>
          </a:p>
          <a:p>
            <a:r>
              <a:rPr lang="pt-PT" sz="1800" b="0" dirty="0">
                <a:solidFill>
                  <a:schemeClr val="bg1"/>
                </a:solidFill>
              </a:rPr>
              <a:t>Prop</a:t>
            </a:r>
            <a:r>
              <a:rPr lang="pt-PT" sz="1800" b="0" dirty="0"/>
              <a:t>õem um projeto de investigação a realizar numa linha de feixe do CERN</a:t>
            </a:r>
          </a:p>
          <a:p>
            <a:endParaRPr lang="pt-PT" sz="1800" b="0" dirty="0">
              <a:solidFill>
                <a:schemeClr val="bg1"/>
              </a:solidFill>
            </a:endParaRPr>
          </a:p>
          <a:p>
            <a:r>
              <a:rPr lang="pt-PT" sz="1800" b="0" dirty="0">
                <a:solidFill>
                  <a:schemeClr val="bg1"/>
                </a:solidFill>
              </a:rPr>
              <a:t>Desde 2014: </a:t>
            </a:r>
          </a:p>
          <a:p>
            <a:r>
              <a:rPr lang="pt-PT" sz="1800" b="0" dirty="0">
                <a:solidFill>
                  <a:schemeClr val="bg1"/>
                </a:solidFill>
              </a:rPr>
              <a:t>1905 equipas, &gt;15000 alunos, 92 países</a:t>
            </a:r>
          </a:p>
          <a:p>
            <a:endParaRPr lang="pt-PT" sz="1800" dirty="0">
              <a:solidFill>
                <a:schemeClr val="bg1"/>
              </a:solidFill>
            </a:endParaRPr>
          </a:p>
          <a:p>
            <a:r>
              <a:rPr lang="pt-PT" sz="1800" b="0" dirty="0">
                <a:solidFill>
                  <a:schemeClr val="bg1"/>
                </a:solidFill>
              </a:rPr>
              <a:t>Duas (agora três) equipas vencedoras por ano (GR, NL,  SA, IT, PL, UK, CA, PH, IN, USA, CH, DE, MX, EUA…) </a:t>
            </a:r>
          </a:p>
          <a:p>
            <a:endParaRPr lang="pt-PT" sz="1800" b="1" dirty="0">
              <a:solidFill>
                <a:schemeClr val="bg1"/>
              </a:solidFill>
            </a:endParaRPr>
          </a:p>
          <a:p>
            <a:r>
              <a:rPr lang="pt-PT" sz="1800" b="1" dirty="0">
                <a:solidFill>
                  <a:schemeClr val="bg1"/>
                </a:solidFill>
              </a:rPr>
              <a:t>Países língua PT: 92 equipas concorreram</a:t>
            </a:r>
            <a:r>
              <a:rPr lang="pt-PT" sz="1800" dirty="0"/>
              <a:t> desde 2014</a:t>
            </a:r>
            <a:r>
              <a:rPr lang="pt-PT" sz="1800"/>
              <a:t>; 8 </a:t>
            </a:r>
            <a:r>
              <a:rPr lang="pt-PT" sz="1800" dirty="0"/>
              <a:t>em 2023.</a:t>
            </a:r>
            <a:endParaRPr lang="pt-PT" sz="1800" b="1" dirty="0">
              <a:solidFill>
                <a:schemeClr val="bg1"/>
              </a:solidFill>
            </a:endParaRPr>
          </a:p>
          <a:p>
            <a:endParaRPr lang="pt-PT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A2F90-31A6-0A8E-E57D-0AFC8F3F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pt-PT" smtClean="0"/>
              <a:t>22</a:t>
            </a:fld>
            <a:endParaRPr lang="pt-PT"/>
          </a:p>
        </p:txBody>
      </p:sp>
      <p:pic>
        <p:nvPicPr>
          <p:cNvPr id="4" name="Picture 3" descr="A collage of people posing for a photo&#10;&#10;Description automatically generated">
            <a:extLst>
              <a:ext uri="{FF2B5EF4-FFF2-40B4-BE49-F238E27FC236}">
                <a16:creationId xmlns:a16="http://schemas.microsoft.com/office/drawing/2014/main" id="{22D4D6BD-FADF-F5F2-FDBE-C7F6CF32B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29" y="2035316"/>
            <a:ext cx="6051550" cy="328908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693D99-EC51-DDA8-1926-BB9048B4B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4EC8-DC6F-E94B-B4B3-1B3A8EAD4AFC}" type="datetime1">
              <a:rPr lang="de-CH" smtClean="0"/>
              <a:t>08.09.23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18888-EEDF-2522-028D-F8A10430D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A. Godinho | Programa Professores Língua PT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C6ADCF-B535-9A00-B4C5-265A36ECAAC8}"/>
              </a:ext>
            </a:extLst>
          </p:cNvPr>
          <p:cNvSpPr txBox="1"/>
          <p:nvPr/>
        </p:nvSpPr>
        <p:spPr>
          <a:xfrm>
            <a:off x="567128" y="1819872"/>
            <a:ext cx="352474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 err="1"/>
              <a:t>Vencedores</a:t>
            </a:r>
            <a:r>
              <a:rPr lang="en-GB" sz="1400" dirty="0"/>
              <a:t> 2023: </a:t>
            </a:r>
            <a:r>
              <a:rPr lang="en-GB" sz="1400" dirty="0" err="1"/>
              <a:t>Paquistão</a:t>
            </a:r>
            <a:r>
              <a:rPr lang="en-GB" sz="1400" dirty="0"/>
              <a:t>, </a:t>
            </a:r>
            <a:r>
              <a:rPr lang="en-GB" sz="1400" dirty="0" err="1"/>
              <a:t>Holanda</a:t>
            </a:r>
            <a:r>
              <a:rPr lang="en-GB" sz="1400" dirty="0"/>
              <a:t>, EUA</a:t>
            </a:r>
          </a:p>
        </p:txBody>
      </p:sp>
    </p:spTree>
    <p:extLst>
      <p:ext uri="{BB962C8B-B14F-4D97-AF65-F5344CB8AC3E}">
        <p14:creationId xmlns:p14="http://schemas.microsoft.com/office/powerpoint/2010/main" val="479781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0C190CF-F07D-B448-8E13-1BA135196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7608837"/>
              </p:ext>
            </p:extLst>
          </p:nvPr>
        </p:nvGraphicFramePr>
        <p:xfrm>
          <a:off x="1432113" y="1099675"/>
          <a:ext cx="8939006" cy="4406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49726CF-12BB-EE4C-BB75-61F2597CF491}"/>
              </a:ext>
            </a:extLst>
          </p:cNvPr>
          <p:cNvSpPr txBox="1"/>
          <p:nvPr/>
        </p:nvSpPr>
        <p:spPr>
          <a:xfrm>
            <a:off x="2694267" y="4721118"/>
            <a:ext cx="680346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 err="1">
                <a:solidFill>
                  <a:srgbClr val="000000"/>
                </a:solidFill>
              </a:rPr>
              <a:t>Communicação</a:t>
            </a:r>
            <a:r>
              <a:rPr lang="en-US" sz="2133" b="1" dirty="0">
                <a:solidFill>
                  <a:srgbClr val="000000"/>
                </a:solidFill>
              </a:rPr>
              <a:t>, </a:t>
            </a:r>
            <a:r>
              <a:rPr lang="en-US" sz="2133" b="1" dirty="0" err="1">
                <a:solidFill>
                  <a:srgbClr val="000000"/>
                </a:solidFill>
              </a:rPr>
              <a:t>Educação</a:t>
            </a:r>
            <a:r>
              <a:rPr lang="en-US" sz="2133" b="1" dirty="0">
                <a:solidFill>
                  <a:srgbClr val="000000"/>
                </a:solidFill>
              </a:rPr>
              <a:t> e </a:t>
            </a:r>
            <a:r>
              <a:rPr lang="en-US" sz="2133" b="1" dirty="0" err="1">
                <a:solidFill>
                  <a:srgbClr val="000000"/>
                </a:solidFill>
              </a:rPr>
              <a:t>Envolvimento</a:t>
            </a:r>
            <a:r>
              <a:rPr lang="en-US" sz="2133" b="1" dirty="0">
                <a:solidFill>
                  <a:srgbClr val="000000"/>
                </a:solidFill>
              </a:rPr>
              <a:t> </a:t>
            </a:r>
            <a:r>
              <a:rPr lang="en-US" sz="2133" b="1" dirty="0" err="1">
                <a:solidFill>
                  <a:srgbClr val="000000"/>
                </a:solidFill>
              </a:rPr>
              <a:t>público</a:t>
            </a:r>
            <a:endParaRPr lang="en-US" sz="2133" b="1" dirty="0">
              <a:solidFill>
                <a:srgbClr val="000000"/>
              </a:solidFill>
            </a:endParaRP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FE3E6FF1-3061-1397-151F-8E6BB4C04D92}"/>
              </a:ext>
            </a:extLst>
          </p:cNvPr>
          <p:cNvSpPr txBox="1">
            <a:spLocks/>
          </p:cNvSpPr>
          <p:nvPr/>
        </p:nvSpPr>
        <p:spPr>
          <a:xfrm>
            <a:off x="302622" y="275338"/>
            <a:ext cx="7799293" cy="73025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67" b="1" dirty="0"/>
              <a:t>A </a:t>
            </a:r>
            <a:r>
              <a:rPr lang="en-US" sz="2667" b="1" dirty="0" err="1"/>
              <a:t>nossa</a:t>
            </a:r>
            <a:r>
              <a:rPr lang="en-US" sz="2667" b="1" dirty="0"/>
              <a:t> </a:t>
            </a:r>
            <a:r>
              <a:rPr lang="en-US" sz="2667" b="1" dirty="0" err="1"/>
              <a:t>missão</a:t>
            </a:r>
            <a:r>
              <a:rPr lang="en-US" sz="2667" b="1" dirty="0"/>
              <a:t> </a:t>
            </a:r>
            <a:r>
              <a:rPr lang="en-US" sz="2667" b="1" dirty="0" err="1"/>
              <a:t>assenta</a:t>
            </a:r>
            <a:r>
              <a:rPr lang="en-US" sz="2667" b="1" dirty="0"/>
              <a:t> </a:t>
            </a:r>
            <a:r>
              <a:rPr lang="en-US" sz="2667" b="1" dirty="0" err="1"/>
              <a:t>também</a:t>
            </a:r>
            <a:r>
              <a:rPr lang="en-US" sz="2667" b="1" dirty="0"/>
              <a:t> </a:t>
            </a:r>
            <a:r>
              <a:rPr lang="en-US" sz="2667" b="1" dirty="0" err="1"/>
              <a:t>em</a:t>
            </a:r>
            <a:r>
              <a:rPr lang="en-US" sz="2667" b="1" dirty="0"/>
              <a:t> 4 </a:t>
            </a:r>
            <a:r>
              <a:rPr lang="en-US" sz="2667" b="1" dirty="0" err="1"/>
              <a:t>pilares</a:t>
            </a:r>
            <a:endParaRPr lang="en-US" sz="2667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D8298B-B31E-854E-9ED5-1D72DD85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BC093-CF1A-866F-F9C6-653263F93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987B-DD99-854E-8E34-554CB5E9A295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654E8-0344-43CD-CB46-78209E31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19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C93484-879F-594D-8794-86BD5A28D3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28"/>
          <a:stretch/>
        </p:blipFill>
        <p:spPr>
          <a:xfrm>
            <a:off x="0" y="-956765"/>
            <a:ext cx="12192000" cy="72987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1D23AB-F8BC-0748-A566-C94C217CBCA8}"/>
              </a:ext>
            </a:extLst>
          </p:cNvPr>
          <p:cNvSpPr txBox="1"/>
          <p:nvPr/>
        </p:nvSpPr>
        <p:spPr>
          <a:xfrm>
            <a:off x="116045" y="174172"/>
            <a:ext cx="5626861" cy="584775"/>
          </a:xfrm>
          <a:prstGeom prst="rect">
            <a:avLst/>
          </a:prstGeom>
          <a:solidFill>
            <a:srgbClr val="0033A0">
              <a:alpha val="5098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Obrigada</a:t>
            </a:r>
            <a:r>
              <a:rPr lang="en-US" sz="3200" dirty="0">
                <a:solidFill>
                  <a:schemeClr val="bg1"/>
                </a:solidFill>
              </a:rPr>
              <a:t> pela </a:t>
            </a:r>
            <a:r>
              <a:rPr lang="en-US" sz="3200" dirty="0" err="1">
                <a:solidFill>
                  <a:schemeClr val="bg1"/>
                </a:solidFill>
              </a:rPr>
              <a:t>vossa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atenção</a:t>
            </a:r>
            <a:r>
              <a:rPr lang="en-US" sz="32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AC258D-2176-5946-814A-49AA0277F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20886D-4C11-E04C-97C2-76708C075A48}"/>
              </a:ext>
            </a:extLst>
          </p:cNvPr>
          <p:cNvSpPr txBox="1"/>
          <p:nvPr/>
        </p:nvSpPr>
        <p:spPr>
          <a:xfrm>
            <a:off x="136061" y="908720"/>
            <a:ext cx="2529860" cy="379656"/>
          </a:xfrm>
          <a:prstGeom prst="rect">
            <a:avLst/>
          </a:prstGeom>
          <a:solidFill>
            <a:srgbClr val="0033A0">
              <a:alpha val="5098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1867" dirty="0">
                <a:solidFill>
                  <a:schemeClr val="bg1"/>
                </a:solidFill>
              </a:rPr>
              <a:t>a</a:t>
            </a:r>
            <a:r>
              <a:rPr lang="en-CH" sz="1867" dirty="0">
                <a:solidFill>
                  <a:schemeClr val="bg1"/>
                </a:solidFill>
              </a:rPr>
              <a:t>na.godinho@cern.ch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F55896-A581-45A2-C7D1-0C35BEA60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CE05-68C3-0B48-83B1-7D8823F50142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AEFD7-E4F9-E3F8-99DA-4903078C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67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erial view of the science gateway campus">
            <a:extLst>
              <a:ext uri="{FF2B5EF4-FFF2-40B4-BE49-F238E27FC236}">
                <a16:creationId xmlns:a16="http://schemas.microsoft.com/office/drawing/2014/main" id="{10E386C1-2FC0-C634-679B-D446FCE17A7A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8" b="15168"/>
          <a:stretch/>
        </p:blipFill>
        <p:spPr bwMode="auto">
          <a:xfrm>
            <a:off x="-1" y="0"/>
            <a:ext cx="12192000" cy="63515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52BC326-17B8-1553-A209-A15F6090A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9616"/>
            <a:ext cx="3063240" cy="6370820"/>
          </a:xfrm>
        </p:spPr>
        <p:txBody>
          <a:bodyPr/>
          <a:lstStyle/>
          <a:p>
            <a:r>
              <a:rPr lang="en-GB" sz="2800" dirty="0">
                <a:solidFill>
                  <a:schemeClr val="bg1"/>
                </a:solidFill>
              </a:rPr>
              <a:t>CERN Science Gateway</a:t>
            </a:r>
          </a:p>
          <a:p>
            <a:r>
              <a:rPr lang="en-GB" b="0" dirty="0"/>
              <a:t>U</a:t>
            </a:r>
            <a:r>
              <a:rPr lang="en-GB" sz="2800" b="0" dirty="0">
                <a:solidFill>
                  <a:schemeClr val="bg1"/>
                </a:solidFill>
              </a:rPr>
              <a:t>m novo </a:t>
            </a:r>
            <a:r>
              <a:rPr lang="en-GB" sz="2800" b="0" dirty="0" err="1">
                <a:solidFill>
                  <a:schemeClr val="bg1"/>
                </a:solidFill>
              </a:rPr>
              <a:t>centro</a:t>
            </a:r>
            <a:r>
              <a:rPr lang="en-GB" sz="2800" b="0" dirty="0">
                <a:solidFill>
                  <a:schemeClr val="bg1"/>
                </a:solidFill>
              </a:rPr>
              <a:t> de </a:t>
            </a:r>
            <a:r>
              <a:rPr lang="en-GB" sz="2800" b="0" dirty="0" err="1">
                <a:solidFill>
                  <a:schemeClr val="bg1"/>
                </a:solidFill>
              </a:rPr>
              <a:t>educação</a:t>
            </a:r>
            <a:r>
              <a:rPr lang="en-GB" sz="2800" b="0" dirty="0">
                <a:solidFill>
                  <a:schemeClr val="bg1"/>
                </a:solidFill>
              </a:rPr>
              <a:t> e </a:t>
            </a:r>
            <a:r>
              <a:rPr lang="en-GB" sz="2800" b="0" dirty="0" err="1">
                <a:solidFill>
                  <a:schemeClr val="bg1"/>
                </a:solidFill>
              </a:rPr>
              <a:t>divulgação</a:t>
            </a:r>
            <a:r>
              <a:rPr lang="en-GB" sz="2800" b="0" dirty="0">
                <a:solidFill>
                  <a:schemeClr val="bg1"/>
                </a:solidFill>
              </a:rPr>
              <a:t> de </a:t>
            </a:r>
            <a:r>
              <a:rPr lang="en-GB" sz="2800" b="0" dirty="0" err="1">
                <a:solidFill>
                  <a:schemeClr val="bg1"/>
                </a:solidFill>
              </a:rPr>
              <a:t>ciência</a:t>
            </a:r>
            <a:endParaRPr lang="en-GB" sz="2800" b="0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9E47B-EF6D-2536-BCDD-AF8364A30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E4A84-525A-B033-35F5-7A67237D6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F8B60-7158-5B43-A548-1DB8F34BE54C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1EFFC1-1881-0661-006E-E3AD9A0A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72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6" descr="A group of people in a room&#10;&#10;Description automatically generated">
            <a:extLst>
              <a:ext uri="{FF2B5EF4-FFF2-40B4-BE49-F238E27FC236}">
                <a16:creationId xmlns:a16="http://schemas.microsoft.com/office/drawing/2014/main" id="{22EC5676-FA3D-BC46-CAB0-6D192910BA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2180" b="12180"/>
          <a:stretch/>
        </p:blipFill>
        <p:spPr>
          <a:noFill/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5B6FFE4-6122-FC43-BDBC-D3A00BED126B}"/>
              </a:ext>
            </a:extLst>
          </p:cNvPr>
          <p:cNvSpPr txBox="1">
            <a:spLocks/>
          </p:cNvSpPr>
          <p:nvPr/>
        </p:nvSpPr>
        <p:spPr>
          <a:xfrm>
            <a:off x="570931" y="1267915"/>
            <a:ext cx="5069380" cy="29239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333" dirty="0">
              <a:solidFill>
                <a:schemeClr val="bg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0BC008-9FD4-98B5-D04D-F62D62E1D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Uma viagem única pelo CERN e pela ciência fundamental:</a:t>
            </a:r>
          </a:p>
          <a:p>
            <a:endParaRPr lang="pt-PT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dirty="0"/>
              <a:t>Proximidade geográfica </a:t>
            </a:r>
            <a:r>
              <a:rPr lang="pt-PT" b="0" dirty="0"/>
              <a:t>com o CERN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dirty="0"/>
              <a:t>Autenticidade - </a:t>
            </a:r>
            <a:r>
              <a:rPr lang="pt-PT" b="0" dirty="0"/>
              <a:t>pessoas e objetos do CERN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b="0" dirty="0"/>
              <a:t>Espaços </a:t>
            </a:r>
            <a:r>
              <a:rPr lang="pt-PT" dirty="0"/>
              <a:t>imersivos e multimédia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dirty="0"/>
              <a:t>Exploração aberta</a:t>
            </a:r>
          </a:p>
          <a:p>
            <a:endParaRPr lang="pt-P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57F474-78E6-D15B-2B48-01DD9A2F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4231B9-116B-A784-23DD-38093C352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F3629-4F30-354C-A79E-31FF5EF54D5C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CE8112-4588-FC33-8609-FB0F5B4D8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52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4AAE98-86F1-43EA-84E9-B26D4AC75E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37" r="29448"/>
          <a:stretch/>
        </p:blipFill>
        <p:spPr>
          <a:xfrm>
            <a:off x="1063625" y="1340768"/>
            <a:ext cx="4608513" cy="4606925"/>
          </a:xfrm>
          <a:prstGeom prst="rect">
            <a:avLst/>
          </a:prstGeom>
        </p:spPr>
      </p:pic>
      <p:pic>
        <p:nvPicPr>
          <p:cNvPr id="43" name="Picture 42" descr="A group of people looking at a wall of art&#10;&#10;Description automatically generated with low confidence">
            <a:extLst>
              <a:ext uri="{FF2B5EF4-FFF2-40B4-BE49-F238E27FC236}">
                <a16:creationId xmlns:a16="http://schemas.microsoft.com/office/drawing/2014/main" id="{CC4DC2C5-7695-4FBA-B3CD-6E997FF30E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00" r="13872"/>
          <a:stretch/>
        </p:blipFill>
        <p:spPr>
          <a:xfrm>
            <a:off x="5740400" y="1340768"/>
            <a:ext cx="3049588" cy="3048000"/>
          </a:xfrm>
          <a:prstGeom prst="rect">
            <a:avLst/>
          </a:prstGeom>
        </p:spPr>
      </p:pic>
      <p:pic>
        <p:nvPicPr>
          <p:cNvPr id="45" name="Picture 44" descr="A picture containing person&#10;&#10;Description automatically generated">
            <a:extLst>
              <a:ext uri="{FF2B5EF4-FFF2-40B4-BE49-F238E27FC236}">
                <a16:creationId xmlns:a16="http://schemas.microsoft.com/office/drawing/2014/main" id="{4241470B-AEA4-4E5B-B863-86D7C6BD6C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090" t="3347" r="751" b="414"/>
          <a:stretch/>
        </p:blipFill>
        <p:spPr>
          <a:xfrm>
            <a:off x="8860375" y="1340768"/>
            <a:ext cx="2268000" cy="2268000"/>
          </a:xfrm>
          <a:prstGeom prst="rect">
            <a:avLst/>
          </a:prstGeom>
        </p:spPr>
      </p:pic>
      <p:pic>
        <p:nvPicPr>
          <p:cNvPr id="10" name="Picture 9" descr="A person standing on a stage in front of a crowd of people&#10;&#10;Description automatically generated with low confidence">
            <a:extLst>
              <a:ext uri="{FF2B5EF4-FFF2-40B4-BE49-F238E27FC236}">
                <a16:creationId xmlns:a16="http://schemas.microsoft.com/office/drawing/2014/main" id="{9F871005-8826-4B99-A16F-A1D6F7729C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28" t="-536" r="32622" b="536"/>
          <a:stretch/>
        </p:blipFill>
        <p:spPr>
          <a:xfrm>
            <a:off x="7299325" y="4457030"/>
            <a:ext cx="1490663" cy="1490663"/>
          </a:xfrm>
          <a:prstGeom prst="rect">
            <a:avLst/>
          </a:prstGeom>
        </p:spPr>
      </p:pic>
      <p:pic>
        <p:nvPicPr>
          <p:cNvPr id="26" name="Picture 25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3DF41EC8-F53B-4930-A498-29BFDBD76B3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402" t="82" r="9708" b="-82"/>
          <a:stretch/>
        </p:blipFill>
        <p:spPr>
          <a:xfrm>
            <a:off x="8846026" y="3671704"/>
            <a:ext cx="2268538" cy="226536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B6D5793-C25F-4E77-8B16-0B124D106B4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43" t="100" r="5591" b="-100"/>
          <a:stretch/>
        </p:blipFill>
        <p:spPr>
          <a:xfrm>
            <a:off x="5731561" y="4457293"/>
            <a:ext cx="1487278" cy="149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O que o CERN Science Gateway </a:t>
            </a:r>
            <a:r>
              <a:rPr lang="fr-CH" dirty="0" err="1"/>
              <a:t>oferece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2374FDA-408B-4488-B9BE-5D90BF6E46E7}"/>
              </a:ext>
            </a:extLst>
          </p:cNvPr>
          <p:cNvSpPr/>
          <p:nvPr/>
        </p:nvSpPr>
        <p:spPr>
          <a:xfrm>
            <a:off x="1078069" y="5443637"/>
            <a:ext cx="4594069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Exposições</a:t>
            </a:r>
            <a:r>
              <a:rPr lang="en-GB" dirty="0"/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EC7FA4-409D-4042-A34F-72B954D2BE29}"/>
              </a:ext>
            </a:extLst>
          </p:cNvPr>
          <p:cNvSpPr/>
          <p:nvPr/>
        </p:nvSpPr>
        <p:spPr>
          <a:xfrm>
            <a:off x="5738813" y="1340768"/>
            <a:ext cx="3049588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Visitas</a:t>
            </a:r>
            <a:r>
              <a:rPr lang="en-GB" dirty="0"/>
              <a:t> </a:t>
            </a:r>
            <a:r>
              <a:rPr lang="en-GB" dirty="0" err="1"/>
              <a:t>guiadas</a:t>
            </a:r>
            <a:r>
              <a:rPr lang="en-GB" dirty="0"/>
              <a:t> (</a:t>
            </a:r>
            <a:r>
              <a:rPr lang="en-GB" dirty="0" err="1"/>
              <a:t>incluindo</a:t>
            </a:r>
            <a:r>
              <a:rPr lang="en-GB" dirty="0"/>
              <a:t> </a:t>
            </a:r>
            <a:r>
              <a:rPr lang="en-GB" dirty="0" err="1"/>
              <a:t>virtuais</a:t>
            </a:r>
            <a:r>
              <a:rPr lang="en-GB" dirty="0"/>
              <a:t>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982CE-348B-48DB-892B-EF9239E70419}"/>
              </a:ext>
            </a:extLst>
          </p:cNvPr>
          <p:cNvSpPr/>
          <p:nvPr/>
        </p:nvSpPr>
        <p:spPr>
          <a:xfrm>
            <a:off x="8846026" y="3671704"/>
            <a:ext cx="2268000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Oficinas</a:t>
            </a:r>
            <a:r>
              <a:rPr lang="en-GB" dirty="0"/>
              <a:t> </a:t>
            </a:r>
            <a:r>
              <a:rPr lang="en-GB" dirty="0" err="1"/>
              <a:t>laboratoriais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050E42-A6C6-4EF2-9CED-A09B03395367}"/>
              </a:ext>
            </a:extLst>
          </p:cNvPr>
          <p:cNvSpPr/>
          <p:nvPr/>
        </p:nvSpPr>
        <p:spPr>
          <a:xfrm>
            <a:off x="5738813" y="5443637"/>
            <a:ext cx="1480026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Recursos</a:t>
            </a:r>
            <a:r>
              <a:rPr lang="en-GB" dirty="0"/>
              <a:t> </a:t>
            </a:r>
            <a:r>
              <a:rPr lang="en-GB" i="1" dirty="0"/>
              <a:t>online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36FD2F-D319-4848-B2D0-96897F9F3319}"/>
              </a:ext>
            </a:extLst>
          </p:cNvPr>
          <p:cNvSpPr/>
          <p:nvPr/>
        </p:nvSpPr>
        <p:spPr>
          <a:xfrm>
            <a:off x="7301122" y="5443637"/>
            <a:ext cx="1487279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Eventos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57633E-93AF-47F7-B3C8-65D44F692C40}"/>
              </a:ext>
            </a:extLst>
          </p:cNvPr>
          <p:cNvSpPr/>
          <p:nvPr/>
        </p:nvSpPr>
        <p:spPr>
          <a:xfrm>
            <a:off x="8858250" y="3104712"/>
            <a:ext cx="2268000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Shows</a:t>
            </a:r>
            <a:r>
              <a:rPr lang="en-GB" dirty="0"/>
              <a:t> de </a:t>
            </a:r>
            <a:r>
              <a:rPr lang="en-GB" dirty="0" err="1"/>
              <a:t>ciência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CB00F5-565C-A9A3-6B7A-BA2C89E01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16067C-B303-C3A9-971D-EE5D22AB5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18A81-C00E-EE40-A27C-655D3595AA9A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8ACAF-4216-53B3-C8DB-8408764C4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66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Campus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Science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Gateway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B251278-14C9-4372-8E4C-FD9BC69298CA}"/>
              </a:ext>
            </a:extLst>
          </p:cNvPr>
          <p:cNvSpPr txBox="1"/>
          <p:nvPr/>
        </p:nvSpPr>
        <p:spPr>
          <a:xfrm>
            <a:off x="10741695" y="1247001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 err="1">
                <a:solidFill>
                  <a:schemeClr val="bg1"/>
                </a:solidFill>
              </a:rPr>
              <a:t>Auditório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DBD5858-7BBE-4C45-9E5D-DAA5A83D2E45}"/>
              </a:ext>
            </a:extLst>
          </p:cNvPr>
          <p:cNvSpPr txBox="1"/>
          <p:nvPr/>
        </p:nvSpPr>
        <p:spPr>
          <a:xfrm>
            <a:off x="10741695" y="2175585"/>
            <a:ext cx="1410643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solidFill>
                  <a:schemeClr val="bg1"/>
                </a:solidFill>
              </a:rPr>
              <a:t>Receção</a:t>
            </a:r>
            <a:br>
              <a:rPr lang="fr-CH" dirty="0">
                <a:solidFill>
                  <a:schemeClr val="bg1"/>
                </a:solidFill>
              </a:rPr>
            </a:br>
            <a:r>
              <a:rPr lang="fr-CH" dirty="0">
                <a:solidFill>
                  <a:schemeClr val="bg1"/>
                </a:solidFill>
              </a:rPr>
              <a:t>Loja</a:t>
            </a:r>
            <a:br>
              <a:rPr lang="fr-CH" dirty="0">
                <a:solidFill>
                  <a:schemeClr val="bg1"/>
                </a:solidFill>
              </a:rPr>
            </a:br>
            <a:r>
              <a:rPr lang="fr-CH" dirty="0" err="1">
                <a:solidFill>
                  <a:schemeClr val="bg1"/>
                </a:solidFill>
              </a:rPr>
              <a:t>Restaurante</a:t>
            </a:r>
            <a:br>
              <a:rPr lang="fr-CH" dirty="0">
                <a:solidFill>
                  <a:schemeClr val="bg1"/>
                </a:solidFill>
              </a:rPr>
            </a:br>
            <a:r>
              <a:rPr lang="fr-CH" b="1" dirty="0" err="1">
                <a:solidFill>
                  <a:schemeClr val="bg1"/>
                </a:solidFill>
              </a:rPr>
              <a:t>Laboratórios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71302E-99BD-406C-8A7D-DF3B39877650}"/>
              </a:ext>
            </a:extLst>
          </p:cNvPr>
          <p:cNvSpPr txBox="1"/>
          <p:nvPr/>
        </p:nvSpPr>
        <p:spPr>
          <a:xfrm>
            <a:off x="10741695" y="3673933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 err="1">
                <a:solidFill>
                  <a:schemeClr val="bg1"/>
                </a:solidFill>
              </a:rPr>
              <a:t>Exposições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A7142064-FFA2-45C8-9F7C-7BCCB3D076A9}"/>
              </a:ext>
            </a:extLst>
          </p:cNvPr>
          <p:cNvSpPr/>
          <p:nvPr/>
        </p:nvSpPr>
        <p:spPr>
          <a:xfrm>
            <a:off x="8237220" y="701040"/>
            <a:ext cx="1451134" cy="1261110"/>
          </a:xfrm>
          <a:custGeom>
            <a:avLst/>
            <a:gdLst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76200 h 1242060"/>
              <a:gd name="connsiteX7" fmla="*/ 495300 w 1501140"/>
              <a:gd name="connsiteY7" fmla="*/ 175260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76200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69057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46698 w 1501140"/>
              <a:gd name="connsiteY4" fmla="*/ 690562 h 1242060"/>
              <a:gd name="connsiteX5" fmla="*/ 0 w 1501140"/>
              <a:gd name="connsiteY5" fmla="*/ 586740 h 1242060"/>
              <a:gd name="connsiteX6" fmla="*/ 220980 w 1501140"/>
              <a:gd name="connsiteY6" fmla="*/ 69057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451134"/>
              <a:gd name="connsiteY0" fmla="*/ 0 h 1242060"/>
              <a:gd name="connsiteX1" fmla="*/ 1451134 w 1451134"/>
              <a:gd name="connsiteY1" fmla="*/ 364807 h 1242060"/>
              <a:gd name="connsiteX2" fmla="*/ 1097280 w 1451134"/>
              <a:gd name="connsiteY2" fmla="*/ 1242060 h 1242060"/>
              <a:gd name="connsiteX3" fmla="*/ 167640 w 1451134"/>
              <a:gd name="connsiteY3" fmla="*/ 883920 h 1242060"/>
              <a:gd name="connsiteX4" fmla="*/ 246698 w 1451134"/>
              <a:gd name="connsiteY4" fmla="*/ 690562 h 1242060"/>
              <a:gd name="connsiteX5" fmla="*/ 0 w 1451134"/>
              <a:gd name="connsiteY5" fmla="*/ 586740 h 1242060"/>
              <a:gd name="connsiteX6" fmla="*/ 220980 w 1451134"/>
              <a:gd name="connsiteY6" fmla="*/ 69057 h 1242060"/>
              <a:gd name="connsiteX7" fmla="*/ 481013 w 1451134"/>
              <a:gd name="connsiteY7" fmla="*/ 172879 h 1242060"/>
              <a:gd name="connsiteX8" fmla="*/ 548640 w 1451134"/>
              <a:gd name="connsiteY8" fmla="*/ 0 h 1242060"/>
              <a:gd name="connsiteX0" fmla="*/ 548640 w 1451134"/>
              <a:gd name="connsiteY0" fmla="*/ 0 h 1280160"/>
              <a:gd name="connsiteX1" fmla="*/ 1451134 w 1451134"/>
              <a:gd name="connsiteY1" fmla="*/ 364807 h 1280160"/>
              <a:gd name="connsiteX2" fmla="*/ 1073467 w 1451134"/>
              <a:gd name="connsiteY2" fmla="*/ 1280160 h 1280160"/>
              <a:gd name="connsiteX3" fmla="*/ 167640 w 1451134"/>
              <a:gd name="connsiteY3" fmla="*/ 883920 h 1280160"/>
              <a:gd name="connsiteX4" fmla="*/ 246698 w 1451134"/>
              <a:gd name="connsiteY4" fmla="*/ 690562 h 1280160"/>
              <a:gd name="connsiteX5" fmla="*/ 0 w 1451134"/>
              <a:gd name="connsiteY5" fmla="*/ 586740 h 1280160"/>
              <a:gd name="connsiteX6" fmla="*/ 220980 w 1451134"/>
              <a:gd name="connsiteY6" fmla="*/ 69057 h 1280160"/>
              <a:gd name="connsiteX7" fmla="*/ 481013 w 1451134"/>
              <a:gd name="connsiteY7" fmla="*/ 172879 h 1280160"/>
              <a:gd name="connsiteX8" fmla="*/ 548640 w 1451134"/>
              <a:gd name="connsiteY8" fmla="*/ 0 h 1280160"/>
              <a:gd name="connsiteX0" fmla="*/ 548640 w 1451134"/>
              <a:gd name="connsiteY0" fmla="*/ 0 h 1261110"/>
              <a:gd name="connsiteX1" fmla="*/ 1451134 w 1451134"/>
              <a:gd name="connsiteY1" fmla="*/ 364807 h 1261110"/>
              <a:gd name="connsiteX2" fmla="*/ 1073467 w 1451134"/>
              <a:gd name="connsiteY2" fmla="*/ 1261110 h 1261110"/>
              <a:gd name="connsiteX3" fmla="*/ 167640 w 1451134"/>
              <a:gd name="connsiteY3" fmla="*/ 883920 h 1261110"/>
              <a:gd name="connsiteX4" fmla="*/ 246698 w 1451134"/>
              <a:gd name="connsiteY4" fmla="*/ 690562 h 1261110"/>
              <a:gd name="connsiteX5" fmla="*/ 0 w 1451134"/>
              <a:gd name="connsiteY5" fmla="*/ 586740 h 1261110"/>
              <a:gd name="connsiteX6" fmla="*/ 220980 w 1451134"/>
              <a:gd name="connsiteY6" fmla="*/ 69057 h 1261110"/>
              <a:gd name="connsiteX7" fmla="*/ 481013 w 1451134"/>
              <a:gd name="connsiteY7" fmla="*/ 172879 h 1261110"/>
              <a:gd name="connsiteX8" fmla="*/ 548640 w 1451134"/>
              <a:gd name="connsiteY8" fmla="*/ 0 h 1261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134" h="1261110">
                <a:moveTo>
                  <a:pt x="548640" y="0"/>
                </a:moveTo>
                <a:lnTo>
                  <a:pt x="1451134" y="364807"/>
                </a:lnTo>
                <a:lnTo>
                  <a:pt x="1073467" y="1261110"/>
                </a:lnTo>
                <a:lnTo>
                  <a:pt x="167640" y="883920"/>
                </a:lnTo>
                <a:lnTo>
                  <a:pt x="246698" y="690562"/>
                </a:lnTo>
                <a:lnTo>
                  <a:pt x="0" y="586740"/>
                </a:lnTo>
                <a:lnTo>
                  <a:pt x="220980" y="69057"/>
                </a:lnTo>
                <a:lnTo>
                  <a:pt x="481013" y="172879"/>
                </a:lnTo>
                <a:lnTo>
                  <a:pt x="548640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093D90F7-481D-4DD5-9F6E-0E4BC442C1CF}"/>
              </a:ext>
            </a:extLst>
          </p:cNvPr>
          <p:cNvCxnSpPr/>
          <p:nvPr/>
        </p:nvCxnSpPr>
        <p:spPr>
          <a:xfrm>
            <a:off x="9563102" y="1397789"/>
            <a:ext cx="104536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93B0C65-582A-40AD-87B5-1AAD769E84FA}"/>
              </a:ext>
            </a:extLst>
          </p:cNvPr>
          <p:cNvCxnSpPr>
            <a:cxnSpLocks/>
          </p:cNvCxnSpPr>
          <p:nvPr/>
        </p:nvCxnSpPr>
        <p:spPr>
          <a:xfrm>
            <a:off x="8955881" y="2702714"/>
            <a:ext cx="167640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F5F6E70-3AA8-4414-AC62-DC0F9C35D4B2}"/>
              </a:ext>
            </a:extLst>
          </p:cNvPr>
          <p:cNvSpPr/>
          <p:nvPr/>
        </p:nvSpPr>
        <p:spPr>
          <a:xfrm rot="1387100">
            <a:off x="8082979" y="2034372"/>
            <a:ext cx="939451" cy="91102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4406F0-4775-409F-A6C6-267640EEBC2A}"/>
              </a:ext>
            </a:extLst>
          </p:cNvPr>
          <p:cNvSpPr/>
          <p:nvPr/>
        </p:nvSpPr>
        <p:spPr>
          <a:xfrm rot="1412890">
            <a:off x="7311571" y="3310111"/>
            <a:ext cx="1979819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AC291A-D094-463B-963D-816C71509AB5}"/>
              </a:ext>
            </a:extLst>
          </p:cNvPr>
          <p:cNvSpPr/>
          <p:nvPr/>
        </p:nvSpPr>
        <p:spPr>
          <a:xfrm rot="1412890">
            <a:off x="7165045" y="4146310"/>
            <a:ext cx="1552827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6A8374-58BC-47EC-9A1C-4DCE600ED72B}"/>
              </a:ext>
            </a:extLst>
          </p:cNvPr>
          <p:cNvSpPr/>
          <p:nvPr/>
        </p:nvSpPr>
        <p:spPr>
          <a:xfrm rot="1412890">
            <a:off x="6976265" y="4675045"/>
            <a:ext cx="911401" cy="88771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A39EBA1-4DFE-4D9F-9634-022DF714845A}"/>
              </a:ext>
            </a:extLst>
          </p:cNvPr>
          <p:cNvCxnSpPr>
            <a:cxnSpLocks/>
          </p:cNvCxnSpPr>
          <p:nvPr/>
        </p:nvCxnSpPr>
        <p:spPr>
          <a:xfrm flipV="1">
            <a:off x="9220200" y="3807154"/>
            <a:ext cx="1412083" cy="46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087FC807-F139-4B3F-8D75-DCC8D1D2A695}"/>
              </a:ext>
            </a:extLst>
          </p:cNvPr>
          <p:cNvCxnSpPr>
            <a:cxnSpLocks/>
          </p:cNvCxnSpPr>
          <p:nvPr/>
        </p:nvCxnSpPr>
        <p:spPr>
          <a:xfrm flipV="1">
            <a:off x="9948863" y="3807620"/>
            <a:ext cx="0" cy="165259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0EF98B74-4D02-4C6F-A856-4430837C68FB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8653216" y="4581519"/>
            <a:ext cx="129564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683459E-F1D8-477B-A468-40807943E6D6}"/>
              </a:ext>
            </a:extLst>
          </p:cNvPr>
          <p:cNvCxnSpPr>
            <a:cxnSpLocks/>
          </p:cNvCxnSpPr>
          <p:nvPr/>
        </p:nvCxnSpPr>
        <p:spPr>
          <a:xfrm>
            <a:off x="7800975" y="5431625"/>
            <a:ext cx="2169321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E59B968-82DC-4BA1-80DF-4E4DA8892DCC}"/>
              </a:ext>
            </a:extLst>
          </p:cNvPr>
          <p:cNvSpPr/>
          <p:nvPr/>
        </p:nvSpPr>
        <p:spPr>
          <a:xfrm rot="1401636">
            <a:off x="4800677" y="-309606"/>
            <a:ext cx="479198" cy="82136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69BB405-26D9-4FE1-B0E1-02F0C38A8B2E}"/>
              </a:ext>
            </a:extLst>
          </p:cNvPr>
          <p:cNvSpPr/>
          <p:nvPr/>
        </p:nvSpPr>
        <p:spPr>
          <a:xfrm>
            <a:off x="6141561" y="1217944"/>
            <a:ext cx="1056198" cy="10561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ZoneTexte 3">
            <a:extLst>
              <a:ext uri="{FF2B5EF4-FFF2-40B4-BE49-F238E27FC236}">
                <a16:creationId xmlns:a16="http://schemas.microsoft.com/office/drawing/2014/main" id="{1A601152-4D90-4948-853D-7F2774B6429C}"/>
              </a:ext>
            </a:extLst>
          </p:cNvPr>
          <p:cNvSpPr txBox="1"/>
          <p:nvPr/>
        </p:nvSpPr>
        <p:spPr>
          <a:xfrm>
            <a:off x="5112848" y="1539332"/>
            <a:ext cx="6668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 err="1">
                <a:solidFill>
                  <a:schemeClr val="bg1"/>
                </a:solidFill>
              </a:rPr>
              <a:t>Globo</a:t>
            </a:r>
            <a:endParaRPr lang="fr-CH" b="1" dirty="0">
              <a:solidFill>
                <a:schemeClr val="bg1"/>
              </a:solidFill>
            </a:endParaRPr>
          </a:p>
        </p:txBody>
      </p:sp>
      <p:cxnSp>
        <p:nvCxnSpPr>
          <p:cNvPr id="24" name="Connecteur droit 13">
            <a:extLst>
              <a:ext uri="{FF2B5EF4-FFF2-40B4-BE49-F238E27FC236}">
                <a16:creationId xmlns:a16="http://schemas.microsoft.com/office/drawing/2014/main" id="{891023EB-5D64-4787-A51C-220FB52F83E7}"/>
              </a:ext>
            </a:extLst>
          </p:cNvPr>
          <p:cNvCxnSpPr>
            <a:cxnSpLocks/>
          </p:cNvCxnSpPr>
          <p:nvPr/>
        </p:nvCxnSpPr>
        <p:spPr>
          <a:xfrm>
            <a:off x="5807968" y="1700808"/>
            <a:ext cx="33359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13">
            <a:extLst>
              <a:ext uri="{FF2B5EF4-FFF2-40B4-BE49-F238E27FC236}">
                <a16:creationId xmlns:a16="http://schemas.microsoft.com/office/drawing/2014/main" id="{CD324049-8963-4CC0-AC7A-A2A4A2F5222F}"/>
              </a:ext>
            </a:extLst>
          </p:cNvPr>
          <p:cNvCxnSpPr/>
          <p:nvPr/>
        </p:nvCxnSpPr>
        <p:spPr>
          <a:xfrm>
            <a:off x="5159896" y="373593"/>
            <a:ext cx="114990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3">
            <a:extLst>
              <a:ext uri="{FF2B5EF4-FFF2-40B4-BE49-F238E27FC236}">
                <a16:creationId xmlns:a16="http://schemas.microsoft.com/office/drawing/2014/main" id="{58D69E02-2412-4F99-9A0F-9A727B7F5083}"/>
              </a:ext>
            </a:extLst>
          </p:cNvPr>
          <p:cNvSpPr txBox="1"/>
          <p:nvPr/>
        </p:nvSpPr>
        <p:spPr>
          <a:xfrm>
            <a:off x="6377050" y="213614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 err="1">
                <a:solidFill>
                  <a:schemeClr val="bg1"/>
                </a:solidFill>
              </a:rPr>
              <a:t>IdeaSquare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6A92FB-5D21-1BCB-2817-5FE37BF0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3859C3-B9A4-059C-7679-2B46C901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5C09-74B9-FC4A-804F-BF7410CB00AA}" type="datetime1">
              <a:rPr lang="de-CH" smtClean="0"/>
              <a:t>08.09.23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2148CD-F1A9-A94C-C003-A80B29A76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Godinho | Programa Professores Língua PT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23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Descobrir</a:t>
            </a:r>
            <a:r>
              <a:rPr lang="en-US" dirty="0">
                <a:solidFill>
                  <a:schemeClr val="bg1"/>
                </a:solidFill>
              </a:rPr>
              <a:t> o CERN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4406F0-4775-409F-A6C6-267640EEBC2A}"/>
              </a:ext>
            </a:extLst>
          </p:cNvPr>
          <p:cNvSpPr/>
          <p:nvPr/>
        </p:nvSpPr>
        <p:spPr>
          <a:xfrm rot="1412890">
            <a:off x="7311571" y="3310111"/>
            <a:ext cx="1979819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BCE5C5-124C-F0D3-6C75-78054B448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AD39AF-949F-7142-B66D-6A1B4F226996}" type="datetime1">
              <a:rPr lang="de-CH" smtClean="0"/>
              <a:t>08.09.23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438C24-8701-757F-7F59-C0ABB1F1F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85848-971B-704E-F6AC-64944BE2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45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90F379-9AAC-3446-83F9-08C651C9D5DC}"/>
              </a:ext>
            </a:extLst>
          </p:cNvPr>
          <p:cNvSpPr txBox="1"/>
          <p:nvPr/>
        </p:nvSpPr>
        <p:spPr>
          <a:xfrm>
            <a:off x="9372600" y="6581001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</a:t>
            </a:r>
            <a:r>
              <a:rPr lang="en-CH" sz="1200" dirty="0"/>
              <a:t>ables are placeholders for exhibits</a:t>
            </a:r>
          </a:p>
        </p:txBody>
      </p:sp>
      <p:pic>
        <p:nvPicPr>
          <p:cNvPr id="5" name="Picture 4" descr="A picture containing antenna&#10;&#10;Description automatically generated">
            <a:extLst>
              <a:ext uri="{FF2B5EF4-FFF2-40B4-BE49-F238E27FC236}">
                <a16:creationId xmlns:a16="http://schemas.microsoft.com/office/drawing/2014/main" id="{D008438F-364E-8B4A-BA53-D1C2DA6FF0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10"/>
          <a:stretch/>
        </p:blipFill>
        <p:spPr>
          <a:xfrm>
            <a:off x="687947" y="71899"/>
            <a:ext cx="11096065" cy="624153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A92C37-B1FE-B048-86DD-6EBC73C5E9FE}"/>
              </a:ext>
            </a:extLst>
          </p:cNvPr>
          <p:cNvCxnSpPr/>
          <p:nvPr/>
        </p:nvCxnSpPr>
        <p:spPr>
          <a:xfrm flipV="1">
            <a:off x="7027534" y="2928098"/>
            <a:ext cx="1500514" cy="884903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7A3736A-41F4-BA47-9BED-052C866C9E8E}"/>
              </a:ext>
            </a:extLst>
          </p:cNvPr>
          <p:cNvSpPr txBox="1"/>
          <p:nvPr/>
        </p:nvSpPr>
        <p:spPr>
          <a:xfrm>
            <a:off x="7463580" y="3589283"/>
            <a:ext cx="154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Acelerador</a:t>
            </a:r>
            <a:r>
              <a:rPr lang="en-GB" dirty="0"/>
              <a:t> de </a:t>
            </a:r>
            <a:r>
              <a:rPr lang="en-GB" dirty="0" err="1"/>
              <a:t>protões</a:t>
            </a:r>
            <a:r>
              <a:rPr lang="en-GB" dirty="0"/>
              <a:t>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/>
              <a:t>acção</a:t>
            </a:r>
            <a:endParaRPr lang="en-CH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41D308B-8502-2342-96AF-E533B2700291}"/>
              </a:ext>
            </a:extLst>
          </p:cNvPr>
          <p:cNvCxnSpPr/>
          <p:nvPr/>
        </p:nvCxnSpPr>
        <p:spPr>
          <a:xfrm flipV="1">
            <a:off x="8897555" y="1826887"/>
            <a:ext cx="1500514" cy="884903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8A40F26-13E8-EE46-8303-E669D678DB6B}"/>
              </a:ext>
            </a:extLst>
          </p:cNvPr>
          <p:cNvSpPr txBox="1"/>
          <p:nvPr/>
        </p:nvSpPr>
        <p:spPr>
          <a:xfrm>
            <a:off x="9475687" y="239823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Futebol</a:t>
            </a:r>
            <a:r>
              <a:rPr lang="en-US" dirty="0"/>
              <a:t> de </a:t>
            </a:r>
            <a:r>
              <a:rPr lang="en-US" dirty="0" err="1"/>
              <a:t>protões</a:t>
            </a:r>
            <a:endParaRPr lang="en-CH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62394EC-8A1C-674C-AEF1-EE89A7E3C80B}"/>
              </a:ext>
            </a:extLst>
          </p:cNvPr>
          <p:cNvCxnSpPr/>
          <p:nvPr/>
        </p:nvCxnSpPr>
        <p:spPr>
          <a:xfrm flipV="1">
            <a:off x="5096955" y="3971299"/>
            <a:ext cx="1500514" cy="884903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D66D48-7373-464F-A559-96241F381D37}"/>
              </a:ext>
            </a:extLst>
          </p:cNvPr>
          <p:cNvSpPr txBox="1"/>
          <p:nvPr/>
        </p:nvSpPr>
        <p:spPr>
          <a:xfrm>
            <a:off x="5746395" y="4450316"/>
            <a:ext cx="154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Recriação</a:t>
            </a:r>
            <a:r>
              <a:rPr lang="en-US" dirty="0"/>
              <a:t> do </a:t>
            </a:r>
            <a:r>
              <a:rPr lang="en-US" dirty="0" err="1"/>
              <a:t>túnel</a:t>
            </a:r>
            <a:r>
              <a:rPr lang="en-US" dirty="0"/>
              <a:t> do LHC</a:t>
            </a:r>
            <a:endParaRPr lang="en-CH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B18B10DF-0F1F-4245-8735-B6657500493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Acelerar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A0925A-C8C1-099B-71E4-2C603C2FD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C11AAE-5E05-8348-AFEB-9DF8337A3C1C}" type="datetime1">
              <a:rPr lang="de-CH" smtClean="0"/>
              <a:t>08.09.23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4FAF3-278F-4500-EDE7-43954ECE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E3C6F89-1CDC-71AC-AD27-3A9DFDF3E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05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34A7DF-A2BA-754E-AC71-B6D58CF50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07" t="5366" r="2086" b="12151"/>
          <a:stretch/>
        </p:blipFill>
        <p:spPr>
          <a:xfrm>
            <a:off x="403200" y="-87406"/>
            <a:ext cx="11362653" cy="642439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329989E-B1AB-48C7-8395-BA17E614DA0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Colidir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161905-FB55-3FFC-4D75-F596BEB5E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8ADA64-FB69-924C-B52C-97677C2B010C}" type="datetime1">
              <a:rPr lang="de-CH" smtClean="0"/>
              <a:t>08.09.23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E82F3-8E52-1ADA-DC16-291339E6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Godinho | Programa Professores Língua PT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5AB2C-7FB4-8ABD-C59E-52513728B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37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1167</Words>
  <Application>Microsoft Macintosh PowerPoint</Application>
  <PresentationFormat>Widescreen</PresentationFormat>
  <Paragraphs>208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Gill Sans</vt:lpstr>
      <vt:lpstr>Helvetica</vt:lpstr>
      <vt:lpstr>Office Theme</vt:lpstr>
      <vt:lpstr>A divulgação e a comunicacão de ciência no CERN De olhos postos no futuro  Ana Godinho Coordenadora do grupo de Comunicação, Educação e Divulgação</vt:lpstr>
      <vt:lpstr>PowerPoint Presentation</vt:lpstr>
      <vt:lpstr>PowerPoint Presentation</vt:lpstr>
      <vt:lpstr>PowerPoint Presentation</vt:lpstr>
      <vt:lpstr>O que o CERN Science Gateway oferece</vt:lpstr>
      <vt:lpstr>Campus  Science Gateway </vt:lpstr>
      <vt:lpstr>Descobrir o CERN</vt:lpstr>
      <vt:lpstr>PowerPoint Presentation</vt:lpstr>
      <vt:lpstr>PowerPoint Presentation</vt:lpstr>
      <vt:lpstr>O nosso universo</vt:lpstr>
      <vt:lpstr>PowerPoint Presentation</vt:lpstr>
      <vt:lpstr>PowerPoint Presentation</vt:lpstr>
      <vt:lpstr>O mundo quântico</vt:lpstr>
      <vt:lpstr>PowerPoint Presentation</vt:lpstr>
      <vt:lpstr>PowerPoint Presentation</vt:lpstr>
      <vt:lpstr>As atividades educativas do Science Gateway</vt:lpstr>
      <vt:lpstr>PowerPoint Presentation</vt:lpstr>
      <vt:lpstr>PowerPoint Presentation</vt:lpstr>
      <vt:lpstr>O auditório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divulgação e a comunicacão de ciência no CERN De olhos postos no futuro  Ana Godinho Coordenadora do grupo de Comunicação, Educação e Divulgação</dc:title>
  <dc:creator>Ana Godinho</dc:creator>
  <cp:lastModifiedBy>Ana Godinho</cp:lastModifiedBy>
  <cp:revision>37</cp:revision>
  <dcterms:created xsi:type="dcterms:W3CDTF">2023-08-25T12:02:05Z</dcterms:created>
  <dcterms:modified xsi:type="dcterms:W3CDTF">2023-09-08T10:50:49Z</dcterms:modified>
</cp:coreProperties>
</file>