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100000" strictFirstAndLastChars="0" saveSubsetFonts="1">
  <p:sldMasterIdLst>
    <p:sldMasterId id="2147483648" r:id="rId1"/>
  </p:sldMasterIdLst>
  <p:notesMasterIdLst>
    <p:notesMasterId r:id="rId15"/>
  </p:notesMasterIdLst>
  <p:sldIdLst>
    <p:sldId id="278" r:id="rId2"/>
    <p:sldId id="260" r:id="rId3"/>
    <p:sldId id="265" r:id="rId4"/>
    <p:sldId id="285" r:id="rId5"/>
    <p:sldId id="283" r:id="rId6"/>
    <p:sldId id="286" r:id="rId7"/>
    <p:sldId id="284" r:id="rId8"/>
    <p:sldId id="287" r:id="rId9"/>
    <p:sldId id="359" r:id="rId10"/>
    <p:sldId id="360" r:id="rId11"/>
    <p:sldId id="361" r:id="rId12"/>
    <p:sldId id="362" r:id="rId13"/>
    <p:sldId id="363" r:id="rId14"/>
  </p:sldIdLst>
  <p:sldSz cx="9144000" cy="6858000" type="screen4x3"/>
  <p:notesSz cx="6858000" cy="9144000"/>
  <p:defaultTextStyle>
    <a:defPPr>
      <a:defRPr lang="pt-PT"/>
    </a:defPPr>
    <a:lvl1pPr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1pPr>
    <a:lvl2pPr marL="228600" indent="2286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2pPr>
    <a:lvl3pPr marL="457200" indent="4572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3pPr>
    <a:lvl4pPr marL="685800" indent="6858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4pPr>
    <a:lvl5pPr marL="914400" indent="914400" algn="l" defTabSz="457200" rtl="0" fontAlgn="base" hangingPunct="0">
      <a:spcBef>
        <a:spcPct val="0"/>
      </a:spcBef>
      <a:spcAft>
        <a:spcPct val="0"/>
      </a:spcAft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5pPr>
    <a:lvl6pPr marL="22860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6pPr>
    <a:lvl7pPr marL="27432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7pPr>
    <a:lvl8pPr marL="32004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8pPr>
    <a:lvl9pPr marL="3657600" algn="l" defTabSz="914400" rtl="0" eaLnBrk="1" latinLnBrk="0" hangingPunct="1">
      <a:defRPr sz="1200" kern="1200">
        <a:solidFill>
          <a:srgbClr val="000000"/>
        </a:solidFill>
        <a:latin typeface="Helvetica" charset="0"/>
        <a:ea typeface="Helvetica" charset="0"/>
        <a:cs typeface="Helvetica" charset="0"/>
        <a:sym typeface="Helvetic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C0D6"/>
    <a:srgbClr val="194F9C"/>
    <a:srgbClr val="3A6CB5"/>
    <a:srgbClr val="F4D986"/>
    <a:srgbClr val="2D2D2D"/>
    <a:srgbClr val="173F6D"/>
    <a:srgbClr val="FF0000"/>
    <a:srgbClr val="008653"/>
    <a:srgbClr val="00AA6A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564" autoAdjust="0"/>
    <p:restoredTop sz="93673" autoAdjust="0"/>
  </p:normalViewPr>
  <p:slideViewPr>
    <p:cSldViewPr>
      <p:cViewPr varScale="1">
        <p:scale>
          <a:sx n="115" d="100"/>
          <a:sy n="115" d="100"/>
        </p:scale>
        <p:origin x="232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886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8" name="Rectangle 2"/>
          <p:cNvSpPr>
            <a:spLocks noGrp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noProof="0">
                <a:sym typeface="Noteworthy Bold" charset="0"/>
              </a:rPr>
              <a:t>Click to edit Master text styles</a:t>
            </a:r>
          </a:p>
          <a:p>
            <a:pPr lvl="1"/>
            <a:r>
              <a:rPr lang="pt-PT" noProof="0">
                <a:sym typeface="Noteworthy Bold" charset="0"/>
              </a:rPr>
              <a:t>Second level</a:t>
            </a:r>
          </a:p>
          <a:p>
            <a:pPr lvl="2"/>
            <a:r>
              <a:rPr lang="pt-PT" noProof="0">
                <a:sym typeface="Noteworthy Bold" charset="0"/>
              </a:rPr>
              <a:t>Third level</a:t>
            </a:r>
          </a:p>
          <a:p>
            <a:pPr lvl="3"/>
            <a:r>
              <a:rPr lang="pt-PT" noProof="0">
                <a:sym typeface="Noteworthy Bold" charset="0"/>
              </a:rPr>
              <a:t>Fourth level</a:t>
            </a:r>
          </a:p>
          <a:p>
            <a:pPr lvl="4"/>
            <a:r>
              <a:rPr lang="pt-PT" noProof="0">
                <a:sym typeface="Noteworthy Bold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69936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1pPr>
    <a:lvl2pPr marL="2286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2pPr>
    <a:lvl3pPr marL="4572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3pPr>
    <a:lvl4pPr marL="6858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4pPr>
    <a:lvl5pPr marL="914400" algn="l" defTabSz="457200" rtl="0" eaLnBrk="0" fontAlgn="base" hangingPunct="0">
      <a:lnSpc>
        <a:spcPts val="3500"/>
      </a:lnSpc>
      <a:spcBef>
        <a:spcPct val="0"/>
      </a:spcBef>
      <a:spcAft>
        <a:spcPct val="0"/>
      </a:spcAft>
      <a:defRPr sz="2400" kern="1200">
        <a:solidFill>
          <a:srgbClr val="572E2D"/>
        </a:solidFill>
        <a:latin typeface="Noteworthy Bold" charset="0"/>
        <a:ea typeface="Noteworthy Bold" charset="0"/>
        <a:cs typeface="Noteworthy Bold" charset="0"/>
        <a:sym typeface="Noteworthy Bold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56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 bwMode="auto">
          <a:xfrm>
            <a:off x="305526" y="406405"/>
            <a:ext cx="630070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84213" y="406400"/>
            <a:ext cx="5616575" cy="790575"/>
          </a:xfrm>
        </p:spPr>
        <p:txBody>
          <a:bodyPr/>
          <a:lstStyle>
            <a:lvl1pPr>
              <a:defRPr sz="3200" b="1">
                <a:solidFill>
                  <a:schemeClr val="bg1"/>
                </a:solidFill>
                <a:latin typeface="Titillium Web" panose="00000500000000000000" pitchFamily="2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08495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2376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1926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>
              <a:sym typeface="Helvetica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29694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091248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844675"/>
            <a:ext cx="1943100" cy="501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844675"/>
            <a:ext cx="5676900" cy="501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714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2132856"/>
            <a:ext cx="8638728" cy="1753344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132856"/>
            <a:ext cx="7772400" cy="1753344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899592" y="619016"/>
            <a:ext cx="1227138" cy="860425"/>
            <a:chOff x="0" y="0"/>
            <a:chExt cx="97" cy="68"/>
          </a:xfrm>
        </p:grpSpPr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" name="Picture 4" descr="image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51289"/>
            <a:ext cx="720080" cy="795878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516688" y="6021388"/>
            <a:ext cx="2303462" cy="7207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795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arallelogram 2"/>
          <p:cNvSpPr/>
          <p:nvPr userDrawn="1"/>
        </p:nvSpPr>
        <p:spPr bwMode="auto">
          <a:xfrm>
            <a:off x="305526" y="406405"/>
            <a:ext cx="630070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647564" y="509191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 </a:t>
            </a:r>
            <a:r>
              <a: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Title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27584" y="2348880"/>
            <a:ext cx="7128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Text to slide</a:t>
            </a:r>
          </a:p>
        </p:txBody>
      </p:sp>
    </p:spTree>
    <p:extLst>
      <p:ext uri="{BB962C8B-B14F-4D97-AF65-F5344CB8AC3E}">
        <p14:creationId xmlns:p14="http://schemas.microsoft.com/office/powerpoint/2010/main" val="2948642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2130425"/>
            <a:ext cx="8638728" cy="1470025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20855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2411759" y="1556743"/>
            <a:ext cx="6408117" cy="172799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4608512" y="3789040"/>
            <a:ext cx="4572000" cy="648072"/>
          </a:xfrm>
          <a:custGeom>
            <a:avLst/>
            <a:gdLst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0 w 4572000"/>
              <a:gd name="connsiteY3" fmla="*/ 648072 h 648072"/>
              <a:gd name="connsiteX4" fmla="*/ 0 w 4572000"/>
              <a:gd name="connsiteY4" fmla="*/ 0 h 648072"/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251791 w 4572000"/>
              <a:gd name="connsiteY3" fmla="*/ 621567 h 648072"/>
              <a:gd name="connsiteX4" fmla="*/ 0 w 4572000"/>
              <a:gd name="connsiteY4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48072">
                <a:moveTo>
                  <a:pt x="0" y="0"/>
                </a:moveTo>
                <a:lnTo>
                  <a:pt x="4572000" y="0"/>
                </a:lnTo>
                <a:lnTo>
                  <a:pt x="4572000" y="648072"/>
                </a:lnTo>
                <a:lnTo>
                  <a:pt x="251791" y="621567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003800" y="3789040"/>
            <a:ext cx="3816350" cy="648023"/>
          </a:xfr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pPr lvl="0"/>
            <a:r>
              <a:rPr lang="pt-PT" dirty="0"/>
              <a:t>Sub-title</a:t>
            </a:r>
            <a:endParaRPr lang="en-US" dirty="0"/>
          </a:p>
        </p:txBody>
      </p:sp>
      <p:sp>
        <p:nvSpPr>
          <p:cNvPr id="12" name="Rectangle 4"/>
          <p:cNvSpPr/>
          <p:nvPr userDrawn="1"/>
        </p:nvSpPr>
        <p:spPr bwMode="auto">
          <a:xfrm>
            <a:off x="4608512" y="5589240"/>
            <a:ext cx="4572000" cy="936104"/>
          </a:xfrm>
          <a:custGeom>
            <a:avLst/>
            <a:gdLst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0 w 4572000"/>
              <a:gd name="connsiteY3" fmla="*/ 648072 h 648072"/>
              <a:gd name="connsiteX4" fmla="*/ 0 w 4572000"/>
              <a:gd name="connsiteY4" fmla="*/ 0 h 648072"/>
              <a:gd name="connsiteX0" fmla="*/ 0 w 4572000"/>
              <a:gd name="connsiteY0" fmla="*/ 0 h 648072"/>
              <a:gd name="connsiteX1" fmla="*/ 4572000 w 4572000"/>
              <a:gd name="connsiteY1" fmla="*/ 0 h 648072"/>
              <a:gd name="connsiteX2" fmla="*/ 4572000 w 4572000"/>
              <a:gd name="connsiteY2" fmla="*/ 648072 h 648072"/>
              <a:gd name="connsiteX3" fmla="*/ 251791 w 4572000"/>
              <a:gd name="connsiteY3" fmla="*/ 621567 h 648072"/>
              <a:gd name="connsiteX4" fmla="*/ 0 w 4572000"/>
              <a:gd name="connsiteY4" fmla="*/ 0 h 648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72000" h="648072">
                <a:moveTo>
                  <a:pt x="0" y="0"/>
                </a:moveTo>
                <a:lnTo>
                  <a:pt x="4572000" y="0"/>
                </a:lnTo>
                <a:lnTo>
                  <a:pt x="4572000" y="648072"/>
                </a:lnTo>
                <a:lnTo>
                  <a:pt x="251791" y="621567"/>
                </a:lnTo>
                <a:lnTo>
                  <a:pt x="0" y="0"/>
                </a:lnTo>
                <a:close/>
              </a:path>
            </a:pathLst>
          </a:custGeom>
          <a:noFill/>
          <a:ln w="25400" cap="flat" cmpd="sng" algn="ctr">
            <a:solidFill>
              <a:srgbClr val="173F6D"/>
            </a:solidFill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5508625" y="5661248"/>
            <a:ext cx="3635375" cy="432841"/>
          </a:xfrm>
        </p:spPr>
        <p:txBody>
          <a:bodyPr/>
          <a:lstStyle>
            <a:lvl1pPr algn="r">
              <a:defRPr sz="2000" b="1">
                <a:solidFill>
                  <a:srgbClr val="2D2D2D"/>
                </a:solidFill>
              </a:defRPr>
            </a:lvl1pPr>
          </a:lstStyle>
          <a:p>
            <a:pPr lvl="0"/>
            <a:r>
              <a:rPr lang="en-US" dirty="0"/>
              <a:t>Author</a:t>
            </a:r>
          </a:p>
        </p:txBody>
      </p:sp>
      <p:sp>
        <p:nvSpPr>
          <p:cNvPr id="17" name="Text Placeholder 14"/>
          <p:cNvSpPr>
            <a:spLocks noGrp="1"/>
          </p:cNvSpPr>
          <p:nvPr>
            <p:ph type="body" sz="quarter" idx="13" hasCustomPrompt="1"/>
          </p:nvPr>
        </p:nvSpPr>
        <p:spPr>
          <a:xfrm>
            <a:off x="5473129" y="6092503"/>
            <a:ext cx="3635375" cy="432841"/>
          </a:xfrm>
        </p:spPr>
        <p:txBody>
          <a:bodyPr/>
          <a:lstStyle>
            <a:lvl1pPr algn="r">
              <a:defRPr sz="2000"/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314423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-180528" y="1844675"/>
            <a:ext cx="8638728" cy="2041525"/>
          </a:xfrm>
          <a:custGeom>
            <a:avLst/>
            <a:gdLst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63872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  <a:gd name="connsiteX0" fmla="*/ 0 w 8638728"/>
              <a:gd name="connsiteY0" fmla="*/ 0 h 1080120"/>
              <a:gd name="connsiteX1" fmla="*/ 8638728 w 8638728"/>
              <a:gd name="connsiteY1" fmla="*/ 0 h 1080120"/>
              <a:gd name="connsiteX2" fmla="*/ 8148398 w 8638728"/>
              <a:gd name="connsiteY2" fmla="*/ 1080120 h 1080120"/>
              <a:gd name="connsiteX3" fmla="*/ 0 w 8638728"/>
              <a:gd name="connsiteY3" fmla="*/ 1080120 h 1080120"/>
              <a:gd name="connsiteX4" fmla="*/ 0 w 8638728"/>
              <a:gd name="connsiteY4" fmla="*/ 0 h 1080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8728" h="1080120">
                <a:moveTo>
                  <a:pt x="0" y="0"/>
                </a:moveTo>
                <a:lnTo>
                  <a:pt x="8638728" y="0"/>
                </a:lnTo>
                <a:lnTo>
                  <a:pt x="8148398" y="1080120"/>
                </a:lnTo>
                <a:lnTo>
                  <a:pt x="0" y="1080120"/>
                </a:lnTo>
                <a:lnTo>
                  <a:pt x="0" y="0"/>
                </a:lnTo>
                <a:close/>
              </a:path>
            </a:pathLst>
          </a:cu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23000" dir="5400000" algn="ctr" rotWithShape="0">
              <a:srgbClr val="000000">
                <a:alpha val="34999"/>
              </a:srgbClr>
            </a:outerShdw>
          </a:effectLst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chemeClr val="bg1"/>
                </a:solidFill>
                <a:latin typeface="Titillium Web" panose="000005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1"/>
          <p:cNvSpPr txBox="1">
            <a:spLocks noChangeArrowheads="1"/>
          </p:cNvSpPr>
          <p:nvPr userDrawn="1"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194F9C"/>
                </a:solidFill>
                <a:latin typeface="Titillium Web" panose="00000500000000000000" pitchFamily="2" charset="0"/>
                <a:ea typeface="+mj-ea"/>
                <a:cs typeface="+mj-cs"/>
                <a:sym typeface="Helvetica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4572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9144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13716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1828800" algn="l" defTabSz="457200" rtl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 eaLnBrk="1"/>
            <a:r>
              <a:rPr lang="pt-PT" altLang="en-US" sz="3600" kern="0" dirty="0">
                <a:latin typeface="Arial" panose="020B0604020202020204" pitchFamily="34" charset="0"/>
                <a:cs typeface="Arial" panose="020B0604020202020204" pitchFamily="34" charset="0"/>
              </a:rPr>
              <a:t>LIP - 30 anos</a:t>
            </a:r>
          </a:p>
        </p:txBody>
      </p:sp>
      <p:grpSp>
        <p:nvGrpSpPr>
          <p:cNvPr id="6" name="Group 2"/>
          <p:cNvGrpSpPr>
            <a:grpSpLocks/>
          </p:cNvGrpSpPr>
          <p:nvPr userDrawn="1"/>
        </p:nvGrpSpPr>
        <p:grpSpPr bwMode="auto">
          <a:xfrm>
            <a:off x="899592" y="619016"/>
            <a:ext cx="1227138" cy="860425"/>
            <a:chOff x="0" y="0"/>
            <a:chExt cx="97" cy="68"/>
          </a:xfrm>
        </p:grpSpPr>
        <p:sp>
          <p:nvSpPr>
            <p:cNvPr id="7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8" name="Picture 4" descr="image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sp>
        <p:nvSpPr>
          <p:cNvPr id="9" name="AutoShape 5"/>
          <p:cNvSpPr>
            <a:spLocks/>
          </p:cNvSpPr>
          <p:nvPr userDrawn="1"/>
        </p:nvSpPr>
        <p:spPr bwMode="auto">
          <a:xfrm>
            <a:off x="6457950" y="5921375"/>
            <a:ext cx="2381250" cy="71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1pPr>
            <a:lvl2pPr marL="742950" indent="-28575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marL="11430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marL="16002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marL="20574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Mário Pimenta</a:t>
            </a:r>
          </a:p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Lisboa, Maio 2016</a:t>
            </a:r>
            <a:endParaRPr lang="pt-PT" alt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651289"/>
            <a:ext cx="720080" cy="795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67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34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3886200"/>
            <a:ext cx="3124200" cy="297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3102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9397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/>
          </p:cNvSpPr>
          <p:nvPr>
            <p:ph type="title"/>
          </p:nvPr>
        </p:nvSpPr>
        <p:spPr bwMode="auto">
          <a:xfrm>
            <a:off x="685800" y="1844675"/>
            <a:ext cx="7772400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en-US" dirty="0">
                <a:sym typeface="Helvetica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/>
          </p:cNvSpPr>
          <p:nvPr>
            <p:ph type="body" idx="1"/>
          </p:nvPr>
        </p:nvSpPr>
        <p:spPr bwMode="auto">
          <a:xfrm>
            <a:off x="1371600" y="3886200"/>
            <a:ext cx="6400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50800" tIns="50800" rIns="508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altLang="en-US" dirty="0">
                <a:sym typeface="Helvetica" charset="0"/>
              </a:rPr>
              <a:t>Click to edit Master text styles</a:t>
            </a:r>
          </a:p>
          <a:p>
            <a:pPr lvl="1"/>
            <a:r>
              <a:rPr lang="pt-PT" altLang="en-US" dirty="0">
                <a:sym typeface="Helvetica" charset="0"/>
              </a:rPr>
              <a:t>Second level</a:t>
            </a:r>
          </a:p>
          <a:p>
            <a:pPr lvl="2"/>
            <a:r>
              <a:rPr lang="pt-PT" altLang="en-US" dirty="0">
                <a:sym typeface="Helvetica" charset="0"/>
              </a:rPr>
              <a:t>Third level</a:t>
            </a:r>
          </a:p>
          <a:p>
            <a:pPr lvl="3"/>
            <a:r>
              <a:rPr lang="pt-PT" altLang="en-US" dirty="0">
                <a:sym typeface="Helvetica" charset="0"/>
              </a:rPr>
              <a:t>Fourth level</a:t>
            </a:r>
          </a:p>
          <a:p>
            <a:pPr lvl="4"/>
            <a:r>
              <a:rPr lang="pt-PT" altLang="en-US" dirty="0">
                <a:sym typeface="Helvetica" charset="0"/>
              </a:rPr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0" r:id="rId2"/>
    <p:sldLayoutId id="2147483714" r:id="rId3"/>
    <p:sldLayoutId id="2147483699" r:id="rId4"/>
    <p:sldLayoutId id="2147483711" r:id="rId5"/>
    <p:sldLayoutId id="2147483712" r:id="rId6"/>
    <p:sldLayoutId id="2147483701" r:id="rId7"/>
    <p:sldLayoutId id="2147483702" r:id="rId8"/>
    <p:sldLayoutId id="2147483703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194F9C"/>
          </a:solidFill>
          <a:latin typeface="Titillium Web" panose="00000500000000000000" pitchFamily="2" charset="0"/>
          <a:ea typeface="+mj-ea"/>
          <a:cs typeface="+mj-cs"/>
          <a:sym typeface="Helvetica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5pPr>
      <a:lvl6pPr marL="4572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6pPr>
      <a:lvl7pPr marL="9144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7pPr>
      <a:lvl8pPr marL="13716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8pPr>
      <a:lvl9pPr marL="1828800" algn="l" defTabSz="457200" rtl="0" fontAlgn="base" hangingPunct="0">
        <a:spcBef>
          <a:spcPct val="0"/>
        </a:spcBef>
        <a:spcAft>
          <a:spcPct val="0"/>
        </a:spcAft>
        <a:defRPr sz="1200">
          <a:solidFill>
            <a:srgbClr val="000000"/>
          </a:solidFill>
          <a:latin typeface="Helvetica" charset="0"/>
          <a:ea typeface="Helvetica" charset="0"/>
          <a:cs typeface="Helvetica" charset="0"/>
          <a:sym typeface="Helvetica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2D2D2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1pPr>
      <a:lvl2pPr marL="457200" algn="l" rtl="0" eaLnBrk="0" fontAlgn="base" hangingPunct="0">
        <a:spcBef>
          <a:spcPct val="0"/>
        </a:spcBef>
        <a:spcAft>
          <a:spcPct val="0"/>
        </a:spcAft>
        <a:defRPr sz="2400">
          <a:solidFill>
            <a:srgbClr val="173F6D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2pPr>
      <a:lvl3pPr marL="914400" algn="l" rtl="0" eaLnBrk="0" fontAlgn="base" hangingPunct="0">
        <a:spcBef>
          <a:spcPct val="0"/>
        </a:spcBef>
        <a:spcAft>
          <a:spcPct val="0"/>
        </a:spcAft>
        <a:defRPr sz="2000">
          <a:solidFill>
            <a:srgbClr val="194F9C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  <a:sym typeface="Helvetica" charset="0"/>
        </a:defRPr>
      </a:lvl3pPr>
      <a:lvl4pPr marL="1371600" algn="l" rtl="0" eaLnBrk="0" fontAlgn="base" hangingPunct="0">
        <a:spcBef>
          <a:spcPct val="0"/>
        </a:spcBef>
        <a:spcAft>
          <a:spcPct val="0"/>
        </a:spcAft>
        <a:defRPr sz="1800">
          <a:solidFill>
            <a:srgbClr val="3A6CB5"/>
          </a:solidFill>
          <a:latin typeface="+mn-lt"/>
          <a:ea typeface="+mn-ea"/>
          <a:cs typeface="+mn-cs"/>
          <a:sym typeface="Helvetica" charset="0"/>
        </a:defRPr>
      </a:lvl4pPr>
      <a:lvl5pPr marL="1828800" algn="l" rtl="0" eaLnBrk="0" fontAlgn="base" hangingPunct="0">
        <a:spcBef>
          <a:spcPct val="0"/>
        </a:spcBef>
        <a:spcAft>
          <a:spcPct val="0"/>
        </a:spcAft>
        <a:defRPr sz="1600">
          <a:solidFill>
            <a:srgbClr val="AEC0D6"/>
          </a:solidFill>
          <a:latin typeface="+mn-lt"/>
          <a:ea typeface="+mn-ea"/>
          <a:cs typeface="+mn-cs"/>
          <a:sym typeface="Helvetica" charset="0"/>
        </a:defRPr>
      </a:lvl5pPr>
      <a:lvl6pPr marL="22860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6pPr>
      <a:lvl7pPr marL="27432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7pPr>
      <a:lvl8pPr marL="32004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8pPr>
      <a:lvl9pPr marL="3657600" algn="l" rtl="0" fontAlgn="base" hangingPunct="0">
        <a:spcBef>
          <a:spcPct val="0"/>
        </a:spcBef>
        <a:spcAft>
          <a:spcPct val="0"/>
        </a:spcAft>
        <a:defRPr sz="2400">
          <a:solidFill>
            <a:srgbClr val="000000"/>
          </a:solidFill>
          <a:latin typeface="+mn-lt"/>
          <a:ea typeface="+mn-ea"/>
          <a:cs typeface="+mn-cs"/>
          <a:sym typeface="Helvetica" charset="0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8278688" cy="1470025"/>
          </a:xfrm>
          <a:effectLst/>
        </p:spPr>
        <p:txBody>
          <a:bodyPr/>
          <a:lstStyle/>
          <a:p>
            <a:pPr defTabSz="914400" eaLnBrk="1"/>
            <a:r>
              <a:rPr lang="pt-PT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Prototerapia</a:t>
            </a:r>
            <a:r>
              <a:rPr lang="pt-PT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pt-PT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PrótonTerapia</a:t>
            </a:r>
            <a:r>
              <a:rPr lang="pt-PT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]: </a:t>
            </a:r>
            <a:br>
              <a:rPr lang="pt-PT" altLang="en-US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PT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arma contra o cancro[</a:t>
            </a:r>
            <a:r>
              <a:rPr lang="pt-PT" alt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cancer</a:t>
            </a:r>
            <a:r>
              <a:rPr lang="pt-PT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grpSp>
        <p:nvGrpSpPr>
          <p:cNvPr id="4099" name="Group 2"/>
          <p:cNvGrpSpPr>
            <a:grpSpLocks/>
          </p:cNvGrpSpPr>
          <p:nvPr/>
        </p:nvGrpSpPr>
        <p:grpSpPr bwMode="auto">
          <a:xfrm>
            <a:off x="899592" y="591756"/>
            <a:ext cx="1227138" cy="860425"/>
            <a:chOff x="0" y="0"/>
            <a:chExt cx="97" cy="68"/>
          </a:xfrm>
          <a:effectLst/>
        </p:grpSpPr>
        <p:sp>
          <p:nvSpPr>
            <p:cNvPr id="4103" name="AutoShape 3"/>
            <p:cNvSpPr>
              <a:spLocks/>
            </p:cNvSpPr>
            <p:nvPr/>
          </p:nvSpPr>
          <p:spPr bwMode="auto">
            <a:xfrm>
              <a:off x="0" y="0"/>
              <a:ext cx="97" cy="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endParaRPr lang="en-US"/>
            </a:p>
          </p:txBody>
        </p:sp>
        <p:pic>
          <p:nvPicPr>
            <p:cNvPr id="4104" name="Picture 4" descr="image1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731" t="-4938" r="-4082" b="-6174"/>
            <a:stretch>
              <a:fillRect/>
            </a:stretch>
          </p:blipFill>
          <p:spPr bwMode="auto">
            <a:xfrm>
              <a:off x="0" y="0"/>
              <a:ext cx="97" cy="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</a:extLst>
          </p:spPr>
        </p:pic>
      </p:grpSp>
      <p:sp>
        <p:nvSpPr>
          <p:cNvPr id="4100" name="AutoShape 5"/>
          <p:cNvSpPr>
            <a:spLocks/>
          </p:cNvSpPr>
          <p:nvPr/>
        </p:nvSpPr>
        <p:spPr bwMode="auto">
          <a:xfrm>
            <a:off x="6457950" y="5921375"/>
            <a:ext cx="2578546" cy="7112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50800" tIns="50800" rIns="50800" bIns="50800"/>
          <a:lstStyle>
            <a:lvl1pPr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1pPr>
            <a:lvl2pPr marL="742950" indent="-28575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2pPr>
            <a:lvl3pPr marL="11430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3pPr>
            <a:lvl4pPr marL="16002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4pPr>
            <a:lvl5pPr marL="2057400" indent="-228600" eaLnBrk="0"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defRPr>
            </a:lvl9pPr>
          </a:lstStyle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Pedro Abreu / PTLTP22</a:t>
            </a:r>
          </a:p>
          <a:p>
            <a:pPr defTabSz="914400" eaLnBrk="1"/>
            <a:r>
              <a:rPr lang="pt-PT" altLang="en-US" sz="2000" dirty="0"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Lisboa, Setembro 2022</a:t>
            </a:r>
            <a:endParaRPr lang="pt-PT" altLang="en-US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E0A0FD3-7175-1D74-6A8E-EDF71EC9DA9A}"/>
              </a:ext>
            </a:extLst>
          </p:cNvPr>
          <p:cNvSpPr txBox="1"/>
          <p:nvPr/>
        </p:nvSpPr>
        <p:spPr>
          <a:xfrm>
            <a:off x="251520" y="6381328"/>
            <a:ext cx="30396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>
                <a:latin typeface="Titillium Web" pitchFamily="2" charset="77"/>
              </a:rPr>
              <a:t>(adaptado de palestra de Patrícia Gonçalves)</a:t>
            </a:r>
          </a:p>
        </p:txBody>
      </p:sp>
      <p:pic>
        <p:nvPicPr>
          <p:cNvPr id="5" name="Picture 1" descr="ist_logo_novo.jpg">
            <a:extLst>
              <a:ext uri="{FF2B5EF4-FFF2-40B4-BE49-F238E27FC236}">
                <a16:creationId xmlns:a16="http://schemas.microsoft.com/office/drawing/2014/main" id="{EF6EA21A-9E58-C93F-42D5-BF1D74B237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091" y="620688"/>
            <a:ext cx="1486829" cy="57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16830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Possível centro de </a:t>
              </a:r>
              <a:r>
                <a:rPr lang="pt-PT" sz="3200" dirty="0" err="1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prototerapia</a:t>
              </a:r>
              <a:endPara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920F4098-9819-B7B2-4EF5-DE7C64A0CD0A}"/>
              </a:ext>
            </a:extLst>
          </p:cNvPr>
          <p:cNvSpPr txBox="1"/>
          <p:nvPr/>
        </p:nvSpPr>
        <p:spPr>
          <a:xfrm>
            <a:off x="235039" y="6245100"/>
            <a:ext cx="19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©2021 </a:t>
            </a:r>
            <a:r>
              <a:rPr lang="en-GB" dirty="0" err="1"/>
              <a:t>Patrícia</a:t>
            </a:r>
            <a:r>
              <a:rPr lang="en-GB" dirty="0"/>
              <a:t> Gonçalves</a:t>
            </a:r>
          </a:p>
        </p:txBody>
      </p:sp>
      <p:pic>
        <p:nvPicPr>
          <p:cNvPr id="2" name="Picture 4" descr="A model of a house&#10;&#10;Description automatically generated with medium confidence">
            <a:extLst>
              <a:ext uri="{FF2B5EF4-FFF2-40B4-BE49-F238E27FC236}">
                <a16:creationId xmlns:a16="http://schemas.microsoft.com/office/drawing/2014/main" id="{C2C56813-5EC3-DE59-3986-9740CA065A10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29803" y="2005273"/>
            <a:ext cx="6015344" cy="32745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6FC5340-3980-4107-9FE0-BC44FD69761F}"/>
              </a:ext>
            </a:extLst>
          </p:cNvPr>
          <p:cNvSpPr txBox="1"/>
          <p:nvPr/>
        </p:nvSpPr>
        <p:spPr>
          <a:xfrm>
            <a:off x="266931" y="4090280"/>
            <a:ext cx="3098030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500" b="1" dirty="0" err="1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Gantries</a:t>
            </a:r>
            <a:r>
              <a:rPr lang="pt-PT" sz="15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:</a:t>
            </a:r>
          </a:p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500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estruturas eletromecânicas com cerca de 3 pisos de altura e permitem curvar e rodar o feixe de protões 360º em torno do paciente. </a:t>
            </a: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64D482FE-1B81-95CE-8298-DC11E1C8F294}"/>
              </a:ext>
            </a:extLst>
          </p:cNvPr>
          <p:cNvSpPr txBox="1"/>
          <p:nvPr/>
        </p:nvSpPr>
        <p:spPr>
          <a:xfrm>
            <a:off x="8156552" y="2245424"/>
            <a:ext cx="1028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8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Ciclotrão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C3D45887-3E5F-B9B9-F5B4-EB3902EDF336}"/>
              </a:ext>
            </a:extLst>
          </p:cNvPr>
          <p:cNvSpPr txBox="1"/>
          <p:nvPr/>
        </p:nvSpPr>
        <p:spPr>
          <a:xfrm>
            <a:off x="2035289" y="2519362"/>
            <a:ext cx="2069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8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Salas de tratamento</a:t>
            </a:r>
          </a:p>
        </p:txBody>
      </p:sp>
      <p:sp>
        <p:nvSpPr>
          <p:cNvPr id="11" name="TextBox 9">
            <a:extLst>
              <a:ext uri="{FF2B5EF4-FFF2-40B4-BE49-F238E27FC236}">
                <a16:creationId xmlns:a16="http://schemas.microsoft.com/office/drawing/2014/main" id="{E74B4F90-D193-1BE6-BEC4-58E361475240}"/>
              </a:ext>
            </a:extLst>
          </p:cNvPr>
          <p:cNvSpPr txBox="1"/>
          <p:nvPr/>
        </p:nvSpPr>
        <p:spPr>
          <a:xfrm>
            <a:off x="3280073" y="5347587"/>
            <a:ext cx="588526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350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https://iba-worldwide.com/proton-therapy/proton-therapy-solutions/proteus-plus</a:t>
            </a:r>
          </a:p>
        </p:txBody>
      </p:sp>
      <p:sp>
        <p:nvSpPr>
          <p:cNvPr id="17" name="TextBox 10">
            <a:extLst>
              <a:ext uri="{FF2B5EF4-FFF2-40B4-BE49-F238E27FC236}">
                <a16:creationId xmlns:a16="http://schemas.microsoft.com/office/drawing/2014/main" id="{7B4B49C3-1351-B8F2-2F9D-10FBAE64EA53}"/>
              </a:ext>
            </a:extLst>
          </p:cNvPr>
          <p:cNvSpPr txBox="1"/>
          <p:nvPr/>
        </p:nvSpPr>
        <p:spPr>
          <a:xfrm>
            <a:off x="6798148" y="4506479"/>
            <a:ext cx="2074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8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Sala de investigação</a:t>
            </a:r>
          </a:p>
        </p:txBody>
      </p:sp>
      <p:cxnSp>
        <p:nvCxnSpPr>
          <p:cNvPr id="18" name="Straight Arrow Connector 12">
            <a:extLst>
              <a:ext uri="{FF2B5EF4-FFF2-40B4-BE49-F238E27FC236}">
                <a16:creationId xmlns:a16="http://schemas.microsoft.com/office/drawing/2014/main" id="{93460A8E-404B-E72C-2E24-C3AACF5BB876}"/>
              </a:ext>
            </a:extLst>
          </p:cNvPr>
          <p:cNvCxnSpPr>
            <a:cxnSpLocks/>
          </p:cNvCxnSpPr>
          <p:nvPr/>
        </p:nvCxnSpPr>
        <p:spPr>
          <a:xfrm>
            <a:off x="3103951" y="2883259"/>
            <a:ext cx="1306271" cy="54574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3">
            <a:extLst>
              <a:ext uri="{FF2B5EF4-FFF2-40B4-BE49-F238E27FC236}">
                <a16:creationId xmlns:a16="http://schemas.microsoft.com/office/drawing/2014/main" id="{76113F2D-5BD4-7358-D4AB-E5BA3F7CD40E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069931" y="2888694"/>
            <a:ext cx="2548232" cy="163098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6">
            <a:extLst>
              <a:ext uri="{FF2B5EF4-FFF2-40B4-BE49-F238E27FC236}">
                <a16:creationId xmlns:a16="http://schemas.microsoft.com/office/drawing/2014/main" id="{22E2B936-0D64-093C-F600-C8275AEF8A80}"/>
              </a:ext>
            </a:extLst>
          </p:cNvPr>
          <p:cNvCxnSpPr/>
          <p:nvPr/>
        </p:nvCxnSpPr>
        <p:spPr>
          <a:xfrm flipH="1" flipV="1">
            <a:off x="7385539" y="3051793"/>
            <a:ext cx="590843" cy="1454687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17">
            <a:extLst>
              <a:ext uri="{FF2B5EF4-FFF2-40B4-BE49-F238E27FC236}">
                <a16:creationId xmlns:a16="http://schemas.microsoft.com/office/drawing/2014/main" id="{0E56E10B-6039-5354-7DDB-94C37415719A}"/>
              </a:ext>
            </a:extLst>
          </p:cNvPr>
          <p:cNvSpPr txBox="1"/>
          <p:nvPr/>
        </p:nvSpPr>
        <p:spPr>
          <a:xfrm>
            <a:off x="206895" y="1597327"/>
            <a:ext cx="750667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350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Planta de um centro de terapia com protões com duas salas de tratamento e uma sala de investigação. </a:t>
            </a:r>
          </a:p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endParaRPr lang="pt-PT" sz="1350" dirty="0">
              <a:solidFill>
                <a:prstClr val="black"/>
              </a:solidFill>
              <a:latin typeface="Speak Pro"/>
              <a:ea typeface="+mn-ea"/>
              <a:cs typeface="+mn-cs"/>
            </a:endParaRPr>
          </a:p>
        </p:txBody>
      </p:sp>
      <p:cxnSp>
        <p:nvCxnSpPr>
          <p:cNvPr id="22" name="Straight Arrow Connector 19">
            <a:extLst>
              <a:ext uri="{FF2B5EF4-FFF2-40B4-BE49-F238E27FC236}">
                <a16:creationId xmlns:a16="http://schemas.microsoft.com/office/drawing/2014/main" id="{25B4A240-7495-D116-4879-C653D67300F4}"/>
              </a:ext>
            </a:extLst>
          </p:cNvPr>
          <p:cNvCxnSpPr>
            <a:cxnSpLocks/>
          </p:cNvCxnSpPr>
          <p:nvPr/>
        </p:nvCxnSpPr>
        <p:spPr>
          <a:xfrm flipV="1">
            <a:off x="1244991" y="3904052"/>
            <a:ext cx="3547635" cy="319770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1">
            <a:extLst>
              <a:ext uri="{FF2B5EF4-FFF2-40B4-BE49-F238E27FC236}">
                <a16:creationId xmlns:a16="http://schemas.microsoft.com/office/drawing/2014/main" id="{0D6DA19C-F48D-CA3F-A2DE-61D426462483}"/>
              </a:ext>
            </a:extLst>
          </p:cNvPr>
          <p:cNvCxnSpPr>
            <a:cxnSpLocks/>
          </p:cNvCxnSpPr>
          <p:nvPr/>
        </p:nvCxnSpPr>
        <p:spPr>
          <a:xfrm flipV="1">
            <a:off x="1244991" y="3496792"/>
            <a:ext cx="4534050" cy="727031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569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Terapia com protões em Portugal</a:t>
              </a:r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920F4098-9819-B7B2-4EF5-DE7C64A0CD0A}"/>
              </a:ext>
            </a:extLst>
          </p:cNvPr>
          <p:cNvSpPr txBox="1"/>
          <p:nvPr/>
        </p:nvSpPr>
        <p:spPr>
          <a:xfrm>
            <a:off x="235039" y="6245100"/>
            <a:ext cx="19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©2021 </a:t>
            </a:r>
            <a:r>
              <a:rPr lang="en-GB" dirty="0" err="1"/>
              <a:t>Patrícia</a:t>
            </a:r>
            <a:r>
              <a:rPr lang="en-GB" dirty="0"/>
              <a:t> Gonçalves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BD0B8F-6095-E75D-F137-CE94EE5655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08599" y="1511153"/>
            <a:ext cx="8009848" cy="450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2D598C11-59D3-F64B-800D-3BA4EFABEA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48" y="1729740"/>
            <a:ext cx="5724641" cy="4124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29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Associação </a:t>
              </a:r>
              <a:r>
                <a:rPr lang="pt-PT" sz="3200" dirty="0" err="1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ProtoTera</a:t>
              </a:r>
              <a:endPara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920F4098-9819-B7B2-4EF5-DE7C64A0CD0A}"/>
              </a:ext>
            </a:extLst>
          </p:cNvPr>
          <p:cNvSpPr txBox="1"/>
          <p:nvPr/>
        </p:nvSpPr>
        <p:spPr>
          <a:xfrm>
            <a:off x="235039" y="6245100"/>
            <a:ext cx="19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©2021 </a:t>
            </a:r>
            <a:r>
              <a:rPr lang="en-GB" dirty="0" err="1"/>
              <a:t>Patrícia</a:t>
            </a:r>
            <a:r>
              <a:rPr lang="en-GB" dirty="0"/>
              <a:t> Gonçalves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FFE52966-9EE4-6D7F-A515-5750F025BFD7}"/>
              </a:ext>
            </a:extLst>
          </p:cNvPr>
          <p:cNvSpPr txBox="1"/>
          <p:nvPr/>
        </p:nvSpPr>
        <p:spPr>
          <a:xfrm>
            <a:off x="235039" y="1268760"/>
            <a:ext cx="4572000" cy="30546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450"/>
              </a:spcAft>
            </a:pPr>
            <a:r>
              <a:rPr lang="pt-PT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Associação Portuguesa de </a:t>
            </a:r>
            <a:r>
              <a:rPr lang="pt-PT" sz="2000" dirty="0" err="1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Prototerapia</a:t>
            </a:r>
            <a:r>
              <a:rPr lang="pt-PT" sz="2000" dirty="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 e Tecnologias Avançadas para a prevenção e tratamento do Cancro</a:t>
            </a:r>
          </a:p>
          <a:p>
            <a:pPr defTabSz="685800" fontAlgn="auto" hangingPunct="1">
              <a:spcBef>
                <a:spcPts val="0"/>
              </a:spcBef>
              <a:spcAft>
                <a:spcPts val="450"/>
              </a:spcAft>
            </a:pPr>
            <a:endParaRPr lang="pt-PT" sz="2000" dirty="0">
              <a:solidFill>
                <a:srgbClr val="0BD0D9">
                  <a:lumMod val="75000"/>
                </a:srgbClr>
              </a:solidFill>
              <a:latin typeface="Titillium Web" pitchFamily="2" charset="77"/>
              <a:ea typeface="+mn-ea"/>
              <a:cs typeface="+mn-cs"/>
            </a:endParaRPr>
          </a:p>
          <a:p>
            <a:pPr defTabSz="685800" fontAlgn="auto" hangingPunct="1">
              <a:spcBef>
                <a:spcPts val="0"/>
              </a:spcBef>
              <a:spcAft>
                <a:spcPts val="450"/>
              </a:spcAft>
            </a:pPr>
            <a:r>
              <a:rPr lang="pt-PT" sz="2000" b="1" dirty="0">
                <a:solidFill>
                  <a:srgbClr val="0BD0D9">
                    <a:lumMod val="75000"/>
                  </a:srgbClr>
                </a:solidFill>
                <a:latin typeface="Titillium Web" pitchFamily="2" charset="77"/>
                <a:ea typeface="+mn-ea"/>
                <a:cs typeface="+mn-cs"/>
              </a:rPr>
              <a:t>Associados: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BD0D9">
                    <a:lumMod val="50000"/>
                  </a:srgbClr>
                </a:solidFill>
                <a:latin typeface="Titillium Web" pitchFamily="2" charset="77"/>
                <a:ea typeface="+mn-ea"/>
                <a:cs typeface="+mn-cs"/>
              </a:rPr>
              <a:t>IPO PT network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BD0D9">
                    <a:lumMod val="50000"/>
                  </a:srgbClr>
                </a:solidFill>
                <a:latin typeface="Titillium Web" pitchFamily="2" charset="77"/>
                <a:ea typeface="+mn-ea"/>
                <a:cs typeface="+mn-cs"/>
              </a:rPr>
              <a:t>CTN (IST) 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BD0D9">
                    <a:lumMod val="50000"/>
                  </a:srgbClr>
                </a:solidFill>
                <a:latin typeface="Titillium Web" pitchFamily="2" charset="77"/>
                <a:ea typeface="+mn-ea"/>
                <a:cs typeface="+mn-cs"/>
              </a:rPr>
              <a:t>ICNAS (UC)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PT" sz="2000" b="1" dirty="0">
                <a:solidFill>
                  <a:srgbClr val="0BD0D9">
                    <a:lumMod val="50000"/>
                  </a:srgbClr>
                </a:solidFill>
                <a:latin typeface="Titillium Web" pitchFamily="2" charset="77"/>
                <a:ea typeface="+mn-ea"/>
                <a:cs typeface="+mn-cs"/>
              </a:rPr>
              <a:t>LIP</a:t>
            </a: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2E677953-698C-16C5-1AE1-EB666C157BA6}"/>
              </a:ext>
            </a:extLst>
          </p:cNvPr>
          <p:cNvSpPr/>
          <p:nvPr/>
        </p:nvSpPr>
        <p:spPr>
          <a:xfrm>
            <a:off x="3707904" y="2531291"/>
            <a:ext cx="5093921" cy="3860980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/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rabicPeriod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A Associação tem por finalidade a promoção e o desenvolvimento de uma </a:t>
            </a:r>
            <a:r>
              <a:rPr lang="pt-PT" sz="1400" b="1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rede nacional de investigação e ensino em terapias avançadas </a:t>
            </a: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e tecnologias associadas, potenciando as </a:t>
            </a:r>
            <a:r>
              <a:rPr lang="pt-PT" sz="1400" b="1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infraestruturas de investigação, formação e cuidados de saúde</a:t>
            </a: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 associadas ao tratamento de doentes com cancro com recurso a novas tecnologias, designadamente em:</a:t>
            </a: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rabicPeriod"/>
            </a:pPr>
            <a:endParaRPr lang="pt-PT" sz="1400">
              <a:solidFill>
                <a:prstClr val="black">
                  <a:lumMod val="75000"/>
                  <a:lumOff val="25000"/>
                </a:prstClr>
              </a:solidFill>
              <a:latin typeface="Titillium Web" pitchFamily="2" charset="77"/>
              <a:ea typeface="+mn-ea"/>
              <a:cs typeface="+mn-cs"/>
            </a:endParaRP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lphaLcParenR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Efeitos de radiação de alta energia em sistemas biológicos e materiais; </a:t>
            </a: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lphaLcParenR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Terapias de feixes de partículas de elevada energia (e.g. protões);</a:t>
            </a: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lphaLcParenR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Teranóstica para o incremento de uma medicina de precisão e personalizada;</a:t>
            </a: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lphaLcParenR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Aceleradores, linhas de feixe, sistemas de planeamento, imagiologia;</a:t>
            </a:r>
          </a:p>
          <a:p>
            <a:pPr marL="257175" indent="-257175" defTabSz="685800" fontAlgn="auto" hangingPunct="1">
              <a:spcBef>
                <a:spcPts val="0"/>
              </a:spcBef>
              <a:spcAft>
                <a:spcPts val="450"/>
              </a:spcAft>
              <a:buFont typeface="Calibri" panose="020F0502020204030204" pitchFamily="34" charset="0"/>
              <a:buAutoNum type="alphaLcParenR"/>
            </a:pPr>
            <a:r>
              <a:rPr lang="pt-PT" sz="1400">
                <a:solidFill>
                  <a:prstClr val="black">
                    <a:lumMod val="75000"/>
                    <a:lumOff val="25000"/>
                  </a:prstClr>
                </a:solidFill>
                <a:latin typeface="Titillium Web" pitchFamily="2" charset="77"/>
                <a:ea typeface="+mn-ea"/>
                <a:cs typeface="+mn-cs"/>
              </a:rPr>
              <a:t>Imagiologia Médica Avançada;</a:t>
            </a:r>
          </a:p>
        </p:txBody>
      </p:sp>
    </p:spTree>
    <p:extLst>
      <p:ext uri="{BB962C8B-B14F-4D97-AF65-F5344CB8AC3E}">
        <p14:creationId xmlns:p14="http://schemas.microsoft.com/office/powerpoint/2010/main" val="21953867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Atividades desenvolvidas</a:t>
              </a:r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920F4098-9819-B7B2-4EF5-DE7C64A0CD0A}"/>
              </a:ext>
            </a:extLst>
          </p:cNvPr>
          <p:cNvSpPr txBox="1"/>
          <p:nvPr/>
        </p:nvSpPr>
        <p:spPr>
          <a:xfrm>
            <a:off x="235039" y="6245100"/>
            <a:ext cx="19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©2021 </a:t>
            </a:r>
            <a:r>
              <a:rPr lang="en-GB" dirty="0" err="1"/>
              <a:t>Patrícia</a:t>
            </a:r>
            <a:r>
              <a:rPr lang="en-GB" dirty="0"/>
              <a:t> Gonçalves</a:t>
            </a:r>
          </a:p>
        </p:txBody>
      </p:sp>
      <p:sp>
        <p:nvSpPr>
          <p:cNvPr id="2" name="TextBox 2">
            <a:extLst>
              <a:ext uri="{FF2B5EF4-FFF2-40B4-BE49-F238E27FC236}">
                <a16:creationId xmlns:a16="http://schemas.microsoft.com/office/drawing/2014/main" id="{F6E9CDC0-54B4-EFE7-7D96-F84A790E4935}"/>
              </a:ext>
            </a:extLst>
          </p:cNvPr>
          <p:cNvSpPr txBox="1"/>
          <p:nvPr/>
        </p:nvSpPr>
        <p:spPr>
          <a:xfrm>
            <a:off x="367144" y="1108658"/>
            <a:ext cx="8409711" cy="5165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Inclusão do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Projeto de Terapia com Protões no plano nacional de infraestruturas: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Criação de um </a:t>
            </a:r>
            <a:r>
              <a:rPr lang="pt-PT" sz="1600" dirty="0">
                <a:solidFill>
                  <a:srgbClr val="10CF9B">
                    <a:lumMod val="75000"/>
                  </a:srgbClr>
                </a:solidFill>
                <a:latin typeface="Titillium Web" pitchFamily="2" charset="77"/>
                <a:ea typeface="+mn-ea"/>
                <a:cs typeface="+mn-cs"/>
              </a:rPr>
              <a:t>Programa Doutoral pela FCT 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para formação avançada com os objetivos de: </a:t>
            </a:r>
          </a:p>
          <a:p>
            <a:pPr marL="557213" lvl="1" indent="-214313" algn="just" defTabSz="685800" fontAlgn="auto" hangingPunct="1">
              <a:spcBef>
                <a:spcPts val="450"/>
              </a:spcBef>
              <a:spcAft>
                <a:spcPts val="450"/>
              </a:spcAft>
              <a:buFont typeface="+mj-lt"/>
              <a:buAutoNum type="alphaLcPeriod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Reforçar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a base científica e técnica de suporte à investigação fundamental ou aplicada 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nos estudos dos efeitos da radiação de energia elevada em sistemas biológicos e em materiais;</a:t>
            </a:r>
          </a:p>
          <a:p>
            <a:pPr marL="557213" lvl="1" indent="-214313" algn="just" defTabSz="685800" fontAlgn="auto" hangingPunct="1">
              <a:spcBef>
                <a:spcPts val="450"/>
              </a:spcBef>
              <a:spcAft>
                <a:spcPts val="450"/>
              </a:spcAft>
              <a:buFont typeface="+mj-lt"/>
              <a:buAutoNum type="alphaLcPeriod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Reforçar a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capacidade de desenvolvimento e otimização de tecnologias relevantes 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para a utilização terapêutica de feixes de partículas, incluindo aceleradores; feixes modulados no espaço, tempo e intensidade; sistemas de reconstrução em tempo real da localização do feixe na zona do tumor; planeamento em tempo real e imagiologia médica;</a:t>
            </a:r>
          </a:p>
          <a:p>
            <a:pPr marL="557213" lvl="1" indent="-214313" algn="just" defTabSz="685800" fontAlgn="auto" hangingPunct="1">
              <a:spcBef>
                <a:spcPts val="450"/>
              </a:spcBef>
              <a:spcAft>
                <a:spcPts val="450"/>
              </a:spcAft>
              <a:buFont typeface="+mj-lt"/>
              <a:buAutoNum type="alphaLcPeriod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Reforçar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o conhecimento no diagnóstico e tratamento de doenças oncológicas 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que envolvam o estudo de abordagens inovativas que envolvam a combinação de sistemas terapêuticos e de diagnóstico, comumente designados como "</a:t>
            </a:r>
            <a:r>
              <a:rPr lang="pt-PT" sz="1600" dirty="0" err="1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teranóstica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", que contribuem para uma medicina personalizada;</a:t>
            </a:r>
          </a:p>
          <a:p>
            <a:pPr marL="557213" lvl="1" indent="-214313" algn="just" defTabSz="685800" fontAlgn="auto" hangingPunct="1">
              <a:spcBef>
                <a:spcPts val="450"/>
              </a:spcBef>
              <a:spcAft>
                <a:spcPts val="450"/>
              </a:spcAft>
              <a:buFont typeface="+mj-lt"/>
              <a:buAutoNum type="alphaLcPeriod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Reforçar a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investigação clínica e de física médica 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relacionadas com a utilização de feixes de partículas de altas energias e nomeadamente na minimização das incertezas a ela associadas.</a:t>
            </a:r>
          </a:p>
          <a:p>
            <a:pPr marL="557213" lvl="1" indent="-214313" algn="just" defTabSz="685800" fontAlgn="auto" hangingPunct="1">
              <a:spcBef>
                <a:spcPts val="450"/>
              </a:spcBef>
              <a:spcAft>
                <a:spcPts val="450"/>
              </a:spcAft>
              <a:buFont typeface="+mj-lt"/>
              <a:buAutoNum type="alphaLcPeriod"/>
            </a:pP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Desenvolver a </a:t>
            </a:r>
            <a:r>
              <a:rPr lang="pt-PT" sz="1600" b="1" dirty="0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investigação das sinergias entre imunoterapia e </a:t>
            </a:r>
            <a:r>
              <a:rPr lang="pt-PT" sz="1600" b="1" dirty="0" err="1">
                <a:solidFill>
                  <a:srgbClr val="00B0F0"/>
                </a:solidFill>
                <a:latin typeface="Titillium Web" pitchFamily="2" charset="77"/>
                <a:ea typeface="+mn-ea"/>
                <a:cs typeface="+mn-cs"/>
              </a:rPr>
              <a:t>prototerapia</a:t>
            </a:r>
            <a:r>
              <a:rPr lang="pt-PT" sz="1600" dirty="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.</a:t>
            </a:r>
          </a:p>
          <a:p>
            <a:pPr marL="214313" indent="-214313" defTabSz="685800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pt-PT" sz="1600" dirty="0">
              <a:solidFill>
                <a:prstClr val="black"/>
              </a:solidFill>
              <a:latin typeface="Titillium Web" pitchFamily="2" charset="77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7134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5876" y="254295"/>
            <a:ext cx="5616624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PT" sz="3600" dirty="0">
                <a:solidFill>
                  <a:srgbClr val="00487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253670" y="4539950"/>
            <a:ext cx="5456782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r>
              <a:rPr lang="pt-PT" sz="1800" dirty="0">
                <a:solidFill>
                  <a:srgbClr val="173F6D"/>
                </a:solidFill>
                <a:latin typeface="Titillium Web" pitchFamily="2" charset="77"/>
                <a:ea typeface="Open Sans" panose="020B0606030504020204" pitchFamily="34" charset="0"/>
                <a:cs typeface="Open Sans" panose="020B0606030504020204" pitchFamily="34" charset="0"/>
              </a:rPr>
              <a:t>Crescimento descontrolado de células indiferenciadas</a:t>
            </a:r>
          </a:p>
        </p:txBody>
      </p:sp>
      <p:sp>
        <p:nvSpPr>
          <p:cNvPr id="15" name="Parallelogram 14"/>
          <p:cNvSpPr/>
          <p:nvPr/>
        </p:nvSpPr>
        <p:spPr bwMode="auto">
          <a:xfrm>
            <a:off x="305526" y="406405"/>
            <a:ext cx="3645900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31540" y="509191"/>
            <a:ext cx="3564396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 </a:t>
            </a:r>
            <a:r>
              <a: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Cancro/</a:t>
            </a:r>
            <a:r>
              <a:rPr lang="pt-PT" sz="3200" b="1" dirty="0" err="1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Cancer</a:t>
            </a:r>
            <a:endParaRPr lang="pt-PT" sz="3200" b="1" dirty="0">
              <a:solidFill>
                <a:schemeClr val="bg1"/>
              </a:solidFill>
              <a:latin typeface="Titillium Web" panose="000005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54ABA6D7-8CA0-C55C-06FF-72E793B2E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526" y="1404117"/>
            <a:ext cx="5456783" cy="3069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4820E94B-A382-A4DA-5872-932D287FE6A5}"/>
              </a:ext>
            </a:extLst>
          </p:cNvPr>
          <p:cNvSpPr txBox="1"/>
          <p:nvPr/>
        </p:nvSpPr>
        <p:spPr>
          <a:xfrm>
            <a:off x="6228184" y="1404117"/>
            <a:ext cx="2664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Titillium Web" pitchFamily="2" charset="77"/>
              </a:rPr>
              <a:t>Grupo de doenças </a:t>
            </a:r>
            <a:br>
              <a:rPr lang="pt-PT" sz="2000" dirty="0">
                <a:latin typeface="Titillium Web" pitchFamily="2" charset="77"/>
              </a:rPr>
            </a:br>
            <a:r>
              <a:rPr lang="pt-PT" sz="2000" dirty="0">
                <a:latin typeface="Titillium Web" pitchFamily="2" charset="77"/>
              </a:rPr>
              <a:t>em que existe uma proliferação anormal e descontrolada de células </a:t>
            </a:r>
          </a:p>
          <a:p>
            <a:endParaRPr lang="pt-PT" sz="2000" dirty="0">
              <a:latin typeface="Titillium Web" pitchFamily="2" charset="77"/>
            </a:endParaRPr>
          </a:p>
          <a:p>
            <a:r>
              <a:rPr lang="pt-PT" sz="2000" dirty="0">
                <a:latin typeface="Titillium Web" pitchFamily="2" charset="77"/>
              </a:rPr>
              <a:t>Muitos tipos de</a:t>
            </a:r>
          </a:p>
          <a:p>
            <a:r>
              <a:rPr lang="pt-PT" sz="2000" dirty="0">
                <a:latin typeface="Titillium Web" pitchFamily="2" charset="77"/>
              </a:rPr>
              <a:t>Cancro/</a:t>
            </a:r>
            <a:r>
              <a:rPr lang="pt-PT" sz="2000" dirty="0" err="1">
                <a:latin typeface="Titillium Web" pitchFamily="2" charset="77"/>
              </a:rPr>
              <a:t>Cancer</a:t>
            </a:r>
            <a:endParaRPr lang="pt-PT" sz="2000" dirty="0">
              <a:latin typeface="Titillium Web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33732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arallelogram 31"/>
          <p:cNvSpPr/>
          <p:nvPr/>
        </p:nvSpPr>
        <p:spPr bwMode="auto">
          <a:xfrm>
            <a:off x="305525" y="406405"/>
            <a:ext cx="4554507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Tratamentos</a:t>
            </a:r>
          </a:p>
        </p:txBody>
      </p:sp>
      <p:pic>
        <p:nvPicPr>
          <p:cNvPr id="5" name="Imagem 4" descr="Uma imagem com texto, itens&#10;&#10;Descrição gerada automaticamente">
            <a:extLst>
              <a:ext uri="{FF2B5EF4-FFF2-40B4-BE49-F238E27FC236}">
                <a16:creationId xmlns:a16="http://schemas.microsoft.com/office/drawing/2014/main" id="{7236713A-BFE0-75FC-455F-7C9D856938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101" y="1397739"/>
            <a:ext cx="5581379" cy="5055597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3FF3AE67-6855-AA8D-EA5A-32C77BE49688}"/>
              </a:ext>
            </a:extLst>
          </p:cNvPr>
          <p:cNvSpPr txBox="1"/>
          <p:nvPr/>
        </p:nvSpPr>
        <p:spPr>
          <a:xfrm>
            <a:off x="305525" y="2060848"/>
            <a:ext cx="2868093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>
                <a:latin typeface="Titillium Web" pitchFamily="2" charset="77"/>
              </a:rPr>
              <a:t>Planeado e decidido em</a:t>
            </a:r>
          </a:p>
          <a:p>
            <a:endParaRPr lang="pt-PT" sz="2000">
              <a:latin typeface="Titillium Web" pitchFamily="2" charset="77"/>
            </a:endParaRPr>
          </a:p>
          <a:p>
            <a:r>
              <a:rPr lang="pt-PT" sz="2000">
                <a:latin typeface="Titillium Web" pitchFamily="2" charset="77"/>
              </a:rPr>
              <a:t>Consulta de </a:t>
            </a:r>
          </a:p>
          <a:p>
            <a:r>
              <a:rPr lang="pt-PT" sz="2000">
                <a:latin typeface="Titillium Web" pitchFamily="2" charset="77"/>
              </a:rPr>
              <a:t>Decisão </a:t>
            </a:r>
          </a:p>
          <a:p>
            <a:r>
              <a:rPr lang="pt-PT" sz="2000">
                <a:latin typeface="Titillium Web" pitchFamily="2" charset="77"/>
              </a:rPr>
              <a:t>Terapêutica</a:t>
            </a:r>
          </a:p>
          <a:p>
            <a:endParaRPr lang="pt-PT" sz="2000">
              <a:latin typeface="Titillium Web" pitchFamily="2" charset="77"/>
            </a:endParaRPr>
          </a:p>
          <a:p>
            <a:r>
              <a:rPr lang="pt-PT" sz="2000">
                <a:latin typeface="Titillium Web" pitchFamily="2" charset="77"/>
              </a:rPr>
              <a:t>envolvendo especialistas</a:t>
            </a:r>
          </a:p>
          <a:p>
            <a:r>
              <a:rPr lang="pt-PT" sz="2000">
                <a:latin typeface="Titillium Web" pitchFamily="2" charset="77"/>
              </a:rPr>
              <a:t>médicos de várias áreas</a:t>
            </a:r>
          </a:p>
          <a:p>
            <a:endParaRPr lang="pt-PT" sz="2000">
              <a:latin typeface="Titillium Web" pitchFamily="2" charset="77"/>
            </a:endParaRPr>
          </a:p>
          <a:p>
            <a:r>
              <a:rPr lang="pt-PT" sz="2000">
                <a:latin typeface="Titillium Web" pitchFamily="2" charset="77"/>
              </a:rPr>
              <a:t>(depois de estudadas </a:t>
            </a:r>
          </a:p>
          <a:p>
            <a:r>
              <a:rPr lang="pt-PT" sz="2000">
                <a:latin typeface="Titillium Web" pitchFamily="2" charset="77"/>
              </a:rPr>
              <a:t>amostras de tecidos</a:t>
            </a:r>
          </a:p>
          <a:p>
            <a:r>
              <a:rPr lang="pt-PT" sz="2000">
                <a:latin typeface="Titillium Web" pitchFamily="2" charset="77"/>
              </a:rPr>
              <a:t>[biópsias])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arallelogram 31"/>
          <p:cNvSpPr/>
          <p:nvPr/>
        </p:nvSpPr>
        <p:spPr bwMode="auto">
          <a:xfrm>
            <a:off x="305525" y="406405"/>
            <a:ext cx="4554507" cy="790347"/>
          </a:xfrm>
          <a:prstGeom prst="parallelogram">
            <a:avLst/>
          </a:prstGeom>
          <a:solidFill>
            <a:srgbClr val="173F6D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7563" y="509191"/>
            <a:ext cx="8310365" cy="5847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PT" sz="3200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//</a:t>
            </a:r>
            <a:r>
              <a: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rPr>
              <a:t>  Radioterapia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FF3AE67-6855-AA8D-EA5A-32C77BE49688}"/>
              </a:ext>
            </a:extLst>
          </p:cNvPr>
          <p:cNvSpPr txBox="1"/>
          <p:nvPr/>
        </p:nvSpPr>
        <p:spPr>
          <a:xfrm>
            <a:off x="647563" y="1299538"/>
            <a:ext cx="81009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Titillium Web" pitchFamily="2" charset="77"/>
              </a:rPr>
              <a:t>Tipo de tratamento envolvendo radiação ionizante</a:t>
            </a: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1DEFB034-3DE9-7623-1FF7-BCFE4CA93E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02434"/>
            <a:ext cx="6912217" cy="489039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9A1CCDDF-9125-A193-1603-DD1A5296D056}"/>
              </a:ext>
            </a:extLst>
          </p:cNvPr>
          <p:cNvSpPr txBox="1"/>
          <p:nvPr/>
        </p:nvSpPr>
        <p:spPr>
          <a:xfrm>
            <a:off x="0" y="6554327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©2019 João Seco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1D6708B-7348-8BAC-3B5F-B29B3CFF87F7}"/>
              </a:ext>
            </a:extLst>
          </p:cNvPr>
          <p:cNvSpPr txBox="1"/>
          <p:nvPr/>
        </p:nvSpPr>
        <p:spPr>
          <a:xfrm>
            <a:off x="635358" y="1663934"/>
            <a:ext cx="60564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>
                <a:latin typeface="Titillium Web" pitchFamily="2" charset="77"/>
              </a:rPr>
              <a:t>Médicos especialistas (CDT) determinam a dose de radiação e a zona a irradiar</a:t>
            </a:r>
          </a:p>
        </p:txBody>
      </p:sp>
    </p:spTree>
    <p:extLst>
      <p:ext uri="{BB962C8B-B14F-4D97-AF65-F5344CB8AC3E}">
        <p14:creationId xmlns:p14="http://schemas.microsoft.com/office/powerpoint/2010/main" val="2278145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/>
          <p:cNvGrpSpPr/>
          <p:nvPr/>
        </p:nvGrpSpPr>
        <p:grpSpPr>
          <a:xfrm>
            <a:off x="35496" y="38290"/>
            <a:ext cx="6999460" cy="942438"/>
            <a:chOff x="-4048201" y="467716"/>
            <a:chExt cx="7547700" cy="1126524"/>
          </a:xfrm>
        </p:grpSpPr>
        <p:sp>
          <p:nvSpPr>
            <p:cNvPr id="119" name="Parallelogram 118"/>
            <p:cNvSpPr/>
            <p:nvPr/>
          </p:nvSpPr>
          <p:spPr bwMode="auto">
            <a:xfrm>
              <a:off x="-4048201" y="467716"/>
              <a:ext cx="739385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-3623773" y="539969"/>
              <a:ext cx="7123272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b="1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Radioterapia com fotões/</a:t>
              </a:r>
              <a:r>
                <a:rPr lang="pt-PT" sz="3200" b="1" dirty="0" err="1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fótons</a:t>
              </a:r>
              <a:endPara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endParaRPr>
            </a:p>
          </p:txBody>
        </p:sp>
      </p:grpSp>
      <p:pic>
        <p:nvPicPr>
          <p:cNvPr id="2" name="Picture 2">
            <a:extLst>
              <a:ext uri="{FF2B5EF4-FFF2-40B4-BE49-F238E27FC236}">
                <a16:creationId xmlns:a16="http://schemas.microsoft.com/office/drawing/2014/main" id="{0ADF5534-DE33-C63C-D1B9-052119F4DD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5486" y="3524197"/>
            <a:ext cx="5613400" cy="3187700"/>
          </a:xfrm>
          <a:prstGeom prst="rect">
            <a:avLst/>
          </a:prstGeom>
          <a:noFill/>
          <a:ln w="9360">
            <a:noFill/>
            <a:miter lim="800000"/>
            <a:headEnd/>
            <a:tailEnd/>
          </a:ln>
        </p:spPr>
      </p:pic>
      <p:sp>
        <p:nvSpPr>
          <p:cNvPr id="3" name="AutoShape 4">
            <a:extLst>
              <a:ext uri="{FF2B5EF4-FFF2-40B4-BE49-F238E27FC236}">
                <a16:creationId xmlns:a16="http://schemas.microsoft.com/office/drawing/2014/main" id="{037D4EC3-DEA6-C414-E86D-9BB6D881B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22086" y="3905197"/>
            <a:ext cx="590550" cy="1758950"/>
          </a:xfrm>
          <a:custGeom>
            <a:avLst/>
            <a:gdLst>
              <a:gd name="T0" fmla="*/ 590550 w 590550"/>
              <a:gd name="T1" fmla="*/ 879475 h 1758950"/>
              <a:gd name="T2" fmla="*/ 295275 w 590550"/>
              <a:gd name="T3" fmla="*/ 1758950 h 1758950"/>
              <a:gd name="T4" fmla="*/ 0 w 590550"/>
              <a:gd name="T5" fmla="*/ 879475 h 1758950"/>
              <a:gd name="T6" fmla="*/ 295275 w 590550"/>
              <a:gd name="T7" fmla="*/ 0 h 175895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590550"/>
              <a:gd name="T13" fmla="*/ 0 h 1758950"/>
              <a:gd name="T14" fmla="*/ 590550 w 590550"/>
              <a:gd name="T15" fmla="*/ 1758950 h 175895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90550" h="1758950">
                <a:moveTo>
                  <a:pt x="0" y="8342"/>
                </a:moveTo>
                <a:lnTo>
                  <a:pt x="3542" y="8342"/>
                </a:lnTo>
                <a:lnTo>
                  <a:pt x="3542" y="0"/>
                </a:lnTo>
                <a:lnTo>
                  <a:pt x="4885" y="821"/>
                </a:lnTo>
                <a:lnTo>
                  <a:pt x="3542" y="1642"/>
                </a:lnTo>
                <a:lnTo>
                  <a:pt x="3542" y="-6700"/>
                </a:lnTo>
                <a:lnTo>
                  <a:pt x="0" y="-6700"/>
                </a:lnTo>
                <a:close/>
              </a:path>
            </a:pathLst>
          </a:custGeom>
          <a:solidFill>
            <a:srgbClr val="3891A7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vert="eaVert" wrap="none" lIns="90000" tIns="45000" rIns="90000" bIns="45000" anchor="ctr"/>
          <a:lstStyle/>
          <a:p>
            <a:pPr algn="ctr" hangingPunct="1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pt-PT" sz="1600">
                <a:solidFill>
                  <a:srgbClr val="000000"/>
                </a:solidFill>
              </a:rPr>
              <a:t>Mortalidade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F8B1733-2438-9A86-A0ED-F412A48D1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6336" y="4362397"/>
            <a:ext cx="838200" cy="381000"/>
          </a:xfrm>
          <a:prstGeom prst="rect">
            <a:avLst/>
          </a:prstGeom>
          <a:solidFill>
            <a:srgbClr val="FFFFFF"/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r>
              <a:rPr kumimoji="0" lang="pt-PT" sz="1100" b="1" i="0" u="none" strike="noStrike" kern="0" cap="none" spc="0" normalizeH="0" baseline="0" noProof="0" dirty="0">
                <a:ln>
                  <a:noFill/>
                </a:ln>
                <a:solidFill>
                  <a:srgbClr val="FF66FF"/>
                </a:solidFill>
                <a:effectLst/>
                <a:uLnTx/>
                <a:uFillTx/>
                <a:latin typeface="Arial" charset="0"/>
              </a:rPr>
              <a:t>Células normais</a:t>
            </a:r>
            <a:endParaRPr kumimoji="0" lang="en-US" sz="1100" b="1" i="0" u="none" strike="noStrike" kern="0" cap="none" spc="0" normalizeH="0" baseline="0" noProof="0" dirty="0">
              <a:ln>
                <a:noFill/>
              </a:ln>
              <a:solidFill>
                <a:srgbClr val="FF66FF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id="{9134F964-67E1-E81F-D2EF-E0A39846DD92}"/>
              </a:ext>
            </a:extLst>
          </p:cNvPr>
          <p:cNvSpPr/>
          <p:nvPr/>
        </p:nvSpPr>
        <p:spPr bwMode="auto">
          <a:xfrm>
            <a:off x="7596336" y="3905197"/>
            <a:ext cx="838200" cy="4572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</a:tabLst>
              <a:defRPr/>
            </a:pPr>
            <a:r>
              <a:rPr kumimoji="0" lang="pt-PT" sz="1100" b="1" i="0" u="none" strike="noStrike" kern="0" cap="none" spc="0" normalizeH="0" baseline="0" noProof="0" dirty="0">
                <a:ln>
                  <a:noFill/>
                </a:ln>
                <a:solidFill>
                  <a:srgbClr val="2D2DB9"/>
                </a:solidFill>
                <a:effectLst/>
                <a:uLnTx/>
                <a:uFillTx/>
                <a:latin typeface="Arial" charset="0"/>
              </a:rPr>
              <a:t>Células tumorais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C33B4C9-8EAA-54A5-D2FE-E498EAD95BF7}"/>
              </a:ext>
            </a:extLst>
          </p:cNvPr>
          <p:cNvSpPr txBox="1"/>
          <p:nvPr/>
        </p:nvSpPr>
        <p:spPr>
          <a:xfrm>
            <a:off x="179512" y="6381328"/>
            <a:ext cx="1500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©2014 Luís Peralta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FBE95209-AF4A-5978-53BF-FADABFEF7B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734" y="1075326"/>
            <a:ext cx="2971510" cy="225367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Text Box 3">
            <a:extLst>
              <a:ext uri="{FF2B5EF4-FFF2-40B4-BE49-F238E27FC236}">
                <a16:creationId xmlns:a16="http://schemas.microsoft.com/office/drawing/2014/main" id="{6F476F6C-B1D5-5635-5E69-8B8D7F01F6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243" y="3370927"/>
            <a:ext cx="2562001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pt-PT" sz="1400" dirty="0">
                <a:solidFill>
                  <a:srgbClr val="000000"/>
                </a:solidFill>
                <a:latin typeface="Titillium Web" pitchFamily="2" charset="77"/>
              </a:rPr>
              <a:t>Dose varia com a profundidade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A385102C-B27D-4D1A-EF9E-10E864A4BBE0}"/>
              </a:ext>
            </a:extLst>
          </p:cNvPr>
          <p:cNvSpPr/>
          <p:nvPr/>
        </p:nvSpPr>
        <p:spPr bwMode="auto">
          <a:xfrm>
            <a:off x="2483768" y="1196752"/>
            <a:ext cx="811472" cy="432048"/>
          </a:xfrm>
          <a:prstGeom prst="rect">
            <a:avLst/>
          </a:prstGeom>
          <a:solidFill>
            <a:schemeClr val="bg1"/>
          </a:solidFill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0800" tIns="50800" rIns="50800" bIns="50800" numCol="1" rtlCol="0" anchor="ctr" anchorCtr="0" compatLnSpc="1">
            <a:prstTxWarp prst="textNoShape">
              <a:avLst/>
            </a:prstTxWarp>
          </a:bodyPr>
          <a:lstStyle/>
          <a:p>
            <a:pPr marL="228600" marR="0" indent="0" algn="l" defTabSz="4572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Helvetica" charset="0"/>
              <a:ea typeface="Helvetica" charset="0"/>
              <a:cs typeface="Helvetica" charset="0"/>
              <a:sym typeface="Helvetica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A502DEB4-A0A4-09A7-EE7E-8B09EF366B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5016" y="1093321"/>
            <a:ext cx="2576070" cy="177355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3" name="Text Box 3">
            <a:extLst>
              <a:ext uri="{FF2B5EF4-FFF2-40B4-BE49-F238E27FC236}">
                <a16:creationId xmlns:a16="http://schemas.microsoft.com/office/drawing/2014/main" id="{155407A0-ECFC-BFE6-17E4-3793587C56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9001" y="3082925"/>
            <a:ext cx="13081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algn="ctr">
              <a:tabLst>
                <a:tab pos="723900" algn="l"/>
              </a:tabLst>
            </a:pPr>
            <a:r>
              <a:rPr lang="pt-PT" sz="1400" dirty="0">
                <a:solidFill>
                  <a:srgbClr val="000000"/>
                </a:solidFill>
                <a:latin typeface="Titillium Web" pitchFamily="2" charset="77"/>
              </a:rPr>
              <a:t>Anos 50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CE3134DA-AFAE-B49D-7F0D-2A117BC61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5240" y="2833434"/>
            <a:ext cx="44577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53820" rIns="90000" bIns="45000"/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pt-PT" sz="800" dirty="0" err="1">
                <a:solidFill>
                  <a:srgbClr val="000000"/>
                </a:solidFill>
              </a:rPr>
              <a:t>http</a:t>
            </a:r>
            <a:r>
              <a:rPr lang="pt-PT" sz="800" dirty="0">
                <a:solidFill>
                  <a:srgbClr val="000000"/>
                </a:solidFill>
              </a:rPr>
              <a:t>://</a:t>
            </a:r>
            <a:r>
              <a:rPr lang="pt-PT" sz="800" dirty="0" err="1">
                <a:solidFill>
                  <a:srgbClr val="000000"/>
                </a:solidFill>
              </a:rPr>
              <a:t>news.stanford.edu</a:t>
            </a:r>
            <a:r>
              <a:rPr lang="pt-PT" sz="800" dirty="0">
                <a:solidFill>
                  <a:srgbClr val="000000"/>
                </a:solidFill>
              </a:rPr>
              <a:t>/</a:t>
            </a:r>
            <a:r>
              <a:rPr lang="pt-PT" sz="800" dirty="0" err="1">
                <a:solidFill>
                  <a:srgbClr val="000000"/>
                </a:solidFill>
              </a:rPr>
              <a:t>news</a:t>
            </a:r>
            <a:r>
              <a:rPr lang="pt-PT" sz="800" dirty="0">
                <a:solidFill>
                  <a:srgbClr val="000000"/>
                </a:solidFill>
              </a:rPr>
              <a:t>/2007/april18/med-accelerator-041807.html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D20FBBF8-CE39-5580-EE91-05137036F5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/>
          <a:srcRect b="8072"/>
          <a:stretch/>
        </p:blipFill>
        <p:spPr bwMode="auto">
          <a:xfrm>
            <a:off x="6306741" y="1075326"/>
            <a:ext cx="2764531" cy="179155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" name="Text Box 3">
            <a:extLst>
              <a:ext uri="{FF2B5EF4-FFF2-40B4-BE49-F238E27FC236}">
                <a16:creationId xmlns:a16="http://schemas.microsoft.com/office/drawing/2014/main" id="{81798CC1-4236-3547-15E5-6F8A3952DA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4956" y="3091577"/>
            <a:ext cx="1308100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algn="ctr">
              <a:tabLst>
                <a:tab pos="723900" algn="l"/>
              </a:tabLst>
            </a:pPr>
            <a:r>
              <a:rPr lang="pt-PT" sz="1400" dirty="0">
                <a:solidFill>
                  <a:srgbClr val="000000"/>
                </a:solidFill>
                <a:latin typeface="Titillium Web" pitchFamily="2" charset="77"/>
              </a:rPr>
              <a:t>Atualidade</a:t>
            </a:r>
          </a:p>
        </p:txBody>
      </p:sp>
      <p:pic>
        <p:nvPicPr>
          <p:cNvPr id="18" name="Picture 1">
            <a:extLst>
              <a:ext uri="{FF2B5EF4-FFF2-40B4-BE49-F238E27FC236}">
                <a16:creationId xmlns:a16="http://schemas.microsoft.com/office/drawing/2014/main" id="{6F0A0A94-08A8-D070-92BC-AB7B03154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3303" y="4018968"/>
            <a:ext cx="2650404" cy="12603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" name="Text Box 3">
            <a:extLst>
              <a:ext uri="{FF2B5EF4-FFF2-40B4-BE49-F238E27FC236}">
                <a16:creationId xmlns:a16="http://schemas.microsoft.com/office/drawing/2014/main" id="{F6997F8E-4302-2BC2-2134-5CB931526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41" y="3861048"/>
            <a:ext cx="2562001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pt-PT" sz="1400" dirty="0">
                <a:latin typeface="Titillium Web" pitchFamily="2" charset="77"/>
              </a:rPr>
              <a:t>vá</a:t>
            </a:r>
            <a:r>
              <a:rPr lang="pt-PT" sz="1400" dirty="0">
                <a:solidFill>
                  <a:srgbClr val="000000"/>
                </a:solidFill>
                <a:latin typeface="Titillium Web" pitchFamily="2" charset="77"/>
              </a:rPr>
              <a:t>rias incidências</a:t>
            </a:r>
          </a:p>
        </p:txBody>
      </p:sp>
      <p:sp>
        <p:nvSpPr>
          <p:cNvPr id="20" name="Text Box 3">
            <a:extLst>
              <a:ext uri="{FF2B5EF4-FFF2-40B4-BE49-F238E27FC236}">
                <a16:creationId xmlns:a16="http://schemas.microsoft.com/office/drawing/2014/main" id="{DF236916-4DE0-3D30-E74B-4EB6755FE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741" y="5411067"/>
            <a:ext cx="2562001" cy="346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60876" rIns="90000" bIns="45000"/>
          <a:lstStyle/>
          <a:p>
            <a:pPr algn="ctr"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pt-PT" sz="1400" dirty="0">
                <a:latin typeface="Titillium Web" pitchFamily="2" charset="77"/>
              </a:rPr>
              <a:t>distribuídas no tempo</a:t>
            </a:r>
            <a:endParaRPr lang="pt-PT" sz="1400" dirty="0">
              <a:solidFill>
                <a:srgbClr val="000000"/>
              </a:solidFill>
              <a:latin typeface="Titillium Web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396608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/>
          <p:cNvGrpSpPr/>
          <p:nvPr/>
        </p:nvGrpSpPr>
        <p:grpSpPr>
          <a:xfrm>
            <a:off x="35496" y="38290"/>
            <a:ext cx="7344816" cy="942438"/>
            <a:chOff x="-4048201" y="467716"/>
            <a:chExt cx="8329871" cy="1126524"/>
          </a:xfrm>
        </p:grpSpPr>
        <p:sp>
          <p:nvSpPr>
            <p:cNvPr id="119" name="Parallelogram 118"/>
            <p:cNvSpPr/>
            <p:nvPr/>
          </p:nvSpPr>
          <p:spPr bwMode="auto">
            <a:xfrm>
              <a:off x="-4048201" y="467716"/>
              <a:ext cx="8329871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-3623772" y="539969"/>
              <a:ext cx="7758213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b="1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Radioterapia com protões/</a:t>
              </a:r>
              <a:r>
                <a:rPr lang="pt-PT" sz="3200" b="1" dirty="0" err="1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prótons</a:t>
              </a:r>
              <a:endParaRPr lang="pt-PT" sz="3200" b="1" dirty="0">
                <a:solidFill>
                  <a:schemeClr val="bg1"/>
                </a:solidFill>
                <a:latin typeface="Titillium Web" panose="00000500000000000000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CaixaDeTexto 7">
            <a:extLst>
              <a:ext uri="{FF2B5EF4-FFF2-40B4-BE49-F238E27FC236}">
                <a16:creationId xmlns:a16="http://schemas.microsoft.com/office/drawing/2014/main" id="{6C33B4C9-8EAA-54A5-D2FE-E498EAD95BF7}"/>
              </a:ext>
            </a:extLst>
          </p:cNvPr>
          <p:cNvSpPr txBox="1"/>
          <p:nvPr/>
        </p:nvSpPr>
        <p:spPr>
          <a:xfrm>
            <a:off x="179512" y="6381328"/>
            <a:ext cx="1970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©2021 </a:t>
            </a:r>
            <a:r>
              <a:rPr lang="en-GB" dirty="0" err="1"/>
              <a:t>Patrícia</a:t>
            </a:r>
            <a:r>
              <a:rPr lang="en-GB" dirty="0"/>
              <a:t> Gonçalves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AC048956-EA2B-CCD1-6E59-65F78E3C23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8156" y="1023118"/>
            <a:ext cx="5445844" cy="2125381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AFB22C91-86C1-2F01-61FE-F2E259F3B254}"/>
              </a:ext>
            </a:extLst>
          </p:cNvPr>
          <p:cNvSpPr txBox="1"/>
          <p:nvPr/>
        </p:nvSpPr>
        <p:spPr>
          <a:xfrm>
            <a:off x="409734" y="1224168"/>
            <a:ext cx="2534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>
                <a:latin typeface="Titillium Web" pitchFamily="2" charset="77"/>
              </a:rPr>
              <a:t>Deposição de energia </a:t>
            </a:r>
          </a:p>
          <a:p>
            <a:r>
              <a:rPr lang="pt-PT" sz="2000" dirty="0">
                <a:latin typeface="Titillium Web" pitchFamily="2" charset="77"/>
              </a:rPr>
              <a:t>muito mais útil</a:t>
            </a:r>
          </a:p>
        </p:txBody>
      </p:sp>
      <p:grpSp>
        <p:nvGrpSpPr>
          <p:cNvPr id="21" name="Group 27">
            <a:extLst>
              <a:ext uri="{FF2B5EF4-FFF2-40B4-BE49-F238E27FC236}">
                <a16:creationId xmlns:a16="http://schemas.microsoft.com/office/drawing/2014/main" id="{30ECD43C-B22E-3FE3-DC39-61B4E269C225}"/>
              </a:ext>
            </a:extLst>
          </p:cNvPr>
          <p:cNvGrpSpPr/>
          <p:nvPr/>
        </p:nvGrpSpPr>
        <p:grpSpPr>
          <a:xfrm>
            <a:off x="-36512" y="3282885"/>
            <a:ext cx="4536505" cy="3346967"/>
            <a:chOff x="384632" y="1522373"/>
            <a:chExt cx="5253786" cy="3963917"/>
          </a:xfrm>
        </p:grpSpPr>
        <p:grpSp>
          <p:nvGrpSpPr>
            <p:cNvPr id="22" name="Group 1">
              <a:extLst>
                <a:ext uri="{FF2B5EF4-FFF2-40B4-BE49-F238E27FC236}">
                  <a16:creationId xmlns:a16="http://schemas.microsoft.com/office/drawing/2014/main" id="{F40CDD3E-309C-2E15-641C-BE72CED99A4F}"/>
                </a:ext>
              </a:extLst>
            </p:cNvPr>
            <p:cNvGrpSpPr/>
            <p:nvPr/>
          </p:nvGrpSpPr>
          <p:grpSpPr>
            <a:xfrm>
              <a:off x="901549" y="1522373"/>
              <a:ext cx="4736869" cy="3963917"/>
              <a:chOff x="901549" y="1522373"/>
              <a:chExt cx="4736869" cy="3963917"/>
            </a:xfrm>
          </p:grpSpPr>
          <p:sp>
            <p:nvSpPr>
              <p:cNvPr id="25" name="Rectangle 5">
                <a:extLst>
                  <a:ext uri="{FF2B5EF4-FFF2-40B4-BE49-F238E27FC236}">
                    <a16:creationId xmlns:a16="http://schemas.microsoft.com/office/drawing/2014/main" id="{2807815A-5B19-2316-E180-C8FA5D73ADBF}"/>
                  </a:ext>
                </a:extLst>
              </p:cNvPr>
              <p:cNvSpPr/>
              <p:nvPr/>
            </p:nvSpPr>
            <p:spPr bwMode="auto">
              <a:xfrm>
                <a:off x="1295467" y="2000288"/>
                <a:ext cx="4176163" cy="2952328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121920" tIns="60960" rIns="121920" bIns="60960" numCol="1" rtlCol="0" anchor="t" anchorCtr="0" compatLnSpc="1">
                <a:prstTxWarp prst="textNoShape">
                  <a:avLst/>
                </a:prstTxWarp>
              </a:bodyPr>
              <a:lstStyle/>
              <a:p>
                <a:pPr defTabSz="121917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3200">
                  <a:latin typeface="Times" pitchFamily="18" charset="0"/>
                </a:endParaRPr>
              </a:p>
            </p:txBody>
          </p:sp>
          <p:sp>
            <p:nvSpPr>
              <p:cNvPr id="26" name="TextBox 10">
                <a:extLst>
                  <a:ext uri="{FF2B5EF4-FFF2-40B4-BE49-F238E27FC236}">
                    <a16:creationId xmlns:a16="http://schemas.microsoft.com/office/drawing/2014/main" id="{1EFDBFD0-D3DD-5502-CFBD-B764AF7A86B8}"/>
                  </a:ext>
                </a:extLst>
              </p:cNvPr>
              <p:cNvSpPr txBox="1"/>
              <p:nvPr/>
            </p:nvSpPr>
            <p:spPr>
              <a:xfrm>
                <a:off x="3311691" y="5024625"/>
                <a:ext cx="23267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Profundidade</a:t>
                </a:r>
                <a:r>
                  <a:rPr lang="en-US" sz="2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-&gt; </a:t>
                </a:r>
              </a:p>
            </p:txBody>
          </p:sp>
          <p:grpSp>
            <p:nvGrpSpPr>
              <p:cNvPr id="27" name="Group 16">
                <a:extLst>
                  <a:ext uri="{FF2B5EF4-FFF2-40B4-BE49-F238E27FC236}">
                    <a16:creationId xmlns:a16="http://schemas.microsoft.com/office/drawing/2014/main" id="{D51F389E-BB9D-5B70-575A-BB440A394BA5}"/>
                  </a:ext>
                </a:extLst>
              </p:cNvPr>
              <p:cNvGrpSpPr/>
              <p:nvPr/>
            </p:nvGrpSpPr>
            <p:grpSpPr>
              <a:xfrm>
                <a:off x="3171360" y="1522373"/>
                <a:ext cx="952734" cy="3387852"/>
                <a:chOff x="3171360" y="1522373"/>
                <a:chExt cx="952734" cy="3387852"/>
              </a:xfrm>
            </p:grpSpPr>
            <p:cxnSp>
              <p:nvCxnSpPr>
                <p:cNvPr id="37" name="Straight Connector 12">
                  <a:extLst>
                    <a:ext uri="{FF2B5EF4-FFF2-40B4-BE49-F238E27FC236}">
                      <a16:creationId xmlns:a16="http://schemas.microsoft.com/office/drawing/2014/main" id="{C87BDBEE-C269-1AFF-568B-BF4AEABAA04D}"/>
                    </a:ext>
                  </a:extLst>
                </p:cNvPr>
                <p:cNvCxnSpPr/>
                <p:nvPr/>
              </p:nvCxnSpPr>
              <p:spPr bwMode="auto">
                <a:xfrm>
                  <a:off x="3311691" y="2029905"/>
                  <a:ext cx="0" cy="288032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FF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38" name="Straight Connector 15">
                  <a:extLst>
                    <a:ext uri="{FF2B5EF4-FFF2-40B4-BE49-F238E27FC236}">
                      <a16:creationId xmlns:a16="http://schemas.microsoft.com/office/drawing/2014/main" id="{D62B4F11-86B1-5E69-F4C8-A3948F94C912}"/>
                    </a:ext>
                  </a:extLst>
                </p:cNvPr>
                <p:cNvCxnSpPr/>
                <p:nvPr/>
              </p:nvCxnSpPr>
              <p:spPr bwMode="auto">
                <a:xfrm>
                  <a:off x="3983765" y="2029905"/>
                  <a:ext cx="0" cy="2880320"/>
                </a:xfrm>
                <a:prstGeom prst="line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rgbClr val="FFFF00"/>
                  </a:solidFill>
                  <a:prstDash val="sysDash"/>
                  <a:round/>
                  <a:headEnd type="none" w="med" len="med"/>
                  <a:tailEnd type="none" w="med" len="med"/>
                </a:ln>
                <a:effectLst/>
              </p:spPr>
            </p:cxnSp>
            <p:sp>
              <p:nvSpPr>
                <p:cNvPr id="39" name="TextBox 14">
                  <a:extLst>
                    <a:ext uri="{FF2B5EF4-FFF2-40B4-BE49-F238E27FC236}">
                      <a16:creationId xmlns:a16="http://schemas.microsoft.com/office/drawing/2014/main" id="{DCB21E15-9195-B0B7-FC79-379AC1F50C8A}"/>
                    </a:ext>
                  </a:extLst>
                </p:cNvPr>
                <p:cNvSpPr txBox="1"/>
                <p:nvPr/>
              </p:nvSpPr>
              <p:spPr>
                <a:xfrm>
                  <a:off x="3171360" y="1522373"/>
                  <a:ext cx="952734" cy="43741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800" dirty="0">
                      <a:latin typeface="Titillium Web" pitchFamily="2" charset="77"/>
                      <a:cs typeface="Calibri" panose="020F0502020204030204" pitchFamily="34" charset="0"/>
                    </a:rPr>
                    <a:t>Tumor</a:t>
                  </a:r>
                </a:p>
              </p:txBody>
            </p:sp>
            <p:cxnSp>
              <p:nvCxnSpPr>
                <p:cNvPr id="40" name="Straight Arrow Connector 17">
                  <a:extLst>
                    <a:ext uri="{FF2B5EF4-FFF2-40B4-BE49-F238E27FC236}">
                      <a16:creationId xmlns:a16="http://schemas.microsoft.com/office/drawing/2014/main" id="{77FAD59E-9B2B-E85D-0474-C8E3F0083CDA}"/>
                    </a:ext>
                  </a:extLst>
                </p:cNvPr>
                <p:cNvCxnSpPr/>
                <p:nvPr/>
              </p:nvCxnSpPr>
              <p:spPr bwMode="auto">
                <a:xfrm>
                  <a:off x="3311691" y="1957897"/>
                  <a:ext cx="672075" cy="0"/>
                </a:xfrm>
                <a:prstGeom prst="straightConnector1">
                  <a:avLst/>
                </a:prstGeom>
                <a:solidFill>
                  <a:schemeClr val="accent1"/>
                </a:solidFill>
                <a:ln w="38100" cap="flat" cmpd="sng" algn="ctr">
                  <a:solidFill>
                    <a:schemeClr val="accent1"/>
                  </a:solidFill>
                  <a:prstDash val="solid"/>
                  <a:round/>
                  <a:headEnd type="arrow"/>
                  <a:tailEnd type="arrow"/>
                </a:ln>
                <a:effectLst/>
              </p:spPr>
            </p:cxnSp>
          </p:grpSp>
          <p:grpSp>
            <p:nvGrpSpPr>
              <p:cNvPr id="28" name="Group 7">
                <a:extLst>
                  <a:ext uri="{FF2B5EF4-FFF2-40B4-BE49-F238E27FC236}">
                    <a16:creationId xmlns:a16="http://schemas.microsoft.com/office/drawing/2014/main" id="{935F3D6B-E601-E954-6E90-490AF78559C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5467" y="2029826"/>
                <a:ext cx="4032448" cy="2088313"/>
                <a:chOff x="1572" y="580"/>
                <a:chExt cx="3264" cy="2252"/>
              </a:xfrm>
            </p:grpSpPr>
            <p:sp>
              <p:nvSpPr>
                <p:cNvPr id="35" name="Freeform 8">
                  <a:extLst>
                    <a:ext uri="{FF2B5EF4-FFF2-40B4-BE49-F238E27FC236}">
                      <a16:creationId xmlns:a16="http://schemas.microsoft.com/office/drawing/2014/main" id="{1902A55B-1CE6-2C46-F0B3-866148325B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2" y="1046"/>
                  <a:ext cx="3264" cy="1786"/>
                </a:xfrm>
                <a:custGeom>
                  <a:avLst/>
                  <a:gdLst>
                    <a:gd name="T0" fmla="*/ 0 w 3408"/>
                    <a:gd name="T1" fmla="*/ 543 h 1865"/>
                    <a:gd name="T2" fmla="*/ 20 w 3408"/>
                    <a:gd name="T3" fmla="*/ 343 h 1865"/>
                    <a:gd name="T4" fmla="*/ 33 w 3408"/>
                    <a:gd name="T5" fmla="*/ 228 h 1865"/>
                    <a:gd name="T6" fmla="*/ 57 w 3408"/>
                    <a:gd name="T7" fmla="*/ 110 h 1865"/>
                    <a:gd name="T8" fmla="*/ 76 w 3408"/>
                    <a:gd name="T9" fmla="*/ 49 h 1865"/>
                    <a:gd name="T10" fmla="*/ 96 w 3408"/>
                    <a:gd name="T11" fmla="*/ 13 h 1865"/>
                    <a:gd name="T12" fmla="*/ 124 w 3408"/>
                    <a:gd name="T13" fmla="*/ 1 h 1865"/>
                    <a:gd name="T14" fmla="*/ 157 w 3408"/>
                    <a:gd name="T15" fmla="*/ 21 h 1865"/>
                    <a:gd name="T16" fmla="*/ 200 w 3408"/>
                    <a:gd name="T17" fmla="*/ 57 h 1865"/>
                    <a:gd name="T18" fmla="*/ 248 w 3408"/>
                    <a:gd name="T19" fmla="*/ 110 h 1865"/>
                    <a:gd name="T20" fmla="*/ 373 w 3408"/>
                    <a:gd name="T21" fmla="*/ 228 h 1865"/>
                    <a:gd name="T22" fmla="*/ 447 w 3408"/>
                    <a:gd name="T23" fmla="*/ 305 h 1865"/>
                    <a:gd name="T24" fmla="*/ 572 w 3408"/>
                    <a:gd name="T25" fmla="*/ 414 h 1865"/>
                    <a:gd name="T26" fmla="*/ 719 w 3408"/>
                    <a:gd name="T27" fmla="*/ 520 h 1865"/>
                    <a:gd name="T28" fmla="*/ 839 w 3408"/>
                    <a:gd name="T29" fmla="*/ 605 h 1865"/>
                    <a:gd name="T30" fmla="*/ 987 w 3408"/>
                    <a:gd name="T31" fmla="*/ 694 h 1865"/>
                    <a:gd name="T32" fmla="*/ 1115 w 3408"/>
                    <a:gd name="T33" fmla="*/ 767 h 1865"/>
                    <a:gd name="T34" fmla="*/ 1258 w 3408"/>
                    <a:gd name="T35" fmla="*/ 839 h 1865"/>
                    <a:gd name="T36" fmla="*/ 1472 w 3408"/>
                    <a:gd name="T37" fmla="*/ 938 h 1865"/>
                    <a:gd name="T38" fmla="*/ 1650 w 3408"/>
                    <a:gd name="T39" fmla="*/ 1001 h 1865"/>
                    <a:gd name="T40" fmla="*/ 1804 w 3408"/>
                    <a:gd name="T41" fmla="*/ 1051 h 1865"/>
                    <a:gd name="T42" fmla="*/ 1939 w 3408"/>
                    <a:gd name="T43" fmla="*/ 1091 h 1865"/>
                    <a:gd name="T44" fmla="*/ 2029 w 3408"/>
                    <a:gd name="T45" fmla="*/ 1110 h 186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3408"/>
                    <a:gd name="T70" fmla="*/ 0 h 1865"/>
                    <a:gd name="T71" fmla="*/ 3408 w 3408"/>
                    <a:gd name="T72" fmla="*/ 1865 h 186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3408" h="1865">
                      <a:moveTo>
                        <a:pt x="0" y="913"/>
                      </a:moveTo>
                      <a:cubicBezTo>
                        <a:pt x="11" y="789"/>
                        <a:pt x="23" y="665"/>
                        <a:pt x="32" y="577"/>
                      </a:cubicBezTo>
                      <a:cubicBezTo>
                        <a:pt x="41" y="489"/>
                        <a:pt x="45" y="450"/>
                        <a:pt x="56" y="385"/>
                      </a:cubicBezTo>
                      <a:cubicBezTo>
                        <a:pt x="67" y="320"/>
                        <a:pt x="84" y="236"/>
                        <a:pt x="96" y="185"/>
                      </a:cubicBezTo>
                      <a:cubicBezTo>
                        <a:pt x="108" y="134"/>
                        <a:pt x="117" y="108"/>
                        <a:pt x="128" y="81"/>
                      </a:cubicBezTo>
                      <a:cubicBezTo>
                        <a:pt x="139" y="54"/>
                        <a:pt x="147" y="38"/>
                        <a:pt x="160" y="25"/>
                      </a:cubicBezTo>
                      <a:cubicBezTo>
                        <a:pt x="173" y="12"/>
                        <a:pt x="191" y="0"/>
                        <a:pt x="208" y="1"/>
                      </a:cubicBezTo>
                      <a:cubicBezTo>
                        <a:pt x="225" y="2"/>
                        <a:pt x="243" y="17"/>
                        <a:pt x="264" y="33"/>
                      </a:cubicBezTo>
                      <a:cubicBezTo>
                        <a:pt x="285" y="49"/>
                        <a:pt x="311" y="72"/>
                        <a:pt x="336" y="97"/>
                      </a:cubicBezTo>
                      <a:cubicBezTo>
                        <a:pt x="361" y="122"/>
                        <a:pt x="368" y="137"/>
                        <a:pt x="416" y="185"/>
                      </a:cubicBezTo>
                      <a:cubicBezTo>
                        <a:pt x="464" y="233"/>
                        <a:pt x="568" y="330"/>
                        <a:pt x="624" y="385"/>
                      </a:cubicBezTo>
                      <a:cubicBezTo>
                        <a:pt x="680" y="440"/>
                        <a:pt x="696" y="461"/>
                        <a:pt x="752" y="513"/>
                      </a:cubicBezTo>
                      <a:cubicBezTo>
                        <a:pt x="808" y="565"/>
                        <a:pt x="884" y="637"/>
                        <a:pt x="960" y="697"/>
                      </a:cubicBezTo>
                      <a:cubicBezTo>
                        <a:pt x="1036" y="757"/>
                        <a:pt x="1133" y="820"/>
                        <a:pt x="1208" y="873"/>
                      </a:cubicBezTo>
                      <a:cubicBezTo>
                        <a:pt x="1283" y="926"/>
                        <a:pt x="1333" y="968"/>
                        <a:pt x="1408" y="1017"/>
                      </a:cubicBezTo>
                      <a:cubicBezTo>
                        <a:pt x="1483" y="1066"/>
                        <a:pt x="1579" y="1124"/>
                        <a:pt x="1656" y="1169"/>
                      </a:cubicBezTo>
                      <a:cubicBezTo>
                        <a:pt x="1733" y="1214"/>
                        <a:pt x="1796" y="1249"/>
                        <a:pt x="1872" y="1289"/>
                      </a:cubicBezTo>
                      <a:cubicBezTo>
                        <a:pt x="1948" y="1329"/>
                        <a:pt x="2012" y="1361"/>
                        <a:pt x="2112" y="1409"/>
                      </a:cubicBezTo>
                      <a:cubicBezTo>
                        <a:pt x="2212" y="1457"/>
                        <a:pt x="2363" y="1532"/>
                        <a:pt x="2472" y="1577"/>
                      </a:cubicBezTo>
                      <a:cubicBezTo>
                        <a:pt x="2581" y="1622"/>
                        <a:pt x="2675" y="1649"/>
                        <a:pt x="2768" y="1681"/>
                      </a:cubicBezTo>
                      <a:cubicBezTo>
                        <a:pt x="2861" y="1713"/>
                        <a:pt x="2951" y="1744"/>
                        <a:pt x="3032" y="1769"/>
                      </a:cubicBezTo>
                      <a:cubicBezTo>
                        <a:pt x="3113" y="1794"/>
                        <a:pt x="3193" y="1817"/>
                        <a:pt x="3256" y="1833"/>
                      </a:cubicBezTo>
                      <a:cubicBezTo>
                        <a:pt x="3319" y="1849"/>
                        <a:pt x="3379" y="1858"/>
                        <a:pt x="3408" y="1865"/>
                      </a:cubicBezTo>
                    </a:path>
                  </a:pathLst>
                </a:custGeom>
                <a:noFill/>
                <a:ln w="38100">
                  <a:solidFill>
                    <a:schemeClr val="accent6">
                      <a:lumMod val="60000"/>
                      <a:lumOff val="40000"/>
                    </a:schemeClr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36" name="Text Box 9">
                  <a:extLst>
                    <a:ext uri="{FF2B5EF4-FFF2-40B4-BE49-F238E27FC236}">
                      <a16:creationId xmlns:a16="http://schemas.microsoft.com/office/drawing/2014/main" id="{C5F9F963-807C-7743-687F-B47E365EC16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572" y="580"/>
                  <a:ext cx="997" cy="5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de-DE" sz="2667" dirty="0">
                      <a:solidFill>
                        <a:schemeClr val="accent6">
                          <a:lumMod val="60000"/>
                          <a:lumOff val="40000"/>
                        </a:schemeClr>
                      </a:solidFill>
                      <a:ea typeface="MS PGothic" charset="0"/>
                      <a:cs typeface="MS PGothic" charset="0"/>
                    </a:rPr>
                    <a:t>Fotões</a:t>
                  </a:r>
                  <a:endParaRPr lang="en-US" sz="2667" dirty="0">
                    <a:solidFill>
                      <a:schemeClr val="accent6">
                        <a:lumMod val="60000"/>
                        <a:lumOff val="40000"/>
                      </a:schemeClr>
                    </a:solidFill>
                    <a:ea typeface="MS PGothic" charset="0"/>
                    <a:cs typeface="MS PGothic" charset="0"/>
                  </a:endParaRPr>
                </a:p>
              </p:txBody>
            </p:sp>
          </p:grpSp>
          <p:grpSp>
            <p:nvGrpSpPr>
              <p:cNvPr id="29" name="Group 19">
                <a:extLst>
                  <a:ext uri="{FF2B5EF4-FFF2-40B4-BE49-F238E27FC236}">
                    <a16:creationId xmlns:a16="http://schemas.microsoft.com/office/drawing/2014/main" id="{AF77B763-8660-0712-D89C-27869A58A6B0}"/>
                  </a:ext>
                </a:extLst>
              </p:cNvPr>
              <p:cNvGrpSpPr/>
              <p:nvPr/>
            </p:nvGrpSpPr>
            <p:grpSpPr>
              <a:xfrm>
                <a:off x="1295467" y="2309001"/>
                <a:ext cx="3993070" cy="2641295"/>
                <a:chOff x="1295467" y="2309001"/>
                <a:chExt cx="3993070" cy="2641295"/>
              </a:xfrm>
            </p:grpSpPr>
            <p:sp>
              <p:nvSpPr>
                <p:cNvPr id="33" name="Freeform 16">
                  <a:extLst>
                    <a:ext uri="{FF2B5EF4-FFF2-40B4-BE49-F238E27FC236}">
                      <a16:creationId xmlns:a16="http://schemas.microsoft.com/office/drawing/2014/main" id="{171B8656-24F4-884E-17BC-2BF11B26CD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95467" y="2502024"/>
                  <a:ext cx="3552395" cy="2448272"/>
                </a:xfrm>
                <a:custGeom>
                  <a:avLst/>
                  <a:gdLst>
                    <a:gd name="T0" fmla="*/ 0 w 2108"/>
                    <a:gd name="T1" fmla="*/ 2147483647 h 2038"/>
                    <a:gd name="T2" fmla="*/ 2147483647 w 2108"/>
                    <a:gd name="T3" fmla="*/ 2147483647 h 2038"/>
                    <a:gd name="T4" fmla="*/ 2147483647 w 2108"/>
                    <a:gd name="T5" fmla="*/ 2147483647 h 2038"/>
                    <a:gd name="T6" fmla="*/ 2147483647 w 2108"/>
                    <a:gd name="T7" fmla="*/ 2147483647 h 2038"/>
                    <a:gd name="T8" fmla="*/ 2147483647 w 2108"/>
                    <a:gd name="T9" fmla="*/ 2147483647 h 2038"/>
                    <a:gd name="T10" fmla="*/ 2147483647 w 2108"/>
                    <a:gd name="T11" fmla="*/ 2147483647 h 2038"/>
                    <a:gd name="T12" fmla="*/ 2147483647 w 2108"/>
                    <a:gd name="T13" fmla="*/ 2147483647 h 2038"/>
                    <a:gd name="T14" fmla="*/ 2147483647 w 2108"/>
                    <a:gd name="T15" fmla="*/ 2147483647 h 2038"/>
                    <a:gd name="T16" fmla="*/ 2147483647 w 2108"/>
                    <a:gd name="T17" fmla="*/ 2147483647 h 2038"/>
                    <a:gd name="T18" fmla="*/ 2147483647 w 2108"/>
                    <a:gd name="T19" fmla="*/ 2147483647 h 2038"/>
                    <a:gd name="T20" fmla="*/ 2147483647 w 2108"/>
                    <a:gd name="T21" fmla="*/ 2147483647 h 2038"/>
                    <a:gd name="T22" fmla="*/ 2147483647 w 2108"/>
                    <a:gd name="T23" fmla="*/ 2147483647 h 2038"/>
                    <a:gd name="T24" fmla="*/ 2147483647 w 2108"/>
                    <a:gd name="T25" fmla="*/ 2147483647 h 2038"/>
                    <a:gd name="T26" fmla="*/ 2147483647 w 2108"/>
                    <a:gd name="T27" fmla="*/ 2147483647 h 2038"/>
                    <a:gd name="T28" fmla="*/ 2147483647 w 2108"/>
                    <a:gd name="T29" fmla="*/ 2147483647 h 2038"/>
                    <a:gd name="T30" fmla="*/ 2147483647 w 2108"/>
                    <a:gd name="T31" fmla="*/ 0 h 2038"/>
                    <a:gd name="T32" fmla="*/ 2147483647 w 2108"/>
                    <a:gd name="T33" fmla="*/ 2147483647 h 2038"/>
                    <a:gd name="T34" fmla="*/ 2147483647 w 2108"/>
                    <a:gd name="T35" fmla="*/ 2147483647 h 2038"/>
                    <a:gd name="T36" fmla="*/ 2147483647 w 2108"/>
                    <a:gd name="T37" fmla="*/ 2147483647 h 2038"/>
                    <a:gd name="T38" fmla="*/ 2147483647 w 2108"/>
                    <a:gd name="T39" fmla="*/ 2147483647 h 2038"/>
                    <a:gd name="T40" fmla="*/ 2147483647 w 2108"/>
                    <a:gd name="T41" fmla="*/ 2147483647 h 2038"/>
                    <a:gd name="T42" fmla="*/ 2147483647 w 2108"/>
                    <a:gd name="T43" fmla="*/ 2147483647 h 2038"/>
                    <a:gd name="T44" fmla="*/ 2147483647 w 2108"/>
                    <a:gd name="T45" fmla="*/ 2147483647 h 2038"/>
                    <a:gd name="T46" fmla="*/ 2147483647 w 2108"/>
                    <a:gd name="T47" fmla="*/ 2147483647 h 2038"/>
                    <a:gd name="T48" fmla="*/ 2147483647 w 2108"/>
                    <a:gd name="T49" fmla="*/ 2147483647 h 2038"/>
                    <a:gd name="T50" fmla="*/ 2147483647 w 2108"/>
                    <a:gd name="T51" fmla="*/ 2147483647 h 2038"/>
                    <a:gd name="T52" fmla="*/ 2147483647 w 2108"/>
                    <a:gd name="T53" fmla="*/ 2147483647 h 2038"/>
                    <a:gd name="T54" fmla="*/ 2147483647 w 2108"/>
                    <a:gd name="T55" fmla="*/ 2147483647 h 2038"/>
                    <a:gd name="T56" fmla="*/ 2147483647 w 2108"/>
                    <a:gd name="T57" fmla="*/ 2147483647 h 2038"/>
                    <a:gd name="T58" fmla="*/ 2147483647 w 2108"/>
                    <a:gd name="T59" fmla="*/ 2147483647 h 2038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2108"/>
                    <a:gd name="T91" fmla="*/ 0 h 2038"/>
                    <a:gd name="T92" fmla="*/ 2108 w 2108"/>
                    <a:gd name="T93" fmla="*/ 2038 h 2038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2108" h="2038">
                      <a:moveTo>
                        <a:pt x="0" y="1418"/>
                      </a:moveTo>
                      <a:lnTo>
                        <a:pt x="243" y="1418"/>
                      </a:lnTo>
                      <a:lnTo>
                        <a:pt x="542" y="1392"/>
                      </a:lnTo>
                      <a:lnTo>
                        <a:pt x="769" y="1358"/>
                      </a:lnTo>
                      <a:lnTo>
                        <a:pt x="975" y="1315"/>
                      </a:lnTo>
                      <a:lnTo>
                        <a:pt x="1106" y="1263"/>
                      </a:lnTo>
                      <a:lnTo>
                        <a:pt x="1185" y="1220"/>
                      </a:lnTo>
                      <a:lnTo>
                        <a:pt x="1261" y="1160"/>
                      </a:lnTo>
                      <a:lnTo>
                        <a:pt x="1316" y="1091"/>
                      </a:lnTo>
                      <a:lnTo>
                        <a:pt x="1383" y="979"/>
                      </a:lnTo>
                      <a:lnTo>
                        <a:pt x="1429" y="833"/>
                      </a:lnTo>
                      <a:lnTo>
                        <a:pt x="1467" y="627"/>
                      </a:lnTo>
                      <a:lnTo>
                        <a:pt x="1484" y="369"/>
                      </a:lnTo>
                      <a:lnTo>
                        <a:pt x="1501" y="163"/>
                      </a:lnTo>
                      <a:lnTo>
                        <a:pt x="1509" y="51"/>
                      </a:lnTo>
                      <a:lnTo>
                        <a:pt x="1530" y="0"/>
                      </a:lnTo>
                      <a:lnTo>
                        <a:pt x="1551" y="34"/>
                      </a:lnTo>
                      <a:lnTo>
                        <a:pt x="1564" y="206"/>
                      </a:lnTo>
                      <a:lnTo>
                        <a:pt x="1577" y="593"/>
                      </a:lnTo>
                      <a:lnTo>
                        <a:pt x="1581" y="1014"/>
                      </a:lnTo>
                      <a:lnTo>
                        <a:pt x="1593" y="1495"/>
                      </a:lnTo>
                      <a:lnTo>
                        <a:pt x="1606" y="1676"/>
                      </a:lnTo>
                      <a:lnTo>
                        <a:pt x="1631" y="1856"/>
                      </a:lnTo>
                      <a:lnTo>
                        <a:pt x="1657" y="1959"/>
                      </a:lnTo>
                      <a:lnTo>
                        <a:pt x="1699" y="2011"/>
                      </a:lnTo>
                      <a:lnTo>
                        <a:pt x="1732" y="2028"/>
                      </a:lnTo>
                      <a:lnTo>
                        <a:pt x="1774" y="2037"/>
                      </a:lnTo>
                      <a:lnTo>
                        <a:pt x="1917" y="2037"/>
                      </a:lnTo>
                      <a:lnTo>
                        <a:pt x="1951" y="2037"/>
                      </a:lnTo>
                      <a:lnTo>
                        <a:pt x="2107" y="2037"/>
                      </a:lnTo>
                    </a:path>
                  </a:pathLst>
                </a:custGeom>
                <a:noFill/>
                <a:ln w="25400" cap="rnd">
                  <a:solidFill>
                    <a:srgbClr val="FF6600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34" name="Text Box 9">
                  <a:extLst>
                    <a:ext uri="{FF2B5EF4-FFF2-40B4-BE49-F238E27FC236}">
                      <a16:creationId xmlns:a16="http://schemas.microsoft.com/office/drawing/2014/main" id="{79F79EBF-92A5-EBC5-2A1D-277FD1D92F6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924061" y="2309001"/>
                  <a:ext cx="1364476" cy="50276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>
                      <a:solidFill>
                        <a:srgbClr val="000000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defTabSz="7620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defTabSz="7620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de-DE" sz="2667" dirty="0">
                      <a:solidFill>
                        <a:srgbClr val="FF6600"/>
                      </a:solidFill>
                      <a:ea typeface="MS PGothic" charset="0"/>
                      <a:cs typeface="MS PGothic" charset="0"/>
                    </a:rPr>
                    <a:t>Protões</a:t>
                  </a:r>
                  <a:endParaRPr lang="en-US" sz="2667" dirty="0">
                    <a:solidFill>
                      <a:srgbClr val="FF6600"/>
                    </a:solidFill>
                    <a:ea typeface="MS PGothic" charset="0"/>
                    <a:cs typeface="MS PGothic" charset="0"/>
                  </a:endParaRPr>
                </a:p>
              </p:txBody>
            </p:sp>
          </p:grpSp>
          <p:grpSp>
            <p:nvGrpSpPr>
              <p:cNvPr id="30" name="Group 13">
                <a:extLst>
                  <a:ext uri="{FF2B5EF4-FFF2-40B4-BE49-F238E27FC236}">
                    <a16:creationId xmlns:a16="http://schemas.microsoft.com/office/drawing/2014/main" id="{0B6B9971-F5D4-2C65-DE0F-CF66DCFD5F35}"/>
                  </a:ext>
                </a:extLst>
              </p:cNvPr>
              <p:cNvGrpSpPr/>
              <p:nvPr/>
            </p:nvGrpSpPr>
            <p:grpSpPr>
              <a:xfrm>
                <a:off x="901549" y="4087197"/>
                <a:ext cx="3552395" cy="828552"/>
                <a:chOff x="988977" y="4085532"/>
                <a:chExt cx="3552395" cy="828552"/>
              </a:xfrm>
            </p:grpSpPr>
            <p:sp>
              <p:nvSpPr>
                <p:cNvPr id="31" name="TextBox 7">
                  <a:extLst>
                    <a:ext uri="{FF2B5EF4-FFF2-40B4-BE49-F238E27FC236}">
                      <a16:creationId xmlns:a16="http://schemas.microsoft.com/office/drawing/2014/main" id="{8D1FD6C8-0837-6775-3910-F898584DB8C3}"/>
                    </a:ext>
                  </a:extLst>
                </p:cNvPr>
                <p:cNvSpPr txBox="1"/>
                <p:nvPr/>
              </p:nvSpPr>
              <p:spPr>
                <a:xfrm>
                  <a:off x="1431306" y="4452419"/>
                  <a:ext cx="84125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b="1" dirty="0" err="1">
                      <a:solidFill>
                        <a:schemeClr val="bg2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rPr>
                    <a:t>Feixe</a:t>
                  </a:r>
                  <a:endParaRPr lang="en-US" sz="2400" b="1" dirty="0">
                    <a:solidFill>
                      <a:schemeClr val="bg2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pic>
              <p:nvPicPr>
                <p:cNvPr id="32" name="Picture 9">
                  <a:extLst>
                    <a:ext uri="{FF2B5EF4-FFF2-40B4-BE49-F238E27FC236}">
                      <a16:creationId xmlns:a16="http://schemas.microsoft.com/office/drawing/2014/main" id="{012FCAB5-E88D-301F-5FDA-BAECEC49F79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hq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-1"/>
                <a:stretch/>
              </p:blipFill>
              <p:spPr>
                <a:xfrm>
                  <a:off x="988977" y="4085532"/>
                  <a:ext cx="3552395" cy="823028"/>
                </a:xfrm>
                <a:prstGeom prst="rect">
                  <a:avLst/>
                </a:prstGeom>
              </p:spPr>
            </p:pic>
          </p:grpSp>
        </p:grpSp>
        <p:sp>
          <p:nvSpPr>
            <p:cNvPr id="23" name="TextBox 25">
              <a:extLst>
                <a:ext uri="{FF2B5EF4-FFF2-40B4-BE49-F238E27FC236}">
                  <a16:creationId xmlns:a16="http://schemas.microsoft.com/office/drawing/2014/main" id="{C34A43B3-9B6E-606B-7E8F-FE73B7BEF695}"/>
                </a:ext>
              </a:extLst>
            </p:cNvPr>
            <p:cNvSpPr txBox="1"/>
            <p:nvPr/>
          </p:nvSpPr>
          <p:spPr>
            <a:xfrm>
              <a:off x="384632" y="2298896"/>
              <a:ext cx="9605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Dose  </a:t>
              </a:r>
            </a:p>
          </p:txBody>
        </p:sp>
        <p:sp>
          <p:nvSpPr>
            <p:cNvPr id="24" name="TextBox 26">
              <a:extLst>
                <a:ext uri="{FF2B5EF4-FFF2-40B4-BE49-F238E27FC236}">
                  <a16:creationId xmlns:a16="http://schemas.microsoft.com/office/drawing/2014/main" id="{391841E3-DCB1-B282-88BC-506652CEFBD0}"/>
                </a:ext>
              </a:extLst>
            </p:cNvPr>
            <p:cNvSpPr txBox="1"/>
            <p:nvPr/>
          </p:nvSpPr>
          <p:spPr>
            <a:xfrm rot="16200000">
              <a:off x="690793" y="1955691"/>
              <a:ext cx="516488" cy="461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400" b="1" dirty="0">
                  <a:latin typeface="Calibri" panose="020F0502020204030204" pitchFamily="34" charset="0"/>
                  <a:cs typeface="Calibri" panose="020F0502020204030204" pitchFamily="34" charset="0"/>
                </a:rPr>
                <a:t>-&gt;</a:t>
              </a:r>
            </a:p>
          </p:txBody>
        </p:sp>
      </p:grp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D17DB06F-DE10-DABC-541B-395655D5FEA6}"/>
              </a:ext>
            </a:extLst>
          </p:cNvPr>
          <p:cNvSpPr txBox="1"/>
          <p:nvPr/>
        </p:nvSpPr>
        <p:spPr>
          <a:xfrm>
            <a:off x="395910" y="2830832"/>
            <a:ext cx="22445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latin typeface="Titillium Web" pitchFamily="2" charset="77"/>
              </a:rPr>
              <a:t>Pico de </a:t>
            </a:r>
            <a:r>
              <a:rPr lang="pt-PT" sz="2800" dirty="0" err="1">
                <a:latin typeface="Titillium Web" pitchFamily="2" charset="77"/>
              </a:rPr>
              <a:t>Bragg</a:t>
            </a:r>
            <a:endParaRPr lang="pt-PT" sz="2800" dirty="0">
              <a:latin typeface="Titillium Web" pitchFamily="2" charset="77"/>
            </a:endParaRPr>
          </a:p>
        </p:txBody>
      </p:sp>
      <p:pic>
        <p:nvPicPr>
          <p:cNvPr id="42" name="Picture 1">
            <a:extLst>
              <a:ext uri="{FF2B5EF4-FFF2-40B4-BE49-F238E27FC236}">
                <a16:creationId xmlns:a16="http://schemas.microsoft.com/office/drawing/2014/main" id="{205FC8B7-C38F-1451-EB7C-FA730CE1D0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/>
          <a:srcRect b="12091"/>
          <a:stretch/>
        </p:blipFill>
        <p:spPr bwMode="auto">
          <a:xfrm>
            <a:off x="2592719" y="3368089"/>
            <a:ext cx="6548536" cy="28091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6005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Vantagens</a:t>
              </a:r>
            </a:p>
          </p:txBody>
        </p:sp>
      </p:grpSp>
      <p:pic>
        <p:nvPicPr>
          <p:cNvPr id="2" name="Picture 5">
            <a:extLst>
              <a:ext uri="{FF2B5EF4-FFF2-40B4-BE49-F238E27FC236}">
                <a16:creationId xmlns:a16="http://schemas.microsoft.com/office/drawing/2014/main" id="{9EA390E7-30F8-483E-8747-F9ABE10ECC1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"/>
          <a:stretch/>
        </p:blipFill>
        <p:spPr>
          <a:xfrm>
            <a:off x="3347863" y="4047193"/>
            <a:ext cx="5605200" cy="1837089"/>
          </a:xfrm>
          <a:prstGeom prst="rect">
            <a:avLst/>
          </a:prstGeom>
        </p:spPr>
      </p:pic>
      <p:pic>
        <p:nvPicPr>
          <p:cNvPr id="3" name="Picture 7">
            <a:extLst>
              <a:ext uri="{FF2B5EF4-FFF2-40B4-BE49-F238E27FC236}">
                <a16:creationId xmlns:a16="http://schemas.microsoft.com/office/drawing/2014/main" id="{B76DB8DE-8980-E145-17D1-0FE20C6046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321503"/>
            <a:ext cx="5598000" cy="1795633"/>
          </a:xfrm>
          <a:prstGeom prst="rect">
            <a:avLst/>
          </a:prstGeom>
        </p:spPr>
      </p:pic>
      <p:sp>
        <p:nvSpPr>
          <p:cNvPr id="4" name="TextBox 8">
            <a:extLst>
              <a:ext uri="{FF2B5EF4-FFF2-40B4-BE49-F238E27FC236}">
                <a16:creationId xmlns:a16="http://schemas.microsoft.com/office/drawing/2014/main" id="{D9184DEA-731C-2B06-678D-F667CA851469}"/>
              </a:ext>
            </a:extLst>
          </p:cNvPr>
          <p:cNvSpPr txBox="1"/>
          <p:nvPr/>
        </p:nvSpPr>
        <p:spPr>
          <a:xfrm>
            <a:off x="6569327" y="917707"/>
            <a:ext cx="24144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>
                <a:latin typeface="Titillium Web" pitchFamily="2" charset="77"/>
              </a:rPr>
              <a:t>Protões/</a:t>
            </a:r>
            <a:r>
              <a:rPr lang="pt-PT" sz="2400" b="1" dirty="0" err="1">
                <a:latin typeface="Titillium Web" pitchFamily="2" charset="77"/>
              </a:rPr>
              <a:t>Prótons</a:t>
            </a:r>
            <a:endParaRPr lang="pt-PT" sz="2400" b="1" dirty="0">
              <a:latin typeface="Titillium Web" pitchFamily="2" charset="77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B0970809-596F-61F7-3137-BCEB17AF13F1}"/>
              </a:ext>
            </a:extLst>
          </p:cNvPr>
          <p:cNvSpPr txBox="1"/>
          <p:nvPr/>
        </p:nvSpPr>
        <p:spPr>
          <a:xfrm>
            <a:off x="409734" y="1700808"/>
            <a:ext cx="3120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>
                <a:latin typeface="Titillium Web" pitchFamily="2" charset="77"/>
              </a:rPr>
              <a:t>Os protões/</a:t>
            </a:r>
            <a:r>
              <a:rPr lang="pt-PT" sz="1600" b="1" dirty="0" err="1">
                <a:latin typeface="Titillium Web" pitchFamily="2" charset="77"/>
              </a:rPr>
              <a:t>prótons</a:t>
            </a:r>
            <a:r>
              <a:rPr lang="pt-PT" sz="1600" b="1" dirty="0">
                <a:latin typeface="Titillium Web" pitchFamily="2" charset="77"/>
              </a:rPr>
              <a:t> param!</a:t>
            </a:r>
          </a:p>
          <a:p>
            <a:r>
              <a:rPr lang="pt-PT" sz="1600" dirty="0">
                <a:latin typeface="Titillium Web" pitchFamily="2" charset="77"/>
              </a:rPr>
              <a:t>A profundidade onde param depende da sua energia inicial</a:t>
            </a:r>
          </a:p>
        </p:txBody>
      </p:sp>
      <p:sp>
        <p:nvSpPr>
          <p:cNvPr id="6" name="TextBox 12">
            <a:extLst>
              <a:ext uri="{FF2B5EF4-FFF2-40B4-BE49-F238E27FC236}">
                <a16:creationId xmlns:a16="http://schemas.microsoft.com/office/drawing/2014/main" id="{0DA85170-C78A-B39F-E9E0-2DAB7F0A5FBA}"/>
              </a:ext>
            </a:extLst>
          </p:cNvPr>
          <p:cNvSpPr txBox="1"/>
          <p:nvPr/>
        </p:nvSpPr>
        <p:spPr>
          <a:xfrm>
            <a:off x="232313" y="4605745"/>
            <a:ext cx="30435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>
                <a:latin typeface="Titillium Web" pitchFamily="2" charset="77"/>
              </a:rPr>
              <a:t>Os </a:t>
            </a:r>
            <a:r>
              <a:rPr lang="pt-PT" sz="1600" b="1" dirty="0" err="1">
                <a:latin typeface="Titillium Web" pitchFamily="2" charset="77"/>
              </a:rPr>
              <a:t>raios-x</a:t>
            </a:r>
            <a:r>
              <a:rPr lang="pt-PT" sz="1600" b="1" dirty="0">
                <a:latin typeface="Titillium Web" pitchFamily="2" charset="77"/>
              </a:rPr>
              <a:t> e gama não param!</a:t>
            </a:r>
          </a:p>
          <a:p>
            <a:r>
              <a:rPr lang="pt-PT" sz="1600" dirty="0">
                <a:latin typeface="Titillium Web" pitchFamily="2" charset="77"/>
              </a:rPr>
              <a:t>Continuam a atravessar os tecidos normais para além dos tecidos a tratar</a:t>
            </a:r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071B4E00-B0A7-B2BB-47A6-A821EF56F4CA}"/>
              </a:ext>
            </a:extLst>
          </p:cNvPr>
          <p:cNvSpPr/>
          <p:nvPr/>
        </p:nvSpPr>
        <p:spPr>
          <a:xfrm>
            <a:off x="3347864" y="3054668"/>
            <a:ext cx="5593658" cy="108288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b="1" dirty="0">
                <a:solidFill>
                  <a:schemeClr val="bg1"/>
                </a:solidFill>
                <a:latin typeface="Titillium Web" pitchFamily="2" charset="77"/>
              </a:rPr>
              <a:t>A utilização de protões evita irradiação desnecessária do coração, pulmões e intestinos que acontece no caso da radioterapia com </a:t>
            </a:r>
            <a:r>
              <a:rPr lang="pt-PT" sz="1600" b="1" dirty="0" err="1">
                <a:solidFill>
                  <a:schemeClr val="bg1"/>
                </a:solidFill>
                <a:latin typeface="Titillium Web" pitchFamily="2" charset="77"/>
              </a:rPr>
              <a:t>raios-x</a:t>
            </a:r>
            <a:endParaRPr lang="pt-PT" sz="1600" b="1" dirty="0">
              <a:solidFill>
                <a:schemeClr val="bg1"/>
              </a:solidFill>
              <a:latin typeface="Titillium Web" pitchFamily="2" charset="77"/>
            </a:endParaRPr>
          </a:p>
        </p:txBody>
      </p:sp>
      <p:sp>
        <p:nvSpPr>
          <p:cNvPr id="8" name="TextBox 8">
            <a:extLst>
              <a:ext uri="{FF2B5EF4-FFF2-40B4-BE49-F238E27FC236}">
                <a16:creationId xmlns:a16="http://schemas.microsoft.com/office/drawing/2014/main" id="{3DAD3B07-927E-45A0-444C-1A44722B48FC}"/>
              </a:ext>
            </a:extLst>
          </p:cNvPr>
          <p:cNvSpPr txBox="1"/>
          <p:nvPr/>
        </p:nvSpPr>
        <p:spPr>
          <a:xfrm>
            <a:off x="6832220" y="5940293"/>
            <a:ext cx="2151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b="1" dirty="0">
                <a:latin typeface="Titillium Web" pitchFamily="2" charset="77"/>
              </a:rPr>
              <a:t>Fotões/</a:t>
            </a:r>
            <a:r>
              <a:rPr lang="pt-PT" sz="2400" b="1" dirty="0" err="1">
                <a:latin typeface="Titillium Web" pitchFamily="2" charset="77"/>
              </a:rPr>
              <a:t>Fótons</a:t>
            </a:r>
            <a:endParaRPr lang="pt-PT" sz="2400" b="1" dirty="0">
              <a:latin typeface="Titillium Web" pitchFamily="2" charset="77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9FDD7E19-E521-0C3C-41CA-3185E9D8FD6C}"/>
              </a:ext>
            </a:extLst>
          </p:cNvPr>
          <p:cNvSpPr txBox="1"/>
          <p:nvPr/>
        </p:nvSpPr>
        <p:spPr>
          <a:xfrm>
            <a:off x="179512" y="6381328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©2019 João Seco</a:t>
            </a:r>
          </a:p>
        </p:txBody>
      </p:sp>
    </p:spTree>
    <p:extLst>
      <p:ext uri="{BB962C8B-B14F-4D97-AF65-F5344CB8AC3E}">
        <p14:creationId xmlns:p14="http://schemas.microsoft.com/office/powerpoint/2010/main" val="1439873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Vantagens</a:t>
              </a:r>
            </a:p>
          </p:txBody>
        </p:sp>
      </p:grpSp>
      <p:pic>
        <p:nvPicPr>
          <p:cNvPr id="9" name="Imagem 8">
            <a:extLst>
              <a:ext uri="{FF2B5EF4-FFF2-40B4-BE49-F238E27FC236}">
                <a16:creationId xmlns:a16="http://schemas.microsoft.com/office/drawing/2014/main" id="{8ADEA877-1862-427A-E4CD-E74B2D001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54" y="1239549"/>
            <a:ext cx="7472897" cy="5215015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A3473FB5-EC0E-6623-FA55-096BB15F2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669" y="6454564"/>
            <a:ext cx="652991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bg1"/>
                </a:solidFill>
                <a:latin typeface="Arial" charset="0"/>
              </a:defRPr>
            </a:lvl1pPr>
            <a:lvl2pPr marL="742950" indent="-285750">
              <a:defRPr sz="1600">
                <a:solidFill>
                  <a:schemeClr val="bg1"/>
                </a:solidFill>
                <a:latin typeface="Arial" charset="0"/>
              </a:defRPr>
            </a:lvl2pPr>
            <a:lvl3pPr marL="1143000" indent="-228600">
              <a:defRPr sz="1600">
                <a:solidFill>
                  <a:schemeClr val="bg1"/>
                </a:solidFill>
                <a:latin typeface="Arial" charset="0"/>
              </a:defRPr>
            </a:lvl3pPr>
            <a:lvl4pPr marL="1600200" indent="-228600">
              <a:defRPr sz="1600">
                <a:solidFill>
                  <a:schemeClr val="bg1"/>
                </a:solidFill>
                <a:latin typeface="Arial" charset="0"/>
              </a:defRPr>
            </a:lvl4pPr>
            <a:lvl5pPr marL="2057400" indent="-228600">
              <a:defRPr sz="16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1400" i="1" dirty="0" err="1">
                <a:solidFill>
                  <a:schemeClr val="tx1"/>
                </a:solidFill>
              </a:rPr>
              <a:t>Stokkevåg</a:t>
            </a:r>
            <a:r>
              <a:rPr lang="en-GB" altLang="en-US" sz="1400" i="1" dirty="0">
                <a:solidFill>
                  <a:schemeClr val="tx1"/>
                </a:solidFill>
              </a:rPr>
              <a:t> et al., (2014) </a:t>
            </a:r>
            <a:r>
              <a:rPr lang="en-GB" altLang="en-US" sz="1400" i="1" dirty="0" err="1">
                <a:solidFill>
                  <a:schemeClr val="tx1"/>
                </a:solidFill>
              </a:rPr>
              <a:t>Acta</a:t>
            </a:r>
            <a:r>
              <a:rPr lang="en-GB" altLang="en-US" sz="1400" i="1" dirty="0">
                <a:solidFill>
                  <a:schemeClr val="tx1"/>
                </a:solidFill>
              </a:rPr>
              <a:t> </a:t>
            </a:r>
            <a:r>
              <a:rPr lang="en-GB" altLang="en-US" sz="1400" i="1" dirty="0" err="1">
                <a:solidFill>
                  <a:schemeClr val="tx1"/>
                </a:solidFill>
              </a:rPr>
              <a:t>Oncol</a:t>
            </a:r>
            <a:r>
              <a:rPr lang="en-GB" altLang="en-US" sz="1400" i="1" dirty="0">
                <a:solidFill>
                  <a:schemeClr val="tx1"/>
                </a:solidFill>
              </a:rPr>
              <a:t>. 53:8 1051-2</a:t>
            </a:r>
            <a:endParaRPr lang="en-US" altLang="en-US" sz="1400" i="1" dirty="0">
              <a:solidFill>
                <a:schemeClr val="tx1"/>
              </a:solidFill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DEA8D5FD-A14B-BAF5-4524-9C5B45E513FF}"/>
              </a:ext>
            </a:extLst>
          </p:cNvPr>
          <p:cNvSpPr txBox="1"/>
          <p:nvPr/>
        </p:nvSpPr>
        <p:spPr>
          <a:xfrm rot="16200000">
            <a:off x="-149907" y="5625763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©2019 João Seco</a:t>
            </a:r>
          </a:p>
        </p:txBody>
      </p:sp>
    </p:spTree>
    <p:extLst>
      <p:ext uri="{BB962C8B-B14F-4D97-AF65-F5344CB8AC3E}">
        <p14:creationId xmlns:p14="http://schemas.microsoft.com/office/powerpoint/2010/main" val="2074858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5496" y="38290"/>
            <a:ext cx="8409710" cy="942438"/>
            <a:chOff x="-4048201" y="467716"/>
            <a:chExt cx="9537583" cy="1126524"/>
          </a:xfrm>
        </p:grpSpPr>
        <p:sp>
          <p:nvSpPr>
            <p:cNvPr id="13" name="Parallelogram 12"/>
            <p:cNvSpPr/>
            <p:nvPr/>
          </p:nvSpPr>
          <p:spPr bwMode="auto">
            <a:xfrm>
              <a:off x="-4048201" y="467716"/>
              <a:ext cx="9537583" cy="1126524"/>
            </a:xfrm>
            <a:prstGeom prst="parallelogram">
              <a:avLst/>
            </a:prstGeom>
            <a:solidFill>
              <a:srgbClr val="173F6D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50800" tIns="50800" rIns="50800" bIns="50800" numCol="1" rtlCol="0" anchor="ctr" anchorCtr="0" compatLnSpc="1">
              <a:prstTxWarp prst="textNoShape">
                <a:avLst/>
              </a:prstTxWarp>
            </a:bodyPr>
            <a:lstStyle/>
            <a:p>
              <a:pPr marL="228600" marR="0" indent="0" algn="l" defTabSz="457200" rtl="0" eaLnBrk="1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" charset="0"/>
                <a:ea typeface="Helvetica" charset="0"/>
                <a:cs typeface="Helvetica" charset="0"/>
                <a:sym typeface="Helvetica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3623772" y="539969"/>
              <a:ext cx="8803760" cy="698999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pt-PT" sz="3200" dirty="0">
                  <a:solidFill>
                    <a:schemeClr val="bg1"/>
                  </a:solidFill>
                  <a:latin typeface="Titillium Web" panose="00000500000000000000" pitchFamily="2" charset="0"/>
                  <a:cs typeface="Arial" panose="020B0604020202020204" pitchFamily="34" charset="0"/>
                </a:rPr>
                <a:t>// E em Portugal ?</a:t>
              </a:r>
            </a:p>
          </p:txBody>
        </p:sp>
      </p:grpSp>
      <p:pic>
        <p:nvPicPr>
          <p:cNvPr id="3" name="Object 1" descr="preencoded.png">
            <a:extLst>
              <a:ext uri="{FF2B5EF4-FFF2-40B4-BE49-F238E27FC236}">
                <a16:creationId xmlns:a16="http://schemas.microsoft.com/office/drawing/2014/main" id="{1137D499-A194-5EF9-E040-564FAA806D8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7" y="938206"/>
            <a:ext cx="8773338" cy="4981588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7EBC09FA-0C36-69C5-57E7-3A414D2AE76A}"/>
              </a:ext>
            </a:extLst>
          </p:cNvPr>
          <p:cNvSpPr txBox="1"/>
          <p:nvPr/>
        </p:nvSpPr>
        <p:spPr>
          <a:xfrm>
            <a:off x="3800394" y="5162464"/>
            <a:ext cx="1220328" cy="37608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endParaRPr lang="pt-PT" sz="1400" dirty="0">
              <a:solidFill>
                <a:srgbClr val="A5C249">
                  <a:lumMod val="60000"/>
                  <a:lumOff val="40000"/>
                </a:srgbClr>
              </a:solidFill>
              <a:latin typeface="Speak Pro"/>
              <a:ea typeface="+mn-ea"/>
              <a:cs typeface="+mn-cs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9BDD25C3-1AB2-99EE-86AB-993EA20BA191}"/>
              </a:ext>
            </a:extLst>
          </p:cNvPr>
          <p:cNvSpPr txBox="1"/>
          <p:nvPr/>
        </p:nvSpPr>
        <p:spPr>
          <a:xfrm>
            <a:off x="6140181" y="4769537"/>
            <a:ext cx="32086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2100" b="1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50% beneficiam com radioterapia</a:t>
            </a:r>
          </a:p>
        </p:txBody>
      </p:sp>
      <p:cxnSp>
        <p:nvCxnSpPr>
          <p:cNvPr id="6" name="Straight Arrow Connector 4">
            <a:extLst>
              <a:ext uri="{FF2B5EF4-FFF2-40B4-BE49-F238E27FC236}">
                <a16:creationId xmlns:a16="http://schemas.microsoft.com/office/drawing/2014/main" id="{1A832C50-FDF1-8DE8-1401-1FDE38E648C4}"/>
              </a:ext>
            </a:extLst>
          </p:cNvPr>
          <p:cNvCxnSpPr>
            <a:cxnSpLocks/>
          </p:cNvCxnSpPr>
          <p:nvPr/>
        </p:nvCxnSpPr>
        <p:spPr bwMode="auto">
          <a:xfrm flipH="1">
            <a:off x="5032330" y="5264721"/>
            <a:ext cx="1688741" cy="119319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920F4098-9819-B7B2-4EF5-DE7C64A0CD0A}"/>
              </a:ext>
            </a:extLst>
          </p:cNvPr>
          <p:cNvSpPr txBox="1"/>
          <p:nvPr/>
        </p:nvSpPr>
        <p:spPr>
          <a:xfrm>
            <a:off x="35496" y="1556792"/>
            <a:ext cx="14061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©2019 João Seco</a:t>
            </a: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5D583BD3-01EE-250F-DB00-0BD736CFC656}"/>
              </a:ext>
            </a:extLst>
          </p:cNvPr>
          <p:cNvSpPr/>
          <p:nvPr/>
        </p:nvSpPr>
        <p:spPr>
          <a:xfrm>
            <a:off x="173723" y="5912447"/>
            <a:ext cx="8796554" cy="58477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600" u="sng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Pacientes estimados com recomendação para terapia com protões:</a:t>
            </a:r>
          </a:p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pt-PT" sz="160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15% dos pacientes recomendados para radioterapia (50% do Total): </a:t>
            </a:r>
            <a:r>
              <a:rPr lang="pt-PT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itchFamily="2" charset="77"/>
                <a:ea typeface="+mn-ea"/>
                <a:cs typeface="+mn-cs"/>
              </a:rPr>
              <a:t>4200 </a:t>
            </a:r>
            <a:r>
              <a:rPr lang="pt-PT" sz="1600">
                <a:solidFill>
                  <a:prstClr val="black"/>
                </a:solidFill>
                <a:latin typeface="Titillium Web" pitchFamily="2" charset="77"/>
                <a:ea typeface="+mn-ea"/>
                <a:cs typeface="+mn-cs"/>
              </a:rPr>
              <a:t>pacientes/ano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DAD4085C-9535-CFBA-059E-9E86F83F067D}"/>
              </a:ext>
            </a:extLst>
          </p:cNvPr>
          <p:cNvSpPr/>
          <p:nvPr/>
        </p:nvSpPr>
        <p:spPr>
          <a:xfrm>
            <a:off x="113293" y="6550223"/>
            <a:ext cx="88569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4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2017 Hirohiko Tsujii „Overview of Carbon-ion Radiotherapy“ </a:t>
            </a:r>
            <a:r>
              <a:rPr lang="en-US" sz="1400" b="1" dirty="0">
                <a:solidFill>
                  <a:prstClr val="black"/>
                </a:solidFill>
                <a:latin typeface="Speak Pro"/>
                <a:ea typeface="+mn-ea"/>
                <a:cs typeface="+mn-cs"/>
              </a:rPr>
              <a:t>Journal of Physics: Conf. Series 777 (2017) 012032</a:t>
            </a:r>
            <a:endParaRPr lang="de-DE" sz="1400" b="1" dirty="0">
              <a:solidFill>
                <a:prstClr val="black"/>
              </a:solidFill>
              <a:latin typeface="Speak Pr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99695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25400" cap="flat" cmpd="sng" algn="ctr">
          <a:solidFill>
            <a:srgbClr val="4F81BD"/>
          </a:solidFill>
          <a:prstDash val="solid"/>
          <a:round/>
          <a:headEnd type="none" w="med" len="med"/>
          <a:tailEnd type="none" w="med" len="med"/>
        </a:ln>
        <a:effectLst>
          <a:outerShdw dist="23000" dir="5400000" algn="ctr" rotWithShape="0">
            <a:srgbClr val="000000">
              <a:alpha val="34999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l" defTabSz="457200" rtl="0" eaLnBrk="1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PT" sz="12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Helvetica" charset="0"/>
            <a:ea typeface="Helvetica" charset="0"/>
            <a:cs typeface="Helvetica" charset="0"/>
            <a:sym typeface="Helvetica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572E2D"/>
      </a:dk1>
      <a:lt1>
        <a:srgbClr val="2A5657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ACB4B4"/>
      </a:accent3>
      <a:accent4>
        <a:srgbClr val="492625"/>
      </a:accent4>
      <a:accent5>
        <a:srgbClr val="B2C1DB"/>
      </a:accent5>
      <a:accent6>
        <a:srgbClr val="AE4845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4341</TotalTime>
  <Words>751</Words>
  <Application>Microsoft Macintosh PowerPoint</Application>
  <PresentationFormat>Apresentação no Ecrã (4:3)</PresentationFormat>
  <Paragraphs>105</Paragraphs>
  <Slides>13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23" baseType="lpstr">
      <vt:lpstr>Arial</vt:lpstr>
      <vt:lpstr>Calibri</vt:lpstr>
      <vt:lpstr>Helvetica</vt:lpstr>
      <vt:lpstr>Noteworthy Bold</vt:lpstr>
      <vt:lpstr>Open Sans</vt:lpstr>
      <vt:lpstr>Speak Pro</vt:lpstr>
      <vt:lpstr>Times</vt:lpstr>
      <vt:lpstr>Times New Roman</vt:lpstr>
      <vt:lpstr>Titillium Web</vt:lpstr>
      <vt:lpstr>Office Theme</vt:lpstr>
      <vt:lpstr>Prototerapia[PrótonTerapia]:  arma contra o cancro[cancer]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que se faz no LIP (LX) ???</dc:title>
  <dc:creator>Mario.Pimenta</dc:creator>
  <cp:lastModifiedBy>Pedro Morais Salgueiro Teixeira de Abreu</cp:lastModifiedBy>
  <cp:revision>193</cp:revision>
  <cp:lastPrinted>2016-04-05T10:29:02Z</cp:lastPrinted>
  <dcterms:modified xsi:type="dcterms:W3CDTF">2022-09-07T23:31:35Z</dcterms:modified>
</cp:coreProperties>
</file>