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1" r:id="rId5"/>
    <p:sldMasterId id="2147483682" r:id="rId6"/>
    <p:sldMasterId id="2147483683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2" r:id="rId45"/>
    <p:sldId id="293" r:id="rId46"/>
    <p:sldId id="294" r:id="rId47"/>
  </p:sldIdLst>
  <p:sldSz cy="5143500" cx="9144000"/>
  <p:notesSz cx="6858000" cy="9144000"/>
  <p:embeddedFontLst>
    <p:embeddedFont>
      <p:font typeface="Roboto"/>
      <p:regular r:id="rId48"/>
      <p:bold r:id="rId49"/>
      <p:italic r:id="rId50"/>
      <p:boldItalic r:id="rId5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48AA07D-DA52-43E8-A692-4538EDB44CCB}">
  <a:tblStyle styleId="{A48AA07D-DA52-43E8-A692-4538EDB44CCB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2.xml"/><Relationship Id="rId42" Type="http://schemas.openxmlformats.org/officeDocument/2006/relationships/slide" Target="slides/slide34.xml"/><Relationship Id="rId41" Type="http://schemas.openxmlformats.org/officeDocument/2006/relationships/slide" Target="slides/slide33.xml"/><Relationship Id="rId44" Type="http://schemas.openxmlformats.org/officeDocument/2006/relationships/slide" Target="slides/slide36.xml"/><Relationship Id="rId43" Type="http://schemas.openxmlformats.org/officeDocument/2006/relationships/slide" Target="slides/slide35.xml"/><Relationship Id="rId46" Type="http://schemas.openxmlformats.org/officeDocument/2006/relationships/slide" Target="slides/slide38.xml"/><Relationship Id="rId45" Type="http://schemas.openxmlformats.org/officeDocument/2006/relationships/slide" Target="slides/slide3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48" Type="http://schemas.openxmlformats.org/officeDocument/2006/relationships/font" Target="fonts/Roboto-regular.fntdata"/><Relationship Id="rId47" Type="http://schemas.openxmlformats.org/officeDocument/2006/relationships/slide" Target="slides/slide39.xml"/><Relationship Id="rId49" Type="http://schemas.openxmlformats.org/officeDocument/2006/relationships/font" Target="fonts/Roboto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33" Type="http://schemas.openxmlformats.org/officeDocument/2006/relationships/slide" Target="slides/slide25.xml"/><Relationship Id="rId32" Type="http://schemas.openxmlformats.org/officeDocument/2006/relationships/slide" Target="slides/slide24.xml"/><Relationship Id="rId35" Type="http://schemas.openxmlformats.org/officeDocument/2006/relationships/slide" Target="slides/slide27.xml"/><Relationship Id="rId34" Type="http://schemas.openxmlformats.org/officeDocument/2006/relationships/slide" Target="slides/slide26.xml"/><Relationship Id="rId37" Type="http://schemas.openxmlformats.org/officeDocument/2006/relationships/slide" Target="slides/slide29.xml"/><Relationship Id="rId36" Type="http://schemas.openxmlformats.org/officeDocument/2006/relationships/slide" Target="slides/slide28.xml"/><Relationship Id="rId39" Type="http://schemas.openxmlformats.org/officeDocument/2006/relationships/slide" Target="slides/slide31.xml"/><Relationship Id="rId38" Type="http://schemas.openxmlformats.org/officeDocument/2006/relationships/slide" Target="slides/slide30.xml"/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29" Type="http://schemas.openxmlformats.org/officeDocument/2006/relationships/slide" Target="slides/slide21.xml"/><Relationship Id="rId51" Type="http://schemas.openxmlformats.org/officeDocument/2006/relationships/font" Target="fonts/Roboto-boldItalic.fntdata"/><Relationship Id="rId50" Type="http://schemas.openxmlformats.org/officeDocument/2006/relationships/font" Target="fonts/Roboto-italic.fntdata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5a8befc987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25a8befc987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06cfd42c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06cfd42c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4406cfd42c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4406cfd42c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43f8d9d70b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43f8d9d70b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4406cfd42c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4406cfd42c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4406cfd42c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4406cfd42c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4406cfd42c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4406cfd42c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440a4e2833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440a4e2833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440a4e2833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440a4e2833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43f8d9d70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43f8d9d70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15737f6e61d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15737f6e61d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15737f6e61d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15737f6e61d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15737f6e61d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15737f6e61d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61fdf61b2f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61fdf61b2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61fdf61b2f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g61fdf61b2f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43f8d9d70b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43f8d9d70b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43f8d9d70b_1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43f8d9d70b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440a4e2833_0_20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g440a4e2833_0_20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440a4e2833_0_7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7" name="Google Shape;467;g440a4e2833_0_7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440a4e2833_0_79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6" name="Google Shape;496;g440a4e2833_0_79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g440a4e2833_0_8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7" name="Google Shape;547;g440a4e2833_0_8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3f8d9d70b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43f8d9d70b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g43fb096c95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0" name="Google Shape;600;g43fb096c95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g25a6fedc752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8" name="Google Shape;608;g25a6fedc752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g43f8d9d70b_1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5" name="Google Shape;615;g43f8d9d70b_1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4406cfd42c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0" name="Google Shape;620;g4406cfd42c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4406cfd42c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7" name="Google Shape;627;g4406cfd42c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g4406cfd42c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7" name="Google Shape;637;g4406cfd42c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3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g440a4e2833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5" name="Google Shape;645;g440a4e2833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9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g440a4e2833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1" name="Google Shape;651;g440a4e2833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g440a4e2833_0_1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7" name="Google Shape;657;g440a4e2833_0_1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g440a4e2833_0_10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2" name="Google Shape;662;g440a4e2833_0_10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43f8d9d70b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43f8d9d70b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43f8d9d70b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43f8d9d70b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440a4e2833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440a4e2833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4406cfd42c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4406cfd42c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4406cfd42c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4406cfd42c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4406cfd42c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4406cfd42c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5200"/>
              <a:buNone/>
              <a:defRPr b="1" sz="5200">
                <a:solidFill>
                  <a:srgbClr val="07376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85C6"/>
              </a:buClr>
              <a:buSzPts val="2800"/>
              <a:buNone/>
              <a:defRPr b="1" sz="2800">
                <a:solidFill>
                  <a:srgbClr val="3D85C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>
            <a:noAutofit/>
          </a:bodyPr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3" name="Google Shape;63;p14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0" lvl="0" mar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>
            <a:noAutofit/>
          </a:bodyPr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21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7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7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8" name="Google Shape;88;p18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8"/>
          <p:cNvSpPr txBox="1"/>
          <p:nvPr>
            <p:ph idx="2" type="body"/>
          </p:nvPr>
        </p:nvSpPr>
        <p:spPr>
          <a:xfrm>
            <a:off x="629841" y="1878806"/>
            <a:ext cx="3868500" cy="27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8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18"/>
          <p:cNvSpPr txBox="1"/>
          <p:nvPr>
            <p:ph idx="4" type="body"/>
          </p:nvPr>
        </p:nvSpPr>
        <p:spPr>
          <a:xfrm>
            <a:off x="4629150" y="1878806"/>
            <a:ext cx="3887400" cy="27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2" name="Google Shape;9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Google Shape;9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7" name="Google Shape;97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>
            <a:noAutofit/>
          </a:bodyPr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6" name="Google Shape;106;p21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Google Shape;107;p21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Google Shape;108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>
            <a:noAutofit/>
          </a:bodyPr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3" name="Google Shape;113;p22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4" name="Google Shape;114;p22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5" name="Google Shape;115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0" name="Google Shape;120;p23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Google Shape;121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6" name="Google Shape;126;p24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7" name="Google Shape;127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Google Shape;128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5200"/>
              <a:buNone/>
              <a:defRPr b="1" sz="5200">
                <a:solidFill>
                  <a:srgbClr val="07376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37" name="Google Shape;137;p26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85C6"/>
              </a:buClr>
              <a:buSzPts val="2800"/>
              <a:buNone/>
              <a:defRPr b="1" sz="2800">
                <a:solidFill>
                  <a:srgbClr val="3D85C6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38" name="Google Shape;138;p26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7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41" name="Google Shape;141;p27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4" name="Google Shape;144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5" name="Google Shape;145;p28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6" name="Google Shape;146;p28"/>
          <p:cNvSpPr txBox="1"/>
          <p:nvPr/>
        </p:nvSpPr>
        <p:spPr>
          <a:xfrm>
            <a:off x="-14925" y="4815625"/>
            <a:ext cx="9144000" cy="34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999999"/>
                </a:solidFill>
              </a:rPr>
              <a:t>Разпределени изчисления в ATLAS. Част 1:  ГРИД, БИУП 2018</a:t>
            </a:r>
            <a:endParaRPr b="1" sz="800">
              <a:solidFill>
                <a:srgbClr val="999999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9" name="Google Shape;149;p29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50" name="Google Shape;150;p29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51" name="Google Shape;151;p29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4" name="Google Shape;154;p30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1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57" name="Google Shape;157;p31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58" name="Google Shape;158;p31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2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61" name="Google Shape;161;p32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" name="Google Shape;20;p4"/>
          <p:cNvSpPr txBox="1"/>
          <p:nvPr/>
        </p:nvSpPr>
        <p:spPr>
          <a:xfrm>
            <a:off x="51625" y="4698552"/>
            <a:ext cx="9092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999999"/>
                </a:solidFill>
              </a:rPr>
              <a:t>Разпределени изчисления в ATLAS. Част 2:  !ГРИД, БУП 2023</a:t>
            </a:r>
            <a:endParaRPr b="1" sz="800">
              <a:solidFill>
                <a:srgbClr val="999999"/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33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65" name="Google Shape;165;p33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6" name="Google Shape;166;p33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7" name="Google Shape;167;p33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4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170" name="Google Shape;170;p34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73" name="Google Shape;173;p35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4" name="Google Shape;174;p35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6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" name="Google Shape;26;p5"/>
          <p:cNvSpPr txBox="1"/>
          <p:nvPr/>
        </p:nvSpPr>
        <p:spPr>
          <a:xfrm>
            <a:off x="51625" y="4698552"/>
            <a:ext cx="9092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999999"/>
                </a:solidFill>
              </a:rPr>
              <a:t>Разпределени изчисления в ATLAS. Част 2:  !ГРИД, БУП 2023</a:t>
            </a:r>
            <a:endParaRPr b="1" sz="800">
              <a:solidFill>
                <a:srgbClr val="999999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" name="Google Shape;30;p6"/>
          <p:cNvSpPr txBox="1"/>
          <p:nvPr/>
        </p:nvSpPr>
        <p:spPr>
          <a:xfrm>
            <a:off x="51625" y="4698552"/>
            <a:ext cx="9092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999999"/>
                </a:solidFill>
              </a:rPr>
              <a:t>Разпределени изчисления в ATLAS. Част 2:  !ГРИД, БУП 2023</a:t>
            </a:r>
            <a:endParaRPr b="1" sz="800">
              <a:solidFill>
                <a:srgbClr val="999999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5" name="Google Shape;35;p7"/>
          <p:cNvSpPr txBox="1"/>
          <p:nvPr/>
        </p:nvSpPr>
        <p:spPr>
          <a:xfrm>
            <a:off x="51625" y="4698552"/>
            <a:ext cx="9092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999999"/>
                </a:solidFill>
              </a:rPr>
              <a:t>Разпределени изчисления в ATLAS. Част 2:  !ГРИД, БУП 2023</a:t>
            </a:r>
            <a:endParaRPr b="1" sz="800">
              <a:solidFill>
                <a:srgbClr val="99999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5" name="Google Shape;45;p9"/>
          <p:cNvSpPr txBox="1"/>
          <p:nvPr/>
        </p:nvSpPr>
        <p:spPr>
          <a:xfrm>
            <a:off x="51625" y="4698552"/>
            <a:ext cx="9092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999999"/>
                </a:solidFill>
              </a:rPr>
              <a:t>Разпределени изчисления в ATLAS. Част 2:  !ГРИД, БУП 2023</a:t>
            </a:r>
            <a:endParaRPr b="1" sz="800">
              <a:solidFill>
                <a:srgbClr val="99999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1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33.xml"/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2800"/>
              <a:buNone/>
              <a:defRPr b="1" sz="2800">
                <a:solidFill>
                  <a:srgbClr val="07376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7" name="Google Shape;57;p13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2800"/>
              <a:buNone/>
              <a:defRPr b="1" sz="2800">
                <a:solidFill>
                  <a:srgbClr val="07376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2" name="Google Shape;132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33" name="Google Shape;133;p25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4" name="Google Shape;134;p25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8348125" y="142025"/>
            <a:ext cx="673025" cy="67302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image" Target="../media/image17.jpg"/><Relationship Id="rId10" Type="http://schemas.openxmlformats.org/officeDocument/2006/relationships/image" Target="../media/image5.jpg"/><Relationship Id="rId13" Type="http://schemas.openxmlformats.org/officeDocument/2006/relationships/image" Target="../media/image1.png"/><Relationship Id="rId1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jpg"/><Relationship Id="rId4" Type="http://schemas.openxmlformats.org/officeDocument/2006/relationships/image" Target="../media/image20.jpg"/><Relationship Id="rId9" Type="http://schemas.openxmlformats.org/officeDocument/2006/relationships/image" Target="../media/image10.jpg"/><Relationship Id="rId5" Type="http://schemas.openxmlformats.org/officeDocument/2006/relationships/image" Target="../media/image34.jpg"/><Relationship Id="rId6" Type="http://schemas.openxmlformats.org/officeDocument/2006/relationships/image" Target="../media/image2.jpg"/><Relationship Id="rId7" Type="http://schemas.openxmlformats.org/officeDocument/2006/relationships/image" Target="../media/image6.png"/><Relationship Id="rId8" Type="http://schemas.openxmlformats.org/officeDocument/2006/relationships/image" Target="../media/image1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4.png"/><Relationship Id="rId4" Type="http://schemas.openxmlformats.org/officeDocument/2006/relationships/image" Target="../media/image32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0.png"/><Relationship Id="rId4" Type="http://schemas.openxmlformats.org/officeDocument/2006/relationships/image" Target="../media/image45.jpg"/></Relationships>
</file>

<file path=ppt/slides/_rels/slide18.xml.rels><?xml version="1.0" encoding="UTF-8" standalone="yes"?><Relationships xmlns="http://schemas.openxmlformats.org/package/2006/relationships"><Relationship Id="rId10" Type="http://schemas.openxmlformats.org/officeDocument/2006/relationships/hyperlink" Target="https://www.nersc.gov/systems/cori/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6.jpg"/><Relationship Id="rId4" Type="http://schemas.openxmlformats.org/officeDocument/2006/relationships/hyperlink" Target="http://www.nersc.gov/users/computational-systems/edison/" TargetMode="External"/><Relationship Id="rId9" Type="http://schemas.openxmlformats.org/officeDocument/2006/relationships/image" Target="../media/image31.jpg"/><Relationship Id="rId5" Type="http://schemas.openxmlformats.org/officeDocument/2006/relationships/image" Target="../media/image66.jpg"/><Relationship Id="rId6" Type="http://schemas.openxmlformats.org/officeDocument/2006/relationships/hyperlink" Target="https://www.alcf.anl.gov/theta" TargetMode="External"/><Relationship Id="rId7" Type="http://schemas.openxmlformats.org/officeDocument/2006/relationships/hyperlink" Target="https://www.olcf.ornl.gov/olcf-resources/compute-systems/titan/" TargetMode="External"/><Relationship Id="rId8" Type="http://schemas.openxmlformats.org/officeDocument/2006/relationships/image" Target="../media/image42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5.png"/><Relationship Id="rId4" Type="http://schemas.openxmlformats.org/officeDocument/2006/relationships/hyperlink" Target="https://www.top500.org/site/50864/" TargetMode="External"/><Relationship Id="rId5" Type="http://schemas.openxmlformats.org/officeDocument/2006/relationships/hyperlink" Target="https://www.top500.org/lists/top500/2023/06/" TargetMode="External"/><Relationship Id="rId6" Type="http://schemas.openxmlformats.org/officeDocument/2006/relationships/image" Target="../media/image47.png"/></Relationships>
</file>

<file path=ppt/slides/_rels/slide2.xml.rels><?xml version="1.0" encoding="UTF-8" standalone="yes"?><Relationships xmlns="http://schemas.openxmlformats.org/package/2006/relationships"><Relationship Id="rId11" Type="http://schemas.openxmlformats.org/officeDocument/2006/relationships/image" Target="../media/image17.jpg"/><Relationship Id="rId10" Type="http://schemas.openxmlformats.org/officeDocument/2006/relationships/image" Target="../media/image5.jpg"/><Relationship Id="rId13" Type="http://schemas.openxmlformats.org/officeDocument/2006/relationships/image" Target="../media/image1.png"/><Relationship Id="rId1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jpg"/><Relationship Id="rId4" Type="http://schemas.openxmlformats.org/officeDocument/2006/relationships/image" Target="../media/image20.jpg"/><Relationship Id="rId9" Type="http://schemas.openxmlformats.org/officeDocument/2006/relationships/image" Target="../media/image10.jpg"/><Relationship Id="rId5" Type="http://schemas.openxmlformats.org/officeDocument/2006/relationships/image" Target="../media/image34.jpg"/><Relationship Id="rId6" Type="http://schemas.openxmlformats.org/officeDocument/2006/relationships/image" Target="../media/image2.jpg"/><Relationship Id="rId7" Type="http://schemas.openxmlformats.org/officeDocument/2006/relationships/image" Target="../media/image6.png"/><Relationship Id="rId8" Type="http://schemas.openxmlformats.org/officeDocument/2006/relationships/image" Target="../media/image15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4.png"/></Relationships>
</file>

<file path=ppt/slides/_rels/slide21.xml.rels><?xml version="1.0" encoding="UTF-8" standalone="yes"?><Relationships xmlns="http://schemas.openxmlformats.org/package/2006/relationships"><Relationship Id="rId20" Type="http://schemas.openxmlformats.org/officeDocument/2006/relationships/hyperlink" Target="https://www.top500.org/site/50882/" TargetMode="External"/><Relationship Id="rId22" Type="http://schemas.openxmlformats.org/officeDocument/2006/relationships/hyperlink" Target="https://www.it4i.cz/en/infrastructure/karolina" TargetMode="External"/><Relationship Id="rId21" Type="http://schemas.openxmlformats.org/officeDocument/2006/relationships/image" Target="../media/image48.jpg"/><Relationship Id="rId24" Type="http://schemas.openxmlformats.org/officeDocument/2006/relationships/hyperlink" Target="https://www.top500.org/site/50561/" TargetMode="External"/><Relationship Id="rId23" Type="http://schemas.openxmlformats.org/officeDocument/2006/relationships/hyperlink" Target="https://www.top500.org/lists/top500/2023/06/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7.jpg"/><Relationship Id="rId4" Type="http://schemas.openxmlformats.org/officeDocument/2006/relationships/hyperlink" Target="https://www.lumi-supercomputer.eu/" TargetMode="External"/><Relationship Id="rId9" Type="http://schemas.openxmlformats.org/officeDocument/2006/relationships/hyperlink" Target="https://www.top500.org/lists/top500/2023/06/" TargetMode="External"/><Relationship Id="rId26" Type="http://schemas.openxmlformats.org/officeDocument/2006/relationships/hyperlink" Target="https://sofiatech.bg/en/petascale-supercomputer/" TargetMode="External"/><Relationship Id="rId25" Type="http://schemas.openxmlformats.org/officeDocument/2006/relationships/image" Target="../media/image49.jpg"/><Relationship Id="rId28" Type="http://schemas.openxmlformats.org/officeDocument/2006/relationships/hyperlink" Target="https://www.top500.org/lists/top500/list/2023/06/?page=2" TargetMode="External"/><Relationship Id="rId27" Type="http://schemas.openxmlformats.org/officeDocument/2006/relationships/hyperlink" Target="https://www.top500.org/lists/top500/2023/06/" TargetMode="External"/><Relationship Id="rId5" Type="http://schemas.openxmlformats.org/officeDocument/2006/relationships/hyperlink" Target="https://www.top500.org/lists/top500/2023/06/" TargetMode="External"/><Relationship Id="rId6" Type="http://schemas.openxmlformats.org/officeDocument/2006/relationships/hyperlink" Target="https://www.top500.org/system/180048/" TargetMode="External"/><Relationship Id="rId29" Type="http://schemas.openxmlformats.org/officeDocument/2006/relationships/image" Target="../media/image52.jpg"/><Relationship Id="rId7" Type="http://schemas.openxmlformats.org/officeDocument/2006/relationships/image" Target="../media/image41.jpg"/><Relationship Id="rId8" Type="http://schemas.openxmlformats.org/officeDocument/2006/relationships/hyperlink" Target="https://leonardo-supercomputer.cineca.eu/" TargetMode="External"/><Relationship Id="rId30" Type="http://schemas.openxmlformats.org/officeDocument/2006/relationships/hyperlink" Target="https://macc.fccn.pt/" TargetMode="External"/><Relationship Id="rId11" Type="http://schemas.openxmlformats.org/officeDocument/2006/relationships/image" Target="../media/image39.jpg"/><Relationship Id="rId10" Type="http://schemas.openxmlformats.org/officeDocument/2006/relationships/hyperlink" Target="https://www.top500.org/system/180128/" TargetMode="External"/><Relationship Id="rId13" Type="http://schemas.openxmlformats.org/officeDocument/2006/relationships/image" Target="../media/image43.jpg"/><Relationship Id="rId12" Type="http://schemas.openxmlformats.org/officeDocument/2006/relationships/hyperlink" Target="https://www.bsc.es/" TargetMode="External"/><Relationship Id="rId15" Type="http://schemas.openxmlformats.org/officeDocument/2006/relationships/hyperlink" Target="https://www.top500.org/lists/top500/2023/06/" TargetMode="External"/><Relationship Id="rId14" Type="http://schemas.openxmlformats.org/officeDocument/2006/relationships/hyperlink" Target="https://www.izum.si/en/hpc-en/" TargetMode="External"/><Relationship Id="rId17" Type="http://schemas.openxmlformats.org/officeDocument/2006/relationships/image" Target="../media/image50.jpg"/><Relationship Id="rId16" Type="http://schemas.openxmlformats.org/officeDocument/2006/relationships/hyperlink" Target="https://www.top500.org/site/50864/" TargetMode="External"/><Relationship Id="rId19" Type="http://schemas.openxmlformats.org/officeDocument/2006/relationships/hyperlink" Target="https://www.top500.org/lists/top500/2023/06/" TargetMode="External"/><Relationship Id="rId18" Type="http://schemas.openxmlformats.org/officeDocument/2006/relationships/hyperlink" Target="https://luxembourg.public.lu/en/invest/innovation/meluxina-superordinateur.html" TargetMode="Externa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62.png"/><Relationship Id="rId4" Type="http://schemas.openxmlformats.org/officeDocument/2006/relationships/hyperlink" Target="https://www.top500.org/lists/top500/2023/06/" TargetMode="External"/><Relationship Id="rId5" Type="http://schemas.openxmlformats.org/officeDocument/2006/relationships/hyperlink" Target="http://www.netlib.org/benchmark/hpl/" TargetMode="Externa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6.png"/><Relationship Id="rId4" Type="http://schemas.openxmlformats.org/officeDocument/2006/relationships/hyperlink" Target="https://www.etp4hpc.eu/pujades/files/SC18%20BoF%20-%209%20-%20US%20-%20Lori%20Diachin.pdf" TargetMode="Externa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58.jpg"/><Relationship Id="rId4" Type="http://schemas.openxmlformats.org/officeDocument/2006/relationships/image" Target="../media/image59.png"/><Relationship Id="rId5" Type="http://schemas.openxmlformats.org/officeDocument/2006/relationships/image" Target="../media/image53.png"/><Relationship Id="rId6" Type="http://schemas.openxmlformats.org/officeDocument/2006/relationships/image" Target="../media/image51.png"/><Relationship Id="rId7" Type="http://schemas.openxmlformats.org/officeDocument/2006/relationships/image" Target="../media/image57.png"/><Relationship Id="rId8" Type="http://schemas.openxmlformats.org/officeDocument/2006/relationships/image" Target="../media/image60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8.jpg"/><Relationship Id="rId4" Type="http://schemas.openxmlformats.org/officeDocument/2006/relationships/image" Target="../media/image59.png"/><Relationship Id="rId5" Type="http://schemas.openxmlformats.org/officeDocument/2006/relationships/image" Target="../media/image53.png"/><Relationship Id="rId6" Type="http://schemas.openxmlformats.org/officeDocument/2006/relationships/image" Target="../media/image51.png"/><Relationship Id="rId7" Type="http://schemas.openxmlformats.org/officeDocument/2006/relationships/image" Target="../media/image57.png"/><Relationship Id="rId8" Type="http://schemas.openxmlformats.org/officeDocument/2006/relationships/image" Target="../media/image60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58.jpg"/><Relationship Id="rId4" Type="http://schemas.openxmlformats.org/officeDocument/2006/relationships/image" Target="../media/image59.png"/><Relationship Id="rId9" Type="http://schemas.openxmlformats.org/officeDocument/2006/relationships/image" Target="../media/image60.png"/><Relationship Id="rId5" Type="http://schemas.openxmlformats.org/officeDocument/2006/relationships/image" Target="../media/image53.png"/><Relationship Id="rId6" Type="http://schemas.openxmlformats.org/officeDocument/2006/relationships/image" Target="../media/image51.png"/><Relationship Id="rId7" Type="http://schemas.openxmlformats.org/officeDocument/2006/relationships/image" Target="../media/image57.png"/><Relationship Id="rId8" Type="http://schemas.openxmlformats.org/officeDocument/2006/relationships/image" Target="../media/image63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58.jpg"/><Relationship Id="rId4" Type="http://schemas.openxmlformats.org/officeDocument/2006/relationships/image" Target="../media/image59.png"/><Relationship Id="rId9" Type="http://schemas.openxmlformats.org/officeDocument/2006/relationships/image" Target="../media/image60.png"/><Relationship Id="rId5" Type="http://schemas.openxmlformats.org/officeDocument/2006/relationships/image" Target="../media/image53.png"/><Relationship Id="rId6" Type="http://schemas.openxmlformats.org/officeDocument/2006/relationships/image" Target="../media/image51.png"/><Relationship Id="rId7" Type="http://schemas.openxmlformats.org/officeDocument/2006/relationships/image" Target="../media/image57.png"/><Relationship Id="rId8" Type="http://schemas.openxmlformats.org/officeDocument/2006/relationships/image" Target="../media/image63.png"/></Relationships>
</file>

<file path=ppt/slides/_rels/slide3.xml.rels><?xml version="1.0" encoding="UTF-8" standalone="yes"?><Relationships xmlns="http://schemas.openxmlformats.org/package/2006/relationships"><Relationship Id="rId11" Type="http://schemas.openxmlformats.org/officeDocument/2006/relationships/image" Target="../media/image46.png"/><Relationship Id="rId10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9.png"/><Relationship Id="rId4" Type="http://schemas.openxmlformats.org/officeDocument/2006/relationships/image" Target="../media/image35.png"/><Relationship Id="rId9" Type="http://schemas.openxmlformats.org/officeDocument/2006/relationships/image" Target="../media/image19.png"/><Relationship Id="rId5" Type="http://schemas.openxmlformats.org/officeDocument/2006/relationships/image" Target="../media/image16.png"/><Relationship Id="rId6" Type="http://schemas.openxmlformats.org/officeDocument/2006/relationships/image" Target="../media/image30.png"/><Relationship Id="rId7" Type="http://schemas.openxmlformats.org/officeDocument/2006/relationships/image" Target="../media/image38.png"/><Relationship Id="rId8" Type="http://schemas.openxmlformats.org/officeDocument/2006/relationships/image" Target="../media/image23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69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03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82.png"/><Relationship Id="rId4" Type="http://schemas.openxmlformats.org/officeDocument/2006/relationships/image" Target="../media/image70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5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64.png"/><Relationship Id="rId4" Type="http://schemas.openxmlformats.org/officeDocument/2006/relationships/image" Target="../media/image68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40" Type="http://schemas.openxmlformats.org/officeDocument/2006/relationships/image" Target="../media/image99.png"/><Relationship Id="rId42" Type="http://schemas.openxmlformats.org/officeDocument/2006/relationships/image" Target="../media/image115.png"/><Relationship Id="rId41" Type="http://schemas.openxmlformats.org/officeDocument/2006/relationships/image" Target="../media/image105.png"/><Relationship Id="rId44" Type="http://schemas.openxmlformats.org/officeDocument/2006/relationships/image" Target="../media/image109.png"/><Relationship Id="rId43" Type="http://schemas.openxmlformats.org/officeDocument/2006/relationships/image" Target="../media/image116.png"/><Relationship Id="rId46" Type="http://schemas.openxmlformats.org/officeDocument/2006/relationships/image" Target="../media/image111.png"/><Relationship Id="rId45" Type="http://schemas.openxmlformats.org/officeDocument/2006/relationships/image" Target="../media/image114.png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67.png"/><Relationship Id="rId4" Type="http://schemas.openxmlformats.org/officeDocument/2006/relationships/image" Target="../media/image65.png"/><Relationship Id="rId9" Type="http://schemas.openxmlformats.org/officeDocument/2006/relationships/image" Target="../media/image72.png"/><Relationship Id="rId48" Type="http://schemas.openxmlformats.org/officeDocument/2006/relationships/image" Target="../media/image118.png"/><Relationship Id="rId47" Type="http://schemas.openxmlformats.org/officeDocument/2006/relationships/image" Target="../media/image110.png"/><Relationship Id="rId49" Type="http://schemas.openxmlformats.org/officeDocument/2006/relationships/image" Target="../media/image120.png"/><Relationship Id="rId5" Type="http://schemas.openxmlformats.org/officeDocument/2006/relationships/image" Target="../media/image74.png"/><Relationship Id="rId6" Type="http://schemas.openxmlformats.org/officeDocument/2006/relationships/image" Target="../media/image76.png"/><Relationship Id="rId7" Type="http://schemas.openxmlformats.org/officeDocument/2006/relationships/image" Target="../media/image73.png"/><Relationship Id="rId8" Type="http://schemas.openxmlformats.org/officeDocument/2006/relationships/image" Target="../media/image95.png"/><Relationship Id="rId31" Type="http://schemas.openxmlformats.org/officeDocument/2006/relationships/image" Target="../media/image87.png"/><Relationship Id="rId30" Type="http://schemas.openxmlformats.org/officeDocument/2006/relationships/image" Target="../media/image84.png"/><Relationship Id="rId33" Type="http://schemas.openxmlformats.org/officeDocument/2006/relationships/image" Target="../media/image97.png"/><Relationship Id="rId32" Type="http://schemas.openxmlformats.org/officeDocument/2006/relationships/image" Target="../media/image102.png"/><Relationship Id="rId35" Type="http://schemas.openxmlformats.org/officeDocument/2006/relationships/image" Target="../media/image113.png"/><Relationship Id="rId34" Type="http://schemas.openxmlformats.org/officeDocument/2006/relationships/image" Target="../media/image101.png"/><Relationship Id="rId37" Type="http://schemas.openxmlformats.org/officeDocument/2006/relationships/image" Target="../media/image108.png"/><Relationship Id="rId36" Type="http://schemas.openxmlformats.org/officeDocument/2006/relationships/image" Target="../media/image98.png"/><Relationship Id="rId39" Type="http://schemas.openxmlformats.org/officeDocument/2006/relationships/image" Target="../media/image100.png"/><Relationship Id="rId38" Type="http://schemas.openxmlformats.org/officeDocument/2006/relationships/image" Target="../media/image119.png"/><Relationship Id="rId20" Type="http://schemas.openxmlformats.org/officeDocument/2006/relationships/image" Target="../media/image81.png"/><Relationship Id="rId22" Type="http://schemas.openxmlformats.org/officeDocument/2006/relationships/image" Target="../media/image80.png"/><Relationship Id="rId21" Type="http://schemas.openxmlformats.org/officeDocument/2006/relationships/image" Target="../media/image86.png"/><Relationship Id="rId24" Type="http://schemas.openxmlformats.org/officeDocument/2006/relationships/image" Target="../media/image88.png"/><Relationship Id="rId23" Type="http://schemas.openxmlformats.org/officeDocument/2006/relationships/image" Target="../media/image83.png"/><Relationship Id="rId26" Type="http://schemas.openxmlformats.org/officeDocument/2006/relationships/image" Target="../media/image85.png"/><Relationship Id="rId25" Type="http://schemas.openxmlformats.org/officeDocument/2006/relationships/image" Target="../media/image93.png"/><Relationship Id="rId28" Type="http://schemas.openxmlformats.org/officeDocument/2006/relationships/image" Target="../media/image89.png"/><Relationship Id="rId27" Type="http://schemas.openxmlformats.org/officeDocument/2006/relationships/image" Target="../media/image106.png"/><Relationship Id="rId29" Type="http://schemas.openxmlformats.org/officeDocument/2006/relationships/image" Target="../media/image91.png"/><Relationship Id="rId51" Type="http://schemas.openxmlformats.org/officeDocument/2006/relationships/image" Target="../media/image117.png"/><Relationship Id="rId50" Type="http://schemas.openxmlformats.org/officeDocument/2006/relationships/image" Target="../media/image125.png"/><Relationship Id="rId53" Type="http://schemas.openxmlformats.org/officeDocument/2006/relationships/image" Target="../media/image127.png"/><Relationship Id="rId52" Type="http://schemas.openxmlformats.org/officeDocument/2006/relationships/image" Target="../media/image123.png"/><Relationship Id="rId11" Type="http://schemas.openxmlformats.org/officeDocument/2006/relationships/image" Target="../media/image90.png"/><Relationship Id="rId55" Type="http://schemas.openxmlformats.org/officeDocument/2006/relationships/image" Target="../media/image126.png"/><Relationship Id="rId10" Type="http://schemas.openxmlformats.org/officeDocument/2006/relationships/image" Target="../media/image92.png"/><Relationship Id="rId54" Type="http://schemas.openxmlformats.org/officeDocument/2006/relationships/image" Target="../media/image124.png"/><Relationship Id="rId13" Type="http://schemas.openxmlformats.org/officeDocument/2006/relationships/image" Target="../media/image96.png"/><Relationship Id="rId12" Type="http://schemas.openxmlformats.org/officeDocument/2006/relationships/image" Target="../media/image107.png"/><Relationship Id="rId15" Type="http://schemas.openxmlformats.org/officeDocument/2006/relationships/image" Target="../media/image79.png"/><Relationship Id="rId14" Type="http://schemas.openxmlformats.org/officeDocument/2006/relationships/image" Target="../media/image71.png"/><Relationship Id="rId17" Type="http://schemas.openxmlformats.org/officeDocument/2006/relationships/image" Target="../media/image75.png"/><Relationship Id="rId16" Type="http://schemas.openxmlformats.org/officeDocument/2006/relationships/image" Target="../media/image77.png"/><Relationship Id="rId19" Type="http://schemas.openxmlformats.org/officeDocument/2006/relationships/image" Target="../media/image94.png"/><Relationship Id="rId18" Type="http://schemas.openxmlformats.org/officeDocument/2006/relationships/image" Target="../media/image7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5.jpg"/><Relationship Id="rId4" Type="http://schemas.openxmlformats.org/officeDocument/2006/relationships/image" Target="../media/image3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Relationship Id="rId4" Type="http://schemas.openxmlformats.org/officeDocument/2006/relationships/image" Target="../media/image22.jpg"/><Relationship Id="rId5" Type="http://schemas.openxmlformats.org/officeDocument/2006/relationships/image" Target="../media/image1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600">
                <a:solidFill>
                  <a:srgbClr val="073763"/>
                </a:solidFill>
              </a:rPr>
              <a:t>Разпределени </a:t>
            </a:r>
            <a:r>
              <a:rPr lang="en" sz="4600"/>
              <a:t>и</a:t>
            </a:r>
            <a:r>
              <a:rPr b="1" lang="en" sz="4600">
                <a:solidFill>
                  <a:srgbClr val="073763"/>
                </a:solidFill>
              </a:rPr>
              <a:t>зчисления в </a:t>
            </a:r>
            <a:r>
              <a:rPr lang="en" sz="4600"/>
              <a:t>ATLAS </a:t>
            </a:r>
            <a:endParaRPr sz="4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3D85C6"/>
                </a:solidFill>
              </a:rPr>
              <a:t>Част 1: </a:t>
            </a:r>
            <a:r>
              <a:rPr b="1" lang="en" sz="3600">
                <a:solidFill>
                  <a:srgbClr val="3D85C6"/>
                </a:solidFill>
              </a:rPr>
              <a:t>GRID</a:t>
            </a:r>
            <a:endParaRPr b="1" sz="3600">
              <a:solidFill>
                <a:srgbClr val="3D85C6"/>
              </a:solidFill>
            </a:endParaRPr>
          </a:p>
        </p:txBody>
      </p:sp>
      <p:sp>
        <p:nvSpPr>
          <p:cNvPr id="182" name="Google Shape;182;p37"/>
          <p:cNvSpPr txBox="1"/>
          <p:nvPr>
            <p:ph idx="1" type="subTitle"/>
          </p:nvPr>
        </p:nvSpPr>
        <p:spPr>
          <a:xfrm>
            <a:off x="2669750" y="3953375"/>
            <a:ext cx="4351500" cy="92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" sz="1400">
                <a:solidFill>
                  <a:srgbClr val="434343"/>
                </a:solidFill>
              </a:rPr>
              <a:t>Д-р Иван Глушков</a:t>
            </a:r>
            <a:endParaRPr b="0" i="1" sz="1400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" sz="1400">
                <a:solidFill>
                  <a:srgbClr val="434343"/>
                </a:solidFill>
              </a:rPr>
              <a:t>Тексаски университет / АТЛАС</a:t>
            </a:r>
            <a:endParaRPr b="0" i="1" sz="1400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" sz="1400">
                <a:solidFill>
                  <a:srgbClr val="434343"/>
                </a:solidFill>
              </a:rPr>
              <a:t>Българска </a:t>
            </a:r>
            <a:r>
              <a:rPr b="0" i="1" lang="en" sz="1400">
                <a:solidFill>
                  <a:srgbClr val="434343"/>
                </a:solidFill>
              </a:rPr>
              <a:t>инженерна</a:t>
            </a:r>
            <a:r>
              <a:rPr b="0" i="1" lang="en" sz="1400">
                <a:solidFill>
                  <a:srgbClr val="434343"/>
                </a:solidFill>
              </a:rPr>
              <a:t> учителска програма</a:t>
            </a:r>
            <a:endParaRPr b="0" i="1" sz="1400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" sz="1400">
                <a:solidFill>
                  <a:srgbClr val="434343"/>
                </a:solidFill>
              </a:rPr>
              <a:t>ЦЕРН, септември 2023</a:t>
            </a:r>
            <a:endParaRPr b="0" i="1" sz="1400">
              <a:solidFill>
                <a:srgbClr val="434343"/>
              </a:solidFill>
            </a:endParaRPr>
          </a:p>
        </p:txBody>
      </p:sp>
      <p:pic>
        <p:nvPicPr>
          <p:cNvPr id="183" name="Google Shape;183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2175" y="3067925"/>
            <a:ext cx="1067575" cy="1601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75550" y="3067925"/>
            <a:ext cx="746195" cy="885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49300" y="3067925"/>
            <a:ext cx="1326252" cy="885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52750" y="3954450"/>
            <a:ext cx="549425" cy="412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3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538800" y="3067925"/>
            <a:ext cx="1410500" cy="885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3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0" y="3067925"/>
            <a:ext cx="1602185" cy="885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3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669751" y="3066637"/>
            <a:ext cx="1326247" cy="887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3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021750" y="3066650"/>
            <a:ext cx="1242385" cy="887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37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865800" y="3066650"/>
            <a:ext cx="1278210" cy="88780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epp.phys.kyushu-u.ac.jp/image/atlas9.png" id="192" name="Google Shape;192;p37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761875" y="4213399"/>
            <a:ext cx="1410499" cy="74197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ile:University of Texas at Arlington logo.svg" id="193" name="Google Shape;193;p37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357925" y="4376325"/>
            <a:ext cx="1410500" cy="451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HPC</a:t>
            </a:r>
            <a:r>
              <a:rPr lang="en"/>
              <a:t>: Backfill</a:t>
            </a:r>
            <a:endParaRPr sz="1800">
              <a:solidFill>
                <a:srgbClr val="3D85C6"/>
              </a:solidFill>
            </a:endParaRPr>
          </a:p>
        </p:txBody>
      </p:sp>
      <p:sp>
        <p:nvSpPr>
          <p:cNvPr id="295" name="Google Shape;295;p46"/>
          <p:cNvSpPr txBox="1"/>
          <p:nvPr>
            <p:ph idx="1" type="body"/>
          </p:nvPr>
        </p:nvSpPr>
        <p:spPr>
          <a:xfrm>
            <a:off x="6246600" y="4036750"/>
            <a:ext cx="1863300" cy="3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800"/>
              <a:t>Източник: David Cameron</a:t>
            </a:r>
            <a:endParaRPr sz="800"/>
          </a:p>
        </p:txBody>
      </p:sp>
      <p:pic>
        <p:nvPicPr>
          <p:cNvPr id="296" name="Google Shape;296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46603" y="1465000"/>
            <a:ext cx="2221425" cy="257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Суперкомпютри: Backfill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3D85C6"/>
              </a:solidFill>
            </a:endParaRPr>
          </a:p>
        </p:txBody>
      </p:sp>
      <p:sp>
        <p:nvSpPr>
          <p:cNvPr id="302" name="Google Shape;302;p47"/>
          <p:cNvSpPr txBox="1"/>
          <p:nvPr>
            <p:ph idx="1" type="body"/>
          </p:nvPr>
        </p:nvSpPr>
        <p:spPr>
          <a:xfrm>
            <a:off x="6246600" y="4036750"/>
            <a:ext cx="1863300" cy="3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800"/>
              <a:t>Източник: David Cameron</a:t>
            </a:r>
            <a:endParaRPr sz="800"/>
          </a:p>
        </p:txBody>
      </p:sp>
      <p:pic>
        <p:nvPicPr>
          <p:cNvPr id="303" name="Google Shape;303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46603" y="1465000"/>
            <a:ext cx="2221425" cy="257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Суперкомпютри: Backfill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D85C6"/>
                </a:solidFill>
              </a:rPr>
              <a:t>(пълним дупки </a:t>
            </a:r>
            <a:r>
              <a:rPr lang="en" sz="1800">
                <a:solidFill>
                  <a:srgbClr val="3D85C6"/>
                </a:solidFill>
              </a:rPr>
              <a:t>всякакви</a:t>
            </a:r>
            <a:r>
              <a:rPr lang="en" sz="1800">
                <a:solidFill>
                  <a:srgbClr val="3D85C6"/>
                </a:solidFill>
              </a:rPr>
              <a:t>)</a:t>
            </a:r>
            <a:endParaRPr sz="1800">
              <a:solidFill>
                <a:srgbClr val="3D85C6"/>
              </a:solidFill>
            </a:endParaRPr>
          </a:p>
        </p:txBody>
      </p:sp>
      <p:sp>
        <p:nvSpPr>
          <p:cNvPr id="309" name="Google Shape;309;p48"/>
          <p:cNvSpPr txBox="1"/>
          <p:nvPr>
            <p:ph idx="1" type="body"/>
          </p:nvPr>
        </p:nvSpPr>
        <p:spPr>
          <a:xfrm>
            <a:off x="6246600" y="4036750"/>
            <a:ext cx="1863300" cy="3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800"/>
              <a:t>Източник: David Cameron</a:t>
            </a:r>
            <a:endParaRPr sz="800"/>
          </a:p>
        </p:txBody>
      </p:sp>
      <p:pic>
        <p:nvPicPr>
          <p:cNvPr id="310" name="Google Shape;310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46603" y="1465000"/>
            <a:ext cx="2221425" cy="257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4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Суперкомпютри: Backfill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D85C6"/>
                </a:solidFill>
              </a:rPr>
              <a:t>(пълним дупки </a:t>
            </a:r>
            <a:r>
              <a:rPr lang="en" sz="1800">
                <a:solidFill>
                  <a:srgbClr val="3D85C6"/>
                </a:solidFill>
              </a:rPr>
              <a:t>всякакви</a:t>
            </a:r>
            <a:r>
              <a:rPr lang="en" sz="1800">
                <a:solidFill>
                  <a:srgbClr val="3D85C6"/>
                </a:solidFill>
              </a:rPr>
              <a:t>)</a:t>
            </a:r>
            <a:endParaRPr sz="1800">
              <a:solidFill>
                <a:srgbClr val="3D85C6"/>
              </a:solidFill>
            </a:endParaRPr>
          </a:p>
        </p:txBody>
      </p:sp>
      <p:sp>
        <p:nvSpPr>
          <p:cNvPr id="316" name="Google Shape;316;p49"/>
          <p:cNvSpPr txBox="1"/>
          <p:nvPr>
            <p:ph idx="1" type="body"/>
          </p:nvPr>
        </p:nvSpPr>
        <p:spPr>
          <a:xfrm>
            <a:off x="6246600" y="4036750"/>
            <a:ext cx="1863300" cy="3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800"/>
              <a:t>Източник: David Cameron</a:t>
            </a:r>
            <a:endParaRPr sz="800"/>
          </a:p>
        </p:txBody>
      </p:sp>
      <p:pic>
        <p:nvPicPr>
          <p:cNvPr id="317" name="Google Shape;317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46603" y="1465000"/>
            <a:ext cx="2221425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18450" y="1919025"/>
            <a:ext cx="3063266" cy="1832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Суперкомпютри: Backfill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D85C6"/>
                </a:solidFill>
              </a:rPr>
              <a:t>(пълним дупки </a:t>
            </a:r>
            <a:r>
              <a:rPr lang="en" sz="1800">
                <a:solidFill>
                  <a:srgbClr val="3D85C6"/>
                </a:solidFill>
              </a:rPr>
              <a:t>всякакви</a:t>
            </a:r>
            <a:r>
              <a:rPr lang="en" sz="1800">
                <a:solidFill>
                  <a:srgbClr val="3D85C6"/>
                </a:solidFill>
              </a:rPr>
              <a:t>)</a:t>
            </a:r>
            <a:endParaRPr sz="1800">
              <a:solidFill>
                <a:srgbClr val="3D85C6"/>
              </a:solidFill>
            </a:endParaRPr>
          </a:p>
        </p:txBody>
      </p:sp>
      <p:sp>
        <p:nvSpPr>
          <p:cNvPr id="324" name="Google Shape;324;p50"/>
          <p:cNvSpPr txBox="1"/>
          <p:nvPr/>
        </p:nvSpPr>
        <p:spPr>
          <a:xfrm>
            <a:off x="861700" y="1390600"/>
            <a:ext cx="50130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D85C6"/>
                </a:solidFill>
              </a:rPr>
              <a:t>Размер на дупките</a:t>
            </a:r>
            <a:endParaRPr b="1">
              <a:solidFill>
                <a:srgbClr val="3D85C6"/>
              </a:solidFill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600">
              <a:solidFill>
                <a:srgbClr val="3D85C6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400М CPU*часа на година (Titan)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Обичайна ефективност на използване на суперкомпютър във времето - 90%.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10% == </a:t>
            </a:r>
            <a:r>
              <a:rPr lang="en">
                <a:solidFill>
                  <a:schemeClr val="dk1"/>
                </a:solidFill>
              </a:rPr>
              <a:t>400М CPU*часа на година (Titan)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Всяка неефективност е нежелана!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D85C6"/>
                </a:solidFill>
              </a:rPr>
              <a:t>Запълване</a:t>
            </a:r>
            <a:endParaRPr b="1">
              <a:solidFill>
                <a:srgbClr val="3D85C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600">
              <a:solidFill>
                <a:srgbClr val="3D85C6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С какво?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Много, с различен размер, но малки задачи (т.е. - ние)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На каква цена?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Безплатно</a:t>
            </a:r>
            <a:endParaRPr/>
          </a:p>
        </p:txBody>
      </p:sp>
      <p:pic>
        <p:nvPicPr>
          <p:cNvPr id="325" name="Google Shape;325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8450" y="1919025"/>
            <a:ext cx="3063266" cy="1832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5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Използване на Titan от ATLAS</a:t>
            </a:r>
            <a:endParaRPr/>
          </a:p>
        </p:txBody>
      </p:sp>
      <p:cxnSp>
        <p:nvCxnSpPr>
          <p:cNvPr id="331" name="Google Shape;331;p51"/>
          <p:cNvCxnSpPr/>
          <p:nvPr/>
        </p:nvCxnSpPr>
        <p:spPr>
          <a:xfrm>
            <a:off x="269900" y="4708800"/>
            <a:ext cx="1113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32" name="Google Shape;332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7850" y="1257150"/>
            <a:ext cx="6501034" cy="3310077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51"/>
          <p:cNvSpPr txBox="1"/>
          <p:nvPr/>
        </p:nvSpPr>
        <p:spPr>
          <a:xfrm>
            <a:off x="1084875" y="1017725"/>
            <a:ext cx="2656200" cy="639600"/>
          </a:xfrm>
          <a:prstGeom prst="rect">
            <a:avLst/>
          </a:prstGeom>
          <a:solidFill>
            <a:srgbClr val="FFFFFF"/>
          </a:solidFill>
          <a:ln cap="flat" cmpd="sng" w="28575">
            <a:solidFill>
              <a:srgbClr val="3D85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</a:pPr>
            <a:r>
              <a:rPr b="1" lang="en" sz="1200">
                <a:solidFill>
                  <a:srgbClr val="999999"/>
                </a:solidFill>
              </a:rPr>
              <a:t>Изчисления по квота</a:t>
            </a:r>
            <a:endParaRPr b="1" sz="1200">
              <a:solidFill>
                <a:srgbClr val="999999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200"/>
              <a:buChar char="●"/>
            </a:pPr>
            <a:r>
              <a:rPr b="1" lang="en" sz="1200">
                <a:solidFill>
                  <a:srgbClr val="990000"/>
                </a:solidFill>
              </a:rPr>
              <a:t>Backfill</a:t>
            </a:r>
            <a:endParaRPr b="1" sz="1200">
              <a:solidFill>
                <a:srgbClr val="990000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E69138"/>
              </a:buClr>
              <a:buSzPts val="1200"/>
              <a:buChar char="●"/>
            </a:pPr>
            <a:r>
              <a:rPr b="1" lang="en" sz="1200">
                <a:solidFill>
                  <a:srgbClr val="E69138"/>
                </a:solidFill>
              </a:rPr>
              <a:t>Свободни ресурси</a:t>
            </a:r>
            <a:endParaRPr sz="1200"/>
          </a:p>
        </p:txBody>
      </p:sp>
      <p:cxnSp>
        <p:nvCxnSpPr>
          <p:cNvPr id="334" name="Google Shape;334;p51"/>
          <p:cNvCxnSpPr/>
          <p:nvPr/>
        </p:nvCxnSpPr>
        <p:spPr>
          <a:xfrm>
            <a:off x="973600" y="3980950"/>
            <a:ext cx="660600" cy="0"/>
          </a:xfrm>
          <a:prstGeom prst="straightConnector1">
            <a:avLst/>
          </a:prstGeom>
          <a:noFill/>
          <a:ln cap="flat" cmpd="sng" w="28575">
            <a:solidFill>
              <a:srgbClr val="07376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35" name="Google Shape;335;p51"/>
          <p:cNvCxnSpPr/>
          <p:nvPr/>
        </p:nvCxnSpPr>
        <p:spPr>
          <a:xfrm rot="10800000">
            <a:off x="7997475" y="3980950"/>
            <a:ext cx="715800" cy="0"/>
          </a:xfrm>
          <a:prstGeom prst="straightConnector1">
            <a:avLst/>
          </a:prstGeom>
          <a:noFill/>
          <a:ln cap="flat" cmpd="sng" w="28575">
            <a:solidFill>
              <a:srgbClr val="07376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36" name="Google Shape;336;p51"/>
          <p:cNvSpPr txBox="1"/>
          <p:nvPr/>
        </p:nvSpPr>
        <p:spPr>
          <a:xfrm>
            <a:off x="193700" y="3960375"/>
            <a:ext cx="16620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73763"/>
                </a:solidFill>
              </a:rPr>
              <a:t>две седмици</a:t>
            </a:r>
            <a:endParaRPr b="1">
              <a:solidFill>
                <a:srgbClr val="073763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5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Използване на Titan от ATLAS</a:t>
            </a:r>
            <a:endParaRPr/>
          </a:p>
        </p:txBody>
      </p:sp>
      <p:cxnSp>
        <p:nvCxnSpPr>
          <p:cNvPr id="342" name="Google Shape;342;p52"/>
          <p:cNvCxnSpPr/>
          <p:nvPr/>
        </p:nvCxnSpPr>
        <p:spPr>
          <a:xfrm>
            <a:off x="269900" y="4708800"/>
            <a:ext cx="1113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43" name="Google Shape;343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7850" y="1257150"/>
            <a:ext cx="6501034" cy="3310077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52"/>
          <p:cNvSpPr txBox="1"/>
          <p:nvPr/>
        </p:nvSpPr>
        <p:spPr>
          <a:xfrm>
            <a:off x="1341400" y="1057200"/>
            <a:ext cx="2656200" cy="639600"/>
          </a:xfrm>
          <a:prstGeom prst="rect">
            <a:avLst/>
          </a:prstGeom>
          <a:solidFill>
            <a:srgbClr val="FFFFFF"/>
          </a:solidFill>
          <a:ln cap="flat" cmpd="sng" w="28575">
            <a:solidFill>
              <a:srgbClr val="3D85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●"/>
            </a:pPr>
            <a:r>
              <a:rPr b="1" lang="en" sz="1200">
                <a:solidFill>
                  <a:srgbClr val="999999"/>
                </a:solidFill>
              </a:rPr>
              <a:t>Изчисления по квота</a:t>
            </a:r>
            <a:endParaRPr b="1" sz="1200">
              <a:solidFill>
                <a:srgbClr val="999999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200"/>
              <a:buChar char="●"/>
            </a:pPr>
            <a:r>
              <a:rPr b="1" lang="en" sz="1200">
                <a:solidFill>
                  <a:srgbClr val="990000"/>
                </a:solidFill>
              </a:rPr>
              <a:t>Backfill</a:t>
            </a:r>
            <a:endParaRPr b="1" sz="1200">
              <a:solidFill>
                <a:srgbClr val="990000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E69138"/>
              </a:buClr>
              <a:buSzPts val="1200"/>
              <a:buChar char="●"/>
            </a:pPr>
            <a:r>
              <a:rPr b="1" lang="en" sz="1200">
                <a:solidFill>
                  <a:srgbClr val="E69138"/>
                </a:solidFill>
              </a:rPr>
              <a:t>Свободни ресурси</a:t>
            </a:r>
            <a:endParaRPr sz="1200"/>
          </a:p>
        </p:txBody>
      </p:sp>
      <p:cxnSp>
        <p:nvCxnSpPr>
          <p:cNvPr id="345" name="Google Shape;345;p52"/>
          <p:cNvCxnSpPr/>
          <p:nvPr/>
        </p:nvCxnSpPr>
        <p:spPr>
          <a:xfrm>
            <a:off x="973600" y="3980950"/>
            <a:ext cx="660600" cy="0"/>
          </a:xfrm>
          <a:prstGeom prst="straightConnector1">
            <a:avLst/>
          </a:prstGeom>
          <a:noFill/>
          <a:ln cap="flat" cmpd="sng" w="28575">
            <a:solidFill>
              <a:srgbClr val="07376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46" name="Google Shape;346;p52"/>
          <p:cNvCxnSpPr/>
          <p:nvPr/>
        </p:nvCxnSpPr>
        <p:spPr>
          <a:xfrm rot="10800000">
            <a:off x="7997475" y="3980950"/>
            <a:ext cx="715800" cy="0"/>
          </a:xfrm>
          <a:prstGeom prst="straightConnector1">
            <a:avLst/>
          </a:prstGeom>
          <a:noFill/>
          <a:ln cap="flat" cmpd="sng" w="28575">
            <a:solidFill>
              <a:srgbClr val="07376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47" name="Google Shape;347;p52"/>
          <p:cNvSpPr txBox="1"/>
          <p:nvPr/>
        </p:nvSpPr>
        <p:spPr>
          <a:xfrm>
            <a:off x="193700" y="3960375"/>
            <a:ext cx="16620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73763"/>
                </a:solidFill>
              </a:rPr>
              <a:t>две седмици</a:t>
            </a:r>
            <a:endParaRPr b="1">
              <a:solidFill>
                <a:srgbClr val="073763"/>
              </a:solidFill>
            </a:endParaRPr>
          </a:p>
        </p:txBody>
      </p:sp>
      <p:sp>
        <p:nvSpPr>
          <p:cNvPr id="348" name="Google Shape;348;p52"/>
          <p:cNvSpPr/>
          <p:nvPr/>
        </p:nvSpPr>
        <p:spPr>
          <a:xfrm>
            <a:off x="5799400" y="598400"/>
            <a:ext cx="1015200" cy="737100"/>
          </a:xfrm>
          <a:prstGeom prst="wedgeRoundRectCallout">
            <a:avLst>
              <a:gd fmla="val -78956" name="adj1"/>
              <a:gd fmla="val 137245" name="adj2"/>
              <a:gd fmla="val 0" name="adj3"/>
            </a:avLst>
          </a:prstGeom>
          <a:solidFill>
            <a:srgbClr val="FFFFFF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69138"/>
                </a:solidFill>
              </a:rPr>
              <a:t>ЗАЩО?!</a:t>
            </a:r>
            <a:endParaRPr b="1">
              <a:solidFill>
                <a:srgbClr val="E69138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5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Проблемът</a:t>
            </a:r>
            <a:endParaRPr/>
          </a:p>
        </p:txBody>
      </p:sp>
      <p:pic>
        <p:nvPicPr>
          <p:cNvPr id="354" name="Google Shape;354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95817"/>
            <a:ext cx="9144001" cy="1477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Google Shape;355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0725" y="2649673"/>
            <a:ext cx="8658524" cy="2449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0" name="Google Shape;360;p54"/>
          <p:cNvGrpSpPr/>
          <p:nvPr/>
        </p:nvGrpSpPr>
        <p:grpSpPr>
          <a:xfrm>
            <a:off x="828700" y="3769538"/>
            <a:ext cx="4785525" cy="974700"/>
            <a:chOff x="182525" y="1648263"/>
            <a:chExt cx="4785525" cy="974700"/>
          </a:xfrm>
        </p:grpSpPr>
        <p:pic>
          <p:nvPicPr>
            <p:cNvPr id="361" name="Google Shape;361;p5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82525" y="1661275"/>
              <a:ext cx="1264924" cy="9486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62" name="Google Shape;362;p54"/>
            <p:cNvSpPr txBox="1"/>
            <p:nvPr/>
          </p:nvSpPr>
          <p:spPr>
            <a:xfrm>
              <a:off x="1424750" y="1648263"/>
              <a:ext cx="3543300" cy="97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u="sng">
                  <a:solidFill>
                    <a:schemeClr val="hlink"/>
                  </a:solidFill>
                  <a:hlinkClick r:id="rId4"/>
                </a:rPr>
                <a:t>Edison</a:t>
              </a:r>
              <a:r>
                <a:rPr lang="en" sz="1000"/>
                <a:t> (САЩ)</a:t>
              </a:r>
              <a:endParaRPr sz="10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/>
                <a:t>Cray XC30</a:t>
              </a:r>
              <a:endParaRPr sz="10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/>
                <a:t>Intel Xeon E5-2695v2 121C 2.4GHz</a:t>
              </a:r>
              <a:endParaRPr sz="10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/>
                <a:t>133824 ядра / 357 TB памет / 7.56 PB диск</a:t>
              </a:r>
              <a:endParaRPr sz="10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/>
                <a:t>Производителност: 2.57 PFLOP/сек</a:t>
              </a:r>
              <a:endParaRPr sz="1000"/>
            </a:p>
          </p:txBody>
        </p:sp>
      </p:grpSp>
      <p:sp>
        <p:nvSpPr>
          <p:cNvPr id="363" name="Google Shape;363;p5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Американски суперкомпютри </a:t>
            </a:r>
            <a:r>
              <a:rPr lang="en"/>
              <a:t>използвани</a:t>
            </a:r>
            <a:r>
              <a:rPr lang="en"/>
              <a:t> от АТЛАС</a:t>
            </a:r>
            <a:endParaRPr/>
          </a:p>
        </p:txBody>
      </p:sp>
      <p:grpSp>
        <p:nvGrpSpPr>
          <p:cNvPr id="364" name="Google Shape;364;p54"/>
          <p:cNvGrpSpPr/>
          <p:nvPr/>
        </p:nvGrpSpPr>
        <p:grpSpPr>
          <a:xfrm>
            <a:off x="521275" y="2798275"/>
            <a:ext cx="5322600" cy="911250"/>
            <a:chOff x="796350" y="3245250"/>
            <a:chExt cx="5322600" cy="911250"/>
          </a:xfrm>
        </p:grpSpPr>
        <p:pic>
          <p:nvPicPr>
            <p:cNvPr id="365" name="Google Shape;365;p5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96350" y="3245250"/>
              <a:ext cx="1334324" cy="9063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66" name="Google Shape;366;p54"/>
            <p:cNvSpPr txBox="1"/>
            <p:nvPr/>
          </p:nvSpPr>
          <p:spPr>
            <a:xfrm>
              <a:off x="2095350" y="3250200"/>
              <a:ext cx="4023600" cy="90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u="sng">
                  <a:solidFill>
                    <a:schemeClr val="hlink"/>
                  </a:solidFill>
                  <a:highlight>
                    <a:srgbClr val="FFFFFF"/>
                  </a:highlight>
                  <a:hlinkClick r:id="rId6"/>
                </a:rPr>
                <a:t>Theta</a:t>
              </a:r>
              <a:r>
                <a:rPr lang="en" sz="1000"/>
                <a:t> (САЩ)</a:t>
              </a:r>
              <a:endParaRPr sz="10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/>
                <a:t>Cray XC40</a:t>
              </a:r>
              <a:endParaRPr sz="10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/>
                <a:t>Intel Phi 7230 64C 1.3GHz</a:t>
              </a:r>
              <a:endParaRPr sz="10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/>
                <a:t>280320 ядра / 91</a:t>
              </a:r>
              <a:r>
                <a:rPr lang="en" sz="1000"/>
                <a:t>4</a:t>
              </a:r>
              <a:r>
                <a:rPr lang="en" sz="1000"/>
                <a:t> TB памет / 11 PB диск</a:t>
              </a:r>
              <a:endParaRPr sz="10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/>
                <a:t>Производителност: 11.66 PFLOP/сек</a:t>
              </a:r>
              <a:endParaRPr sz="1000"/>
            </a:p>
          </p:txBody>
        </p:sp>
      </p:grpSp>
      <p:sp>
        <p:nvSpPr>
          <p:cNvPr id="367" name="Google Shape;367;p54"/>
          <p:cNvSpPr txBox="1"/>
          <p:nvPr/>
        </p:nvSpPr>
        <p:spPr>
          <a:xfrm>
            <a:off x="5200300" y="1706925"/>
            <a:ext cx="2291100" cy="9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hlinkClick r:id="rId7"/>
              </a:rPr>
              <a:t>Titan</a:t>
            </a:r>
            <a:r>
              <a:rPr lang="en" sz="1000"/>
              <a:t> (САЩ)</a:t>
            </a:r>
            <a:endParaRPr sz="10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Cray XK7</a:t>
            </a:r>
            <a:endParaRPr sz="10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Opteron 6274 16C 2.2 GHz</a:t>
            </a:r>
            <a:endParaRPr sz="10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560640 ядра / 694 TB памет / 40 PB диск</a:t>
            </a:r>
            <a:endParaRPr sz="10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Производителност: 27.11 PFLOP/сек</a:t>
            </a:r>
            <a:endParaRPr sz="1000"/>
          </a:p>
        </p:txBody>
      </p:sp>
      <p:pic>
        <p:nvPicPr>
          <p:cNvPr id="368" name="Google Shape;368;p5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491526" y="1687350"/>
            <a:ext cx="1461297" cy="974701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p54"/>
          <p:cNvSpPr txBox="1"/>
          <p:nvPr/>
        </p:nvSpPr>
        <p:spPr>
          <a:xfrm>
            <a:off x="1251700" y="4658150"/>
            <a:ext cx="2753700" cy="2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……...</a:t>
            </a:r>
            <a:endParaRPr/>
          </a:p>
        </p:txBody>
      </p:sp>
      <p:sp>
        <p:nvSpPr>
          <p:cNvPr id="370" name="Google Shape;370;p54"/>
          <p:cNvSpPr txBox="1"/>
          <p:nvPr/>
        </p:nvSpPr>
        <p:spPr>
          <a:xfrm>
            <a:off x="5062500" y="3784000"/>
            <a:ext cx="4005300" cy="4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D85C6"/>
                </a:solidFill>
              </a:rPr>
              <a:t>Еднаквото между всички..</a:t>
            </a:r>
            <a:endParaRPr b="1">
              <a:solidFill>
                <a:srgbClr val="3D85C6"/>
              </a:solidFill>
            </a:endParaRPr>
          </a:p>
        </p:txBody>
      </p:sp>
      <p:sp>
        <p:nvSpPr>
          <p:cNvPr id="371" name="Google Shape;371;p54"/>
          <p:cNvSpPr txBox="1"/>
          <p:nvPr/>
        </p:nvSpPr>
        <p:spPr>
          <a:xfrm>
            <a:off x="5069975" y="4099000"/>
            <a:ext cx="4005300" cy="4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Няма такова..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cori panorama 1997x723" id="372" name="Google Shape;372;p54" title="Cori supercomputer at NERSC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79077" y="1738375"/>
            <a:ext cx="2695023" cy="974700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54"/>
          <p:cNvSpPr txBox="1"/>
          <p:nvPr/>
        </p:nvSpPr>
        <p:spPr>
          <a:xfrm>
            <a:off x="3074100" y="1706925"/>
            <a:ext cx="1968900" cy="9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hlinkClick r:id="rId10"/>
              </a:rPr>
              <a:t>Cori</a:t>
            </a:r>
            <a:r>
              <a:rPr lang="en" sz="1000"/>
              <a:t> (САЩ)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Cray/HPE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Intel Xeon Phi 7250 68C 1.4GHz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622336</a:t>
            </a:r>
            <a:r>
              <a:rPr lang="en" sz="1000"/>
              <a:t> ядра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Производителност: 14 PFLOP/сек</a:t>
            </a:r>
            <a:endParaRPr sz="1000"/>
          </a:p>
        </p:txBody>
      </p:sp>
      <p:sp>
        <p:nvSpPr>
          <p:cNvPr id="374" name="Google Shape;374;p54"/>
          <p:cNvSpPr txBox="1"/>
          <p:nvPr/>
        </p:nvSpPr>
        <p:spPr>
          <a:xfrm>
            <a:off x="5099925" y="4383350"/>
            <a:ext cx="4005300" cy="4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D85C6"/>
                </a:solidFill>
              </a:rPr>
              <a:t>И така до май 2021</a:t>
            </a:r>
            <a:r>
              <a:rPr b="1" lang="en">
                <a:solidFill>
                  <a:srgbClr val="3D85C6"/>
                </a:solidFill>
              </a:rPr>
              <a:t>..</a:t>
            </a:r>
            <a:endParaRPr b="1">
              <a:solidFill>
                <a:srgbClr val="3D85C6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Vega</a:t>
            </a:r>
            <a:endParaRPr/>
          </a:p>
        </p:txBody>
      </p:sp>
      <p:pic>
        <p:nvPicPr>
          <p:cNvPr id="380" name="Google Shape;380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1275" y="1112100"/>
            <a:ext cx="4742447" cy="3820974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55"/>
          <p:cNvSpPr txBox="1"/>
          <p:nvPr/>
        </p:nvSpPr>
        <p:spPr>
          <a:xfrm>
            <a:off x="5259800" y="267525"/>
            <a:ext cx="37563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Vega е: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Суперкомпютър / HPC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Открит на 20.04.2021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В </a:t>
            </a:r>
            <a:r>
              <a:rPr lang="en">
                <a:solidFill>
                  <a:schemeClr val="dk1"/>
                </a:solidFill>
              </a:rPr>
              <a:t>Словения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Финансиран от ЕuroHPC и Словения 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На </a:t>
            </a:r>
            <a:r>
              <a:rPr lang="en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166-то</a:t>
            </a:r>
            <a:r>
              <a:rPr lang="en"/>
              <a:t> място в </a:t>
            </a:r>
            <a:r>
              <a:rPr lang="en" u="sng">
                <a:solidFill>
                  <a:schemeClr val="hlink"/>
                </a:solidFill>
                <a:hlinkClick r:id="rId5"/>
              </a:rPr>
              <a:t>top500</a:t>
            </a: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Atos/BullSequana XH2000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AMD EPYC 7H12 2.6GHz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122800 ядра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Производителност: 375 PFLOP/сек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Не се използа напълно от потребителите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ATLAS използва ресурсите в режим “backfill”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382" name="Google Shape;382;p5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04561" y="3717700"/>
            <a:ext cx="3466775" cy="1215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8"/>
          <p:cNvSpPr txBox="1"/>
          <p:nvPr/>
        </p:nvSpPr>
        <p:spPr>
          <a:xfrm>
            <a:off x="0" y="973975"/>
            <a:ext cx="91440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600">
                <a:solidFill>
                  <a:srgbClr val="073763"/>
                </a:solidFill>
              </a:rPr>
              <a:t>Разпределени изчисления в ATLAS </a:t>
            </a:r>
            <a:endParaRPr b="1" sz="4600">
              <a:solidFill>
                <a:srgbClr val="073763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3D85C6"/>
                </a:solidFill>
              </a:rPr>
              <a:t>Част 2: !GRID</a:t>
            </a:r>
            <a:endParaRPr b="1" sz="3600">
              <a:solidFill>
                <a:srgbClr val="3D85C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3D85C6"/>
                </a:solidFill>
              </a:rPr>
              <a:t>(с</a:t>
            </a:r>
            <a:r>
              <a:rPr b="1" lang="en" sz="1200">
                <a:solidFill>
                  <a:srgbClr val="3D85C6"/>
                </a:solidFill>
              </a:rPr>
              <a:t>уперкомпютри, облаци, доброволчески изчисления, графични карти)</a:t>
            </a:r>
            <a:endParaRPr b="1" sz="1200">
              <a:solidFill>
                <a:srgbClr val="3D85C6"/>
              </a:solidFill>
            </a:endParaRPr>
          </a:p>
        </p:txBody>
      </p:sp>
      <p:sp>
        <p:nvSpPr>
          <p:cNvPr id="199" name="Google Shape;199;p38"/>
          <p:cNvSpPr txBox="1"/>
          <p:nvPr/>
        </p:nvSpPr>
        <p:spPr>
          <a:xfrm>
            <a:off x="2669750" y="3953375"/>
            <a:ext cx="4351500" cy="92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solidFill>
                  <a:srgbClr val="434343"/>
                </a:solidFill>
              </a:rPr>
              <a:t>Д-р Иван Глушков</a:t>
            </a:r>
            <a:endParaRPr i="1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solidFill>
                  <a:srgbClr val="434343"/>
                </a:solidFill>
              </a:rPr>
              <a:t>Тексаски университет / АТЛАС</a:t>
            </a:r>
            <a:endParaRPr i="1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solidFill>
                  <a:srgbClr val="434343"/>
                </a:solidFill>
              </a:rPr>
              <a:t>Българска </a:t>
            </a:r>
            <a:r>
              <a:rPr i="1" lang="en">
                <a:solidFill>
                  <a:srgbClr val="434343"/>
                </a:solidFill>
              </a:rPr>
              <a:t>инженерна</a:t>
            </a:r>
            <a:r>
              <a:rPr i="1" lang="en">
                <a:solidFill>
                  <a:srgbClr val="434343"/>
                </a:solidFill>
              </a:rPr>
              <a:t> учителска програма</a:t>
            </a:r>
            <a:endParaRPr i="1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solidFill>
                  <a:srgbClr val="434343"/>
                </a:solidFill>
              </a:rPr>
              <a:t>ЦЕРН, септември 2023</a:t>
            </a:r>
            <a:endParaRPr i="1">
              <a:solidFill>
                <a:srgbClr val="434343"/>
              </a:solidFill>
            </a:endParaRPr>
          </a:p>
        </p:txBody>
      </p:sp>
      <p:pic>
        <p:nvPicPr>
          <p:cNvPr id="200" name="Google Shape;20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2175" y="3067925"/>
            <a:ext cx="1067575" cy="1601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75550" y="3067925"/>
            <a:ext cx="746195" cy="885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49300" y="3067925"/>
            <a:ext cx="1326252" cy="885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52750" y="3954450"/>
            <a:ext cx="549425" cy="412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3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538800" y="3067925"/>
            <a:ext cx="1410500" cy="885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3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0" y="3067925"/>
            <a:ext cx="1602185" cy="885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3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669751" y="3066637"/>
            <a:ext cx="1326247" cy="887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38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021750" y="3066650"/>
            <a:ext cx="1242385" cy="887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38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865800" y="3066650"/>
            <a:ext cx="1278210" cy="88780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epp.phys.kyushu-u.ac.jp/image/atlas9.png" id="209" name="Google Shape;209;p38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761875" y="4213399"/>
            <a:ext cx="1410499" cy="74197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ile:University of Texas at Arlington logo.svg" id="210" name="Google Shape;210;p38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357925" y="4376325"/>
            <a:ext cx="1410500" cy="451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ap of Europe presenting the EuroHPC JU participating states" id="387" name="Google Shape;387;p56"/>
          <p:cNvPicPr preferRelativeResize="0"/>
          <p:nvPr/>
        </p:nvPicPr>
        <p:blipFill rotWithShape="1">
          <a:blip r:embed="rId3">
            <a:alphaModFix/>
          </a:blip>
          <a:srcRect b="0" l="37292" r="0" t="0"/>
          <a:stretch/>
        </p:blipFill>
        <p:spPr>
          <a:xfrm>
            <a:off x="4782564" y="1150800"/>
            <a:ext cx="3979236" cy="3574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56"/>
          <p:cNvSpPr txBox="1"/>
          <p:nvPr>
            <p:ph type="title"/>
          </p:nvPr>
        </p:nvSpPr>
        <p:spPr>
          <a:xfrm>
            <a:off x="311700" y="140225"/>
            <a:ext cx="8520600" cy="9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EuroHPC JU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3D85C6"/>
                </a:solidFill>
              </a:rPr>
              <a:t>(</a:t>
            </a:r>
            <a:r>
              <a:rPr lang="en" sz="2000">
                <a:solidFill>
                  <a:srgbClr val="3D85C6"/>
                </a:solidFill>
              </a:rPr>
              <a:t>European High-Performance Computing Joint Undertaking / Европейска HPC инициатива)</a:t>
            </a:r>
            <a:endParaRPr sz="2000">
              <a:solidFill>
                <a:srgbClr val="3D85C6"/>
              </a:solidFill>
            </a:endParaRPr>
          </a:p>
        </p:txBody>
      </p:sp>
      <p:sp>
        <p:nvSpPr>
          <p:cNvPr id="389" name="Google Shape;389;p56"/>
          <p:cNvSpPr txBox="1"/>
          <p:nvPr>
            <p:ph idx="1" type="body"/>
          </p:nvPr>
        </p:nvSpPr>
        <p:spPr>
          <a:xfrm>
            <a:off x="367300" y="1370500"/>
            <a:ext cx="4370400" cy="335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Инициатива между </a:t>
            </a:r>
            <a:r>
              <a:rPr lang="en" sz="1300"/>
              <a:t>държавни</a:t>
            </a:r>
            <a:r>
              <a:rPr lang="en" sz="1300"/>
              <a:t> и частни институции за </a:t>
            </a:r>
            <a:r>
              <a:rPr lang="en" sz="1300"/>
              <a:t>консолидиране</a:t>
            </a:r>
            <a:r>
              <a:rPr lang="en" sz="1300"/>
              <a:t> на ресурси на европейско ниво за развитие на HPC </a:t>
            </a:r>
            <a:endParaRPr sz="1300"/>
          </a:p>
          <a:p>
            <a:pPr indent="-279400" lvl="0" marL="457200" rtl="0" algn="l">
              <a:spcBef>
                <a:spcPts val="0"/>
              </a:spcBef>
              <a:spcAft>
                <a:spcPts val="0"/>
              </a:spcAft>
              <a:buSzPts val="800"/>
              <a:buChar char="●"/>
            </a:pPr>
            <a:r>
              <a:rPr lang="en" sz="800"/>
              <a:t>Членове: ЕС, Австрия, Белгия, България, Хърватска, Кипър, Чахия, Дания, Естония, Финлндия, Франция, Германия, Гърция, Унгария, Исландия, Ирландия, Италия, Латвия, Литва, Люксембург, Малта, Холандия, Северна Македония, Норвегия, Полша, Португалия, Румъния, Сърбия, Словакия, Словения, Испания, Швеция, Турция, представители на 3 частни партньори</a:t>
            </a:r>
            <a:endParaRPr sz="8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Цел: Разработка на пан-европейста HPC инфраструктура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Централа: Люксембург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Начало: 2018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Финансиране:  7 мрд. Евро за периода 2021-2027</a:t>
            </a:r>
            <a:endParaRPr sz="1300"/>
          </a:p>
          <a:p>
            <a:pPr indent="-285750" lvl="1" marL="914400" rtl="0" algn="l">
              <a:spcBef>
                <a:spcPts val="0"/>
              </a:spcBef>
              <a:spcAft>
                <a:spcPts val="0"/>
              </a:spcAft>
              <a:buSzPts val="900"/>
              <a:buChar char="○"/>
            </a:pPr>
            <a:r>
              <a:rPr lang="en" sz="900"/>
              <a:t>3 мрд. - дългосрочен бюджет на ЕС</a:t>
            </a:r>
            <a:endParaRPr sz="900"/>
          </a:p>
          <a:p>
            <a:pPr indent="-285750" lvl="1" marL="914400" rtl="0" algn="l">
              <a:spcBef>
                <a:spcPts val="0"/>
              </a:spcBef>
              <a:spcAft>
                <a:spcPts val="0"/>
              </a:spcAft>
              <a:buSzPts val="900"/>
              <a:buChar char="○"/>
            </a:pPr>
            <a:r>
              <a:rPr lang="en" sz="900"/>
              <a:t>3 мрд. - членове на инициативата</a:t>
            </a:r>
            <a:endParaRPr sz="900"/>
          </a:p>
          <a:p>
            <a:pPr indent="-285750" lvl="1" marL="914400" rtl="0" algn="l">
              <a:spcBef>
                <a:spcPts val="0"/>
              </a:spcBef>
              <a:spcAft>
                <a:spcPts val="0"/>
              </a:spcAft>
              <a:buSzPts val="900"/>
              <a:buChar char="○"/>
            </a:pPr>
            <a:r>
              <a:rPr lang="en" sz="900"/>
              <a:t>1 мрд. - частни донори</a:t>
            </a:r>
            <a:endParaRPr sz="9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57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Суперкомпютрите на EuroHPC JU </a:t>
            </a:r>
            <a:endParaRPr/>
          </a:p>
        </p:txBody>
      </p:sp>
      <p:pic>
        <p:nvPicPr>
          <p:cNvPr descr="Picture of LUMI supercomputer" id="395" name="Google Shape;395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923875"/>
            <a:ext cx="1473401" cy="834000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p57"/>
          <p:cNvSpPr txBox="1"/>
          <p:nvPr/>
        </p:nvSpPr>
        <p:spPr>
          <a:xfrm>
            <a:off x="1937500" y="882374"/>
            <a:ext cx="2468700" cy="9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hlinkClick r:id="rId4"/>
              </a:rPr>
              <a:t>LUMI</a:t>
            </a:r>
            <a:r>
              <a:rPr lang="en" sz="1000"/>
              <a:t> (Финландия, </a:t>
            </a:r>
            <a:r>
              <a:rPr lang="en" sz="1000" u="sng">
                <a:solidFill>
                  <a:schemeClr val="hlink"/>
                </a:solidFill>
                <a:hlinkClick r:id="rId5"/>
              </a:rPr>
              <a:t>top500</a:t>
            </a:r>
            <a:r>
              <a:rPr lang="en" sz="1000"/>
              <a:t>: </a:t>
            </a:r>
            <a:r>
              <a:rPr lang="en" sz="1000" u="sng">
                <a:solidFill>
                  <a:schemeClr val="hlink"/>
                </a:solidFill>
                <a:hlinkClick r:id="rId6"/>
              </a:rPr>
              <a:t>3</a:t>
            </a:r>
            <a:r>
              <a:rPr lang="en" sz="1000"/>
              <a:t>)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Hewlett Packard/</a:t>
            </a:r>
            <a:r>
              <a:rPr lang="en" sz="1000"/>
              <a:t>Cray EX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AMD EPYC 64C 2GHz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2,220,280 ядра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Производителност: 428 PFLOP/сек</a:t>
            </a:r>
            <a:endParaRPr sz="1000"/>
          </a:p>
        </p:txBody>
      </p:sp>
      <p:pic>
        <p:nvPicPr>
          <p:cNvPr descr="Picture of Leonardo, the EuroHPC supercomputer located in Italy" id="397" name="Google Shape;397;p5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11700" y="1892625"/>
            <a:ext cx="1473401" cy="828792"/>
          </a:xfrm>
          <a:prstGeom prst="rect">
            <a:avLst/>
          </a:prstGeom>
          <a:noFill/>
          <a:ln>
            <a:noFill/>
          </a:ln>
        </p:spPr>
      </p:pic>
      <p:sp>
        <p:nvSpPr>
          <p:cNvPr id="398" name="Google Shape;398;p57"/>
          <p:cNvSpPr txBox="1"/>
          <p:nvPr/>
        </p:nvSpPr>
        <p:spPr>
          <a:xfrm>
            <a:off x="1902925" y="1828524"/>
            <a:ext cx="2468700" cy="9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hlinkClick r:id="rId8"/>
              </a:rPr>
              <a:t>LEONARDO</a:t>
            </a:r>
            <a:r>
              <a:rPr lang="en" sz="1000"/>
              <a:t> (Италия, </a:t>
            </a:r>
            <a:r>
              <a:rPr lang="en" sz="1000" u="sng">
                <a:solidFill>
                  <a:schemeClr val="hlink"/>
                </a:solidFill>
                <a:hlinkClick r:id="rId9"/>
              </a:rPr>
              <a:t>top500</a:t>
            </a:r>
            <a:r>
              <a:rPr lang="en" sz="1000"/>
              <a:t>: </a:t>
            </a:r>
            <a:r>
              <a:rPr lang="en" sz="1000" u="sng">
                <a:solidFill>
                  <a:schemeClr val="hlink"/>
                </a:solidFill>
                <a:hlinkClick r:id="rId10"/>
              </a:rPr>
              <a:t>4</a:t>
            </a:r>
            <a:r>
              <a:rPr lang="en" sz="1000"/>
              <a:t>)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Аtos/BullSequana XH2000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Intel Xeon Platinum 8358 32C 2.6 GHz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1,824,768 ядра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Производителност: 305 PFLOP/сек</a:t>
            </a:r>
            <a:endParaRPr sz="1000"/>
          </a:p>
        </p:txBody>
      </p:sp>
      <p:pic>
        <p:nvPicPr>
          <p:cNvPr descr="Newly built data centre" id="399" name="Google Shape;399;p57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11700" y="2856175"/>
            <a:ext cx="1435500" cy="957000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57"/>
          <p:cNvSpPr txBox="1"/>
          <p:nvPr/>
        </p:nvSpPr>
        <p:spPr>
          <a:xfrm>
            <a:off x="1902925" y="2856174"/>
            <a:ext cx="2468700" cy="9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hlinkClick r:id="rId12"/>
              </a:rPr>
              <a:t>MARENOSTRUM 5</a:t>
            </a:r>
            <a:r>
              <a:rPr lang="en" sz="1000"/>
              <a:t> (ще бъде в Испания)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Bull SAS/Bull Sequana XH3000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Intel Sapphire Rapid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Производителност: 314 PFLOP/сек</a:t>
            </a:r>
            <a:endParaRPr sz="1000"/>
          </a:p>
        </p:txBody>
      </p:sp>
      <p:pic>
        <p:nvPicPr>
          <p:cNvPr descr="Picture of VEGA supercomputer" id="401" name="Google Shape;401;p57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311700" y="3947925"/>
            <a:ext cx="1435500" cy="957000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57"/>
          <p:cNvSpPr txBox="1"/>
          <p:nvPr/>
        </p:nvSpPr>
        <p:spPr>
          <a:xfrm>
            <a:off x="1937500" y="3947924"/>
            <a:ext cx="2468700" cy="9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hlinkClick r:id="rId14"/>
              </a:rPr>
              <a:t>VEGA</a:t>
            </a:r>
            <a:r>
              <a:rPr lang="en" sz="1000"/>
              <a:t> (Словения, </a:t>
            </a:r>
            <a:r>
              <a:rPr lang="en" sz="1000" u="sng">
                <a:solidFill>
                  <a:schemeClr val="hlink"/>
                </a:solidFill>
                <a:hlinkClick r:id="rId15"/>
              </a:rPr>
              <a:t>top500</a:t>
            </a:r>
            <a:r>
              <a:rPr lang="en" sz="1000"/>
              <a:t>: </a:t>
            </a:r>
            <a:r>
              <a:rPr lang="en" sz="1000" u="sng">
                <a:solidFill>
                  <a:schemeClr val="hlink"/>
                </a:solidFill>
                <a:hlinkClick r:id="rId16"/>
              </a:rPr>
              <a:t>131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Atos/BullSequana XH2000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AMD EPYC 7H12 2.6GHz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122800 ядра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Производителност: 7 PFLOP/сек</a:t>
            </a:r>
            <a:endParaRPr sz="1000"/>
          </a:p>
        </p:txBody>
      </p:sp>
      <p:pic>
        <p:nvPicPr>
          <p:cNvPr descr="DC2_MELUXINA" id="403" name="Google Shape;403;p57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4326475" y="923875"/>
            <a:ext cx="1251000" cy="834000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57"/>
          <p:cNvSpPr txBox="1"/>
          <p:nvPr/>
        </p:nvSpPr>
        <p:spPr>
          <a:xfrm>
            <a:off x="5729875" y="923874"/>
            <a:ext cx="2468700" cy="9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hlinkClick r:id="rId18"/>
              </a:rPr>
              <a:t>MELUXINA</a:t>
            </a:r>
            <a:r>
              <a:rPr lang="en" sz="1000"/>
              <a:t> (Люксембург, </a:t>
            </a:r>
            <a:r>
              <a:rPr lang="en" sz="1000" u="sng">
                <a:solidFill>
                  <a:schemeClr val="hlink"/>
                </a:solidFill>
                <a:hlinkClick r:id="rId19"/>
              </a:rPr>
              <a:t>top500</a:t>
            </a:r>
            <a:r>
              <a:rPr lang="en" sz="1000"/>
              <a:t>: </a:t>
            </a:r>
            <a:r>
              <a:rPr lang="en" sz="1000" u="sng">
                <a:solidFill>
                  <a:schemeClr val="hlink"/>
                </a:solidFill>
                <a:hlinkClick r:id="rId20"/>
              </a:rPr>
              <a:t>52</a:t>
            </a:r>
            <a:r>
              <a:rPr lang="en" sz="1000"/>
              <a:t>)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Atos/BullSequana XH2000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AMD EPYC 7452 32C 2.35GHz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172544 ядра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Производителност: 13 PFLOP/сек</a:t>
            </a:r>
            <a:endParaRPr sz="1000"/>
          </a:p>
        </p:txBody>
      </p:sp>
      <p:pic>
        <p:nvPicPr>
          <p:cNvPr descr="Picture of Karolina supercomputer" id="405" name="Google Shape;405;p57"/>
          <p:cNvPicPr preferRelativeResize="0"/>
          <p:nvPr/>
        </p:nvPicPr>
        <p:blipFill>
          <a:blip r:embed="rId21">
            <a:alphaModFix/>
          </a:blip>
          <a:stretch>
            <a:fillRect/>
          </a:stretch>
        </p:blipFill>
        <p:spPr>
          <a:xfrm>
            <a:off x="4326475" y="1949429"/>
            <a:ext cx="1251000" cy="703681"/>
          </a:xfrm>
          <a:prstGeom prst="rect">
            <a:avLst/>
          </a:prstGeom>
          <a:noFill/>
          <a:ln>
            <a:noFill/>
          </a:ln>
        </p:spPr>
      </p:pic>
      <p:sp>
        <p:nvSpPr>
          <p:cNvPr id="406" name="Google Shape;406;p57"/>
          <p:cNvSpPr txBox="1"/>
          <p:nvPr/>
        </p:nvSpPr>
        <p:spPr>
          <a:xfrm>
            <a:off x="5767900" y="1804674"/>
            <a:ext cx="2468700" cy="9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hlinkClick r:id="rId22"/>
              </a:rPr>
              <a:t>KAROLINA</a:t>
            </a:r>
            <a:r>
              <a:rPr lang="en" sz="1000"/>
              <a:t> (Чехия, </a:t>
            </a:r>
            <a:r>
              <a:rPr lang="en" sz="1000" u="sng">
                <a:solidFill>
                  <a:schemeClr val="hlink"/>
                </a:solidFill>
                <a:hlinkClick r:id="rId23"/>
              </a:rPr>
              <a:t>top500</a:t>
            </a:r>
            <a:r>
              <a:rPr lang="en" sz="1000"/>
              <a:t>: </a:t>
            </a:r>
            <a:r>
              <a:rPr lang="en" sz="1000" u="sng">
                <a:solidFill>
                  <a:schemeClr val="hlink"/>
                </a:solidFill>
                <a:hlinkClick r:id="rId24"/>
              </a:rPr>
              <a:t>95</a:t>
            </a:r>
            <a:r>
              <a:rPr lang="en" sz="1000"/>
              <a:t>)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Hewlett Packard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AMD EPYC 7763 64C 2.45GHz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102272 ядра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Производителност: 9 PFLOP/сек</a:t>
            </a:r>
            <a:endParaRPr sz="1000"/>
          </a:p>
        </p:txBody>
      </p:sp>
      <p:pic>
        <p:nvPicPr>
          <p:cNvPr descr="Picture of Discoverer supercomputer" id="407" name="Google Shape;407;p57"/>
          <p:cNvPicPr preferRelativeResize="0"/>
          <p:nvPr/>
        </p:nvPicPr>
        <p:blipFill>
          <a:blip r:embed="rId25">
            <a:alphaModFix/>
          </a:blip>
          <a:stretch>
            <a:fillRect/>
          </a:stretch>
        </p:blipFill>
        <p:spPr>
          <a:xfrm>
            <a:off x="4326475" y="2797774"/>
            <a:ext cx="1749960" cy="957000"/>
          </a:xfrm>
          <a:prstGeom prst="rect">
            <a:avLst/>
          </a:prstGeom>
          <a:noFill/>
          <a:ln>
            <a:noFill/>
          </a:ln>
        </p:spPr>
      </p:pic>
      <p:sp>
        <p:nvSpPr>
          <p:cNvPr id="408" name="Google Shape;408;p57"/>
          <p:cNvSpPr txBox="1"/>
          <p:nvPr/>
        </p:nvSpPr>
        <p:spPr>
          <a:xfrm>
            <a:off x="6226025" y="2797774"/>
            <a:ext cx="2468700" cy="9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hlinkClick r:id="rId26"/>
              </a:rPr>
              <a:t>DISCOVERER</a:t>
            </a:r>
            <a:r>
              <a:rPr lang="en" sz="1000"/>
              <a:t> (България, </a:t>
            </a:r>
            <a:r>
              <a:rPr lang="en" sz="1000" u="sng">
                <a:solidFill>
                  <a:schemeClr val="hlink"/>
                </a:solidFill>
                <a:hlinkClick r:id="rId27"/>
              </a:rPr>
              <a:t>top500</a:t>
            </a:r>
            <a:r>
              <a:rPr lang="en" sz="1000"/>
              <a:t>: </a:t>
            </a:r>
            <a:r>
              <a:rPr lang="en" sz="1000" u="sng">
                <a:solidFill>
                  <a:schemeClr val="hlink"/>
                </a:solidFill>
                <a:hlinkClick r:id="rId28"/>
              </a:rPr>
              <a:t>134</a:t>
            </a:r>
            <a:r>
              <a:rPr lang="en" sz="1000"/>
              <a:t>)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Atos/BullSequana XH2000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AMD EPYC 7H12 64C 2.6GHz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144384 ядра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Производителност: 6 PFLOP/сек</a:t>
            </a:r>
            <a:endParaRPr sz="1000"/>
          </a:p>
        </p:txBody>
      </p:sp>
      <p:pic>
        <p:nvPicPr>
          <p:cNvPr descr="Deucalion" id="409" name="Google Shape;409;p57"/>
          <p:cNvPicPr preferRelativeResize="0"/>
          <p:nvPr/>
        </p:nvPicPr>
        <p:blipFill>
          <a:blip r:embed="rId29">
            <a:alphaModFix/>
          </a:blip>
          <a:stretch>
            <a:fillRect/>
          </a:stretch>
        </p:blipFill>
        <p:spPr>
          <a:xfrm>
            <a:off x="4326475" y="3747050"/>
            <a:ext cx="1749950" cy="1020483"/>
          </a:xfrm>
          <a:prstGeom prst="rect">
            <a:avLst/>
          </a:prstGeom>
          <a:noFill/>
          <a:ln>
            <a:noFill/>
          </a:ln>
        </p:spPr>
      </p:pic>
      <p:sp>
        <p:nvSpPr>
          <p:cNvPr id="410" name="Google Shape;410;p57"/>
          <p:cNvSpPr txBox="1"/>
          <p:nvPr/>
        </p:nvSpPr>
        <p:spPr>
          <a:xfrm>
            <a:off x="6211200" y="3795524"/>
            <a:ext cx="2468700" cy="9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hlinkClick r:id="rId30"/>
              </a:rPr>
              <a:t>DEUCALION</a:t>
            </a:r>
            <a:r>
              <a:rPr lang="en" sz="1000"/>
              <a:t> (Португалия, в строеж)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Fujitsu/PRIMEHPC+BullSequana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A64FX, AMD EPYC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Производителност: 7 PFLOP/сек</a:t>
            </a:r>
            <a:endParaRPr sz="10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" name="Google Shape;415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81275" y="114025"/>
            <a:ext cx="2843501" cy="4528924"/>
          </a:xfrm>
          <a:prstGeom prst="rect">
            <a:avLst/>
          </a:prstGeom>
          <a:noFill/>
          <a:ln cap="flat" cmpd="sng" w="28575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416" name="Google Shape;416;p58"/>
          <p:cNvSpPr txBox="1"/>
          <p:nvPr>
            <p:ph type="title"/>
          </p:nvPr>
        </p:nvSpPr>
        <p:spPr>
          <a:xfrm>
            <a:off x="235500" y="64025"/>
            <a:ext cx="5074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Надпреварата</a:t>
            </a:r>
            <a:endParaRPr sz="2400"/>
          </a:p>
        </p:txBody>
      </p:sp>
      <p:sp>
        <p:nvSpPr>
          <p:cNvPr id="417" name="Google Shape;417;p58"/>
          <p:cNvSpPr txBox="1"/>
          <p:nvPr>
            <p:ph idx="1" type="body"/>
          </p:nvPr>
        </p:nvSpPr>
        <p:spPr>
          <a:xfrm>
            <a:off x="-5725" y="695275"/>
            <a:ext cx="5392200" cy="388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en" sz="1400">
                <a:solidFill>
                  <a:srgbClr val="073763"/>
                </a:solidFill>
              </a:rPr>
              <a:t>Целта: </a:t>
            </a:r>
            <a:r>
              <a:rPr lang="en" sz="1400"/>
              <a:t>Пускане в експлоатация на к</a:t>
            </a:r>
            <a:r>
              <a:rPr lang="en" sz="1400"/>
              <a:t>омпютър</a:t>
            </a:r>
            <a:r>
              <a:rPr lang="en" sz="1400"/>
              <a:t> който може да направи 10</a:t>
            </a:r>
            <a:r>
              <a:rPr baseline="30000" lang="en" sz="1400"/>
              <a:t>18</a:t>
            </a:r>
            <a:r>
              <a:rPr lang="en" sz="1400"/>
              <a:t> изчисления за секунда (exaFLOP)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Целта е постигната през юни 2022 в САЩ!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en" sz="1400">
                <a:solidFill>
                  <a:srgbClr val="073763"/>
                </a:solidFill>
              </a:rPr>
              <a:t>Статус:</a:t>
            </a:r>
            <a:r>
              <a:rPr lang="en" sz="1400" u="sng">
                <a:solidFill>
                  <a:schemeClr val="hlink"/>
                </a:solidFill>
                <a:hlinkClick r:id="rId4"/>
              </a:rPr>
              <a:t> top500.org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en" sz="1400">
                <a:solidFill>
                  <a:srgbClr val="073763"/>
                </a:solidFill>
              </a:rPr>
              <a:t>Тест:</a:t>
            </a:r>
            <a:r>
              <a:rPr lang="en" sz="1400"/>
              <a:t> </a:t>
            </a:r>
            <a:r>
              <a:rPr lang="en" sz="1400" u="sng">
                <a:solidFill>
                  <a:schemeClr val="hlink"/>
                </a:solidFill>
                <a:hlinkClick r:id="rId5"/>
              </a:rPr>
              <a:t>Linpack Benchmark</a:t>
            </a:r>
            <a:endParaRPr sz="1400"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 sz="1000">
                <a:solidFill>
                  <a:srgbClr val="073763"/>
                </a:solidFill>
              </a:rPr>
              <a:t>Задача: </a:t>
            </a:r>
            <a:r>
              <a:rPr lang="en" sz="1000"/>
              <a:t>Решаване на система от линейни уравнения</a:t>
            </a:r>
            <a:endParaRPr sz="1000"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 sz="1000">
                <a:solidFill>
                  <a:srgbClr val="073763"/>
                </a:solidFill>
              </a:rPr>
              <a:t>Класиране: </a:t>
            </a:r>
            <a:r>
              <a:rPr lang="en" sz="1000"/>
              <a:t>Само за линейни уравнения</a:t>
            </a:r>
            <a:endParaRPr sz="1000"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000"/>
              <a:buChar char="○"/>
            </a:pPr>
            <a:r>
              <a:rPr lang="en" sz="1000">
                <a:solidFill>
                  <a:srgbClr val="073763"/>
                </a:solidFill>
              </a:rPr>
              <a:t>Резултати:</a:t>
            </a:r>
            <a:endParaRPr sz="1000">
              <a:solidFill>
                <a:srgbClr val="073763"/>
              </a:solidFill>
            </a:endParaRPr>
          </a:p>
          <a:p>
            <a:pPr indent="-292100" lvl="2" marL="1371600" rtl="0" algn="l">
              <a:spcBef>
                <a:spcPts val="0"/>
              </a:spcBef>
              <a:spcAft>
                <a:spcPts val="0"/>
              </a:spcAft>
              <a:buSzPts val="1000"/>
              <a:buChar char="■"/>
            </a:pPr>
            <a:r>
              <a:rPr lang="en" sz="1000"/>
              <a:t>R</a:t>
            </a:r>
            <a:r>
              <a:rPr baseline="-25000" lang="en" sz="1000"/>
              <a:t>peak</a:t>
            </a:r>
            <a:r>
              <a:rPr lang="en" sz="1000"/>
              <a:t>: Теоретична максимална </a:t>
            </a:r>
            <a:r>
              <a:rPr lang="en" sz="1000"/>
              <a:t>производителност</a:t>
            </a:r>
            <a:endParaRPr sz="1000"/>
          </a:p>
          <a:p>
            <a:pPr indent="-292100" lvl="2" marL="1371600" rtl="0" algn="l">
              <a:spcBef>
                <a:spcPts val="0"/>
              </a:spcBef>
              <a:spcAft>
                <a:spcPts val="0"/>
              </a:spcAft>
              <a:buSzPts val="1000"/>
              <a:buChar char="■"/>
            </a:pPr>
            <a:r>
              <a:rPr lang="en" sz="1000"/>
              <a:t>R</a:t>
            </a:r>
            <a:r>
              <a:rPr baseline="-25000" lang="en" sz="1000"/>
              <a:t>max</a:t>
            </a:r>
            <a:r>
              <a:rPr lang="en" sz="1000"/>
              <a:t>: Измерена производителност</a:t>
            </a:r>
            <a:endParaRPr sz="10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400"/>
              <a:buChar char="●"/>
            </a:pPr>
            <a:r>
              <a:rPr b="1" lang="en" sz="1400">
                <a:solidFill>
                  <a:srgbClr val="073763"/>
                </a:solidFill>
              </a:rPr>
              <a:t>Резултати:</a:t>
            </a:r>
            <a:endParaRPr b="1" sz="1400">
              <a:solidFill>
                <a:srgbClr val="073763"/>
              </a:solidFill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 sz="1000"/>
              <a:t>Top10: Само 2 машини в Европа</a:t>
            </a:r>
            <a:endParaRPr sz="1000"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 sz="1000"/>
              <a:t>Топ500:</a:t>
            </a:r>
            <a:endParaRPr sz="1000"/>
          </a:p>
          <a:p>
            <a:pPr indent="-292100" lvl="2" marL="1371600" rtl="0" algn="l">
              <a:spcBef>
                <a:spcPts val="0"/>
              </a:spcBef>
              <a:spcAft>
                <a:spcPts val="0"/>
              </a:spcAft>
              <a:buSzPts val="1000"/>
              <a:buChar char="■"/>
            </a:pPr>
            <a:r>
              <a:rPr lang="en" sz="1000"/>
              <a:t>Всички машини в таблицата са с производителност &gt; 1 petaFLOP</a:t>
            </a:r>
            <a:endParaRPr sz="1000"/>
          </a:p>
          <a:p>
            <a:pPr indent="-292100" lvl="2" marL="1371600" rtl="0" algn="l">
              <a:spcBef>
                <a:spcPts val="0"/>
              </a:spcBef>
              <a:spcAft>
                <a:spcPts val="0"/>
              </a:spcAft>
              <a:buSzPts val="1000"/>
              <a:buChar char="■"/>
            </a:pPr>
            <a:r>
              <a:rPr lang="en" sz="1000"/>
              <a:t>Повечето машини са в САЩ</a:t>
            </a:r>
            <a:endParaRPr sz="1000"/>
          </a:p>
          <a:p>
            <a:pPr indent="-292100" lvl="2" marL="1371600" rtl="0" algn="l">
              <a:spcBef>
                <a:spcPts val="0"/>
              </a:spcBef>
              <a:spcAft>
                <a:spcPts val="0"/>
              </a:spcAft>
              <a:buSzPts val="1000"/>
              <a:buChar char="■"/>
            </a:pPr>
            <a:r>
              <a:rPr lang="en" sz="1000"/>
              <a:t>Китай спря да публикува тестовите си резултати</a:t>
            </a:r>
            <a:endParaRPr sz="1000"/>
          </a:p>
          <a:p>
            <a:pPr indent="-292100" lvl="2" marL="1371600" rtl="0" algn="l">
              <a:spcBef>
                <a:spcPts val="0"/>
              </a:spcBef>
              <a:spcAft>
                <a:spcPts val="0"/>
              </a:spcAft>
              <a:buSzPts val="1000"/>
              <a:buChar char="■"/>
            </a:pPr>
            <a:r>
              <a:rPr lang="en" sz="1000"/>
              <a:t>Нито една машина не е в България </a:t>
            </a:r>
            <a:endParaRPr sz="10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600"/>
              <a:buChar char="●"/>
            </a:pPr>
            <a:r>
              <a:rPr b="1" lang="en" sz="1600">
                <a:solidFill>
                  <a:srgbClr val="073763"/>
                </a:solidFill>
              </a:rPr>
              <a:t>Защо е необходимо?</a:t>
            </a:r>
            <a:endParaRPr b="1" sz="1600">
              <a:solidFill>
                <a:srgbClr val="073763"/>
              </a:solidFill>
            </a:endParaRPr>
          </a:p>
        </p:txBody>
      </p:sp>
      <p:sp>
        <p:nvSpPr>
          <p:cNvPr id="418" name="Google Shape;418;p58"/>
          <p:cNvSpPr/>
          <p:nvPr/>
        </p:nvSpPr>
        <p:spPr>
          <a:xfrm>
            <a:off x="5538875" y="364700"/>
            <a:ext cx="3069900" cy="5346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5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4" name="Google Shape;424;p5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425" name="Google Shape;425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764"/>
            <a:ext cx="9144002" cy="5131972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Google Shape;426;p59"/>
          <p:cNvSpPr txBox="1"/>
          <p:nvPr/>
        </p:nvSpPr>
        <p:spPr>
          <a:xfrm>
            <a:off x="6650100" y="3451500"/>
            <a:ext cx="2182200" cy="1117500"/>
          </a:xfrm>
          <a:prstGeom prst="rect">
            <a:avLst/>
          </a:prstGeom>
          <a:noFill/>
          <a:ln cap="flat" cmpd="sng" w="952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Взето от </a:t>
            </a:r>
            <a:r>
              <a:rPr b="1" lang="en" sz="1000" u="sng">
                <a:solidFill>
                  <a:schemeClr val="hlink"/>
                </a:solidFill>
                <a:hlinkClick r:id="rId4"/>
              </a:rPr>
              <a:t>презентацията</a:t>
            </a:r>
            <a:r>
              <a:rPr b="1" lang="en" sz="1000"/>
              <a:t> на Lori Diachin, зам-директор на “Exascale Computing Project”, от конференцията “Supercomputing 18”, 14.11.2018 </a:t>
            </a:r>
            <a:endParaRPr b="1" sz="10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60"/>
          <p:cNvSpPr txBox="1"/>
          <p:nvPr>
            <p:ph type="ctrTitle"/>
          </p:nvPr>
        </p:nvSpPr>
        <p:spPr>
          <a:xfrm>
            <a:off x="89675" y="28950"/>
            <a:ext cx="8941800" cy="508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Облаци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6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На кратко</a:t>
            </a:r>
            <a:endParaRPr/>
          </a:p>
        </p:txBody>
      </p:sp>
      <p:sp>
        <p:nvSpPr>
          <p:cNvPr id="437" name="Google Shape;437;p61"/>
          <p:cNvSpPr txBox="1"/>
          <p:nvPr>
            <p:ph idx="1" type="body"/>
          </p:nvPr>
        </p:nvSpPr>
        <p:spPr>
          <a:xfrm>
            <a:off x="311700" y="1152475"/>
            <a:ext cx="5706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ATLAS използва собствени, научни и комерсиални.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Предимства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Комерсиални: При нужда от много ресурси за кратко време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Научни: Споделяне на ресурси и цена между различни институти и различни области на изследване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Собствени: Бързо и контролирано усвояване на ресурси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Недостатъци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Комерсиални: Скъпи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2" name="Google Shape;442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08975" y="661450"/>
            <a:ext cx="1629900" cy="93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3" name="Google Shape;443;p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44175" y="719138"/>
            <a:ext cx="1179600" cy="739325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62"/>
          <p:cNvSpPr/>
          <p:nvPr/>
        </p:nvSpPr>
        <p:spPr>
          <a:xfrm>
            <a:off x="5610100" y="365075"/>
            <a:ext cx="3080400" cy="1328100"/>
          </a:xfrm>
          <a:prstGeom prst="rect">
            <a:avLst/>
          </a:prstGeom>
          <a:noFill/>
          <a:ln cap="flat" cmpd="sng" w="2857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45" name="Google Shape;445;p62"/>
          <p:cNvGrpSpPr/>
          <p:nvPr/>
        </p:nvGrpSpPr>
        <p:grpSpPr>
          <a:xfrm>
            <a:off x="637522" y="3685250"/>
            <a:ext cx="1252715" cy="1005840"/>
            <a:chOff x="6693408" y="1353312"/>
            <a:chExt cx="2658000" cy="2438400"/>
          </a:xfrm>
        </p:grpSpPr>
        <p:sp>
          <p:nvSpPr>
            <p:cNvPr id="446" name="Google Shape;446;p62"/>
            <p:cNvSpPr/>
            <p:nvPr/>
          </p:nvSpPr>
          <p:spPr>
            <a:xfrm>
              <a:off x="6693408" y="1353312"/>
              <a:ext cx="2658000" cy="2438400"/>
            </a:xfrm>
            <a:prstGeom prst="ellipse">
              <a:avLst/>
            </a:prstGeom>
            <a:solidFill>
              <a:schemeClr val="accent1"/>
            </a:solidFill>
            <a:ln cap="flat" cmpd="sng" w="12700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47" name="Google Shape;447;p6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045071" y="1972437"/>
              <a:ext cx="1952429" cy="1199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48" name="Google Shape;448;p62"/>
            <p:cNvSpPr txBox="1"/>
            <p:nvPr/>
          </p:nvSpPr>
          <p:spPr>
            <a:xfrm>
              <a:off x="7085359" y="1460585"/>
              <a:ext cx="2073900" cy="57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Потребител</a:t>
              </a:r>
              <a:endPara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49" name="Google Shape;449;p62"/>
          <p:cNvGrpSpPr/>
          <p:nvPr/>
        </p:nvGrpSpPr>
        <p:grpSpPr>
          <a:xfrm>
            <a:off x="212657" y="1090026"/>
            <a:ext cx="2228061" cy="1031960"/>
            <a:chOff x="584633" y="3934210"/>
            <a:chExt cx="2743917" cy="1006888"/>
          </a:xfrm>
        </p:grpSpPr>
        <p:grpSp>
          <p:nvGrpSpPr>
            <p:cNvPr id="450" name="Google Shape;450;p62"/>
            <p:cNvGrpSpPr/>
            <p:nvPr/>
          </p:nvGrpSpPr>
          <p:grpSpPr>
            <a:xfrm>
              <a:off x="584633" y="4009370"/>
              <a:ext cx="2743917" cy="931728"/>
              <a:chOff x="4998720" y="2518600"/>
              <a:chExt cx="4535400" cy="1704900"/>
            </a:xfrm>
          </p:grpSpPr>
          <p:sp>
            <p:nvSpPr>
              <p:cNvPr id="451" name="Google Shape;451;p62"/>
              <p:cNvSpPr/>
              <p:nvPr/>
            </p:nvSpPr>
            <p:spPr>
              <a:xfrm>
                <a:off x="4998720" y="2518600"/>
                <a:ext cx="4535400" cy="1704900"/>
              </a:xfrm>
              <a:prstGeom prst="roundRect">
                <a:avLst>
                  <a:gd fmla="val 16667" name="adj"/>
                </a:avLst>
              </a:prstGeom>
              <a:solidFill>
                <a:schemeClr val="accent1"/>
              </a:solidFill>
              <a:ln cap="flat" cmpd="sng" w="12700">
                <a:solidFill>
                  <a:srgbClr val="3153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descr="ttp://cloudscheduler.org/sites/cloudscheduler.org/files/cloud_scheduler_logo_fat.png" id="452" name="Google Shape;452;p62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4998720" y="2518600"/>
                <a:ext cx="1904999" cy="170398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53" name="Google Shape;453;p62"/>
            <p:cNvSpPr txBox="1"/>
            <p:nvPr/>
          </p:nvSpPr>
          <p:spPr>
            <a:xfrm>
              <a:off x="1636779" y="3934210"/>
              <a:ext cx="1691700" cy="100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lt1"/>
                  </a:solidFill>
                </a:rPr>
                <a:t>Cloud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lt1"/>
                  </a:solidFill>
                </a:rPr>
                <a:t>Scheduler</a:t>
              </a:r>
              <a:endParaRPr>
                <a:solidFill>
                  <a:schemeClr val="lt1"/>
                </a:solidFill>
              </a:endParaRPr>
            </a:p>
          </p:txBody>
        </p:sp>
      </p:grpSp>
      <p:pic>
        <p:nvPicPr>
          <p:cNvPr descr="ttps://research.cs.wisc.edu/htcondor/images/white_bird_logo.png" id="454" name="Google Shape;454;p6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477697" y="3246520"/>
            <a:ext cx="1252800" cy="360927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p62"/>
          <p:cNvSpPr txBox="1"/>
          <p:nvPr/>
        </p:nvSpPr>
        <p:spPr>
          <a:xfrm>
            <a:off x="6442066" y="1301903"/>
            <a:ext cx="1102200" cy="1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Amazon EC2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456" name="Google Shape;456;p62"/>
          <p:cNvSpPr txBox="1"/>
          <p:nvPr/>
        </p:nvSpPr>
        <p:spPr>
          <a:xfrm>
            <a:off x="1231567" y="4695725"/>
            <a:ext cx="10632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Изпраща задачи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457" name="Google Shape;457;p62"/>
          <p:cNvSpPr txBox="1"/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Принцип на работа</a:t>
            </a:r>
            <a:endParaRPr b="1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8" name="Google Shape;458;p6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727700" y="765901"/>
            <a:ext cx="884225" cy="884225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62"/>
          <p:cNvSpPr txBox="1"/>
          <p:nvPr/>
        </p:nvSpPr>
        <p:spPr>
          <a:xfrm>
            <a:off x="5623075" y="365075"/>
            <a:ext cx="3067500" cy="46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D85C6"/>
                </a:solidFill>
              </a:rPr>
              <a:t>Доставчици на облачни услуги</a:t>
            </a:r>
            <a:endParaRPr b="1">
              <a:solidFill>
                <a:srgbClr val="3D85C6"/>
              </a:solidFill>
            </a:endParaRPr>
          </a:p>
        </p:txBody>
      </p:sp>
      <p:cxnSp>
        <p:nvCxnSpPr>
          <p:cNvPr id="460" name="Google Shape;460;p62"/>
          <p:cNvCxnSpPr>
            <a:stCxn id="453" idx="3"/>
            <a:endCxn id="444" idx="1"/>
          </p:cNvCxnSpPr>
          <p:nvPr/>
        </p:nvCxnSpPr>
        <p:spPr>
          <a:xfrm flipH="1" rot="10800000">
            <a:off x="2440660" y="1029060"/>
            <a:ext cx="3169500" cy="576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61" name="Google Shape;461;p62"/>
          <p:cNvCxnSpPr/>
          <p:nvPr/>
        </p:nvCxnSpPr>
        <p:spPr>
          <a:xfrm>
            <a:off x="1376900" y="2141325"/>
            <a:ext cx="1759200" cy="709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62" name="Google Shape;462;p62"/>
          <p:cNvCxnSpPr>
            <a:stCxn id="446" idx="6"/>
          </p:cNvCxnSpPr>
          <p:nvPr/>
        </p:nvCxnSpPr>
        <p:spPr>
          <a:xfrm flipH="1" rot="10800000">
            <a:off x="1890238" y="3573770"/>
            <a:ext cx="1162500" cy="614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463" name="Google Shape;463;p62"/>
          <p:cNvSpPr/>
          <p:nvPr/>
        </p:nvSpPr>
        <p:spPr>
          <a:xfrm>
            <a:off x="3052625" y="2850525"/>
            <a:ext cx="2185500" cy="834600"/>
          </a:xfrm>
          <a:prstGeom prst="rect">
            <a:avLst/>
          </a:prstGeom>
          <a:noFill/>
          <a:ln cap="flat" cmpd="sng" w="2857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4" name="Google Shape;464;p62"/>
          <p:cNvSpPr txBox="1"/>
          <p:nvPr/>
        </p:nvSpPr>
        <p:spPr>
          <a:xfrm>
            <a:off x="3068525" y="2850525"/>
            <a:ext cx="2153700" cy="46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3D85C6"/>
                </a:solidFill>
              </a:rPr>
              <a:t>Система за разпределяне на задачи</a:t>
            </a:r>
            <a:endParaRPr b="1" sz="1200">
              <a:solidFill>
                <a:srgbClr val="3D85C6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9" name="Google Shape;469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08975" y="661450"/>
            <a:ext cx="1629900" cy="93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470;p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44175" y="719138"/>
            <a:ext cx="1179600" cy="739325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p63"/>
          <p:cNvSpPr/>
          <p:nvPr/>
        </p:nvSpPr>
        <p:spPr>
          <a:xfrm>
            <a:off x="5610100" y="365075"/>
            <a:ext cx="3080400" cy="1328100"/>
          </a:xfrm>
          <a:prstGeom prst="rect">
            <a:avLst/>
          </a:prstGeom>
          <a:noFill/>
          <a:ln cap="flat" cmpd="sng" w="2857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72" name="Google Shape;472;p63"/>
          <p:cNvGrpSpPr/>
          <p:nvPr/>
        </p:nvGrpSpPr>
        <p:grpSpPr>
          <a:xfrm>
            <a:off x="637522" y="3685250"/>
            <a:ext cx="1252715" cy="1005840"/>
            <a:chOff x="6693408" y="1353312"/>
            <a:chExt cx="2658000" cy="2438400"/>
          </a:xfrm>
        </p:grpSpPr>
        <p:sp>
          <p:nvSpPr>
            <p:cNvPr id="473" name="Google Shape;473;p63"/>
            <p:cNvSpPr/>
            <p:nvPr/>
          </p:nvSpPr>
          <p:spPr>
            <a:xfrm>
              <a:off x="6693408" y="1353312"/>
              <a:ext cx="2658000" cy="2438400"/>
            </a:xfrm>
            <a:prstGeom prst="ellipse">
              <a:avLst/>
            </a:prstGeom>
            <a:solidFill>
              <a:schemeClr val="accent1"/>
            </a:solidFill>
            <a:ln cap="flat" cmpd="sng" w="12700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74" name="Google Shape;474;p6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045071" y="1972437"/>
              <a:ext cx="1952429" cy="11992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75" name="Google Shape;475;p63"/>
          <p:cNvGrpSpPr/>
          <p:nvPr/>
        </p:nvGrpSpPr>
        <p:grpSpPr>
          <a:xfrm>
            <a:off x="212657" y="1090026"/>
            <a:ext cx="2228061" cy="1031960"/>
            <a:chOff x="584633" y="3934210"/>
            <a:chExt cx="2743917" cy="1006888"/>
          </a:xfrm>
        </p:grpSpPr>
        <p:grpSp>
          <p:nvGrpSpPr>
            <p:cNvPr id="476" name="Google Shape;476;p63"/>
            <p:cNvGrpSpPr/>
            <p:nvPr/>
          </p:nvGrpSpPr>
          <p:grpSpPr>
            <a:xfrm>
              <a:off x="584633" y="4009370"/>
              <a:ext cx="2743917" cy="931728"/>
              <a:chOff x="4998720" y="2518600"/>
              <a:chExt cx="4535400" cy="1704900"/>
            </a:xfrm>
          </p:grpSpPr>
          <p:sp>
            <p:nvSpPr>
              <p:cNvPr id="477" name="Google Shape;477;p63"/>
              <p:cNvSpPr/>
              <p:nvPr/>
            </p:nvSpPr>
            <p:spPr>
              <a:xfrm>
                <a:off x="4998720" y="2518600"/>
                <a:ext cx="4535400" cy="1704900"/>
              </a:xfrm>
              <a:prstGeom prst="roundRect">
                <a:avLst>
                  <a:gd fmla="val 16667" name="adj"/>
                </a:avLst>
              </a:prstGeom>
              <a:solidFill>
                <a:schemeClr val="accent1"/>
              </a:solidFill>
              <a:ln cap="flat" cmpd="sng" w="12700">
                <a:solidFill>
                  <a:srgbClr val="3153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descr="ttp://cloudscheduler.org/sites/cloudscheduler.org/files/cloud_scheduler_logo_fat.png" id="478" name="Google Shape;478;p63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4998720" y="2518600"/>
                <a:ext cx="1904999" cy="170398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79" name="Google Shape;479;p63"/>
            <p:cNvSpPr txBox="1"/>
            <p:nvPr/>
          </p:nvSpPr>
          <p:spPr>
            <a:xfrm>
              <a:off x="1636779" y="3934210"/>
              <a:ext cx="1691700" cy="100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lt1"/>
                  </a:solidFill>
                </a:rPr>
                <a:t>Cloud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lt1"/>
                  </a:solidFill>
                </a:rPr>
                <a:t>Scheduler</a:t>
              </a:r>
              <a:endParaRPr>
                <a:solidFill>
                  <a:schemeClr val="lt1"/>
                </a:solidFill>
              </a:endParaRPr>
            </a:p>
          </p:txBody>
        </p:sp>
      </p:grpSp>
      <p:pic>
        <p:nvPicPr>
          <p:cNvPr descr="ttps://research.cs.wisc.edu/htcondor/images/white_bird_logo.png" id="480" name="Google Shape;480;p6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477697" y="3246520"/>
            <a:ext cx="1252800" cy="360927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p63"/>
          <p:cNvSpPr txBox="1"/>
          <p:nvPr/>
        </p:nvSpPr>
        <p:spPr>
          <a:xfrm>
            <a:off x="6442066" y="1301903"/>
            <a:ext cx="1102200" cy="1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Amazon EC2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482" name="Google Shape;482;p63"/>
          <p:cNvSpPr txBox="1"/>
          <p:nvPr/>
        </p:nvSpPr>
        <p:spPr>
          <a:xfrm>
            <a:off x="3553375" y="1425375"/>
            <a:ext cx="17892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Направи</a:t>
            </a:r>
            <a:r>
              <a:rPr lang="en" sz="1200"/>
              <a:t> ми виртуални машини</a:t>
            </a:r>
            <a:endParaRPr sz="1200"/>
          </a:p>
        </p:txBody>
      </p:sp>
      <p:sp>
        <p:nvSpPr>
          <p:cNvPr id="483" name="Google Shape;483;p63"/>
          <p:cNvSpPr txBox="1"/>
          <p:nvPr/>
        </p:nvSpPr>
        <p:spPr>
          <a:xfrm>
            <a:off x="1231567" y="4695725"/>
            <a:ext cx="10632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Изпраща задачи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484" name="Google Shape;484;p63"/>
          <p:cNvSpPr txBox="1"/>
          <p:nvPr/>
        </p:nvSpPr>
        <p:spPr>
          <a:xfrm>
            <a:off x="1161500" y="2457450"/>
            <a:ext cx="1179600" cy="60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Наблюдава опашката от задачи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485" name="Google Shape;485;p63"/>
          <p:cNvSpPr txBox="1"/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Принцип на работа</a:t>
            </a:r>
            <a:endParaRPr b="1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6" name="Google Shape;486;p6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727700" y="765901"/>
            <a:ext cx="884225" cy="884225"/>
          </a:xfrm>
          <a:prstGeom prst="rect">
            <a:avLst/>
          </a:prstGeom>
          <a:noFill/>
          <a:ln>
            <a:noFill/>
          </a:ln>
        </p:spPr>
      </p:pic>
      <p:sp>
        <p:nvSpPr>
          <p:cNvPr id="487" name="Google Shape;487;p63"/>
          <p:cNvSpPr txBox="1"/>
          <p:nvPr/>
        </p:nvSpPr>
        <p:spPr>
          <a:xfrm>
            <a:off x="5623075" y="365075"/>
            <a:ext cx="3067500" cy="46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D85C6"/>
                </a:solidFill>
              </a:rPr>
              <a:t>Доставчици на облачни услуги</a:t>
            </a:r>
            <a:endParaRPr b="1">
              <a:solidFill>
                <a:srgbClr val="3D85C6"/>
              </a:solidFill>
            </a:endParaRPr>
          </a:p>
        </p:txBody>
      </p:sp>
      <p:cxnSp>
        <p:nvCxnSpPr>
          <p:cNvPr id="488" name="Google Shape;488;p63"/>
          <p:cNvCxnSpPr>
            <a:stCxn id="479" idx="3"/>
            <a:endCxn id="471" idx="1"/>
          </p:cNvCxnSpPr>
          <p:nvPr/>
        </p:nvCxnSpPr>
        <p:spPr>
          <a:xfrm flipH="1" rot="10800000">
            <a:off x="2440660" y="1029060"/>
            <a:ext cx="3169500" cy="576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89" name="Google Shape;489;p63"/>
          <p:cNvCxnSpPr/>
          <p:nvPr/>
        </p:nvCxnSpPr>
        <p:spPr>
          <a:xfrm>
            <a:off x="1376900" y="2141325"/>
            <a:ext cx="1759200" cy="709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90" name="Google Shape;490;p63"/>
          <p:cNvCxnSpPr>
            <a:stCxn id="473" idx="6"/>
          </p:cNvCxnSpPr>
          <p:nvPr/>
        </p:nvCxnSpPr>
        <p:spPr>
          <a:xfrm flipH="1" rot="10800000">
            <a:off x="1890238" y="3573770"/>
            <a:ext cx="1162500" cy="614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491" name="Google Shape;491;p63"/>
          <p:cNvSpPr/>
          <p:nvPr/>
        </p:nvSpPr>
        <p:spPr>
          <a:xfrm>
            <a:off x="3052625" y="2850525"/>
            <a:ext cx="2185500" cy="834600"/>
          </a:xfrm>
          <a:prstGeom prst="rect">
            <a:avLst/>
          </a:prstGeom>
          <a:noFill/>
          <a:ln cap="flat" cmpd="sng" w="2857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2" name="Google Shape;492;p63"/>
          <p:cNvSpPr txBox="1"/>
          <p:nvPr/>
        </p:nvSpPr>
        <p:spPr>
          <a:xfrm>
            <a:off x="3068525" y="2850525"/>
            <a:ext cx="2153700" cy="46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3D85C6"/>
                </a:solidFill>
              </a:rPr>
              <a:t>Система за разпределяне на задачи</a:t>
            </a:r>
            <a:endParaRPr b="1" sz="1200">
              <a:solidFill>
                <a:srgbClr val="3D85C6"/>
              </a:solidFill>
            </a:endParaRPr>
          </a:p>
        </p:txBody>
      </p:sp>
      <p:sp>
        <p:nvSpPr>
          <p:cNvPr id="493" name="Google Shape;493;p63"/>
          <p:cNvSpPr txBox="1"/>
          <p:nvPr/>
        </p:nvSpPr>
        <p:spPr>
          <a:xfrm>
            <a:off x="822249" y="3729500"/>
            <a:ext cx="977400" cy="2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Потребител</a:t>
            </a:r>
            <a:endParaRPr sz="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8" name="Google Shape;498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08975" y="661450"/>
            <a:ext cx="1629900" cy="93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Google Shape;499;p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44175" y="719138"/>
            <a:ext cx="1179600" cy="739325"/>
          </a:xfrm>
          <a:prstGeom prst="rect">
            <a:avLst/>
          </a:prstGeom>
          <a:noFill/>
          <a:ln>
            <a:noFill/>
          </a:ln>
        </p:spPr>
      </p:pic>
      <p:sp>
        <p:nvSpPr>
          <p:cNvPr id="500" name="Google Shape;500;p64"/>
          <p:cNvSpPr/>
          <p:nvPr/>
        </p:nvSpPr>
        <p:spPr>
          <a:xfrm>
            <a:off x="5610100" y="365075"/>
            <a:ext cx="3080400" cy="1328100"/>
          </a:xfrm>
          <a:prstGeom prst="rect">
            <a:avLst/>
          </a:prstGeom>
          <a:noFill/>
          <a:ln cap="flat" cmpd="sng" w="2857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01" name="Google Shape;501;p64"/>
          <p:cNvGrpSpPr/>
          <p:nvPr/>
        </p:nvGrpSpPr>
        <p:grpSpPr>
          <a:xfrm>
            <a:off x="637522" y="3685250"/>
            <a:ext cx="1252715" cy="1005840"/>
            <a:chOff x="6693408" y="1353312"/>
            <a:chExt cx="2658000" cy="2438400"/>
          </a:xfrm>
        </p:grpSpPr>
        <p:sp>
          <p:nvSpPr>
            <p:cNvPr id="502" name="Google Shape;502;p64"/>
            <p:cNvSpPr/>
            <p:nvPr/>
          </p:nvSpPr>
          <p:spPr>
            <a:xfrm>
              <a:off x="6693408" y="1353312"/>
              <a:ext cx="2658000" cy="2438400"/>
            </a:xfrm>
            <a:prstGeom prst="ellipse">
              <a:avLst/>
            </a:prstGeom>
            <a:solidFill>
              <a:schemeClr val="accent1"/>
            </a:solidFill>
            <a:ln cap="flat" cmpd="sng" w="12700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503" name="Google Shape;503;p6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045071" y="1972437"/>
              <a:ext cx="1952429" cy="11992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04" name="Google Shape;504;p64"/>
          <p:cNvGrpSpPr/>
          <p:nvPr/>
        </p:nvGrpSpPr>
        <p:grpSpPr>
          <a:xfrm>
            <a:off x="212657" y="1090026"/>
            <a:ext cx="2228061" cy="1031960"/>
            <a:chOff x="584633" y="3934210"/>
            <a:chExt cx="2743917" cy="1006888"/>
          </a:xfrm>
        </p:grpSpPr>
        <p:grpSp>
          <p:nvGrpSpPr>
            <p:cNvPr id="505" name="Google Shape;505;p64"/>
            <p:cNvGrpSpPr/>
            <p:nvPr/>
          </p:nvGrpSpPr>
          <p:grpSpPr>
            <a:xfrm>
              <a:off x="584633" y="4009370"/>
              <a:ext cx="2743917" cy="931728"/>
              <a:chOff x="4998720" y="2518600"/>
              <a:chExt cx="4535400" cy="1704900"/>
            </a:xfrm>
          </p:grpSpPr>
          <p:sp>
            <p:nvSpPr>
              <p:cNvPr id="506" name="Google Shape;506;p64"/>
              <p:cNvSpPr/>
              <p:nvPr/>
            </p:nvSpPr>
            <p:spPr>
              <a:xfrm>
                <a:off x="4998720" y="2518600"/>
                <a:ext cx="4535400" cy="1704900"/>
              </a:xfrm>
              <a:prstGeom prst="roundRect">
                <a:avLst>
                  <a:gd fmla="val 16667" name="adj"/>
                </a:avLst>
              </a:prstGeom>
              <a:solidFill>
                <a:schemeClr val="accent1"/>
              </a:solidFill>
              <a:ln cap="flat" cmpd="sng" w="12700">
                <a:solidFill>
                  <a:srgbClr val="3153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descr="ttp://cloudscheduler.org/sites/cloudscheduler.org/files/cloud_scheduler_logo_fat.png" id="507" name="Google Shape;507;p64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4998720" y="2518600"/>
                <a:ext cx="1904999" cy="170398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508" name="Google Shape;508;p64"/>
            <p:cNvSpPr txBox="1"/>
            <p:nvPr/>
          </p:nvSpPr>
          <p:spPr>
            <a:xfrm>
              <a:off x="1636779" y="3934210"/>
              <a:ext cx="1691700" cy="100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lt1"/>
                  </a:solidFill>
                </a:rPr>
                <a:t>Cloud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lt1"/>
                  </a:solidFill>
                </a:rPr>
                <a:t>Scheduler</a:t>
              </a:r>
              <a:endParaRPr>
                <a:solidFill>
                  <a:schemeClr val="lt1"/>
                </a:solidFill>
              </a:endParaRPr>
            </a:p>
          </p:txBody>
        </p:sp>
      </p:grpSp>
      <p:pic>
        <p:nvPicPr>
          <p:cNvPr descr="ttps://research.cs.wisc.edu/htcondor/images/white_bird_logo.png" id="509" name="Google Shape;509;p6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477697" y="3246520"/>
            <a:ext cx="1252800" cy="360927"/>
          </a:xfrm>
          <a:prstGeom prst="rect">
            <a:avLst/>
          </a:prstGeom>
          <a:noFill/>
          <a:ln>
            <a:noFill/>
          </a:ln>
        </p:spPr>
      </p:pic>
      <p:sp>
        <p:nvSpPr>
          <p:cNvPr id="510" name="Google Shape;510;p64"/>
          <p:cNvSpPr txBox="1"/>
          <p:nvPr/>
        </p:nvSpPr>
        <p:spPr>
          <a:xfrm>
            <a:off x="6442066" y="1301903"/>
            <a:ext cx="1102200" cy="1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Amazon EC2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511" name="Google Shape;511;p64"/>
          <p:cNvSpPr txBox="1"/>
          <p:nvPr/>
        </p:nvSpPr>
        <p:spPr>
          <a:xfrm>
            <a:off x="3553375" y="1425375"/>
            <a:ext cx="17892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Направи</a:t>
            </a:r>
            <a:r>
              <a:rPr lang="en" sz="1200"/>
              <a:t> ми виртуални машини</a:t>
            </a:r>
            <a:endParaRPr sz="1200"/>
          </a:p>
        </p:txBody>
      </p:sp>
      <p:grpSp>
        <p:nvGrpSpPr>
          <p:cNvPr id="512" name="Google Shape;512;p64"/>
          <p:cNvGrpSpPr/>
          <p:nvPr/>
        </p:nvGrpSpPr>
        <p:grpSpPr>
          <a:xfrm>
            <a:off x="6197499" y="2943667"/>
            <a:ext cx="1629900" cy="1437350"/>
            <a:chOff x="7888594" y="4787129"/>
            <a:chExt cx="2173200" cy="1916467"/>
          </a:xfrm>
        </p:grpSpPr>
        <p:sp>
          <p:nvSpPr>
            <p:cNvPr id="513" name="Google Shape;513;p64"/>
            <p:cNvSpPr/>
            <p:nvPr/>
          </p:nvSpPr>
          <p:spPr>
            <a:xfrm>
              <a:off x="8373729" y="4835206"/>
              <a:ext cx="1179000" cy="1674900"/>
            </a:xfrm>
            <a:prstGeom prst="rect">
              <a:avLst/>
            </a:prstGeom>
            <a:solidFill>
              <a:schemeClr val="lt1"/>
            </a:solidFill>
            <a:ln cap="flat" cmpd="sng" w="28575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ttp://quidbroquo.com/wp-content/uploads/2016/10/virtual-machine-icon.png" id="514" name="Google Shape;514;p64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8400129" y="5387222"/>
              <a:ext cx="1034259" cy="763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15" name="Google Shape;515;p64"/>
            <p:cNvSpPr txBox="1"/>
            <p:nvPr/>
          </p:nvSpPr>
          <p:spPr>
            <a:xfrm>
              <a:off x="8109445" y="4787129"/>
              <a:ext cx="1695900" cy="8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</a:rPr>
                <a:t>Виртуална Машина</a:t>
              </a:r>
              <a:endParaRPr sz="1200">
                <a:solidFill>
                  <a:schemeClr val="dk1"/>
                </a:solidFill>
              </a:endParaRPr>
            </a:p>
          </p:txBody>
        </p:sp>
        <p:sp>
          <p:nvSpPr>
            <p:cNvPr id="516" name="Google Shape;516;p64"/>
            <p:cNvSpPr txBox="1"/>
            <p:nvPr/>
          </p:nvSpPr>
          <p:spPr>
            <a:xfrm>
              <a:off x="7888594" y="6241896"/>
              <a:ext cx="2173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</a:rPr>
                <a:t>Worker</a:t>
              </a:r>
              <a:endParaRPr sz="1200">
                <a:solidFill>
                  <a:schemeClr val="dk1"/>
                </a:solidFill>
              </a:endParaRPr>
            </a:p>
          </p:txBody>
        </p:sp>
      </p:grpSp>
      <p:sp>
        <p:nvSpPr>
          <p:cNvPr id="517" name="Google Shape;517;p64"/>
          <p:cNvSpPr txBox="1"/>
          <p:nvPr/>
        </p:nvSpPr>
        <p:spPr>
          <a:xfrm>
            <a:off x="7297575" y="2179975"/>
            <a:ext cx="10632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създаване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518" name="Google Shape;518;p64"/>
          <p:cNvSpPr txBox="1"/>
          <p:nvPr/>
        </p:nvSpPr>
        <p:spPr>
          <a:xfrm>
            <a:off x="1231567" y="4695725"/>
            <a:ext cx="10632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Изпраща задачи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519" name="Google Shape;519;p64"/>
          <p:cNvSpPr txBox="1"/>
          <p:nvPr/>
        </p:nvSpPr>
        <p:spPr>
          <a:xfrm>
            <a:off x="1161500" y="2457450"/>
            <a:ext cx="1179600" cy="60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Наблюдава опашката от задачи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520" name="Google Shape;520;p64"/>
          <p:cNvSpPr txBox="1"/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Принцип на работа</a:t>
            </a:r>
            <a:endParaRPr b="1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1" name="Google Shape;521;p6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727700" y="765901"/>
            <a:ext cx="884225" cy="8842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22" name="Google Shape;522;p64"/>
          <p:cNvGrpSpPr/>
          <p:nvPr/>
        </p:nvGrpSpPr>
        <p:grpSpPr>
          <a:xfrm>
            <a:off x="6426099" y="3096067"/>
            <a:ext cx="1629900" cy="1437350"/>
            <a:chOff x="7888594" y="4787129"/>
            <a:chExt cx="2173200" cy="1916467"/>
          </a:xfrm>
        </p:grpSpPr>
        <p:sp>
          <p:nvSpPr>
            <p:cNvPr id="523" name="Google Shape;523;p64"/>
            <p:cNvSpPr/>
            <p:nvPr/>
          </p:nvSpPr>
          <p:spPr>
            <a:xfrm>
              <a:off x="8373729" y="4835206"/>
              <a:ext cx="1179000" cy="1674900"/>
            </a:xfrm>
            <a:prstGeom prst="rect">
              <a:avLst/>
            </a:prstGeom>
            <a:solidFill>
              <a:schemeClr val="lt1"/>
            </a:solidFill>
            <a:ln cap="flat" cmpd="sng" w="28575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ttp://quidbroquo.com/wp-content/uploads/2016/10/virtual-machine-icon.png" id="524" name="Google Shape;524;p64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8400129" y="5387222"/>
              <a:ext cx="1034259" cy="763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25" name="Google Shape;525;p64"/>
            <p:cNvSpPr txBox="1"/>
            <p:nvPr/>
          </p:nvSpPr>
          <p:spPr>
            <a:xfrm>
              <a:off x="8109445" y="4787129"/>
              <a:ext cx="1695900" cy="8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</a:rPr>
                <a:t>Виртуална Машина</a:t>
              </a:r>
              <a:endParaRPr sz="1200">
                <a:solidFill>
                  <a:schemeClr val="dk1"/>
                </a:solidFill>
              </a:endParaRPr>
            </a:p>
          </p:txBody>
        </p:sp>
        <p:sp>
          <p:nvSpPr>
            <p:cNvPr id="526" name="Google Shape;526;p64"/>
            <p:cNvSpPr txBox="1"/>
            <p:nvPr/>
          </p:nvSpPr>
          <p:spPr>
            <a:xfrm>
              <a:off x="7888594" y="6241896"/>
              <a:ext cx="2173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</a:rPr>
                <a:t>Worker</a:t>
              </a:r>
              <a:endParaRPr sz="1200">
                <a:solidFill>
                  <a:schemeClr val="dk1"/>
                </a:solidFill>
              </a:endParaRPr>
            </a:p>
          </p:txBody>
        </p:sp>
      </p:grpSp>
      <p:grpSp>
        <p:nvGrpSpPr>
          <p:cNvPr id="527" name="Google Shape;527;p64"/>
          <p:cNvGrpSpPr/>
          <p:nvPr/>
        </p:nvGrpSpPr>
        <p:grpSpPr>
          <a:xfrm>
            <a:off x="6654699" y="3248467"/>
            <a:ext cx="1629900" cy="1437350"/>
            <a:chOff x="7888594" y="4787129"/>
            <a:chExt cx="2173200" cy="1916467"/>
          </a:xfrm>
        </p:grpSpPr>
        <p:sp>
          <p:nvSpPr>
            <p:cNvPr id="528" name="Google Shape;528;p64"/>
            <p:cNvSpPr/>
            <p:nvPr/>
          </p:nvSpPr>
          <p:spPr>
            <a:xfrm>
              <a:off x="8373729" y="4835206"/>
              <a:ext cx="1179000" cy="1674900"/>
            </a:xfrm>
            <a:prstGeom prst="rect">
              <a:avLst/>
            </a:prstGeom>
            <a:solidFill>
              <a:schemeClr val="lt1"/>
            </a:solidFill>
            <a:ln cap="flat" cmpd="sng" w="28575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ttp://quidbroquo.com/wp-content/uploads/2016/10/virtual-machine-icon.png" id="529" name="Google Shape;529;p64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8400129" y="5387222"/>
              <a:ext cx="1034259" cy="763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30" name="Google Shape;530;p64"/>
            <p:cNvSpPr txBox="1"/>
            <p:nvPr/>
          </p:nvSpPr>
          <p:spPr>
            <a:xfrm>
              <a:off x="8109445" y="4787129"/>
              <a:ext cx="1695900" cy="8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</a:rPr>
                <a:t>Виртуална Машина</a:t>
              </a:r>
              <a:endParaRPr sz="1200">
                <a:solidFill>
                  <a:schemeClr val="dk1"/>
                </a:solidFill>
              </a:endParaRPr>
            </a:p>
          </p:txBody>
        </p:sp>
        <p:sp>
          <p:nvSpPr>
            <p:cNvPr id="531" name="Google Shape;531;p64"/>
            <p:cNvSpPr txBox="1"/>
            <p:nvPr/>
          </p:nvSpPr>
          <p:spPr>
            <a:xfrm>
              <a:off x="7888594" y="6241896"/>
              <a:ext cx="2173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</a:rPr>
                <a:t>Worker</a:t>
              </a:r>
              <a:endParaRPr sz="1200">
                <a:solidFill>
                  <a:schemeClr val="dk1"/>
                </a:solidFill>
              </a:endParaRPr>
            </a:p>
          </p:txBody>
        </p:sp>
      </p:grpSp>
      <p:grpSp>
        <p:nvGrpSpPr>
          <p:cNvPr id="532" name="Google Shape;532;p64"/>
          <p:cNvGrpSpPr/>
          <p:nvPr/>
        </p:nvGrpSpPr>
        <p:grpSpPr>
          <a:xfrm>
            <a:off x="6883299" y="3400867"/>
            <a:ext cx="1629900" cy="1437350"/>
            <a:chOff x="7888594" y="4787129"/>
            <a:chExt cx="2173200" cy="1916467"/>
          </a:xfrm>
        </p:grpSpPr>
        <p:sp>
          <p:nvSpPr>
            <p:cNvPr id="533" name="Google Shape;533;p64"/>
            <p:cNvSpPr/>
            <p:nvPr/>
          </p:nvSpPr>
          <p:spPr>
            <a:xfrm>
              <a:off x="8373729" y="4835206"/>
              <a:ext cx="1179000" cy="1674900"/>
            </a:xfrm>
            <a:prstGeom prst="rect">
              <a:avLst/>
            </a:prstGeom>
            <a:solidFill>
              <a:schemeClr val="lt1"/>
            </a:solidFill>
            <a:ln cap="flat" cmpd="sng" w="28575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ttp://quidbroquo.com/wp-content/uploads/2016/10/virtual-machine-icon.png" id="534" name="Google Shape;534;p64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8400129" y="5387222"/>
              <a:ext cx="1034259" cy="763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35" name="Google Shape;535;p64"/>
            <p:cNvSpPr txBox="1"/>
            <p:nvPr/>
          </p:nvSpPr>
          <p:spPr>
            <a:xfrm>
              <a:off x="8109445" y="4787129"/>
              <a:ext cx="1695900" cy="8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</a:rPr>
                <a:t>Виртуална Машина</a:t>
              </a:r>
              <a:endParaRPr sz="1200">
                <a:solidFill>
                  <a:schemeClr val="dk1"/>
                </a:solidFill>
              </a:endParaRPr>
            </a:p>
          </p:txBody>
        </p:sp>
        <p:sp>
          <p:nvSpPr>
            <p:cNvPr id="536" name="Google Shape;536;p64"/>
            <p:cNvSpPr txBox="1"/>
            <p:nvPr/>
          </p:nvSpPr>
          <p:spPr>
            <a:xfrm>
              <a:off x="7888594" y="6241896"/>
              <a:ext cx="2173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</a:rPr>
                <a:t>Worker</a:t>
              </a:r>
              <a:endParaRPr sz="1200">
                <a:solidFill>
                  <a:schemeClr val="dk1"/>
                </a:solidFill>
              </a:endParaRPr>
            </a:p>
          </p:txBody>
        </p:sp>
      </p:grpSp>
      <p:sp>
        <p:nvSpPr>
          <p:cNvPr id="537" name="Google Shape;537;p64"/>
          <p:cNvSpPr txBox="1"/>
          <p:nvPr/>
        </p:nvSpPr>
        <p:spPr>
          <a:xfrm>
            <a:off x="5623075" y="365075"/>
            <a:ext cx="3067500" cy="46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D85C6"/>
                </a:solidFill>
              </a:rPr>
              <a:t>Доставчици на облачни услуги</a:t>
            </a:r>
            <a:endParaRPr b="1">
              <a:solidFill>
                <a:srgbClr val="3D85C6"/>
              </a:solidFill>
            </a:endParaRPr>
          </a:p>
        </p:txBody>
      </p:sp>
      <p:cxnSp>
        <p:nvCxnSpPr>
          <p:cNvPr id="538" name="Google Shape;538;p64"/>
          <p:cNvCxnSpPr>
            <a:stCxn id="500" idx="2"/>
            <a:endCxn id="530" idx="0"/>
          </p:cNvCxnSpPr>
          <p:nvPr/>
        </p:nvCxnSpPr>
        <p:spPr>
          <a:xfrm>
            <a:off x="7150300" y="1693175"/>
            <a:ext cx="306000" cy="155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539" name="Google Shape;539;p64"/>
          <p:cNvCxnSpPr>
            <a:stCxn id="508" idx="3"/>
            <a:endCxn id="500" idx="1"/>
          </p:cNvCxnSpPr>
          <p:nvPr/>
        </p:nvCxnSpPr>
        <p:spPr>
          <a:xfrm flipH="1" rot="10800000">
            <a:off x="2440660" y="1029060"/>
            <a:ext cx="3169500" cy="576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540" name="Google Shape;540;p64"/>
          <p:cNvCxnSpPr/>
          <p:nvPr/>
        </p:nvCxnSpPr>
        <p:spPr>
          <a:xfrm>
            <a:off x="1376900" y="2141325"/>
            <a:ext cx="1759200" cy="709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541" name="Google Shape;541;p64"/>
          <p:cNvCxnSpPr>
            <a:stCxn id="502" idx="6"/>
          </p:cNvCxnSpPr>
          <p:nvPr/>
        </p:nvCxnSpPr>
        <p:spPr>
          <a:xfrm flipH="1" rot="10800000">
            <a:off x="1890238" y="3573770"/>
            <a:ext cx="1162500" cy="614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542" name="Google Shape;542;p64"/>
          <p:cNvSpPr/>
          <p:nvPr/>
        </p:nvSpPr>
        <p:spPr>
          <a:xfrm>
            <a:off x="3052625" y="2850525"/>
            <a:ext cx="2185500" cy="834600"/>
          </a:xfrm>
          <a:prstGeom prst="rect">
            <a:avLst/>
          </a:prstGeom>
          <a:noFill/>
          <a:ln cap="flat" cmpd="sng" w="2857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3" name="Google Shape;543;p64"/>
          <p:cNvSpPr txBox="1"/>
          <p:nvPr/>
        </p:nvSpPr>
        <p:spPr>
          <a:xfrm>
            <a:off x="3068525" y="2850525"/>
            <a:ext cx="2153700" cy="46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3D85C6"/>
                </a:solidFill>
              </a:rPr>
              <a:t>Система за разпределяне на задачи</a:t>
            </a:r>
            <a:endParaRPr b="1" sz="1200">
              <a:solidFill>
                <a:srgbClr val="3D85C6"/>
              </a:solidFill>
            </a:endParaRPr>
          </a:p>
        </p:txBody>
      </p:sp>
      <p:sp>
        <p:nvSpPr>
          <p:cNvPr id="544" name="Google Shape;544;p64"/>
          <p:cNvSpPr txBox="1"/>
          <p:nvPr/>
        </p:nvSpPr>
        <p:spPr>
          <a:xfrm>
            <a:off x="822249" y="3729500"/>
            <a:ext cx="977400" cy="2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Потребител</a:t>
            </a:r>
            <a:endParaRPr sz="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9" name="Google Shape;549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08975" y="661450"/>
            <a:ext cx="1629900" cy="93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0" name="Google Shape;550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44175" y="719138"/>
            <a:ext cx="1179600" cy="739325"/>
          </a:xfrm>
          <a:prstGeom prst="rect">
            <a:avLst/>
          </a:prstGeom>
          <a:noFill/>
          <a:ln>
            <a:noFill/>
          </a:ln>
        </p:spPr>
      </p:pic>
      <p:sp>
        <p:nvSpPr>
          <p:cNvPr id="551" name="Google Shape;551;p65"/>
          <p:cNvSpPr/>
          <p:nvPr/>
        </p:nvSpPr>
        <p:spPr>
          <a:xfrm>
            <a:off x="5610100" y="365075"/>
            <a:ext cx="3080400" cy="1328100"/>
          </a:xfrm>
          <a:prstGeom prst="rect">
            <a:avLst/>
          </a:prstGeom>
          <a:noFill/>
          <a:ln cap="flat" cmpd="sng" w="2857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52" name="Google Shape;552;p65"/>
          <p:cNvGrpSpPr/>
          <p:nvPr/>
        </p:nvGrpSpPr>
        <p:grpSpPr>
          <a:xfrm>
            <a:off x="637522" y="3685250"/>
            <a:ext cx="1252715" cy="1005840"/>
            <a:chOff x="6693408" y="1353312"/>
            <a:chExt cx="2658000" cy="2438400"/>
          </a:xfrm>
        </p:grpSpPr>
        <p:sp>
          <p:nvSpPr>
            <p:cNvPr id="553" name="Google Shape;553;p65"/>
            <p:cNvSpPr/>
            <p:nvPr/>
          </p:nvSpPr>
          <p:spPr>
            <a:xfrm>
              <a:off x="6693408" y="1353312"/>
              <a:ext cx="2658000" cy="2438400"/>
            </a:xfrm>
            <a:prstGeom prst="ellipse">
              <a:avLst/>
            </a:prstGeom>
            <a:solidFill>
              <a:schemeClr val="accent1"/>
            </a:solidFill>
            <a:ln cap="flat" cmpd="sng" w="12700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554" name="Google Shape;554;p6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045071" y="1972437"/>
              <a:ext cx="1952429" cy="11992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55" name="Google Shape;555;p65"/>
          <p:cNvGrpSpPr/>
          <p:nvPr/>
        </p:nvGrpSpPr>
        <p:grpSpPr>
          <a:xfrm>
            <a:off x="212657" y="1090026"/>
            <a:ext cx="2228061" cy="1031960"/>
            <a:chOff x="584633" y="3934210"/>
            <a:chExt cx="2743917" cy="1006888"/>
          </a:xfrm>
        </p:grpSpPr>
        <p:grpSp>
          <p:nvGrpSpPr>
            <p:cNvPr id="556" name="Google Shape;556;p65"/>
            <p:cNvGrpSpPr/>
            <p:nvPr/>
          </p:nvGrpSpPr>
          <p:grpSpPr>
            <a:xfrm>
              <a:off x="584633" y="4009370"/>
              <a:ext cx="2743917" cy="931728"/>
              <a:chOff x="4998720" y="2518600"/>
              <a:chExt cx="4535400" cy="1704900"/>
            </a:xfrm>
          </p:grpSpPr>
          <p:sp>
            <p:nvSpPr>
              <p:cNvPr id="557" name="Google Shape;557;p65"/>
              <p:cNvSpPr/>
              <p:nvPr/>
            </p:nvSpPr>
            <p:spPr>
              <a:xfrm>
                <a:off x="4998720" y="2518600"/>
                <a:ext cx="4535400" cy="1704900"/>
              </a:xfrm>
              <a:prstGeom prst="roundRect">
                <a:avLst>
                  <a:gd fmla="val 16667" name="adj"/>
                </a:avLst>
              </a:prstGeom>
              <a:solidFill>
                <a:schemeClr val="accent1"/>
              </a:solidFill>
              <a:ln cap="flat" cmpd="sng" w="12700">
                <a:solidFill>
                  <a:srgbClr val="3153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descr="ttp://cloudscheduler.org/sites/cloudscheduler.org/files/cloud_scheduler_logo_fat.png" id="558" name="Google Shape;558;p65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4998720" y="2518600"/>
                <a:ext cx="1904999" cy="170398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559" name="Google Shape;559;p65"/>
            <p:cNvSpPr txBox="1"/>
            <p:nvPr/>
          </p:nvSpPr>
          <p:spPr>
            <a:xfrm>
              <a:off x="1636779" y="3934210"/>
              <a:ext cx="1691700" cy="100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lt1"/>
                  </a:solidFill>
                </a:rPr>
                <a:t>Cloud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lt1"/>
                  </a:solidFill>
                </a:rPr>
                <a:t>Scheduler</a:t>
              </a:r>
              <a:endParaRPr>
                <a:solidFill>
                  <a:schemeClr val="lt1"/>
                </a:solidFill>
              </a:endParaRPr>
            </a:p>
          </p:txBody>
        </p:sp>
      </p:grpSp>
      <p:pic>
        <p:nvPicPr>
          <p:cNvPr descr="ttps://research.cs.wisc.edu/htcondor/images/white_bird_logo.png" id="560" name="Google Shape;560;p6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477697" y="3246520"/>
            <a:ext cx="1252800" cy="360927"/>
          </a:xfrm>
          <a:prstGeom prst="rect">
            <a:avLst/>
          </a:prstGeom>
          <a:noFill/>
          <a:ln>
            <a:noFill/>
          </a:ln>
        </p:spPr>
      </p:pic>
      <p:sp>
        <p:nvSpPr>
          <p:cNvPr id="561" name="Google Shape;561;p65"/>
          <p:cNvSpPr txBox="1"/>
          <p:nvPr/>
        </p:nvSpPr>
        <p:spPr>
          <a:xfrm>
            <a:off x="6442066" y="1301903"/>
            <a:ext cx="1102200" cy="1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Amazon EC2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562" name="Google Shape;562;p65"/>
          <p:cNvSpPr txBox="1"/>
          <p:nvPr/>
        </p:nvSpPr>
        <p:spPr>
          <a:xfrm>
            <a:off x="3553375" y="1425375"/>
            <a:ext cx="17892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Направи</a:t>
            </a:r>
            <a:r>
              <a:rPr lang="en" sz="1200"/>
              <a:t> ми виртуални машини</a:t>
            </a:r>
            <a:endParaRPr sz="1200"/>
          </a:p>
        </p:txBody>
      </p:sp>
      <p:grpSp>
        <p:nvGrpSpPr>
          <p:cNvPr id="563" name="Google Shape;563;p65"/>
          <p:cNvGrpSpPr/>
          <p:nvPr/>
        </p:nvGrpSpPr>
        <p:grpSpPr>
          <a:xfrm>
            <a:off x="6197499" y="2943667"/>
            <a:ext cx="1629900" cy="1437350"/>
            <a:chOff x="7888594" y="4787129"/>
            <a:chExt cx="2173200" cy="1916467"/>
          </a:xfrm>
        </p:grpSpPr>
        <p:sp>
          <p:nvSpPr>
            <p:cNvPr id="564" name="Google Shape;564;p65"/>
            <p:cNvSpPr/>
            <p:nvPr/>
          </p:nvSpPr>
          <p:spPr>
            <a:xfrm>
              <a:off x="8373729" y="4835206"/>
              <a:ext cx="1179000" cy="1674900"/>
            </a:xfrm>
            <a:prstGeom prst="rect">
              <a:avLst/>
            </a:prstGeom>
            <a:solidFill>
              <a:schemeClr val="lt1"/>
            </a:solidFill>
            <a:ln cap="flat" cmpd="sng" w="28575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ttp://quidbroquo.com/wp-content/uploads/2016/10/virtual-machine-icon.png" id="565" name="Google Shape;565;p65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8400129" y="5387222"/>
              <a:ext cx="1034259" cy="763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66" name="Google Shape;566;p65"/>
            <p:cNvSpPr txBox="1"/>
            <p:nvPr/>
          </p:nvSpPr>
          <p:spPr>
            <a:xfrm>
              <a:off x="8109445" y="4787129"/>
              <a:ext cx="1695900" cy="8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</a:rPr>
                <a:t>Виртуална Машина</a:t>
              </a:r>
              <a:endParaRPr sz="1200">
                <a:solidFill>
                  <a:schemeClr val="dk1"/>
                </a:solidFill>
              </a:endParaRPr>
            </a:p>
          </p:txBody>
        </p:sp>
        <p:sp>
          <p:nvSpPr>
            <p:cNvPr id="567" name="Google Shape;567;p65"/>
            <p:cNvSpPr txBox="1"/>
            <p:nvPr/>
          </p:nvSpPr>
          <p:spPr>
            <a:xfrm>
              <a:off x="7888594" y="6241896"/>
              <a:ext cx="2173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</a:rPr>
                <a:t>Worker</a:t>
              </a:r>
              <a:endParaRPr sz="1200">
                <a:solidFill>
                  <a:schemeClr val="dk1"/>
                </a:solidFill>
              </a:endParaRPr>
            </a:p>
          </p:txBody>
        </p:sp>
      </p:grpSp>
      <p:sp>
        <p:nvSpPr>
          <p:cNvPr id="568" name="Google Shape;568;p65"/>
          <p:cNvSpPr txBox="1"/>
          <p:nvPr/>
        </p:nvSpPr>
        <p:spPr>
          <a:xfrm>
            <a:off x="7297575" y="2179975"/>
            <a:ext cx="10632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създаване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569" name="Google Shape;569;p65"/>
          <p:cNvSpPr txBox="1"/>
          <p:nvPr/>
        </p:nvSpPr>
        <p:spPr>
          <a:xfrm>
            <a:off x="4837425" y="3964075"/>
            <a:ext cx="13023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Свързване и изпълнение на задачи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570" name="Google Shape;570;p65"/>
          <p:cNvSpPr txBox="1"/>
          <p:nvPr/>
        </p:nvSpPr>
        <p:spPr>
          <a:xfrm>
            <a:off x="1231567" y="4695725"/>
            <a:ext cx="10632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Изпраща задачи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571" name="Google Shape;571;p65"/>
          <p:cNvSpPr txBox="1"/>
          <p:nvPr/>
        </p:nvSpPr>
        <p:spPr>
          <a:xfrm>
            <a:off x="1161500" y="2457450"/>
            <a:ext cx="1179600" cy="60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Наблюдава опашката от задачи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572" name="Google Shape;572;p65"/>
          <p:cNvSpPr txBox="1"/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Принцип на работа</a:t>
            </a:r>
            <a:endParaRPr b="1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3" name="Google Shape;573;p6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727700" y="765901"/>
            <a:ext cx="884225" cy="8842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74" name="Google Shape;574;p65"/>
          <p:cNvGrpSpPr/>
          <p:nvPr/>
        </p:nvGrpSpPr>
        <p:grpSpPr>
          <a:xfrm>
            <a:off x="6426099" y="3096067"/>
            <a:ext cx="1629900" cy="1437350"/>
            <a:chOff x="7888594" y="4787129"/>
            <a:chExt cx="2173200" cy="1916467"/>
          </a:xfrm>
        </p:grpSpPr>
        <p:sp>
          <p:nvSpPr>
            <p:cNvPr id="575" name="Google Shape;575;p65"/>
            <p:cNvSpPr/>
            <p:nvPr/>
          </p:nvSpPr>
          <p:spPr>
            <a:xfrm>
              <a:off x="8373729" y="4835206"/>
              <a:ext cx="1179000" cy="1674900"/>
            </a:xfrm>
            <a:prstGeom prst="rect">
              <a:avLst/>
            </a:prstGeom>
            <a:solidFill>
              <a:schemeClr val="lt1"/>
            </a:solidFill>
            <a:ln cap="flat" cmpd="sng" w="28575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ttp://quidbroquo.com/wp-content/uploads/2016/10/virtual-machine-icon.png" id="576" name="Google Shape;576;p65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8400129" y="5387222"/>
              <a:ext cx="1034259" cy="763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77" name="Google Shape;577;p65"/>
            <p:cNvSpPr txBox="1"/>
            <p:nvPr/>
          </p:nvSpPr>
          <p:spPr>
            <a:xfrm>
              <a:off x="8109445" y="4787129"/>
              <a:ext cx="1695900" cy="8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</a:rPr>
                <a:t>Виртуална Машина</a:t>
              </a:r>
              <a:endParaRPr sz="1200">
                <a:solidFill>
                  <a:schemeClr val="dk1"/>
                </a:solidFill>
              </a:endParaRPr>
            </a:p>
          </p:txBody>
        </p:sp>
        <p:sp>
          <p:nvSpPr>
            <p:cNvPr id="578" name="Google Shape;578;p65"/>
            <p:cNvSpPr txBox="1"/>
            <p:nvPr/>
          </p:nvSpPr>
          <p:spPr>
            <a:xfrm>
              <a:off x="7888594" y="6241896"/>
              <a:ext cx="2173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</a:rPr>
                <a:t>Worker</a:t>
              </a:r>
              <a:endParaRPr sz="1200">
                <a:solidFill>
                  <a:schemeClr val="dk1"/>
                </a:solidFill>
              </a:endParaRPr>
            </a:p>
          </p:txBody>
        </p:sp>
      </p:grpSp>
      <p:grpSp>
        <p:nvGrpSpPr>
          <p:cNvPr id="579" name="Google Shape;579;p65"/>
          <p:cNvGrpSpPr/>
          <p:nvPr/>
        </p:nvGrpSpPr>
        <p:grpSpPr>
          <a:xfrm>
            <a:off x="6654699" y="3248467"/>
            <a:ext cx="1629900" cy="1437350"/>
            <a:chOff x="7888594" y="4787129"/>
            <a:chExt cx="2173200" cy="1916467"/>
          </a:xfrm>
        </p:grpSpPr>
        <p:sp>
          <p:nvSpPr>
            <p:cNvPr id="580" name="Google Shape;580;p65"/>
            <p:cNvSpPr/>
            <p:nvPr/>
          </p:nvSpPr>
          <p:spPr>
            <a:xfrm>
              <a:off x="8373729" y="4835206"/>
              <a:ext cx="1179000" cy="1674900"/>
            </a:xfrm>
            <a:prstGeom prst="rect">
              <a:avLst/>
            </a:prstGeom>
            <a:solidFill>
              <a:schemeClr val="lt1"/>
            </a:solidFill>
            <a:ln cap="flat" cmpd="sng" w="28575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ttp://quidbroquo.com/wp-content/uploads/2016/10/virtual-machine-icon.png" id="581" name="Google Shape;581;p65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8400129" y="5387222"/>
              <a:ext cx="1034259" cy="763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82" name="Google Shape;582;p65"/>
            <p:cNvSpPr txBox="1"/>
            <p:nvPr/>
          </p:nvSpPr>
          <p:spPr>
            <a:xfrm>
              <a:off x="8109445" y="4787129"/>
              <a:ext cx="1695900" cy="8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</a:rPr>
                <a:t>Виртуална Машина</a:t>
              </a:r>
              <a:endParaRPr sz="1200">
                <a:solidFill>
                  <a:schemeClr val="dk1"/>
                </a:solidFill>
              </a:endParaRPr>
            </a:p>
          </p:txBody>
        </p:sp>
        <p:sp>
          <p:nvSpPr>
            <p:cNvPr id="583" name="Google Shape;583;p65"/>
            <p:cNvSpPr txBox="1"/>
            <p:nvPr/>
          </p:nvSpPr>
          <p:spPr>
            <a:xfrm>
              <a:off x="7888594" y="6241896"/>
              <a:ext cx="2173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</a:rPr>
                <a:t>Worker</a:t>
              </a:r>
              <a:endParaRPr sz="1200">
                <a:solidFill>
                  <a:schemeClr val="dk1"/>
                </a:solidFill>
              </a:endParaRPr>
            </a:p>
          </p:txBody>
        </p:sp>
      </p:grpSp>
      <p:grpSp>
        <p:nvGrpSpPr>
          <p:cNvPr id="584" name="Google Shape;584;p65"/>
          <p:cNvGrpSpPr/>
          <p:nvPr/>
        </p:nvGrpSpPr>
        <p:grpSpPr>
          <a:xfrm>
            <a:off x="6883299" y="3400867"/>
            <a:ext cx="1629900" cy="1437350"/>
            <a:chOff x="7888594" y="4787129"/>
            <a:chExt cx="2173200" cy="1916467"/>
          </a:xfrm>
        </p:grpSpPr>
        <p:sp>
          <p:nvSpPr>
            <p:cNvPr id="585" name="Google Shape;585;p65"/>
            <p:cNvSpPr/>
            <p:nvPr/>
          </p:nvSpPr>
          <p:spPr>
            <a:xfrm>
              <a:off x="8373729" y="4835206"/>
              <a:ext cx="1179000" cy="1674900"/>
            </a:xfrm>
            <a:prstGeom prst="rect">
              <a:avLst/>
            </a:prstGeom>
            <a:solidFill>
              <a:schemeClr val="lt1"/>
            </a:solidFill>
            <a:ln cap="flat" cmpd="sng" w="28575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ttp://quidbroquo.com/wp-content/uploads/2016/10/virtual-machine-icon.png" id="586" name="Google Shape;586;p65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8400129" y="5387222"/>
              <a:ext cx="1034259" cy="763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87" name="Google Shape;587;p65"/>
            <p:cNvSpPr txBox="1"/>
            <p:nvPr/>
          </p:nvSpPr>
          <p:spPr>
            <a:xfrm>
              <a:off x="8109445" y="4787129"/>
              <a:ext cx="1695900" cy="8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</a:rPr>
                <a:t>Виртуална Машина</a:t>
              </a:r>
              <a:endParaRPr sz="1200">
                <a:solidFill>
                  <a:schemeClr val="dk1"/>
                </a:solidFill>
              </a:endParaRPr>
            </a:p>
          </p:txBody>
        </p:sp>
        <p:sp>
          <p:nvSpPr>
            <p:cNvPr id="588" name="Google Shape;588;p65"/>
            <p:cNvSpPr txBox="1"/>
            <p:nvPr/>
          </p:nvSpPr>
          <p:spPr>
            <a:xfrm>
              <a:off x="7888594" y="6241896"/>
              <a:ext cx="2173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</a:rPr>
                <a:t>Worker</a:t>
              </a:r>
              <a:endParaRPr sz="1200">
                <a:solidFill>
                  <a:schemeClr val="dk1"/>
                </a:solidFill>
              </a:endParaRPr>
            </a:p>
          </p:txBody>
        </p:sp>
      </p:grpSp>
      <p:sp>
        <p:nvSpPr>
          <p:cNvPr id="589" name="Google Shape;589;p65"/>
          <p:cNvSpPr txBox="1"/>
          <p:nvPr/>
        </p:nvSpPr>
        <p:spPr>
          <a:xfrm>
            <a:off x="5623075" y="365075"/>
            <a:ext cx="3067500" cy="46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D85C6"/>
                </a:solidFill>
              </a:rPr>
              <a:t>Доставчици на облачни услуги</a:t>
            </a:r>
            <a:endParaRPr b="1">
              <a:solidFill>
                <a:srgbClr val="3D85C6"/>
              </a:solidFill>
            </a:endParaRPr>
          </a:p>
        </p:txBody>
      </p:sp>
      <p:cxnSp>
        <p:nvCxnSpPr>
          <p:cNvPr id="590" name="Google Shape;590;p65"/>
          <p:cNvCxnSpPr/>
          <p:nvPr/>
        </p:nvCxnSpPr>
        <p:spPr>
          <a:xfrm>
            <a:off x="5277875" y="3552900"/>
            <a:ext cx="1272600" cy="451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stealth"/>
            <a:tailEnd len="med" w="med" type="stealth"/>
          </a:ln>
        </p:spPr>
      </p:cxnSp>
      <p:cxnSp>
        <p:nvCxnSpPr>
          <p:cNvPr id="591" name="Google Shape;591;p65"/>
          <p:cNvCxnSpPr>
            <a:stCxn id="551" idx="2"/>
            <a:endCxn id="582" idx="0"/>
          </p:cNvCxnSpPr>
          <p:nvPr/>
        </p:nvCxnSpPr>
        <p:spPr>
          <a:xfrm>
            <a:off x="7150300" y="1693175"/>
            <a:ext cx="306000" cy="155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592" name="Google Shape;592;p65"/>
          <p:cNvCxnSpPr>
            <a:stCxn id="559" idx="3"/>
            <a:endCxn id="551" idx="1"/>
          </p:cNvCxnSpPr>
          <p:nvPr/>
        </p:nvCxnSpPr>
        <p:spPr>
          <a:xfrm flipH="1" rot="10800000">
            <a:off x="2440660" y="1029060"/>
            <a:ext cx="3169500" cy="576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593" name="Google Shape;593;p65"/>
          <p:cNvCxnSpPr/>
          <p:nvPr/>
        </p:nvCxnSpPr>
        <p:spPr>
          <a:xfrm>
            <a:off x="1376900" y="2141325"/>
            <a:ext cx="1759200" cy="709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594" name="Google Shape;594;p65"/>
          <p:cNvCxnSpPr>
            <a:stCxn id="553" idx="6"/>
          </p:cNvCxnSpPr>
          <p:nvPr/>
        </p:nvCxnSpPr>
        <p:spPr>
          <a:xfrm flipH="1" rot="10800000">
            <a:off x="1890238" y="3573770"/>
            <a:ext cx="1162500" cy="614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595" name="Google Shape;595;p65"/>
          <p:cNvSpPr/>
          <p:nvPr/>
        </p:nvSpPr>
        <p:spPr>
          <a:xfrm>
            <a:off x="3052625" y="2850525"/>
            <a:ext cx="2185500" cy="834600"/>
          </a:xfrm>
          <a:prstGeom prst="rect">
            <a:avLst/>
          </a:prstGeom>
          <a:noFill/>
          <a:ln cap="flat" cmpd="sng" w="2857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6" name="Google Shape;596;p65"/>
          <p:cNvSpPr txBox="1"/>
          <p:nvPr/>
        </p:nvSpPr>
        <p:spPr>
          <a:xfrm>
            <a:off x="3068525" y="2850525"/>
            <a:ext cx="2153700" cy="46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3D85C6"/>
                </a:solidFill>
              </a:rPr>
              <a:t>Система за разпределяне на задачи</a:t>
            </a:r>
            <a:endParaRPr b="1" sz="1200">
              <a:solidFill>
                <a:srgbClr val="3D85C6"/>
              </a:solidFill>
            </a:endParaRPr>
          </a:p>
        </p:txBody>
      </p:sp>
      <p:sp>
        <p:nvSpPr>
          <p:cNvPr id="597" name="Google Shape;597;p65"/>
          <p:cNvSpPr txBox="1"/>
          <p:nvPr/>
        </p:nvSpPr>
        <p:spPr>
          <a:xfrm>
            <a:off x="822249" y="3729500"/>
            <a:ext cx="977400" cy="2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Потребител</a:t>
            </a:r>
            <a:endParaRPr sz="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96351" y="3119498"/>
            <a:ext cx="2169436" cy="113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0675" y="3045424"/>
            <a:ext cx="3089774" cy="1618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11550" y="1469875"/>
            <a:ext cx="2998899" cy="152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9850" y="3119500"/>
            <a:ext cx="3025251" cy="1589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3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09861" y="1456035"/>
            <a:ext cx="3035027" cy="1589401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39"/>
          <p:cNvSpPr txBox="1"/>
          <p:nvPr>
            <p:ph type="title"/>
          </p:nvPr>
        </p:nvSpPr>
        <p:spPr>
          <a:xfrm>
            <a:off x="226375" y="445025"/>
            <a:ext cx="8732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Видове ресурси</a:t>
            </a:r>
            <a:endParaRPr/>
          </a:p>
        </p:txBody>
      </p:sp>
      <p:grpSp>
        <p:nvGrpSpPr>
          <p:cNvPr id="221" name="Google Shape;221;p39"/>
          <p:cNvGrpSpPr/>
          <p:nvPr/>
        </p:nvGrpSpPr>
        <p:grpSpPr>
          <a:xfrm>
            <a:off x="701117" y="13912450"/>
            <a:ext cx="2927135" cy="2694311"/>
            <a:chOff x="22461722" y="5356893"/>
            <a:chExt cx="6893865" cy="8308082"/>
          </a:xfrm>
        </p:grpSpPr>
        <p:grpSp>
          <p:nvGrpSpPr>
            <p:cNvPr id="222" name="Google Shape;222;p39"/>
            <p:cNvGrpSpPr/>
            <p:nvPr/>
          </p:nvGrpSpPr>
          <p:grpSpPr>
            <a:xfrm>
              <a:off x="22461722" y="5356893"/>
              <a:ext cx="6893865" cy="7929782"/>
              <a:chOff x="31866908" y="31398761"/>
              <a:chExt cx="8745230" cy="9776578"/>
            </a:xfrm>
          </p:grpSpPr>
          <p:pic>
            <p:nvPicPr>
              <p:cNvPr id="223" name="Google Shape;223;p39"/>
              <p:cNvPicPr preferRelativeResize="0"/>
              <p:nvPr/>
            </p:nvPicPr>
            <p:blipFill>
              <a:blip r:embed="rId8">
                <a:alphaModFix/>
              </a:blip>
              <a:stretch>
                <a:fillRect/>
              </a:stretch>
            </p:blipFill>
            <p:spPr>
              <a:xfrm>
                <a:off x="31963577" y="31398761"/>
                <a:ext cx="8320373" cy="62402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4" name="Google Shape;224;p39"/>
              <p:cNvPicPr preferRelativeResize="0"/>
              <p:nvPr/>
            </p:nvPicPr>
            <p:blipFill>
              <a:blip r:embed="rId9">
                <a:alphaModFix/>
              </a:blip>
              <a:stretch>
                <a:fillRect/>
              </a:stretch>
            </p:blipFill>
            <p:spPr>
              <a:xfrm>
                <a:off x="36239513" y="37861266"/>
                <a:ext cx="4372625" cy="327946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5" name="Google Shape;225;p39"/>
              <p:cNvPicPr preferRelativeResize="0"/>
              <p:nvPr/>
            </p:nvPicPr>
            <p:blipFill>
              <a:blip r:embed="rId10">
                <a:alphaModFix/>
              </a:blip>
              <a:stretch>
                <a:fillRect/>
              </a:stretch>
            </p:blipFill>
            <p:spPr>
              <a:xfrm>
                <a:off x="31866908" y="37895888"/>
                <a:ext cx="4372625" cy="327945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26" name="Google Shape;226;p39"/>
            <p:cNvSpPr txBox="1"/>
            <p:nvPr/>
          </p:nvSpPr>
          <p:spPr>
            <a:xfrm>
              <a:off x="22461725" y="13286675"/>
              <a:ext cx="6775500" cy="378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000000"/>
                  </a:solidFill>
                </a:rPr>
                <a:t>Fig.2 Running job slots contribution per resource type - GRID, HPCs, Clouds</a:t>
              </a:r>
              <a:endParaRPr/>
            </a:p>
          </p:txBody>
        </p:sp>
        <p:sp>
          <p:nvSpPr>
            <p:cNvPr id="227" name="Google Shape;227;p39"/>
            <p:cNvSpPr txBox="1"/>
            <p:nvPr/>
          </p:nvSpPr>
          <p:spPr>
            <a:xfrm>
              <a:off x="27765950" y="5917150"/>
              <a:ext cx="926100" cy="378300"/>
            </a:xfrm>
            <a:prstGeom prst="rect">
              <a:avLst/>
            </a:prstGeom>
            <a:solidFill>
              <a:srgbClr val="FFFFFF"/>
            </a:solidFill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FF0000"/>
                  </a:solidFill>
                </a:rPr>
                <a:t>GRID</a:t>
              </a:r>
              <a:endParaRPr b="1" sz="1800">
                <a:solidFill>
                  <a:srgbClr val="FF0000"/>
                </a:solidFill>
              </a:endParaRPr>
            </a:p>
          </p:txBody>
        </p:sp>
        <p:sp>
          <p:nvSpPr>
            <p:cNvPr id="228" name="Google Shape;228;p39"/>
            <p:cNvSpPr txBox="1"/>
            <p:nvPr/>
          </p:nvSpPr>
          <p:spPr>
            <a:xfrm>
              <a:off x="26234125" y="10856275"/>
              <a:ext cx="926100" cy="378300"/>
            </a:xfrm>
            <a:prstGeom prst="rect">
              <a:avLst/>
            </a:prstGeom>
            <a:solidFill>
              <a:srgbClr val="FFFFFF"/>
            </a:solidFill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FF0000"/>
                  </a:solidFill>
                </a:rPr>
                <a:t>HPC</a:t>
              </a:r>
              <a:endParaRPr b="1" sz="1800">
                <a:solidFill>
                  <a:srgbClr val="FF0000"/>
                </a:solidFill>
              </a:endParaRPr>
            </a:p>
          </p:txBody>
        </p:sp>
        <p:sp>
          <p:nvSpPr>
            <p:cNvPr id="229" name="Google Shape;229;p39"/>
            <p:cNvSpPr txBox="1"/>
            <p:nvPr/>
          </p:nvSpPr>
          <p:spPr>
            <a:xfrm>
              <a:off x="22845775" y="10939950"/>
              <a:ext cx="1079100" cy="378300"/>
            </a:xfrm>
            <a:prstGeom prst="rect">
              <a:avLst/>
            </a:prstGeom>
            <a:solidFill>
              <a:srgbClr val="FFFFFF"/>
            </a:solidFill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FF0000"/>
                  </a:solidFill>
                </a:rPr>
                <a:t>Clouds</a:t>
              </a:r>
              <a:endParaRPr b="1" sz="1800">
                <a:solidFill>
                  <a:srgbClr val="FF0000"/>
                </a:solidFill>
              </a:endParaRPr>
            </a:p>
          </p:txBody>
        </p:sp>
      </p:grpSp>
      <p:sp>
        <p:nvSpPr>
          <p:cNvPr id="230" name="Google Shape;230;p39"/>
          <p:cNvSpPr txBox="1"/>
          <p:nvPr/>
        </p:nvSpPr>
        <p:spPr>
          <a:xfrm>
            <a:off x="6150547" y="1537798"/>
            <a:ext cx="1123200" cy="289200"/>
          </a:xfrm>
          <a:prstGeom prst="rect">
            <a:avLst/>
          </a:prstGeom>
          <a:solidFill>
            <a:srgbClr val="FFFFFF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0000"/>
                </a:solidFill>
              </a:rPr>
              <a:t>Облаци</a:t>
            </a:r>
            <a:endParaRPr b="1" sz="1600">
              <a:solidFill>
                <a:srgbClr val="FF0000"/>
              </a:solidFill>
            </a:endParaRPr>
          </a:p>
        </p:txBody>
      </p:sp>
      <p:grpSp>
        <p:nvGrpSpPr>
          <p:cNvPr id="231" name="Google Shape;231;p39"/>
          <p:cNvGrpSpPr/>
          <p:nvPr/>
        </p:nvGrpSpPr>
        <p:grpSpPr>
          <a:xfrm>
            <a:off x="194450" y="1575775"/>
            <a:ext cx="2903407" cy="1256547"/>
            <a:chOff x="194450" y="3099775"/>
            <a:chExt cx="2903407" cy="1256547"/>
          </a:xfrm>
        </p:grpSpPr>
        <p:sp>
          <p:nvSpPr>
            <p:cNvPr id="232" name="Google Shape;232;p39"/>
            <p:cNvSpPr txBox="1"/>
            <p:nvPr/>
          </p:nvSpPr>
          <p:spPr>
            <a:xfrm>
              <a:off x="245096" y="4012222"/>
              <a:ext cx="732000" cy="344100"/>
            </a:xfrm>
            <a:prstGeom prst="rect">
              <a:avLst/>
            </a:prstGeom>
            <a:solidFill>
              <a:srgbClr val="FFFFFF"/>
            </a:solidFill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0000"/>
                  </a:solidFill>
                </a:rPr>
                <a:t>GRID</a:t>
              </a:r>
              <a:endParaRPr b="1" sz="1600">
                <a:solidFill>
                  <a:srgbClr val="FF0000"/>
                </a:solidFill>
              </a:endParaRPr>
            </a:p>
          </p:txBody>
        </p:sp>
        <p:cxnSp>
          <p:nvCxnSpPr>
            <p:cNvPr id="233" name="Google Shape;233;p39"/>
            <p:cNvCxnSpPr/>
            <p:nvPr/>
          </p:nvCxnSpPr>
          <p:spPr>
            <a:xfrm flipH="1" rot="10800000">
              <a:off x="197457" y="3398450"/>
              <a:ext cx="2900400" cy="297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34" name="Google Shape;234;p39"/>
            <p:cNvSpPr txBox="1"/>
            <p:nvPr/>
          </p:nvSpPr>
          <p:spPr>
            <a:xfrm>
              <a:off x="194450" y="3099775"/>
              <a:ext cx="577800" cy="271800"/>
            </a:xfrm>
            <a:prstGeom prst="rect">
              <a:avLst/>
            </a:prstGeom>
            <a:solidFill>
              <a:srgbClr val="FFFFFF"/>
            </a:solidFill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rgbClr val="FF0000"/>
                  </a:solidFill>
                </a:rPr>
                <a:t>393к</a:t>
              </a:r>
              <a:endParaRPr b="1" sz="900">
                <a:solidFill>
                  <a:srgbClr val="FF0000"/>
                </a:solidFill>
              </a:endParaRPr>
            </a:p>
          </p:txBody>
        </p:sp>
      </p:grpSp>
      <p:sp>
        <p:nvSpPr>
          <p:cNvPr id="235" name="Google Shape;235;p39"/>
          <p:cNvSpPr txBox="1"/>
          <p:nvPr/>
        </p:nvSpPr>
        <p:spPr>
          <a:xfrm>
            <a:off x="7099025" y="4252100"/>
            <a:ext cx="1911300" cy="289200"/>
          </a:xfrm>
          <a:prstGeom prst="rect">
            <a:avLst/>
          </a:prstGeom>
          <a:solidFill>
            <a:srgbClr val="FFFFFF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0000"/>
                </a:solidFill>
              </a:rPr>
              <a:t>Доброволчески</a:t>
            </a:r>
            <a:endParaRPr b="1" sz="1600">
              <a:solidFill>
                <a:srgbClr val="FF0000"/>
              </a:solidFill>
            </a:endParaRPr>
          </a:p>
        </p:txBody>
      </p:sp>
      <p:cxnSp>
        <p:nvCxnSpPr>
          <p:cNvPr id="236" name="Google Shape;236;p39"/>
          <p:cNvCxnSpPr/>
          <p:nvPr/>
        </p:nvCxnSpPr>
        <p:spPr>
          <a:xfrm flipH="1" rot="10800000">
            <a:off x="5980883" y="3813175"/>
            <a:ext cx="3007500" cy="45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7" name="Google Shape;237;p39"/>
          <p:cNvSpPr txBox="1"/>
          <p:nvPr/>
        </p:nvSpPr>
        <p:spPr>
          <a:xfrm>
            <a:off x="8379729" y="3232157"/>
            <a:ext cx="630600" cy="267000"/>
          </a:xfrm>
          <a:prstGeom prst="rect">
            <a:avLst/>
          </a:prstGeom>
          <a:solidFill>
            <a:srgbClr val="FFFFFF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FF0000"/>
                </a:solidFill>
              </a:rPr>
              <a:t>15к</a:t>
            </a:r>
            <a:endParaRPr b="1" sz="900">
              <a:solidFill>
                <a:srgbClr val="FF0000"/>
              </a:solidFill>
            </a:endParaRPr>
          </a:p>
        </p:txBody>
      </p:sp>
      <p:sp>
        <p:nvSpPr>
          <p:cNvPr id="238" name="Google Shape;238;p39"/>
          <p:cNvSpPr txBox="1"/>
          <p:nvPr/>
        </p:nvSpPr>
        <p:spPr>
          <a:xfrm>
            <a:off x="874570" y="3184216"/>
            <a:ext cx="2060400" cy="338100"/>
          </a:xfrm>
          <a:prstGeom prst="rect">
            <a:avLst/>
          </a:prstGeom>
          <a:solidFill>
            <a:srgbClr val="FFFFFF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0000"/>
                </a:solidFill>
              </a:rPr>
              <a:t>Суперкомпютри</a:t>
            </a:r>
            <a:endParaRPr b="1" sz="1600">
              <a:solidFill>
                <a:srgbClr val="FF0000"/>
              </a:solidFill>
            </a:endParaRPr>
          </a:p>
        </p:txBody>
      </p:sp>
      <p:sp>
        <p:nvSpPr>
          <p:cNvPr id="239" name="Google Shape;239;p39"/>
          <p:cNvSpPr txBox="1"/>
          <p:nvPr/>
        </p:nvSpPr>
        <p:spPr>
          <a:xfrm>
            <a:off x="151804" y="3327957"/>
            <a:ext cx="630600" cy="267000"/>
          </a:xfrm>
          <a:prstGeom prst="rect">
            <a:avLst/>
          </a:prstGeom>
          <a:solidFill>
            <a:srgbClr val="FFFFFF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FF0000"/>
                </a:solidFill>
              </a:rPr>
              <a:t>260</a:t>
            </a:r>
            <a:r>
              <a:rPr b="1" lang="en" sz="900">
                <a:solidFill>
                  <a:srgbClr val="FF0000"/>
                </a:solidFill>
              </a:rPr>
              <a:t>к</a:t>
            </a:r>
            <a:endParaRPr b="1" sz="900">
              <a:solidFill>
                <a:srgbClr val="FF0000"/>
              </a:solidFill>
            </a:endParaRPr>
          </a:p>
        </p:txBody>
      </p:sp>
      <p:cxnSp>
        <p:nvCxnSpPr>
          <p:cNvPr id="240" name="Google Shape;240;p39"/>
          <p:cNvCxnSpPr/>
          <p:nvPr/>
        </p:nvCxnSpPr>
        <p:spPr>
          <a:xfrm>
            <a:off x="170423" y="4347123"/>
            <a:ext cx="2949000" cy="99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1" name="Google Shape;241;p39"/>
          <p:cNvCxnSpPr/>
          <p:nvPr/>
        </p:nvCxnSpPr>
        <p:spPr>
          <a:xfrm>
            <a:off x="6011557" y="2376775"/>
            <a:ext cx="29823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2" name="Google Shape;242;p39"/>
          <p:cNvSpPr txBox="1"/>
          <p:nvPr/>
        </p:nvSpPr>
        <p:spPr>
          <a:xfrm>
            <a:off x="8263979" y="1575782"/>
            <a:ext cx="630600" cy="267000"/>
          </a:xfrm>
          <a:prstGeom prst="rect">
            <a:avLst/>
          </a:prstGeom>
          <a:solidFill>
            <a:srgbClr val="FFFFFF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FF0000"/>
                </a:solidFill>
              </a:rPr>
              <a:t>65</a:t>
            </a:r>
            <a:r>
              <a:rPr b="1" lang="en" sz="900">
                <a:solidFill>
                  <a:srgbClr val="FF0000"/>
                </a:solidFill>
              </a:rPr>
              <a:t>к</a:t>
            </a:r>
            <a:endParaRPr b="1" sz="900">
              <a:solidFill>
                <a:srgbClr val="FF0000"/>
              </a:solidFill>
            </a:endParaRPr>
          </a:p>
        </p:txBody>
      </p:sp>
      <p:sp>
        <p:nvSpPr>
          <p:cNvPr id="243" name="Google Shape;243;p39"/>
          <p:cNvSpPr txBox="1"/>
          <p:nvPr/>
        </p:nvSpPr>
        <p:spPr>
          <a:xfrm>
            <a:off x="3581600" y="3952575"/>
            <a:ext cx="457800" cy="1764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FF0000"/>
                </a:solidFill>
              </a:rPr>
              <a:t>53</a:t>
            </a:r>
            <a:endParaRPr b="1" sz="800">
              <a:solidFill>
                <a:srgbClr val="FF0000"/>
              </a:solidFill>
            </a:endParaRPr>
          </a:p>
        </p:txBody>
      </p:sp>
      <p:sp>
        <p:nvSpPr>
          <p:cNvPr id="244" name="Google Shape;244;p39"/>
          <p:cNvSpPr txBox="1"/>
          <p:nvPr/>
        </p:nvSpPr>
        <p:spPr>
          <a:xfrm>
            <a:off x="5126926" y="3989093"/>
            <a:ext cx="457800" cy="1764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FF0000"/>
                </a:solidFill>
              </a:rPr>
              <a:t>GPU</a:t>
            </a:r>
            <a:endParaRPr b="1" sz="800">
              <a:solidFill>
                <a:srgbClr val="FF0000"/>
              </a:solidFill>
            </a:endParaRPr>
          </a:p>
        </p:txBody>
      </p:sp>
      <p:pic>
        <p:nvPicPr>
          <p:cNvPr id="245" name="Google Shape;245;p39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971188" y="1173650"/>
            <a:ext cx="3140850" cy="1658666"/>
          </a:xfrm>
          <a:prstGeom prst="rect">
            <a:avLst/>
          </a:prstGeom>
          <a:noFill/>
          <a:ln cap="flat" cmpd="sng" w="28575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46" name="Google Shape;246;p39"/>
          <p:cNvSpPr txBox="1"/>
          <p:nvPr/>
        </p:nvSpPr>
        <p:spPr>
          <a:xfrm>
            <a:off x="3008861" y="1228773"/>
            <a:ext cx="1242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(HS06)</a:t>
            </a:r>
            <a:endParaRPr sz="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6</a:t>
            </a:r>
            <a:r>
              <a:rPr lang="en" sz="700"/>
              <a:t>5% - GRID</a:t>
            </a:r>
            <a:endParaRPr sz="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24% - Суперкомпютри</a:t>
            </a:r>
            <a:endParaRPr sz="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8% - Облаци</a:t>
            </a:r>
            <a:endParaRPr sz="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2% - Доброволчески</a:t>
            </a:r>
            <a:endParaRPr sz="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0% - GPU</a:t>
            </a:r>
            <a:endParaRPr sz="7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Собствени облаци - тригерна ферма</a:t>
            </a:r>
            <a:endParaRPr/>
          </a:p>
        </p:txBody>
      </p:sp>
      <p:sp>
        <p:nvSpPr>
          <p:cNvPr id="603" name="Google Shape;603;p66"/>
          <p:cNvSpPr txBox="1"/>
          <p:nvPr/>
        </p:nvSpPr>
        <p:spPr>
          <a:xfrm>
            <a:off x="368625" y="1276000"/>
            <a:ext cx="2802000" cy="326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Ресурс - 133 000 ядра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Използване - само когато не се набират данни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Облачно решение: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Бързо усвояване на ресурси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Няма нужда от инсталиране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Светкавично връщане на ресурси при нужда (kill)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Оптимизирането на използването на ресурсите не е </a:t>
            </a:r>
            <a:r>
              <a:rPr lang="en"/>
              <a:t>тривиален</a:t>
            </a:r>
            <a:r>
              <a:rPr lang="en"/>
              <a:t> проблем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04" name="Google Shape;604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3025" y="1703525"/>
            <a:ext cx="5668576" cy="1978254"/>
          </a:xfrm>
          <a:prstGeom prst="rect">
            <a:avLst/>
          </a:prstGeom>
          <a:noFill/>
          <a:ln>
            <a:noFill/>
          </a:ln>
        </p:spPr>
      </p:pic>
      <p:sp>
        <p:nvSpPr>
          <p:cNvPr id="605" name="Google Shape;605;p66"/>
          <p:cNvSpPr/>
          <p:nvPr/>
        </p:nvSpPr>
        <p:spPr>
          <a:xfrm>
            <a:off x="3435025" y="3757500"/>
            <a:ext cx="2414400" cy="927900"/>
          </a:xfrm>
          <a:prstGeom prst="wedgeRectCallout">
            <a:avLst>
              <a:gd fmla="val 54276" name="adj1"/>
              <a:gd fmla="val -104136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Използва се само когато ресурсите не са нужни за набирането на сурови данни от експеримента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6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Комерсиални облаци - Google</a:t>
            </a:r>
            <a:endParaRPr/>
          </a:p>
        </p:txBody>
      </p:sp>
      <p:sp>
        <p:nvSpPr>
          <p:cNvPr id="611" name="Google Shape;611;p67"/>
          <p:cNvSpPr txBox="1"/>
          <p:nvPr>
            <p:ph idx="1" type="body"/>
          </p:nvPr>
        </p:nvSpPr>
        <p:spPr>
          <a:xfrm>
            <a:off x="311700" y="1838275"/>
            <a:ext cx="4386300" cy="256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Тестов договор с Google за да се видят предимствата и недостатъците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Цена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Производителност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Включен успешно към системата за разпределени  изчисления на АТЛАС</a:t>
            </a:r>
            <a:endParaRPr/>
          </a:p>
        </p:txBody>
      </p:sp>
      <p:pic>
        <p:nvPicPr>
          <p:cNvPr id="612" name="Google Shape;612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73324" y="2133601"/>
            <a:ext cx="3840400" cy="1774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68"/>
          <p:cNvSpPr txBox="1"/>
          <p:nvPr>
            <p:ph type="ctrTitle"/>
          </p:nvPr>
        </p:nvSpPr>
        <p:spPr>
          <a:xfrm>
            <a:off x="89675" y="315525"/>
            <a:ext cx="8941800" cy="380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Доброволчески споделени изчисления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(Volunteer Computing)</a:t>
            </a:r>
            <a:endParaRPr sz="36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6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BOINC</a:t>
            </a:r>
            <a:endParaRPr/>
          </a:p>
        </p:txBody>
      </p:sp>
      <p:pic>
        <p:nvPicPr>
          <p:cNvPr id="623" name="Google Shape;623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20125" y="1665150"/>
            <a:ext cx="3510024" cy="259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4" name="Google Shape;624;p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5900" y="1729651"/>
            <a:ext cx="4026801" cy="2555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9" name="Google Shape;629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650" y="1333926"/>
            <a:ext cx="4038926" cy="26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630" name="Google Shape;630;p7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ATLAS@Home</a:t>
            </a:r>
            <a:endParaRPr/>
          </a:p>
        </p:txBody>
      </p:sp>
      <p:sp>
        <p:nvSpPr>
          <p:cNvPr id="631" name="Google Shape;631;p70"/>
          <p:cNvSpPr txBox="1"/>
          <p:nvPr>
            <p:ph idx="1" type="body"/>
          </p:nvPr>
        </p:nvSpPr>
        <p:spPr>
          <a:xfrm>
            <a:off x="4300050" y="1138600"/>
            <a:ext cx="4566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Обработва ~ 1% от симулираните </a:t>
            </a:r>
            <a:r>
              <a:rPr lang="en"/>
              <a:t>събития</a:t>
            </a:r>
            <a:r>
              <a:rPr lang="en"/>
              <a:t> в ATLAS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Сравним с голям безплатен компютърен център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Не точно.. доброволците очакват все пак някаква поддръжка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Голям потенциал в настолните компютри по учреждения които не се изключват нощно време</a:t>
            </a:r>
            <a:endParaRPr/>
          </a:p>
        </p:txBody>
      </p:sp>
      <p:sp>
        <p:nvSpPr>
          <p:cNvPr id="632" name="Google Shape;632;p70"/>
          <p:cNvSpPr txBox="1"/>
          <p:nvPr/>
        </p:nvSpPr>
        <p:spPr>
          <a:xfrm>
            <a:off x="583783" y="3235485"/>
            <a:ext cx="2467200" cy="509700"/>
          </a:xfrm>
          <a:prstGeom prst="rect">
            <a:avLst/>
          </a:prstGeom>
          <a:solidFill>
            <a:srgbClr val="FFFFFF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0000"/>
                </a:solidFill>
              </a:rPr>
              <a:t>Доброволчески</a:t>
            </a:r>
            <a:endParaRPr b="1" sz="1600">
              <a:solidFill>
                <a:srgbClr val="FF0000"/>
              </a:solidFill>
            </a:endParaRPr>
          </a:p>
        </p:txBody>
      </p:sp>
      <p:cxnSp>
        <p:nvCxnSpPr>
          <p:cNvPr id="633" name="Google Shape;633;p70"/>
          <p:cNvCxnSpPr/>
          <p:nvPr/>
        </p:nvCxnSpPr>
        <p:spPr>
          <a:xfrm flipH="1" rot="10800000">
            <a:off x="459998" y="2713503"/>
            <a:ext cx="3743836" cy="5234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34" name="Google Shape;634;p70"/>
          <p:cNvSpPr txBox="1"/>
          <p:nvPr/>
        </p:nvSpPr>
        <p:spPr>
          <a:xfrm>
            <a:off x="3368416" y="1470940"/>
            <a:ext cx="813978" cy="470534"/>
          </a:xfrm>
          <a:prstGeom prst="rect">
            <a:avLst/>
          </a:prstGeom>
          <a:solidFill>
            <a:srgbClr val="FFFFFF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FF0000"/>
                </a:solidFill>
              </a:rPr>
              <a:t>15</a:t>
            </a:r>
            <a:r>
              <a:rPr b="1" lang="en" sz="900">
                <a:solidFill>
                  <a:srgbClr val="FF0000"/>
                </a:solidFill>
              </a:rPr>
              <a:t>к</a:t>
            </a:r>
            <a:endParaRPr b="1" sz="9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p7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Кой ни помага</a:t>
            </a:r>
            <a:endParaRPr/>
          </a:p>
        </p:txBody>
      </p:sp>
      <p:sp>
        <p:nvSpPr>
          <p:cNvPr id="640" name="Google Shape;640;p7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BOINC е огромно общество от отдадени хора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Много от тях </a:t>
            </a:r>
            <a:r>
              <a:rPr lang="en"/>
              <a:t>участват</a:t>
            </a:r>
            <a:r>
              <a:rPr lang="en"/>
              <a:t> е няколко проекта едновременно</a:t>
            </a:r>
            <a:endParaRPr/>
          </a:p>
        </p:txBody>
      </p:sp>
      <p:pic>
        <p:nvPicPr>
          <p:cNvPr id="641" name="Google Shape;641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30975" y="445025"/>
            <a:ext cx="1761050" cy="1822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2" name="Google Shape;642;p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66100" y="2014375"/>
            <a:ext cx="5281150" cy="2629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6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p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И ние инсталираме BOINC</a:t>
            </a:r>
            <a:endParaRPr/>
          </a:p>
        </p:txBody>
      </p:sp>
      <p:sp>
        <p:nvSpPr>
          <p:cNvPr id="648" name="Google Shape;648;p72"/>
          <p:cNvSpPr txBox="1"/>
          <p:nvPr>
            <p:ph idx="1" type="body"/>
          </p:nvPr>
        </p:nvSpPr>
        <p:spPr>
          <a:xfrm>
            <a:off x="1689225" y="1914475"/>
            <a:ext cx="6209400" cy="141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На новопристигналите машини в ЦЕРН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На машини с “неефективни” услуги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На малки GRID сайтове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На сайтове с ограничения</a:t>
            </a:r>
            <a:endParaRPr sz="24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7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Обобщение</a:t>
            </a:r>
            <a:endParaRPr/>
          </a:p>
        </p:txBody>
      </p:sp>
      <p:sp>
        <p:nvSpPr>
          <p:cNvPr id="654" name="Google Shape;654;p73"/>
          <p:cNvSpPr txBox="1"/>
          <p:nvPr>
            <p:ph idx="1" type="body"/>
          </p:nvPr>
        </p:nvSpPr>
        <p:spPr>
          <a:xfrm>
            <a:off x="311700" y="2143075"/>
            <a:ext cx="8520600" cy="15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GRID е все още тук и не се очаква скоро да си тръгне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Все повече организации и спонсори избират алтернативи на конвенционалните компютърни центрове - суперкомпютри, облаци..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Колаборацията ATLAS успешно ги интегрира и използва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74"/>
          <p:cNvSpPr txBox="1"/>
          <p:nvPr>
            <p:ph type="ctrTitle"/>
          </p:nvPr>
        </p:nvSpPr>
        <p:spPr>
          <a:xfrm>
            <a:off x="89675" y="28950"/>
            <a:ext cx="8941800" cy="508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Въпроси?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Ivan.Glushkov@cern.ch</a:t>
            </a:r>
            <a:endParaRPr sz="24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p7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Технологии в ЦЕРН</a:t>
            </a:r>
            <a:endParaRPr/>
          </a:p>
        </p:txBody>
      </p:sp>
      <p:pic>
        <p:nvPicPr>
          <p:cNvPr id="665" name="Google Shape;665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286125"/>
            <a:ext cx="476250" cy="28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6" name="Google Shape;666;p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1050" y="3286125"/>
            <a:ext cx="742950" cy="209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7" name="Google Shape;667;p7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10200" y="1170125"/>
            <a:ext cx="838200" cy="17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8" name="Google Shape;668;p7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676400" y="3286125"/>
            <a:ext cx="400050" cy="36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9" name="Google Shape;669;p7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410200" y="1493975"/>
            <a:ext cx="638175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0" name="Google Shape;670;p7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228850" y="3286125"/>
            <a:ext cx="981075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1" name="Google Shape;671;p7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52400" y="3800475"/>
            <a:ext cx="30480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2" name="Google Shape;672;p75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455513" y="1784488"/>
            <a:ext cx="1971675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3" name="Google Shape;673;p75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09600" y="3800475"/>
            <a:ext cx="361950" cy="36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4" name="Google Shape;674;p75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152400" y="1170125"/>
            <a:ext cx="742950" cy="27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5" name="Google Shape;675;p75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1123950" y="3800475"/>
            <a:ext cx="742950" cy="27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6" name="Google Shape;676;p75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019300" y="3800475"/>
            <a:ext cx="561975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7" name="Google Shape;677;p75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1047750" y="1170125"/>
            <a:ext cx="733425" cy="28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8" name="Google Shape;678;p75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3362325" y="3599000"/>
            <a:ext cx="657225" cy="409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9" name="Google Shape;679;p75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152400" y="1608275"/>
            <a:ext cx="695325" cy="219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0" name="Google Shape;680;p75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742950" y="44725"/>
            <a:ext cx="17907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1" name="Google Shape;681;p75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4171950" y="3599000"/>
            <a:ext cx="371475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2" name="Google Shape;682;p75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1000125" y="1608275"/>
            <a:ext cx="876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3" name="Google Shape;683;p75"/>
          <p:cNvPicPr preferRelativeResize="0"/>
          <p:nvPr/>
        </p:nvPicPr>
        <p:blipFill>
          <a:blip r:embed="rId20">
            <a:alphaModFix/>
          </a:blip>
          <a:stretch>
            <a:fillRect/>
          </a:stretch>
        </p:blipFill>
        <p:spPr>
          <a:xfrm>
            <a:off x="5020700" y="141150"/>
            <a:ext cx="74295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4" name="Google Shape;684;p75"/>
          <p:cNvPicPr preferRelativeResize="0"/>
          <p:nvPr/>
        </p:nvPicPr>
        <p:blipFill>
          <a:blip r:embed="rId21">
            <a:alphaModFix/>
          </a:blip>
          <a:stretch>
            <a:fillRect/>
          </a:stretch>
        </p:blipFill>
        <p:spPr>
          <a:xfrm>
            <a:off x="2028825" y="1170125"/>
            <a:ext cx="657225" cy="4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5" name="Google Shape;685;p75"/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7931775" y="1232050"/>
            <a:ext cx="819150" cy="55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6" name="Google Shape;686;p75"/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152400" y="2027375"/>
            <a:ext cx="600075" cy="24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7" name="Google Shape;687;p75"/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7534275" y="1170125"/>
            <a:ext cx="323850" cy="39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8" name="Google Shape;688;p75"/>
          <p:cNvPicPr preferRelativeResize="0"/>
          <p:nvPr/>
        </p:nvPicPr>
        <p:blipFill>
          <a:blip r:embed="rId25">
            <a:alphaModFix/>
          </a:blip>
          <a:stretch>
            <a:fillRect/>
          </a:stretch>
        </p:blipFill>
        <p:spPr>
          <a:xfrm>
            <a:off x="904875" y="2027375"/>
            <a:ext cx="266700" cy="27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9" name="Google Shape;689;p75"/>
          <p:cNvPicPr preferRelativeResize="0"/>
          <p:nvPr/>
        </p:nvPicPr>
        <p:blipFill>
          <a:blip r:embed="rId26">
            <a:alphaModFix/>
          </a:blip>
          <a:stretch>
            <a:fillRect/>
          </a:stretch>
        </p:blipFill>
        <p:spPr>
          <a:xfrm>
            <a:off x="7534275" y="1713050"/>
            <a:ext cx="333375" cy="28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0" name="Google Shape;690;p75"/>
          <p:cNvPicPr preferRelativeResize="0"/>
          <p:nvPr/>
        </p:nvPicPr>
        <p:blipFill>
          <a:blip r:embed="rId27">
            <a:alphaModFix/>
          </a:blip>
          <a:stretch>
            <a:fillRect/>
          </a:stretch>
        </p:blipFill>
        <p:spPr>
          <a:xfrm>
            <a:off x="3980175" y="141150"/>
            <a:ext cx="8763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1" name="Google Shape;691;p75"/>
          <p:cNvPicPr preferRelativeResize="0"/>
          <p:nvPr/>
        </p:nvPicPr>
        <p:blipFill>
          <a:blip r:embed="rId28">
            <a:alphaModFix/>
          </a:blip>
          <a:stretch>
            <a:fillRect/>
          </a:stretch>
        </p:blipFill>
        <p:spPr>
          <a:xfrm>
            <a:off x="2838450" y="1170125"/>
            <a:ext cx="923925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2" name="Google Shape;692;p75"/>
          <p:cNvPicPr preferRelativeResize="0"/>
          <p:nvPr/>
        </p:nvPicPr>
        <p:blipFill>
          <a:blip r:embed="rId29">
            <a:alphaModFix/>
          </a:blip>
          <a:stretch>
            <a:fillRect/>
          </a:stretch>
        </p:blipFill>
        <p:spPr>
          <a:xfrm>
            <a:off x="2686050" y="83075"/>
            <a:ext cx="542925" cy="209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3" name="Google Shape;693;p75"/>
          <p:cNvPicPr preferRelativeResize="0"/>
          <p:nvPr/>
        </p:nvPicPr>
        <p:blipFill>
          <a:blip r:embed="rId30">
            <a:alphaModFix/>
          </a:blip>
          <a:stretch>
            <a:fillRect/>
          </a:stretch>
        </p:blipFill>
        <p:spPr>
          <a:xfrm>
            <a:off x="1323975" y="2027375"/>
            <a:ext cx="628650" cy="1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4" name="Google Shape;694;p75"/>
          <p:cNvPicPr preferRelativeResize="0"/>
          <p:nvPr/>
        </p:nvPicPr>
        <p:blipFill>
          <a:blip r:embed="rId31">
            <a:alphaModFix/>
          </a:blip>
          <a:stretch>
            <a:fillRect/>
          </a:stretch>
        </p:blipFill>
        <p:spPr>
          <a:xfrm>
            <a:off x="5927875" y="301450"/>
            <a:ext cx="342900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5" name="Google Shape;695;p75"/>
          <p:cNvPicPr preferRelativeResize="0"/>
          <p:nvPr/>
        </p:nvPicPr>
        <p:blipFill>
          <a:blip r:embed="rId32">
            <a:alphaModFix/>
          </a:blip>
          <a:stretch>
            <a:fillRect/>
          </a:stretch>
        </p:blipFill>
        <p:spPr>
          <a:xfrm>
            <a:off x="6756713" y="1151075"/>
            <a:ext cx="666750" cy="47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6" name="Google Shape;696;p75"/>
          <p:cNvPicPr preferRelativeResize="0"/>
          <p:nvPr/>
        </p:nvPicPr>
        <p:blipFill>
          <a:blip r:embed="rId33">
            <a:alphaModFix/>
          </a:blip>
          <a:stretch>
            <a:fillRect/>
          </a:stretch>
        </p:blipFill>
        <p:spPr>
          <a:xfrm>
            <a:off x="352425" y="102125"/>
            <a:ext cx="342900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7" name="Google Shape;697;p75"/>
          <p:cNvPicPr preferRelativeResize="0"/>
          <p:nvPr/>
        </p:nvPicPr>
        <p:blipFill>
          <a:blip r:embed="rId34">
            <a:alphaModFix/>
          </a:blip>
          <a:stretch>
            <a:fillRect/>
          </a:stretch>
        </p:blipFill>
        <p:spPr>
          <a:xfrm>
            <a:off x="2109775" y="1766163"/>
            <a:ext cx="2362200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8" name="Google Shape;698;p75"/>
          <p:cNvPicPr preferRelativeResize="0"/>
          <p:nvPr/>
        </p:nvPicPr>
        <p:blipFill>
          <a:blip r:embed="rId35">
            <a:alphaModFix/>
          </a:blip>
          <a:stretch>
            <a:fillRect/>
          </a:stretch>
        </p:blipFill>
        <p:spPr>
          <a:xfrm>
            <a:off x="4895850" y="445625"/>
            <a:ext cx="514350" cy="57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9" name="Google Shape;699;p75"/>
          <p:cNvPicPr preferRelativeResize="0"/>
          <p:nvPr/>
        </p:nvPicPr>
        <p:blipFill>
          <a:blip r:embed="rId36">
            <a:alphaModFix/>
          </a:blip>
          <a:stretch>
            <a:fillRect/>
          </a:stretch>
        </p:blipFill>
        <p:spPr>
          <a:xfrm>
            <a:off x="6901238" y="254525"/>
            <a:ext cx="77152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0" name="Google Shape;700;p75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6749125" y="3489450"/>
            <a:ext cx="742950" cy="27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1" name="Google Shape;701;p75"/>
          <p:cNvPicPr preferRelativeResize="0"/>
          <p:nvPr/>
        </p:nvPicPr>
        <p:blipFill>
          <a:blip r:embed="rId37">
            <a:alphaModFix/>
          </a:blip>
          <a:stretch>
            <a:fillRect/>
          </a:stretch>
        </p:blipFill>
        <p:spPr>
          <a:xfrm>
            <a:off x="3980175" y="1184400"/>
            <a:ext cx="6286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2" name="Google Shape;702;p75"/>
          <p:cNvPicPr preferRelativeResize="0"/>
          <p:nvPr/>
        </p:nvPicPr>
        <p:blipFill>
          <a:blip r:embed="rId38">
            <a:alphaModFix/>
          </a:blip>
          <a:stretch>
            <a:fillRect/>
          </a:stretch>
        </p:blipFill>
        <p:spPr>
          <a:xfrm>
            <a:off x="4099225" y="4224838"/>
            <a:ext cx="638175" cy="42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3" name="Google Shape;703;p75"/>
          <p:cNvPicPr preferRelativeResize="0"/>
          <p:nvPr/>
        </p:nvPicPr>
        <p:blipFill>
          <a:blip r:embed="rId39">
            <a:alphaModFix/>
          </a:blip>
          <a:stretch>
            <a:fillRect/>
          </a:stretch>
        </p:blipFill>
        <p:spPr>
          <a:xfrm>
            <a:off x="6756713" y="4107713"/>
            <a:ext cx="866775" cy="25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4" name="Google Shape;704;p75"/>
          <p:cNvPicPr preferRelativeResize="0"/>
          <p:nvPr/>
        </p:nvPicPr>
        <p:blipFill>
          <a:blip r:embed="rId40">
            <a:alphaModFix/>
          </a:blip>
          <a:stretch>
            <a:fillRect/>
          </a:stretch>
        </p:blipFill>
        <p:spPr>
          <a:xfrm>
            <a:off x="571488" y="4537525"/>
            <a:ext cx="1457325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5" name="Google Shape;705;p75"/>
          <p:cNvPicPr preferRelativeResize="0"/>
          <p:nvPr/>
        </p:nvPicPr>
        <p:blipFill>
          <a:blip r:embed="rId41">
            <a:alphaModFix/>
          </a:blip>
          <a:stretch>
            <a:fillRect/>
          </a:stretch>
        </p:blipFill>
        <p:spPr>
          <a:xfrm>
            <a:off x="2357438" y="4525588"/>
            <a:ext cx="7239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6" name="Google Shape;706;p75"/>
          <p:cNvPicPr preferRelativeResize="0"/>
          <p:nvPr/>
        </p:nvPicPr>
        <p:blipFill>
          <a:blip r:embed="rId42">
            <a:alphaModFix/>
          </a:blip>
          <a:stretch>
            <a:fillRect/>
          </a:stretch>
        </p:blipFill>
        <p:spPr>
          <a:xfrm>
            <a:off x="4977338" y="4364888"/>
            <a:ext cx="714375" cy="35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7" name="Google Shape;707;p75"/>
          <p:cNvPicPr preferRelativeResize="0"/>
          <p:nvPr/>
        </p:nvPicPr>
        <p:blipFill>
          <a:blip r:embed="rId43">
            <a:alphaModFix/>
          </a:blip>
          <a:stretch>
            <a:fillRect/>
          </a:stretch>
        </p:blipFill>
        <p:spPr>
          <a:xfrm>
            <a:off x="4633913" y="3727150"/>
            <a:ext cx="219075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8" name="Google Shape;708;p75"/>
          <p:cNvPicPr preferRelativeResize="0"/>
          <p:nvPr/>
        </p:nvPicPr>
        <p:blipFill>
          <a:blip r:embed="rId44">
            <a:alphaModFix/>
          </a:blip>
          <a:stretch>
            <a:fillRect/>
          </a:stretch>
        </p:blipFill>
        <p:spPr>
          <a:xfrm>
            <a:off x="6390275" y="2022600"/>
            <a:ext cx="476250" cy="25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9" name="Google Shape;709;p75"/>
          <p:cNvPicPr preferRelativeResize="0"/>
          <p:nvPr/>
        </p:nvPicPr>
        <p:blipFill>
          <a:blip r:embed="rId45">
            <a:alphaModFix/>
          </a:blip>
          <a:stretch>
            <a:fillRect/>
          </a:stretch>
        </p:blipFill>
        <p:spPr>
          <a:xfrm>
            <a:off x="6662738" y="4525600"/>
            <a:ext cx="466725" cy="17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0" name="Google Shape;710;p75"/>
          <p:cNvPicPr preferRelativeResize="0"/>
          <p:nvPr/>
        </p:nvPicPr>
        <p:blipFill>
          <a:blip r:embed="rId46">
            <a:alphaModFix/>
          </a:blip>
          <a:stretch>
            <a:fillRect/>
          </a:stretch>
        </p:blipFill>
        <p:spPr>
          <a:xfrm>
            <a:off x="7794663" y="4653463"/>
            <a:ext cx="561975" cy="31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1" name="Google Shape;711;p75"/>
          <p:cNvPicPr preferRelativeResize="0"/>
          <p:nvPr/>
        </p:nvPicPr>
        <p:blipFill>
          <a:blip r:embed="rId47">
            <a:alphaModFix/>
          </a:blip>
          <a:stretch>
            <a:fillRect/>
          </a:stretch>
        </p:blipFill>
        <p:spPr>
          <a:xfrm>
            <a:off x="6527725" y="2571738"/>
            <a:ext cx="666750" cy="65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2" name="Google Shape;712;p75"/>
          <p:cNvPicPr preferRelativeResize="0"/>
          <p:nvPr/>
        </p:nvPicPr>
        <p:blipFill>
          <a:blip r:embed="rId48">
            <a:alphaModFix/>
          </a:blip>
          <a:stretch>
            <a:fillRect/>
          </a:stretch>
        </p:blipFill>
        <p:spPr>
          <a:xfrm>
            <a:off x="3307813" y="4162425"/>
            <a:ext cx="390525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3" name="Google Shape;713;p75"/>
          <p:cNvPicPr preferRelativeResize="0"/>
          <p:nvPr/>
        </p:nvPicPr>
        <p:blipFill>
          <a:blip r:embed="rId49">
            <a:alphaModFix/>
          </a:blip>
          <a:stretch>
            <a:fillRect/>
          </a:stretch>
        </p:blipFill>
        <p:spPr>
          <a:xfrm>
            <a:off x="7672775" y="2346113"/>
            <a:ext cx="628650" cy="61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4" name="Google Shape;714;p75"/>
          <p:cNvPicPr preferRelativeResize="0"/>
          <p:nvPr/>
        </p:nvPicPr>
        <p:blipFill>
          <a:blip r:embed="rId50">
            <a:alphaModFix/>
          </a:blip>
          <a:stretch>
            <a:fillRect/>
          </a:stretch>
        </p:blipFill>
        <p:spPr>
          <a:xfrm>
            <a:off x="7931763" y="3286125"/>
            <a:ext cx="790575" cy="57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5" name="Google Shape;715;p75"/>
          <p:cNvPicPr preferRelativeResize="0"/>
          <p:nvPr/>
        </p:nvPicPr>
        <p:blipFill>
          <a:blip r:embed="rId51">
            <a:alphaModFix/>
          </a:blip>
          <a:stretch>
            <a:fillRect/>
          </a:stretch>
        </p:blipFill>
        <p:spPr>
          <a:xfrm>
            <a:off x="3688250" y="3052038"/>
            <a:ext cx="666750" cy="18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6" name="Google Shape;716;p75"/>
          <p:cNvPicPr preferRelativeResize="0"/>
          <p:nvPr/>
        </p:nvPicPr>
        <p:blipFill>
          <a:blip r:embed="rId52">
            <a:alphaModFix/>
          </a:blip>
          <a:stretch>
            <a:fillRect/>
          </a:stretch>
        </p:blipFill>
        <p:spPr>
          <a:xfrm>
            <a:off x="1523988" y="4906813"/>
            <a:ext cx="1019175" cy="18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" name="Google Shape;717;p75"/>
          <p:cNvPicPr preferRelativeResize="0"/>
          <p:nvPr/>
        </p:nvPicPr>
        <p:blipFill>
          <a:blip r:embed="rId53">
            <a:alphaModFix/>
          </a:blip>
          <a:stretch>
            <a:fillRect/>
          </a:stretch>
        </p:blipFill>
        <p:spPr>
          <a:xfrm>
            <a:off x="1647825" y="2599588"/>
            <a:ext cx="457200" cy="25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8" name="Google Shape;718;p75"/>
          <p:cNvPicPr preferRelativeResize="0"/>
          <p:nvPr/>
        </p:nvPicPr>
        <p:blipFill>
          <a:blip r:embed="rId37">
            <a:alphaModFix/>
          </a:blip>
          <a:stretch>
            <a:fillRect/>
          </a:stretch>
        </p:blipFill>
        <p:spPr>
          <a:xfrm>
            <a:off x="7248800" y="3127325"/>
            <a:ext cx="6286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9" name="Google Shape;719;p75"/>
          <p:cNvPicPr preferRelativeResize="0"/>
          <p:nvPr/>
        </p:nvPicPr>
        <p:blipFill>
          <a:blip r:embed="rId54">
            <a:alphaModFix/>
          </a:blip>
          <a:stretch>
            <a:fillRect/>
          </a:stretch>
        </p:blipFill>
        <p:spPr>
          <a:xfrm>
            <a:off x="8017488" y="4327975"/>
            <a:ext cx="733425" cy="15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0" name="Google Shape;720;p7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965975" y="4151463"/>
            <a:ext cx="30480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1" name="Google Shape;721;p75"/>
          <p:cNvPicPr preferRelativeResize="0"/>
          <p:nvPr/>
        </p:nvPicPr>
        <p:blipFill>
          <a:blip r:embed="rId55">
            <a:alphaModFix/>
          </a:blip>
          <a:stretch>
            <a:fillRect/>
          </a:stretch>
        </p:blipFill>
        <p:spPr>
          <a:xfrm>
            <a:off x="2686050" y="4022413"/>
            <a:ext cx="457200" cy="31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0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Разликата</a:t>
            </a:r>
            <a:endParaRPr sz="1800">
              <a:solidFill>
                <a:srgbClr val="3D85C6"/>
              </a:solidFill>
            </a:endParaRPr>
          </a:p>
        </p:txBody>
      </p:sp>
      <p:sp>
        <p:nvSpPr>
          <p:cNvPr id="252" name="Google Shape;252;p40"/>
          <p:cNvSpPr txBox="1"/>
          <p:nvPr>
            <p:ph idx="1" type="body"/>
          </p:nvPr>
        </p:nvSpPr>
        <p:spPr>
          <a:xfrm>
            <a:off x="172625" y="923575"/>
            <a:ext cx="4236000" cy="1666200"/>
          </a:xfrm>
          <a:prstGeom prst="rect">
            <a:avLst/>
          </a:prstGeom>
          <a:ln cap="flat" cmpd="sng" w="2857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3D85C6"/>
                </a:solidFill>
              </a:rPr>
              <a:t>HTC: High-Throughput Computing (GRID)</a:t>
            </a:r>
            <a:endParaRPr b="1" sz="1300">
              <a:solidFill>
                <a:srgbClr val="3D85C6"/>
              </a:solidFill>
            </a:endParaRPr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Какво е? </a:t>
            </a:r>
            <a:endParaRPr sz="1300"/>
          </a:p>
          <a:p>
            <a:pPr indent="-285750" lvl="1" marL="914400" rtl="0" algn="l">
              <a:spcBef>
                <a:spcPts val="0"/>
              </a:spcBef>
              <a:spcAft>
                <a:spcPts val="0"/>
              </a:spcAft>
              <a:buSzPts val="900"/>
              <a:buChar char="○"/>
            </a:pPr>
            <a:r>
              <a:rPr lang="en" sz="900"/>
              <a:t>Голяма изчислителна мощност за дълго време.</a:t>
            </a:r>
            <a:endParaRPr sz="9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За какво служи? </a:t>
            </a:r>
            <a:endParaRPr sz="1300"/>
          </a:p>
          <a:p>
            <a:pPr indent="-285750" lvl="1" marL="914400" rtl="0" algn="l">
              <a:spcBef>
                <a:spcPts val="0"/>
              </a:spcBef>
              <a:spcAft>
                <a:spcPts val="0"/>
              </a:spcAft>
              <a:buSzPts val="900"/>
              <a:buChar char="○"/>
            </a:pPr>
            <a:r>
              <a:rPr lang="en" sz="900"/>
              <a:t>Ефективното изпълнение на много и слабо свързани задачи. </a:t>
            </a:r>
            <a:endParaRPr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253" name="Google Shape;253;p40"/>
          <p:cNvSpPr txBox="1"/>
          <p:nvPr>
            <p:ph idx="1" type="body"/>
          </p:nvPr>
        </p:nvSpPr>
        <p:spPr>
          <a:xfrm>
            <a:off x="4670450" y="927650"/>
            <a:ext cx="4236000" cy="1666200"/>
          </a:xfrm>
          <a:prstGeom prst="rect">
            <a:avLst/>
          </a:prstGeom>
          <a:ln cap="flat" cmpd="sng" w="2857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3D85C6"/>
                </a:solidFill>
              </a:rPr>
              <a:t>HPC: High-Performance Computing (Суперкомпютри)</a:t>
            </a:r>
            <a:r>
              <a:rPr lang="en" sz="1300"/>
              <a:t> </a:t>
            </a:r>
            <a:endParaRPr sz="1300"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Какво е? </a:t>
            </a:r>
            <a:endParaRPr sz="1300"/>
          </a:p>
          <a:p>
            <a:pPr indent="-285750" lvl="1" marL="914400" rtl="0" algn="l">
              <a:spcBef>
                <a:spcPts val="0"/>
              </a:spcBef>
              <a:spcAft>
                <a:spcPts val="0"/>
              </a:spcAft>
              <a:buSzPts val="900"/>
              <a:buChar char="○"/>
            </a:pPr>
            <a:r>
              <a:rPr lang="en" sz="900"/>
              <a:t>Голяма </a:t>
            </a:r>
            <a:r>
              <a:rPr lang="en" sz="900"/>
              <a:t>изчислителна</a:t>
            </a:r>
            <a:r>
              <a:rPr lang="en" sz="900"/>
              <a:t> мощност за ограничено време.</a:t>
            </a:r>
            <a:endParaRPr sz="9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За какво служи? </a:t>
            </a:r>
            <a:endParaRPr sz="1300"/>
          </a:p>
          <a:p>
            <a:pPr indent="-285750" lvl="1" marL="914400" rtl="0" algn="l">
              <a:spcBef>
                <a:spcPts val="0"/>
              </a:spcBef>
              <a:spcAft>
                <a:spcPts val="0"/>
              </a:spcAft>
              <a:buSzPts val="900"/>
              <a:buChar char="○"/>
            </a:pPr>
            <a:r>
              <a:rPr lang="en" sz="900"/>
              <a:t>Ефективно изпълнение на много, тясно свързани задачи.</a:t>
            </a:r>
            <a:endParaRPr sz="9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254" name="Google Shape;254;p40"/>
          <p:cNvSpPr txBox="1"/>
          <p:nvPr>
            <p:ph idx="1" type="body"/>
          </p:nvPr>
        </p:nvSpPr>
        <p:spPr>
          <a:xfrm>
            <a:off x="143950" y="2855450"/>
            <a:ext cx="4264800" cy="1785000"/>
          </a:xfrm>
          <a:prstGeom prst="rect">
            <a:avLst/>
          </a:prstGeom>
          <a:ln cap="flat" cmpd="sng" w="2857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3D85C6"/>
                </a:solidFill>
              </a:rPr>
              <a:t>Облачни изчисления </a:t>
            </a:r>
            <a:endParaRPr b="1" sz="1300">
              <a:solidFill>
                <a:srgbClr val="3D85C6"/>
              </a:solidFill>
            </a:endParaRPr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Какво е?</a:t>
            </a:r>
            <a:endParaRPr sz="1300"/>
          </a:p>
          <a:p>
            <a:pPr indent="-285750" lvl="1" marL="914400" rtl="0" algn="l">
              <a:spcBef>
                <a:spcPts val="0"/>
              </a:spcBef>
              <a:spcAft>
                <a:spcPts val="0"/>
              </a:spcAft>
              <a:buSzPts val="900"/>
              <a:buChar char="○"/>
            </a:pPr>
            <a:r>
              <a:rPr lang="en" sz="900"/>
              <a:t>Виртуални машини - колкото и каквито са нужни</a:t>
            </a:r>
            <a:endParaRPr sz="9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За какво служи?</a:t>
            </a:r>
            <a:endParaRPr sz="1300"/>
          </a:p>
          <a:p>
            <a:pPr indent="-285750" lvl="1" marL="914400" rtl="0" algn="l">
              <a:spcBef>
                <a:spcPts val="0"/>
              </a:spcBef>
              <a:spcAft>
                <a:spcPts val="0"/>
              </a:spcAft>
              <a:buSzPts val="900"/>
              <a:buChar char="○"/>
            </a:pPr>
            <a:r>
              <a:rPr lang="en" sz="900"/>
              <a:t>Гарантирани</a:t>
            </a:r>
            <a:r>
              <a:rPr lang="en" sz="900"/>
              <a:t> ресурси в сигурна и изолирана среда без нужда от поддръжка на хардуер. API достъп</a:t>
            </a:r>
            <a:endParaRPr sz="9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255" name="Google Shape;255;p40"/>
          <p:cNvSpPr txBox="1"/>
          <p:nvPr>
            <p:ph idx="1" type="body"/>
          </p:nvPr>
        </p:nvSpPr>
        <p:spPr>
          <a:xfrm>
            <a:off x="4656050" y="2876749"/>
            <a:ext cx="4264800" cy="1785000"/>
          </a:xfrm>
          <a:prstGeom prst="rect">
            <a:avLst/>
          </a:prstGeom>
          <a:ln cap="flat" cmpd="sng" w="2857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3D85C6"/>
                </a:solidFill>
              </a:rPr>
              <a:t>Доброволчески</a:t>
            </a:r>
            <a:r>
              <a:rPr b="1" lang="en" sz="1300">
                <a:solidFill>
                  <a:srgbClr val="3D85C6"/>
                </a:solidFill>
              </a:rPr>
              <a:t> изчисления </a:t>
            </a:r>
            <a:endParaRPr b="1" sz="1300">
              <a:solidFill>
                <a:srgbClr val="3D85C6"/>
              </a:solidFill>
            </a:endParaRPr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Какво е?</a:t>
            </a:r>
            <a:endParaRPr sz="1300"/>
          </a:p>
          <a:p>
            <a:pPr indent="-285750" lvl="1" marL="914400" rtl="0" algn="l">
              <a:spcBef>
                <a:spcPts val="0"/>
              </a:spcBef>
              <a:spcAft>
                <a:spcPts val="0"/>
              </a:spcAft>
              <a:buSzPts val="900"/>
              <a:buChar char="○"/>
            </a:pPr>
            <a:r>
              <a:rPr lang="en" sz="900"/>
              <a:t>Централизирани изчисления на ресурси предоставени от доброволци</a:t>
            </a:r>
            <a:endParaRPr sz="9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За какво служи?</a:t>
            </a:r>
            <a:endParaRPr sz="1300"/>
          </a:p>
          <a:p>
            <a:pPr indent="-285750" lvl="1" marL="914400" rtl="0" algn="l">
              <a:spcBef>
                <a:spcPts val="0"/>
              </a:spcBef>
              <a:spcAft>
                <a:spcPts val="0"/>
              </a:spcAft>
              <a:buSzPts val="900"/>
              <a:buChar char="○"/>
            </a:pPr>
            <a:r>
              <a:rPr lang="en" sz="900"/>
              <a:t>Оползотворяване на ресурси които иначе биха били прахосани</a:t>
            </a:r>
            <a:endParaRPr sz="9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3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1"/>
          <p:cNvSpPr txBox="1"/>
          <p:nvPr>
            <p:ph type="ctrTitle"/>
          </p:nvPr>
        </p:nvSpPr>
        <p:spPr>
          <a:xfrm>
            <a:off x="89675" y="28950"/>
            <a:ext cx="8941800" cy="508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Суперкомпютри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oogle Shape;265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8650" y="1205900"/>
            <a:ext cx="3441351" cy="3111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4275" y="1080125"/>
            <a:ext cx="4041426" cy="3341099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GRID и Суперкомпютри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GRID и Суперкомпютри</a:t>
            </a:r>
            <a:endParaRPr/>
          </a:p>
        </p:txBody>
      </p:sp>
      <p:sp>
        <p:nvSpPr>
          <p:cNvPr id="273" name="Google Shape;273;p43"/>
          <p:cNvSpPr txBox="1"/>
          <p:nvPr>
            <p:ph idx="1" type="body"/>
          </p:nvPr>
        </p:nvSpPr>
        <p:spPr>
          <a:xfrm>
            <a:off x="235500" y="1228675"/>
            <a:ext cx="8596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GRID се състои от </a:t>
            </a:r>
            <a:r>
              <a:rPr lang="en"/>
              <a:t>компютърни</a:t>
            </a:r>
            <a:r>
              <a:rPr lang="en"/>
              <a:t> клъстери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По-голяма част от изчисленията в другите области на науката стават в суперкомпютри.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Разлики: суперкомпютри &lt;&gt; GRID: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Нишки:			</a:t>
            </a:r>
            <a:r>
              <a:rPr lang="en"/>
              <a:t> 				много (~100 000 нишки) &lt;&gt;  една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Работа на отделния компютър:			част от задача &lt;&gt; една задача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Входно - изходни операции: 			малко &lt;&gt; много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Брой на файлове:					малко &lt;&gt; много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Потребителска идентификация: 			логин/парола (еднократна!) &lt;&gt; сертификат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Процесори / операционни системи: 		много &lt;&gt; няколко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Директна връзка с интернет			не &lt;&gt; да		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Местонахождение					едно &lt;&gt; много</a:t>
            </a:r>
            <a:endParaRPr/>
          </a:p>
        </p:txBody>
      </p:sp>
      <p:grpSp>
        <p:nvGrpSpPr>
          <p:cNvPr id="274" name="Google Shape;274;p43"/>
          <p:cNvGrpSpPr/>
          <p:nvPr/>
        </p:nvGrpSpPr>
        <p:grpSpPr>
          <a:xfrm>
            <a:off x="6960813" y="137700"/>
            <a:ext cx="1967693" cy="1403848"/>
            <a:chOff x="6629850" y="137700"/>
            <a:chExt cx="2298975" cy="1811650"/>
          </a:xfrm>
        </p:grpSpPr>
        <p:pic>
          <p:nvPicPr>
            <p:cNvPr id="275" name="Google Shape;275;p4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8029975" y="965525"/>
              <a:ext cx="898850" cy="4947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6" name="Google Shape;276;p4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629850" y="742246"/>
              <a:ext cx="779601" cy="2994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7" name="Google Shape;277;p4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775900" y="137700"/>
              <a:ext cx="2072725" cy="18116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Мащаб на задачите на един суперкомпютър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D85C6"/>
                </a:solidFill>
              </a:rPr>
              <a:t>(на днешните машини)</a:t>
            </a:r>
            <a:endParaRPr sz="1800">
              <a:solidFill>
                <a:srgbClr val="3D85C6"/>
              </a:solidFill>
            </a:endParaRPr>
          </a:p>
        </p:txBody>
      </p:sp>
      <p:graphicFrame>
        <p:nvGraphicFramePr>
          <p:cNvPr id="283" name="Google Shape;283;p44"/>
          <p:cNvGraphicFramePr/>
          <p:nvPr/>
        </p:nvGraphicFramePr>
        <p:xfrm>
          <a:off x="2327075" y="1313225"/>
          <a:ext cx="3000000" cy="3000000"/>
        </p:xfrm>
        <a:graphic>
          <a:graphicData uri="http://schemas.openxmlformats.org/drawingml/2006/table">
            <a:tbl>
              <a:tblPr>
                <a:solidFill>
                  <a:srgbClr val="FFFFFF"/>
                </a:solidFill>
                <a:tableStyleId>{A48AA07D-DA52-43E8-A692-4538EDB44CCB}</a:tableStyleId>
              </a:tblPr>
              <a:tblGrid>
                <a:gridCol w="540475"/>
                <a:gridCol w="808175"/>
                <a:gridCol w="1214925"/>
                <a:gridCol w="1349550"/>
                <a:gridCol w="1025525"/>
              </a:tblGrid>
              <a:tr h="10174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highlight>
                            <a:srgbClr val="FFFFFF"/>
                          </a:highlight>
                          <a:latin typeface="Roboto"/>
                          <a:ea typeface="Roboto"/>
                          <a:cs typeface="Roboto"/>
                          <a:sym typeface="Roboto"/>
                        </a:rPr>
                        <a:t>Вид задача</a:t>
                      </a:r>
                      <a:endParaRPr sz="1000">
                        <a:highlight>
                          <a:srgbClr val="FFFFFF"/>
                        </a:highlight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76200" marB="0" marR="0" marL="0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highlight>
                            <a:srgbClr val="FFFFFF"/>
                          </a:highlight>
                          <a:latin typeface="Roboto"/>
                          <a:ea typeface="Roboto"/>
                          <a:cs typeface="Roboto"/>
                          <a:sym typeface="Roboto"/>
                        </a:rPr>
                        <a:t>Минимален брой компютри</a:t>
                      </a:r>
                      <a:endParaRPr sz="1000">
                        <a:highlight>
                          <a:srgbClr val="FFFFFF"/>
                        </a:highlight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76200" marB="0" marR="0" marL="0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highlight>
                            <a:srgbClr val="FFFFFF"/>
                          </a:highlight>
                          <a:latin typeface="Roboto"/>
                          <a:ea typeface="Roboto"/>
                          <a:cs typeface="Roboto"/>
                          <a:sym typeface="Roboto"/>
                        </a:rPr>
                        <a:t>Максимален брой Компютри</a:t>
                      </a:r>
                      <a:endParaRPr sz="1000">
                        <a:highlight>
                          <a:srgbClr val="FFFFFF"/>
                        </a:highlight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76200" marB="0" marR="0" marL="0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highlight>
                            <a:srgbClr val="FFFFFF"/>
                          </a:highlight>
                          <a:latin typeface="Roboto"/>
                          <a:ea typeface="Roboto"/>
                          <a:cs typeface="Roboto"/>
                          <a:sym typeface="Roboto"/>
                        </a:rPr>
                        <a:t>Максимална дължина на задачата</a:t>
                      </a:r>
                      <a:endParaRPr sz="1000">
                        <a:highlight>
                          <a:srgbClr val="FFFFFF"/>
                        </a:highlight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76200" marB="0" marR="0" marL="0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highlight>
                            <a:srgbClr val="FFFFFF"/>
                          </a:highlight>
                          <a:latin typeface="Roboto"/>
                          <a:ea typeface="Roboto"/>
                          <a:cs typeface="Roboto"/>
                          <a:sym typeface="Roboto"/>
                        </a:rPr>
                        <a:t>Приоритет</a:t>
                      </a:r>
                      <a:endParaRPr sz="1000">
                        <a:highlight>
                          <a:srgbClr val="FFFFFF"/>
                        </a:highlight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76200" marB="0" marR="0" marL="0" anchor="ctr"/>
                </a:tc>
              </a:tr>
              <a:tr h="394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1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11,250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—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24.0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15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</a:tr>
              <a:tr h="394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2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3,750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11,249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24.0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5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</a:tr>
              <a:tr h="394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3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313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3,749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12.0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0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</a:tr>
              <a:tr h="394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4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126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312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6.0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0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</a:tr>
              <a:tr h="415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5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1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125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2.0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</a:rPr>
                        <a:t>0</a:t>
                      </a:r>
                      <a:endParaRPr sz="100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66675" marB="0" marR="0" marL="0">
                    <a:solidFill>
                      <a:srgbClr val="F8F8F8"/>
                    </a:solidFill>
                  </a:tcPr>
                </a:tc>
              </a:tr>
            </a:tbl>
          </a:graphicData>
        </a:graphic>
      </p:graphicFrame>
      <p:sp>
        <p:nvSpPr>
          <p:cNvPr id="284" name="Google Shape;284;p44"/>
          <p:cNvSpPr txBox="1"/>
          <p:nvPr/>
        </p:nvSpPr>
        <p:spPr>
          <a:xfrm>
            <a:off x="452725" y="4342700"/>
            <a:ext cx="5068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Два начина на ползване на суперкомпютър: квота и backfill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HPC: Backfill</a:t>
            </a:r>
            <a:endParaRPr sz="1800">
              <a:solidFill>
                <a:srgbClr val="3D85C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