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292" r:id="rId3"/>
    <p:sldId id="304" r:id="rId4"/>
    <p:sldId id="308" r:id="rId5"/>
    <p:sldId id="309" r:id="rId6"/>
    <p:sldId id="310" r:id="rId7"/>
    <p:sldId id="294" r:id="rId8"/>
    <p:sldId id="305" r:id="rId9"/>
    <p:sldId id="312" r:id="rId10"/>
    <p:sldId id="313" r:id="rId11"/>
    <p:sldId id="314" r:id="rId12"/>
    <p:sldId id="315" r:id="rId13"/>
    <p:sldId id="306" r:id="rId14"/>
    <p:sldId id="319" r:id="rId15"/>
    <p:sldId id="316" r:id="rId16"/>
    <p:sldId id="317" r:id="rId17"/>
    <p:sldId id="318" r:id="rId18"/>
    <p:sldId id="286" r:id="rId19"/>
    <p:sldId id="283" r:id="rId20"/>
    <p:sldId id="288" r:id="rId21"/>
    <p:sldId id="321" r:id="rId22"/>
    <p:sldId id="324" r:id="rId23"/>
    <p:sldId id="322" r:id="rId24"/>
    <p:sldId id="326" r:id="rId25"/>
    <p:sldId id="299" r:id="rId26"/>
    <p:sldId id="287" r:id="rId27"/>
    <p:sldId id="323" r:id="rId28"/>
    <p:sldId id="307" r:id="rId29"/>
    <p:sldId id="325" r:id="rId30"/>
    <p:sldId id="32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61" d="100"/>
          <a:sy n="61" d="100"/>
        </p:scale>
        <p:origin x="42" y="10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0BB1E-2F82-4083-96B4-7E12DF5E9AE1}" type="datetimeFigureOut">
              <a:rPr lang="en-CH" smtClean="0"/>
              <a:t>04/10/2022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A365E-A823-446D-8A61-437E76A3E63D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141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Spiegarla</a:t>
            </a:r>
            <a:r>
              <a:rPr lang="en-US" baseline="0" dirty="0"/>
              <a:t> </a:t>
            </a:r>
            <a:r>
              <a:rPr lang="en-US" baseline="0" dirty="0" err="1"/>
              <a:t>meglio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C8767-5938-4A9D-BFB6-DA802D66B65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62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E17E-AEA8-4575-A891-2A8D18051102}" type="datetime1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08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6E267-588D-4A7E-BE85-DC265604EECE}" type="datetime1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95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9495-246E-40DC-A948-B9CA020B6708}" type="datetime1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02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8C7D-351D-45F9-9E3E-13D22B3EE022}" type="datetime1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062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69E1-B09B-4F06-9C73-2B3F2066262D}" type="datetime1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01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8B4-1F15-480E-8AAE-E11CF62EBB64}" type="datetime1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34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10F4-791F-4519-8B13-4A45C6760B12}" type="datetime1">
              <a:rPr lang="en-GB" smtClean="0"/>
              <a:t>04/10/2022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836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5CF9-34C6-4EFE-9387-7B9BB8B952DB}" type="datetime1">
              <a:rPr lang="en-GB" smtClean="0"/>
              <a:t>04/10/2022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11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7ADFB-11B3-4A4C-9751-45DEE5ABB3D5}" type="datetime1">
              <a:rPr lang="en-GB" smtClean="0"/>
              <a:t>04/10/2022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60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DB911-4969-4599-BED1-79B309AAD55D}" type="datetime1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23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3EDEA-02F6-494C-A4A0-10AF1484FF30}" type="datetime1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64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94AAB-FCB3-439F-9F87-E352635D09FC}" type="datetime1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C. Zannini - IWG #64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38136-68A8-4BDA-944A-6C2862B7D33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97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33631/files/CERN-THESIS-2015-374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3461/contributions/4469341/attachments/2291393/3896478/MKPLupdate_forIWG.pdf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3461/contributions/4469341/attachments/2291393/3896478/MKPLupdate_forIWG.pd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ipac2022/papers/thpotk043.pdf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263338/contribution/9/material/slides/2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0754" y="1133061"/>
            <a:ext cx="11116871" cy="1760676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H" dirty="0"/>
              <a:t>Summary of low heating MKP-L impedance studies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8145" y="3602038"/>
            <a:ext cx="7246188" cy="1655762"/>
          </a:xfrm>
        </p:spPr>
        <p:txBody>
          <a:bodyPr>
            <a:normAutofit fontScale="85000" lnSpcReduction="10000"/>
          </a:bodyPr>
          <a:lstStyle/>
          <a:p>
            <a:r>
              <a:rPr lang="en-CH" dirty="0"/>
              <a:t>M. Barnes, </a:t>
            </a:r>
            <a:r>
              <a:rPr lang="en-US" dirty="0"/>
              <a:t>M. Beck, </a:t>
            </a:r>
            <a:r>
              <a:rPr lang="en-CH" dirty="0"/>
              <a:t>G. Rumolo,</a:t>
            </a:r>
            <a:r>
              <a:rPr lang="en-US" dirty="0"/>
              <a:t> C. Zannini </a:t>
            </a:r>
          </a:p>
          <a:p>
            <a:endParaRPr lang="en-US" dirty="0"/>
          </a:p>
          <a:p>
            <a:r>
              <a:rPr lang="en-US" dirty="0"/>
              <a:t>Acknowledgments: </a:t>
            </a:r>
            <a:r>
              <a:rPr lang="en-CH" dirty="0"/>
              <a:t>F. </a:t>
            </a:r>
            <a:r>
              <a:rPr lang="en-CH" dirty="0" err="1"/>
              <a:t>Caspers</a:t>
            </a:r>
            <a:r>
              <a:rPr lang="en-CH" dirty="0"/>
              <a:t>, </a:t>
            </a:r>
            <a:r>
              <a:rPr lang="en-US" dirty="0"/>
              <a:t>M. Diaz, L. Ducimetiere, V. Namora, </a:t>
            </a:r>
            <a:endParaRPr lang="en-CH" dirty="0"/>
          </a:p>
          <a:p>
            <a:r>
              <a:rPr lang="en-US" dirty="0"/>
              <a:t>F. Pelloux, B. Salvant, </a:t>
            </a:r>
            <a:r>
              <a:rPr lang="en-CH" dirty="0"/>
              <a:t>Y. Sillanoli</a:t>
            </a:r>
            <a:r>
              <a:rPr lang="en-US" dirty="0"/>
              <a:t>,</a:t>
            </a:r>
            <a:r>
              <a:rPr lang="en-CH" dirty="0"/>
              <a:t> P. Trubacova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069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E718EBD-8328-48F3-93C8-BB11429A4658}"/>
              </a:ext>
            </a:extLst>
          </p:cNvPr>
          <p:cNvSpPr/>
          <p:nvPr/>
        </p:nvSpPr>
        <p:spPr>
          <a:xfrm>
            <a:off x="1569720" y="3290274"/>
            <a:ext cx="4620222" cy="27141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GB" dirty="0"/>
              <a:t>MKP impedance reduction</a:t>
            </a:r>
            <a:endParaRPr lang="en-GB" sz="4800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1676400" y="1923493"/>
            <a:ext cx="8839200" cy="5334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  <a:defRPr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Concept with longitudinal serigraphy exists (4, 5 and 6 stripes)</a:t>
            </a: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92"/>
          <a:stretch/>
        </p:blipFill>
        <p:spPr>
          <a:xfrm>
            <a:off x="1524000" y="3320754"/>
            <a:ext cx="4585004" cy="2714108"/>
          </a:xfrm>
          <a:prstGeom prst="rect">
            <a:avLst/>
          </a:prstGeom>
        </p:spPr>
      </p:pic>
      <p:graphicFrame>
        <p:nvGraphicFramePr>
          <p:cNvPr id="6" name="Table 7"/>
          <p:cNvGraphicFramePr>
            <a:graphicFrameLocks noGrp="1"/>
          </p:cNvGraphicFramePr>
          <p:nvPr/>
        </p:nvGraphicFramePr>
        <p:xfrm>
          <a:off x="6483928" y="4692354"/>
          <a:ext cx="3942419" cy="152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72421">
                  <a:extLst>
                    <a:ext uri="{9D8B030D-6E8A-4147-A177-3AD203B41FA5}">
                      <a16:colId xmlns:a16="http://schemas.microsoft.com/office/drawing/2014/main" val="4202139499"/>
                    </a:ext>
                  </a:extLst>
                </a:gridCol>
                <a:gridCol w="1969998">
                  <a:extLst>
                    <a:ext uri="{9D8B030D-6E8A-4147-A177-3AD203B41FA5}">
                      <a16:colId xmlns:a16="http://schemas.microsoft.com/office/drawing/2014/main" val="666848473"/>
                    </a:ext>
                  </a:extLst>
                </a:gridCol>
              </a:tblGrid>
              <a:tr h="2675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Q20</a:t>
                      </a:r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PL per</a:t>
                      </a:r>
                      <a:r>
                        <a:rPr lang="en-US" sz="1400" baseline="0" dirty="0"/>
                        <a:t> LHC fill</a:t>
                      </a:r>
                      <a:r>
                        <a:rPr lang="en-US" sz="1400" dirty="0"/>
                        <a:t> cycle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526513"/>
                  </a:ext>
                </a:extLst>
              </a:tr>
              <a:tr h="267561">
                <a:tc>
                  <a:txBody>
                    <a:bodyPr/>
                    <a:lstStyle/>
                    <a:p>
                      <a:r>
                        <a:rPr lang="en-US" sz="1400" dirty="0"/>
                        <a:t>MKP-L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874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680040"/>
                  </a:ext>
                </a:extLst>
              </a:tr>
              <a:tr h="267561">
                <a:tc>
                  <a:txBody>
                    <a:bodyPr/>
                    <a:lstStyle/>
                    <a:p>
                      <a:r>
                        <a:rPr lang="en-US" sz="1400" dirty="0"/>
                        <a:t>MKP-S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234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428113"/>
                  </a:ext>
                </a:extLst>
              </a:tr>
              <a:tr h="267561">
                <a:tc>
                  <a:txBody>
                    <a:bodyPr/>
                    <a:lstStyle/>
                    <a:p>
                      <a:r>
                        <a:rPr lang="en-US" sz="1400" dirty="0"/>
                        <a:t>MKP-L</a:t>
                      </a:r>
                      <a:r>
                        <a:rPr lang="en-US" sz="1400" baseline="0" dirty="0"/>
                        <a:t> ser. (6 stripes)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131907"/>
                  </a:ext>
                </a:extLst>
              </a:tr>
              <a:tr h="267561">
                <a:tc>
                  <a:txBody>
                    <a:bodyPr/>
                    <a:lstStyle/>
                    <a:p>
                      <a:r>
                        <a:rPr lang="en-US" sz="1400" dirty="0"/>
                        <a:t>MKP-L</a:t>
                      </a:r>
                      <a:r>
                        <a:rPr lang="en-US" sz="1400" baseline="0" dirty="0"/>
                        <a:t> ser. (4 stripes)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99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595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19600" y="4158954"/>
            <a:ext cx="990600" cy="369332"/>
          </a:xfrm>
          <a:prstGeom prst="rect">
            <a:avLst/>
          </a:prstGeom>
          <a:solidFill>
            <a:srgbClr val="20F844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M. Beck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86214" y="4514419"/>
            <a:ext cx="2358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  <a:hlinkClick r:id="rId3"/>
              </a:rPr>
              <a:t>CERN-THESI015-374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B3BF36D3-023E-4CC9-A6C1-9C376E3520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044" y="2787355"/>
            <a:ext cx="4298756" cy="1879069"/>
          </a:xfr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3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58F158EA-250F-45F2-B62A-19F5431896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312" y="1143000"/>
            <a:ext cx="7676862" cy="4525963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F023679-3C6E-4E77-AB5D-FBFC7A6E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MKP impedance validation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DF334E-9AE9-4054-AE0D-3918379F6BFE}"/>
              </a:ext>
            </a:extLst>
          </p:cNvPr>
          <p:cNvSpPr txBox="1"/>
          <p:nvPr/>
        </p:nvSpPr>
        <p:spPr>
          <a:xfrm>
            <a:off x="3213342" y="5827990"/>
            <a:ext cx="627571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Good agreement between simulation model and measurements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8488" y="2626962"/>
            <a:ext cx="2402237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Impedance validation with bench measurements in October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51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C0D52-157A-498D-AFE4-935A9C98FFBB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Issue experienced during HV test</a:t>
            </a:r>
          </a:p>
        </p:txBody>
      </p:sp>
      <p:pic>
        <p:nvPicPr>
          <p:cNvPr id="4" name="Picture 3" descr="A picture containing weapon, gun, stacked, engine&#10;&#10;Description automatically generated">
            <a:extLst>
              <a:ext uri="{FF2B5EF4-FFF2-40B4-BE49-F238E27FC236}">
                <a16:creationId xmlns:a16="http://schemas.microsoft.com/office/drawing/2014/main" id="{64FAB34C-C23C-412E-8F7E-C24F111C50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998" y="2221224"/>
            <a:ext cx="4600669" cy="34505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57F6D3-7E73-4080-B799-696CC3ED13B2}"/>
              </a:ext>
            </a:extLst>
          </p:cNvPr>
          <p:cNvSpPr txBox="1"/>
          <p:nvPr/>
        </p:nvSpPr>
        <p:spPr>
          <a:xfrm>
            <a:off x="6570508" y="1944225"/>
            <a:ext cx="5525589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Serigraphy finger closest to HV busbar shows most damage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39AB944-95A9-4ABF-88A2-A01A8EC93771}"/>
              </a:ext>
            </a:extLst>
          </p:cNvPr>
          <p:cNvSpPr/>
          <p:nvPr/>
        </p:nvSpPr>
        <p:spPr>
          <a:xfrm>
            <a:off x="4003767" y="4232365"/>
            <a:ext cx="535577" cy="16981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11E9C57-12B1-4CD7-B776-F942654290D6}"/>
              </a:ext>
            </a:extLst>
          </p:cNvPr>
          <p:cNvCxnSpPr>
            <a:cxnSpLocks/>
            <a:stCxn id="10" idx="6"/>
            <a:endCxn id="7" idx="1"/>
          </p:cNvCxnSpPr>
          <p:nvPr/>
        </p:nvCxnSpPr>
        <p:spPr>
          <a:xfrm flipV="1">
            <a:off x="4539344" y="2082725"/>
            <a:ext cx="2031164" cy="2234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4B8DE82-F49B-451D-9AF8-2C91A1CDE618}"/>
              </a:ext>
            </a:extLst>
          </p:cNvPr>
          <p:cNvSpPr txBox="1"/>
          <p:nvPr/>
        </p:nvSpPr>
        <p:spPr>
          <a:xfrm>
            <a:off x="6766560" y="5786120"/>
            <a:ext cx="5183907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Connection to HV of the serigraphy has been considered as the best solution of the sparking issue. </a:t>
            </a:r>
          </a:p>
          <a:p>
            <a:pPr algn="ctr"/>
            <a:r>
              <a:rPr lang="en-CH" dirty="0"/>
              <a:t>In the original design the serigraphy </a:t>
            </a:r>
            <a:r>
              <a:rPr lang="en-US" dirty="0"/>
              <a:t>was</a:t>
            </a:r>
            <a:r>
              <a:rPr lang="en-CH" dirty="0"/>
              <a:t> grounded.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F8AB1F-0CFA-4D47-B4AB-B9F7D2E6D249}"/>
              </a:ext>
            </a:extLst>
          </p:cNvPr>
          <p:cNvSpPr txBox="1"/>
          <p:nvPr/>
        </p:nvSpPr>
        <p:spPr>
          <a:xfrm>
            <a:off x="6738889" y="2545044"/>
            <a:ext cx="498348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Design solution were investigated to solve the issue </a:t>
            </a: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4A7CAD9C-B702-4CFF-9812-9DD1E3EEDB64}"/>
              </a:ext>
            </a:extLst>
          </p:cNvPr>
          <p:cNvSpPr/>
          <p:nvPr/>
        </p:nvSpPr>
        <p:spPr>
          <a:xfrm>
            <a:off x="6727623" y="2914376"/>
            <a:ext cx="454893" cy="28717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1" name="Content Placeholder 6" descr="Table&#10;&#10;Description automatically generated">
            <a:extLst>
              <a:ext uri="{FF2B5EF4-FFF2-40B4-BE49-F238E27FC236}">
                <a16:creationId xmlns:a16="http://schemas.microsoft.com/office/drawing/2014/main" id="{278990A4-A124-4D44-A260-4D8210226D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692" y="3323135"/>
            <a:ext cx="4758402" cy="1926224"/>
          </a:xfr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BBDCAFF-4282-4125-9A10-9C71AE5DA2F1}"/>
              </a:ext>
            </a:extLst>
          </p:cNvPr>
          <p:cNvCxnSpPr>
            <a:cxnSpLocks/>
          </p:cNvCxnSpPr>
          <p:nvPr/>
        </p:nvCxnSpPr>
        <p:spPr>
          <a:xfrm flipH="1" flipV="1">
            <a:off x="9147267" y="4402182"/>
            <a:ext cx="79956" cy="918381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B8017BA-1BB9-4218-9C8E-5641EAAFA2B6}"/>
              </a:ext>
            </a:extLst>
          </p:cNvPr>
          <p:cNvSpPr txBox="1"/>
          <p:nvPr/>
        </p:nvSpPr>
        <p:spPr>
          <a:xfrm>
            <a:off x="8698031" y="5320562"/>
            <a:ext cx="898473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sz="1000" dirty="0"/>
              <a:t>HV conductor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A6EBE5C-F246-44FC-992E-8E1BB9966732}"/>
              </a:ext>
            </a:extLst>
          </p:cNvPr>
          <p:cNvCxnSpPr>
            <a:cxnSpLocks/>
          </p:cNvCxnSpPr>
          <p:nvPr/>
        </p:nvCxnSpPr>
        <p:spPr>
          <a:xfrm flipH="1">
            <a:off x="8685515" y="3133713"/>
            <a:ext cx="572858" cy="394044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754DF97-26FA-465F-8265-E157BD4D9916}"/>
              </a:ext>
            </a:extLst>
          </p:cNvPr>
          <p:cNvSpPr txBox="1"/>
          <p:nvPr/>
        </p:nvSpPr>
        <p:spPr>
          <a:xfrm>
            <a:off x="9227223" y="3015333"/>
            <a:ext cx="1178249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000" dirty="0"/>
              <a:t>Ground conductor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03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18" grpId="0" animBg="1"/>
      <p:bldP spid="25" grpId="0" animBg="1"/>
      <p:bldP spid="33" grpId="0" animBg="1"/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Design optimization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13</a:t>
            </a:fld>
            <a:endParaRPr lang="en-GB"/>
          </a:p>
        </p:txBody>
      </p:sp>
      <p:pic>
        <p:nvPicPr>
          <p:cNvPr id="12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52"/>
          <a:stretch/>
        </p:blipFill>
        <p:spPr>
          <a:xfrm>
            <a:off x="1797243" y="2208232"/>
            <a:ext cx="8597513" cy="3162421"/>
          </a:xfrm>
        </p:spPr>
      </p:pic>
      <p:sp>
        <p:nvSpPr>
          <p:cNvPr id="13" name="TextBox 12"/>
          <p:cNvSpPr txBox="1"/>
          <p:nvPr/>
        </p:nvSpPr>
        <p:spPr>
          <a:xfrm>
            <a:off x="4152061" y="1832356"/>
            <a:ext cx="749917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Impedance/wake model from CST simulation (MKP-L with 5 stripes serigraphy)</a:t>
            </a:r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>
            <a:off x="4739926" y="5781702"/>
            <a:ext cx="180078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08DBE0-4A7E-318C-6620-6AA4F92056BC}"/>
              </a:ext>
            </a:extLst>
          </p:cNvPr>
          <p:cNvSpPr txBox="1"/>
          <p:nvPr/>
        </p:nvSpPr>
        <p:spPr>
          <a:xfrm>
            <a:off x="774678" y="5700853"/>
            <a:ext cx="396524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Best trade-off between impedance and high voltage breakdown mitigation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0928" y="1823687"/>
            <a:ext cx="34290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Initial low impedance MKPL model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540708" y="5712601"/>
            <a:ext cx="4328931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Connection of serigraphy to HV, finger length optimization, only 4 fingers used ……</a:t>
            </a:r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</p:spTree>
    <p:extLst>
      <p:ext uri="{BB962C8B-B14F-4D97-AF65-F5344CB8AC3E}">
        <p14:creationId xmlns:p14="http://schemas.microsoft.com/office/powerpoint/2010/main" val="1552110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80B45FD7-6432-464E-AF03-055DDCDAE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528"/>
            <a:ext cx="10515600" cy="13255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Design optimization</a:t>
            </a:r>
            <a:endParaRPr lang="en-CH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E9A8D1-7093-45C1-993D-8A0C5EDFE702}"/>
              </a:ext>
            </a:extLst>
          </p:cNvPr>
          <p:cNvSpPr/>
          <p:nvPr/>
        </p:nvSpPr>
        <p:spPr>
          <a:xfrm>
            <a:off x="1352006" y="5023757"/>
            <a:ext cx="3598817" cy="653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BBED18-FEA0-43EC-8EE3-0ACD59906ED1}"/>
              </a:ext>
            </a:extLst>
          </p:cNvPr>
          <p:cNvSpPr/>
          <p:nvPr/>
        </p:nvSpPr>
        <p:spPr>
          <a:xfrm>
            <a:off x="1352006" y="5722617"/>
            <a:ext cx="3598817" cy="653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324028B-904A-407F-9613-AB29D87334E0}"/>
              </a:ext>
            </a:extLst>
          </p:cNvPr>
          <p:cNvSpPr/>
          <p:nvPr/>
        </p:nvSpPr>
        <p:spPr>
          <a:xfrm>
            <a:off x="2686587" y="5373187"/>
            <a:ext cx="3598817" cy="653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E901F7D-BC8C-4161-AE67-6B6823443195}"/>
              </a:ext>
            </a:extLst>
          </p:cNvPr>
          <p:cNvSpPr/>
          <p:nvPr/>
        </p:nvSpPr>
        <p:spPr>
          <a:xfrm>
            <a:off x="2682233" y="6072047"/>
            <a:ext cx="3598817" cy="653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ADE44BD-7963-4AC0-BC89-670D46597C6F}"/>
              </a:ext>
            </a:extLst>
          </p:cNvPr>
          <p:cNvSpPr/>
          <p:nvPr/>
        </p:nvSpPr>
        <p:spPr>
          <a:xfrm>
            <a:off x="2682235" y="4674327"/>
            <a:ext cx="3598817" cy="653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FD0A01-6587-4D7C-AAEF-AE28B23AB0F2}"/>
              </a:ext>
            </a:extLst>
          </p:cNvPr>
          <p:cNvSpPr/>
          <p:nvPr/>
        </p:nvSpPr>
        <p:spPr>
          <a:xfrm>
            <a:off x="6285391" y="4450003"/>
            <a:ext cx="166903" cy="19181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C5C3620-3713-4CE1-B45C-91F6D8144C42}"/>
              </a:ext>
            </a:extLst>
          </p:cNvPr>
          <p:cNvCxnSpPr>
            <a:cxnSpLocks/>
          </p:cNvCxnSpPr>
          <p:nvPr/>
        </p:nvCxnSpPr>
        <p:spPr>
          <a:xfrm flipV="1">
            <a:off x="4858288" y="5074922"/>
            <a:ext cx="0" cy="2895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CEC5987-BF51-4F1D-B339-07FA9C40C041}"/>
              </a:ext>
            </a:extLst>
          </p:cNvPr>
          <p:cNvSpPr txBox="1"/>
          <p:nvPr/>
        </p:nvSpPr>
        <p:spPr>
          <a:xfrm>
            <a:off x="4851764" y="5065813"/>
            <a:ext cx="529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 err="1"/>
              <a:t>fdist</a:t>
            </a:r>
            <a:endParaRPr lang="en-CH" sz="14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C8C7818-1E4B-4872-A519-0BE310A2DF0F}"/>
              </a:ext>
            </a:extLst>
          </p:cNvPr>
          <p:cNvCxnSpPr/>
          <p:nvPr/>
        </p:nvCxnSpPr>
        <p:spPr>
          <a:xfrm>
            <a:off x="1336766" y="5826037"/>
            <a:ext cx="36162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3B10ED0-E18A-4890-9184-75587F1AF0D8}"/>
              </a:ext>
            </a:extLst>
          </p:cNvPr>
          <p:cNvSpPr txBox="1"/>
          <p:nvPr/>
        </p:nvSpPr>
        <p:spPr>
          <a:xfrm>
            <a:off x="1647010" y="5830392"/>
            <a:ext cx="529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 err="1"/>
              <a:t>fL</a:t>
            </a:r>
            <a:endParaRPr lang="en-CH" sz="14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7AD317C-D4FB-4A5D-ABE4-3D5BF9CA930E}"/>
              </a:ext>
            </a:extLst>
          </p:cNvPr>
          <p:cNvCxnSpPr>
            <a:cxnSpLocks/>
          </p:cNvCxnSpPr>
          <p:nvPr/>
        </p:nvCxnSpPr>
        <p:spPr>
          <a:xfrm>
            <a:off x="1191634" y="4441374"/>
            <a:ext cx="52606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D6FD2A51-49F1-4897-A660-53E6F3299FAC}"/>
              </a:ext>
            </a:extLst>
          </p:cNvPr>
          <p:cNvSpPr/>
          <p:nvPr/>
        </p:nvSpPr>
        <p:spPr>
          <a:xfrm>
            <a:off x="1186542" y="4445653"/>
            <a:ext cx="166903" cy="19181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4916E32-9399-4934-90E3-3BBA74EC81FD}"/>
              </a:ext>
            </a:extLst>
          </p:cNvPr>
          <p:cNvCxnSpPr>
            <a:cxnSpLocks/>
          </p:cNvCxnSpPr>
          <p:nvPr/>
        </p:nvCxnSpPr>
        <p:spPr>
          <a:xfrm>
            <a:off x="1187282" y="6370319"/>
            <a:ext cx="52606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93CEBDF-5DF6-4620-8A3F-50030268E306}"/>
                  </a:ext>
                </a:extLst>
              </p:cNvPr>
              <p:cNvSpPr/>
              <p:nvPr/>
            </p:nvSpPr>
            <p:spPr>
              <a:xfrm>
                <a:off x="1647010" y="4554126"/>
                <a:ext cx="4496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93CEBDF-5DF6-4620-8A3F-50030268E3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7010" y="4554126"/>
                <a:ext cx="449610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B3A74E18-741F-407D-9FA8-5537AF8DE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0697" y="2416626"/>
            <a:ext cx="2613144" cy="9580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CH" sz="1400" dirty="0"/>
              <a:t>To preserve kicker field quality</a:t>
            </a:r>
          </a:p>
          <a:p>
            <a:r>
              <a:rPr lang="en-CH" sz="1400" dirty="0"/>
              <a:t>Aperture limitations</a:t>
            </a:r>
          </a:p>
          <a:p>
            <a:r>
              <a:rPr lang="en-CH" sz="1400" dirty="0"/>
              <a:t>Ceramic robustness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F66449C-1762-4835-80E7-DC9677B03F50}"/>
              </a:ext>
            </a:extLst>
          </p:cNvPr>
          <p:cNvSpPr txBox="1"/>
          <p:nvPr/>
        </p:nvSpPr>
        <p:spPr>
          <a:xfrm>
            <a:off x="1956774" y="2034122"/>
            <a:ext cx="427391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Impedance optimization: design constraints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22AB919-B1E9-44A4-9566-558401FE7529}"/>
              </a:ext>
            </a:extLst>
          </p:cNvPr>
          <p:cNvSpPr txBox="1"/>
          <p:nvPr/>
        </p:nvSpPr>
        <p:spPr>
          <a:xfrm>
            <a:off x="6998058" y="4882100"/>
            <a:ext cx="4767943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Design </a:t>
            </a:r>
            <a:r>
              <a:rPr lang="en-CH" dirty="0"/>
              <a:t>the narrow resonance far away from dangerous spectrum lines</a:t>
            </a:r>
          </a:p>
        </p:txBody>
      </p:sp>
      <p:pic>
        <p:nvPicPr>
          <p:cNvPr id="60" name="Picture 59" descr="Histogram&#10;&#10;Description automatically generated with low confidence">
            <a:extLst>
              <a:ext uri="{FF2B5EF4-FFF2-40B4-BE49-F238E27FC236}">
                <a16:creationId xmlns:a16="http://schemas.microsoft.com/office/drawing/2014/main" id="{0EE41CA7-1ECC-4EB8-808C-6DDD22A0CA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228" y="1566935"/>
            <a:ext cx="3543300" cy="2657475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06E5413C-F333-4DA7-B91E-B07789BA7E10}"/>
              </a:ext>
            </a:extLst>
          </p:cNvPr>
          <p:cNvSpPr/>
          <p:nvPr/>
        </p:nvSpPr>
        <p:spPr>
          <a:xfrm>
            <a:off x="7406876" y="2082584"/>
            <a:ext cx="202474" cy="172429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D9663B-D815-4168-BF12-463B7E80EF86}"/>
              </a:ext>
            </a:extLst>
          </p:cNvPr>
          <p:cNvSpPr txBox="1"/>
          <p:nvPr/>
        </p:nvSpPr>
        <p:spPr>
          <a:xfrm>
            <a:off x="8962948" y="4516610"/>
            <a:ext cx="947057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dirty="0"/>
              <a:t>Strategy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2A8C8C7-FA99-4B6A-9D0F-9D5E407AC229}"/>
              </a:ext>
            </a:extLst>
          </p:cNvPr>
          <p:cNvSpPr txBox="1"/>
          <p:nvPr/>
        </p:nvSpPr>
        <p:spPr>
          <a:xfrm>
            <a:off x="6787228" y="5766279"/>
            <a:ext cx="519141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Frequency increases with </a:t>
            </a:r>
            <a:r>
              <a:rPr lang="en-CH" b="1" dirty="0" err="1"/>
              <a:t>fdist</a:t>
            </a:r>
            <a:r>
              <a:rPr lang="en-CH" dirty="0"/>
              <a:t> and </a:t>
            </a:r>
            <a:r>
              <a:rPr lang="en-CH" dirty="0" err="1"/>
              <a:t>descreases</a:t>
            </a:r>
            <a:r>
              <a:rPr lang="en-CH" dirty="0"/>
              <a:t> with </a:t>
            </a:r>
            <a:r>
              <a:rPr lang="en-CH" b="1" dirty="0" err="1"/>
              <a:t>fL</a:t>
            </a:r>
            <a:r>
              <a:rPr lang="en-CH" dirty="0"/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8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animBg="1"/>
      <p:bldP spid="22" grpId="0" animBg="1"/>
      <p:bldP spid="23" grpId="0" animBg="1"/>
      <p:bldP spid="24" grpId="0" animBg="1"/>
      <p:bldP spid="25" grpId="0" animBg="1"/>
      <p:bldP spid="29" grpId="0"/>
      <p:bldP spid="33" grpId="0"/>
      <p:bldP spid="43" grpId="0" animBg="1"/>
      <p:bldP spid="49" grpId="0"/>
      <p:bldP spid="59" grpId="0" animBg="1"/>
      <p:bldP spid="61" grpId="0" animBg="1"/>
      <p:bldP spid="62" grpId="0" animBg="1"/>
      <p:bldP spid="6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3F186-AD24-4082-B626-857021273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798" y="52608"/>
            <a:ext cx="10515600" cy="74604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Design optimization: test on </a:t>
            </a:r>
            <a:r>
              <a:rPr lang="en-US" dirty="0" err="1"/>
              <a:t>vetronite</a:t>
            </a:r>
            <a:r>
              <a:rPr lang="en-US" dirty="0"/>
              <a:t> box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BDA46-C93F-4314-B0AF-776AECDDB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2765"/>
            <a:ext cx="10515600" cy="4351338"/>
          </a:xfrm>
        </p:spPr>
        <p:txBody>
          <a:bodyPr/>
          <a:lstStyle/>
          <a:p>
            <a:r>
              <a:rPr lang="en-CH" dirty="0"/>
              <a:t>Low power measurements have been performed to benchmark the simulation model with serigraphy connected to HV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0AF334-56A5-4274-A49F-F0E607512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36" y="2439268"/>
            <a:ext cx="6800353" cy="25583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414877-0AA3-4C67-871B-9370C3C9F8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204" y="2631043"/>
            <a:ext cx="4404360" cy="3303270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161FBCAA-FDA3-4C93-847B-7C92AB3F07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27541" y="2067992"/>
            <a:ext cx="998783" cy="68580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4677434-9068-4703-82D4-48414F7C28B5}"/>
              </a:ext>
            </a:extLst>
          </p:cNvPr>
          <p:cNvCxnSpPr>
            <a:cxnSpLocks/>
          </p:cNvCxnSpPr>
          <p:nvPr/>
        </p:nvCxnSpPr>
        <p:spPr>
          <a:xfrm flipH="1" flipV="1">
            <a:off x="9975273" y="4572002"/>
            <a:ext cx="415636" cy="142438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F97EDDB-4901-4243-AF34-1260DC6329BE}"/>
              </a:ext>
            </a:extLst>
          </p:cNvPr>
          <p:cNvSpPr txBox="1"/>
          <p:nvPr/>
        </p:nvSpPr>
        <p:spPr>
          <a:xfrm>
            <a:off x="7905507" y="5996384"/>
            <a:ext cx="401176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Serigraphy fingers on the outside part of the </a:t>
            </a:r>
            <a:r>
              <a:rPr lang="en-CH" dirty="0" err="1"/>
              <a:t>vetronite</a:t>
            </a:r>
            <a:r>
              <a:rPr lang="en-CH" dirty="0"/>
              <a:t> box (top and bottom)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780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3CC82-89D2-41B4-97E1-BF3418CBD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pic>
        <p:nvPicPr>
          <p:cNvPr id="5" name="Picture 4" descr="Histogram&#10;&#10;Description automatically generated with low confidence">
            <a:extLst>
              <a:ext uri="{FF2B5EF4-FFF2-40B4-BE49-F238E27FC236}">
                <a16:creationId xmlns:a16="http://schemas.microsoft.com/office/drawing/2014/main" id="{AA9DB8A7-A9C4-471A-AE51-FB1D86D50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8" y="1285875"/>
            <a:ext cx="7429500" cy="5572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F0C97B-477F-42E2-AFDB-EDDF2E61220D}"/>
              </a:ext>
            </a:extLst>
          </p:cNvPr>
          <p:cNvSpPr txBox="1"/>
          <p:nvPr/>
        </p:nvSpPr>
        <p:spPr>
          <a:xfrm>
            <a:off x="8297140" y="1741161"/>
            <a:ext cx="2697018" cy="1477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dirty="0"/>
              <a:t>Measurements turned out to be very useful to improve the simulation model with serigraphy connected to HV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893484-892E-44D3-9748-D6A084B65905}"/>
              </a:ext>
            </a:extLst>
          </p:cNvPr>
          <p:cNvSpPr txBox="1"/>
          <p:nvPr/>
        </p:nvSpPr>
        <p:spPr>
          <a:xfrm>
            <a:off x="7642249" y="4071416"/>
            <a:ext cx="404175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As for the serigraphy connected to ground also with serigraphy connected to HV the impedance is efficiently reduced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BA920F-26D7-A295-AFF5-B52A52DDBD8F}"/>
              </a:ext>
            </a:extLst>
          </p:cNvPr>
          <p:cNvSpPr txBox="1"/>
          <p:nvPr/>
        </p:nvSpPr>
        <p:spPr>
          <a:xfrm>
            <a:off x="8297140" y="1370701"/>
            <a:ext cx="269192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Details at the IWG#50 </a:t>
            </a:r>
            <a:r>
              <a:rPr lang="en-GB" dirty="0">
                <a:hlinkClick r:id="rId3"/>
              </a:rPr>
              <a:t>link</a:t>
            </a:r>
            <a:endParaRPr lang="en-CH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73F186-AD24-4082-B626-857021273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798" y="52608"/>
            <a:ext cx="10515600" cy="74604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Design optimization: test on </a:t>
            </a:r>
            <a:r>
              <a:rPr lang="en-US" dirty="0" err="1"/>
              <a:t>vetronite</a:t>
            </a:r>
            <a:r>
              <a:rPr lang="en-US" dirty="0"/>
              <a:t> box</a:t>
            </a:r>
            <a:endParaRPr lang="en-CH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5142780" y="6459867"/>
            <a:ext cx="4114800" cy="365125"/>
          </a:xfrm>
        </p:spPr>
        <p:txBody>
          <a:bodyPr/>
          <a:lstStyle/>
          <a:p>
            <a:r>
              <a:rPr lang="en-GB" dirty="0"/>
              <a:t>C. Zannini - IWG #64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66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3CC82-89D2-41B4-97E1-BF3418CBD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pic>
        <p:nvPicPr>
          <p:cNvPr id="12" name="Picture 11" descr="Chart, histogram&#10;&#10;Description automatically generated with medium confidence">
            <a:extLst>
              <a:ext uri="{FF2B5EF4-FFF2-40B4-BE49-F238E27FC236}">
                <a16:creationId xmlns:a16="http://schemas.microsoft.com/office/drawing/2014/main" id="{625C4113-660F-4EC8-BE9A-36E0974F50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90" y="1486099"/>
            <a:ext cx="6858000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168CBF-7842-40ED-B440-961836530CF7}"/>
              </a:ext>
            </a:extLst>
          </p:cNvPr>
          <p:cNvSpPr txBox="1"/>
          <p:nvPr/>
        </p:nvSpPr>
        <p:spPr>
          <a:xfrm>
            <a:off x="8053711" y="3435973"/>
            <a:ext cx="3360406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Good agreement in the frequency change versus finger length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168CBF-7842-40ED-B440-961836530CF7}"/>
              </a:ext>
            </a:extLst>
          </p:cNvPr>
          <p:cNvSpPr txBox="1"/>
          <p:nvPr/>
        </p:nvSpPr>
        <p:spPr>
          <a:xfrm>
            <a:off x="7900561" y="5692652"/>
            <a:ext cx="3624083" cy="92333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Frequency deviation between measurements and model is expected to be below 2 MHz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ADEE65-B243-44E2-9A5F-FABCF6B68B18}"/>
              </a:ext>
            </a:extLst>
          </p:cNvPr>
          <p:cNvSpPr txBox="1"/>
          <p:nvPr/>
        </p:nvSpPr>
        <p:spPr>
          <a:xfrm>
            <a:off x="8032168" y="4261431"/>
            <a:ext cx="368896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Uncertainty on dielectric properties and alignment of the </a:t>
            </a:r>
            <a:r>
              <a:rPr lang="en-CH" dirty="0" err="1"/>
              <a:t>vetronite</a:t>
            </a:r>
            <a:r>
              <a:rPr lang="en-CH" dirty="0"/>
              <a:t> block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65E5CCDE-AB59-40F9-9A07-37070361F142}"/>
              </a:ext>
            </a:extLst>
          </p:cNvPr>
          <p:cNvSpPr/>
          <p:nvPr/>
        </p:nvSpPr>
        <p:spPr>
          <a:xfrm>
            <a:off x="9712602" y="4907762"/>
            <a:ext cx="279006" cy="7490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EF44F8-9280-4105-A3A4-8A9C1AA563D6}"/>
              </a:ext>
            </a:extLst>
          </p:cNvPr>
          <p:cNvSpPr txBox="1"/>
          <p:nvPr/>
        </p:nvSpPr>
        <p:spPr>
          <a:xfrm>
            <a:off x="8297140" y="1741161"/>
            <a:ext cx="2697018" cy="1477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dirty="0"/>
              <a:t>Measurements turned out to be very useful to improve the simulation model with serigraphy connected to HV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BA920F-26D7-A295-AFF5-B52A52DDBD8F}"/>
              </a:ext>
            </a:extLst>
          </p:cNvPr>
          <p:cNvSpPr txBox="1"/>
          <p:nvPr/>
        </p:nvSpPr>
        <p:spPr>
          <a:xfrm>
            <a:off x="8297140" y="1370701"/>
            <a:ext cx="269192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Details at the IWG#50 </a:t>
            </a:r>
            <a:r>
              <a:rPr lang="en-GB" dirty="0">
                <a:hlinkClick r:id="rId3"/>
              </a:rPr>
              <a:t>link</a:t>
            </a:r>
            <a:endParaRPr lang="en-CH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673F186-AD24-4082-B626-857021273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798" y="52608"/>
            <a:ext cx="10515600" cy="74604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Design optimization: test on </a:t>
            </a:r>
            <a:r>
              <a:rPr lang="en-US" dirty="0" err="1"/>
              <a:t>vetronite</a:t>
            </a:r>
            <a:r>
              <a:rPr lang="en-US" dirty="0"/>
              <a:t> box</a:t>
            </a:r>
            <a:endParaRPr lang="en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26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8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18054"/>
            <a:ext cx="5756940" cy="4351338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B769A36-B9A2-41BF-ADAC-ABD47C82D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838"/>
            <a:ext cx="10515600" cy="1096859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CH" dirty="0"/>
              <a:t>Comparing measurements and simulations:</a:t>
            </a:r>
            <a:br>
              <a:rPr lang="en-CH" dirty="0"/>
            </a:br>
            <a:r>
              <a:rPr lang="en-CH" dirty="0"/>
              <a:t>Test on V3 serigraphy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82444" y="1654231"/>
            <a:ext cx="4156364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Simulations performed with </a:t>
            </a:r>
            <a:r>
              <a:rPr lang="el-GR" dirty="0"/>
              <a:t>ε</a:t>
            </a:r>
            <a:r>
              <a:rPr lang="en-US" baseline="-25000" dirty="0"/>
              <a:t>r</a:t>
            </a:r>
            <a:r>
              <a:rPr lang="en-US" dirty="0"/>
              <a:t>=9.9</a:t>
            </a:r>
          </a:p>
          <a:p>
            <a:pPr algn="ctr"/>
            <a:r>
              <a:rPr lang="en-US" dirty="0"/>
              <a:t>A variation in the range 8.4-11.4 of </a:t>
            </a:r>
            <a:r>
              <a:rPr lang="el-GR" dirty="0"/>
              <a:t>ε</a:t>
            </a:r>
            <a:r>
              <a:rPr lang="en-US" baseline="-25000" dirty="0"/>
              <a:t>r</a:t>
            </a:r>
            <a:r>
              <a:rPr lang="en-US" dirty="0"/>
              <a:t> will cause a ± 1 MHz variation in the frequency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0C4FCEC-F394-4698-A603-351D417C6D03}"/>
              </a:ext>
            </a:extLst>
          </p:cNvPr>
          <p:cNvGrpSpPr/>
          <p:nvPr/>
        </p:nvGrpSpPr>
        <p:grpSpPr>
          <a:xfrm>
            <a:off x="6324168" y="2713395"/>
            <a:ext cx="5511329" cy="2453299"/>
            <a:chOff x="1800699" y="3519976"/>
            <a:chExt cx="5511329" cy="2453299"/>
          </a:xfrm>
        </p:grpSpPr>
        <p:pic>
          <p:nvPicPr>
            <p:cNvPr id="8" name="Picture 7" descr="A picture containing indoor, miller&#10;&#10;Description automatically generated">
              <a:extLst>
                <a:ext uri="{FF2B5EF4-FFF2-40B4-BE49-F238E27FC236}">
                  <a16:creationId xmlns:a16="http://schemas.microsoft.com/office/drawing/2014/main" id="{E3D12BF7-C9A1-448B-A925-C50A128761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177" b="10687"/>
            <a:stretch/>
          </p:blipFill>
          <p:spPr>
            <a:xfrm>
              <a:off x="1800699" y="3519976"/>
              <a:ext cx="5511329" cy="245329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863CCF2-68D2-434D-BD9D-5B3DD8B4297C}"/>
                </a:ext>
              </a:extLst>
            </p:cNvPr>
            <p:cNvSpPr txBox="1"/>
            <p:nvPr/>
          </p:nvSpPr>
          <p:spPr>
            <a:xfrm>
              <a:off x="4935764" y="4616034"/>
              <a:ext cx="136815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HV busbar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45EFFD-9679-446D-9819-063054677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C. Zannini - IWG #64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1E2FE-DCAC-489A-8325-4794EBD35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18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7A658A-DC1E-F56B-57D5-D5161BC526B8}"/>
              </a:ext>
            </a:extLst>
          </p:cNvPr>
          <p:cNvSpPr/>
          <p:nvPr/>
        </p:nvSpPr>
        <p:spPr>
          <a:xfrm>
            <a:off x="4038600" y="5563082"/>
            <a:ext cx="711679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A2B0FEB-E1D8-36C3-709B-837BBAFA3401}"/>
              </a:ext>
            </a:extLst>
          </p:cNvPr>
          <p:cNvSpPr txBox="1"/>
          <p:nvPr/>
        </p:nvSpPr>
        <p:spPr>
          <a:xfrm>
            <a:off x="3957973" y="5542469"/>
            <a:ext cx="79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[Hz]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8665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8" y="1541100"/>
            <a:ext cx="5926387" cy="4351338"/>
          </a:xfrm>
        </p:spPr>
      </p:pic>
      <p:sp>
        <p:nvSpPr>
          <p:cNvPr id="14" name="Rectangle 13"/>
          <p:cNvSpPr/>
          <p:nvPr/>
        </p:nvSpPr>
        <p:spPr>
          <a:xfrm>
            <a:off x="2057400" y="1880451"/>
            <a:ext cx="712694" cy="3550322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06B9FB2-4ABC-4639-8C08-7D9B1D8E2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838"/>
            <a:ext cx="10515600" cy="1096859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CH" dirty="0"/>
              <a:t>Comparing measurements and simulations:</a:t>
            </a:r>
            <a:br>
              <a:rPr lang="en-CH" dirty="0"/>
            </a:br>
            <a:r>
              <a:rPr lang="en-CH" dirty="0"/>
              <a:t>Test on V4 serigraphy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310818-F8B5-48FB-AE22-6D8FA9146842}"/>
              </a:ext>
            </a:extLst>
          </p:cNvPr>
          <p:cNvSpPr txBox="1"/>
          <p:nvPr/>
        </p:nvSpPr>
        <p:spPr>
          <a:xfrm>
            <a:off x="6758594" y="2967335"/>
            <a:ext cx="4156364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Simulations performed with </a:t>
            </a:r>
            <a:r>
              <a:rPr lang="el-GR" dirty="0"/>
              <a:t>ε</a:t>
            </a:r>
            <a:r>
              <a:rPr lang="en-US" baseline="-25000" dirty="0"/>
              <a:t>r</a:t>
            </a:r>
            <a:r>
              <a:rPr lang="en-US" dirty="0"/>
              <a:t>=9.9</a:t>
            </a:r>
          </a:p>
          <a:p>
            <a:pPr algn="ctr"/>
            <a:r>
              <a:rPr lang="en-US" dirty="0"/>
              <a:t>A variation in the range 8.4-11.4 of </a:t>
            </a:r>
            <a:r>
              <a:rPr lang="el-GR" dirty="0"/>
              <a:t>ε</a:t>
            </a:r>
            <a:r>
              <a:rPr lang="en-US" baseline="-25000" dirty="0"/>
              <a:t>r</a:t>
            </a:r>
            <a:r>
              <a:rPr lang="en-US" dirty="0"/>
              <a:t> will cause a ± 1 MHz variation in the frequency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DF8F5-8356-42C7-A2DA-3B746373E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E80D5-6288-4B58-8CC0-AFC1BD19A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19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E883EC-38E6-62FF-3BD3-FE191FBF9112}"/>
              </a:ext>
            </a:extLst>
          </p:cNvPr>
          <p:cNvSpPr txBox="1"/>
          <p:nvPr/>
        </p:nvSpPr>
        <p:spPr>
          <a:xfrm>
            <a:off x="10155835" y="4279381"/>
            <a:ext cx="528531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link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C8B46C-DEAB-AB16-A3F7-25E456C9C3A8}"/>
              </a:ext>
            </a:extLst>
          </p:cNvPr>
          <p:cNvSpPr txBox="1"/>
          <p:nvPr/>
        </p:nvSpPr>
        <p:spPr>
          <a:xfrm>
            <a:off x="7190886" y="4279381"/>
            <a:ext cx="296573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Details on serigraphy versions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4079CBF-6267-04FD-1066-8841C448BE3C}"/>
              </a:ext>
            </a:extLst>
          </p:cNvPr>
          <p:cNvSpPr/>
          <p:nvPr/>
        </p:nvSpPr>
        <p:spPr>
          <a:xfrm>
            <a:off x="3835405" y="5633417"/>
            <a:ext cx="711679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C2C2EC7-91BC-E0B2-7D73-CDF9E2B7BC4F}"/>
              </a:ext>
            </a:extLst>
          </p:cNvPr>
          <p:cNvSpPr txBox="1"/>
          <p:nvPr/>
        </p:nvSpPr>
        <p:spPr>
          <a:xfrm>
            <a:off x="3754778" y="5628434"/>
            <a:ext cx="79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[MHz]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661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64FC6-4CC1-4CDB-B813-AC1AB966185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CC826-06FE-4AAB-AA6B-7D7EF3E24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4369"/>
            <a:ext cx="10515600" cy="3626592"/>
          </a:xfrm>
        </p:spPr>
        <p:txBody>
          <a:bodyPr/>
          <a:lstStyle/>
          <a:p>
            <a:r>
              <a:rPr lang="en-CH" dirty="0"/>
              <a:t>Introduction</a:t>
            </a:r>
          </a:p>
          <a:p>
            <a:endParaRPr lang="en-US" dirty="0"/>
          </a:p>
          <a:p>
            <a:endParaRPr lang="en-CH" dirty="0"/>
          </a:p>
          <a:p>
            <a:r>
              <a:rPr lang="en-CH" dirty="0"/>
              <a:t>Benchmarks of impedance model</a:t>
            </a:r>
            <a:r>
              <a:rPr lang="en-US" dirty="0"/>
              <a:t> and </a:t>
            </a:r>
            <a:r>
              <a:rPr lang="en-US" dirty="0" err="1"/>
              <a:t>i</a:t>
            </a:r>
            <a:r>
              <a:rPr lang="en-CH" dirty="0"/>
              <a:t>mpedance optimization</a:t>
            </a:r>
          </a:p>
          <a:p>
            <a:endParaRPr lang="en-US" dirty="0"/>
          </a:p>
          <a:p>
            <a:endParaRPr lang="en-CH" dirty="0"/>
          </a:p>
          <a:p>
            <a:r>
              <a:rPr lang="en-CH" dirty="0"/>
              <a:t>Impedance measurements on the final assembly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B6818-B060-44AF-8CB2-46922A2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246F5-7D9E-4362-B8D6-DBCA4D41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C. Zannini - IWG #</a:t>
            </a:r>
            <a:r>
              <a:rPr lang="en-CH" dirty="0"/>
              <a:t>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795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460CB-7FC7-45E1-BA16-B05F20BE9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1947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Beam induced power loss</a:t>
            </a:r>
          </a:p>
        </p:txBody>
      </p:sp>
      <p:pic>
        <p:nvPicPr>
          <p:cNvPr id="6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512B77A3-C280-4384-899E-F45416A0EC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08" y="1481676"/>
            <a:ext cx="5801784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210B87-689A-4DC9-8382-72737F4F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20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9BF661-2D7B-4DE0-A667-1B6A758BA2CA}"/>
              </a:ext>
            </a:extLst>
          </p:cNvPr>
          <p:cNvSpPr txBox="1"/>
          <p:nvPr/>
        </p:nvSpPr>
        <p:spPr>
          <a:xfrm>
            <a:off x="2013359" y="5896242"/>
            <a:ext cx="74676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Both from measurements and simulations the new MKPL is expected to exhibit a beam induced power loss significantly lower than the present MKPS </a:t>
            </a:r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791A5FB7-399C-48E7-914F-3937D2CD58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4"/>
          <a:stretch/>
        </p:blipFill>
        <p:spPr>
          <a:xfrm>
            <a:off x="6037189" y="1537497"/>
            <a:ext cx="5316611" cy="423969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41708A-0B0A-493A-82AF-22F18410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15374"/>
            <a:ext cx="4114800" cy="365125"/>
          </a:xfrm>
        </p:spPr>
        <p:txBody>
          <a:bodyPr/>
          <a:lstStyle/>
          <a:p>
            <a:r>
              <a:rPr lang="en-GB"/>
              <a:t>C. Zannini - IWG #64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50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64FC6-4CC1-4CDB-B813-AC1AB966185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CC826-06FE-4AAB-AA6B-7D7EF3E24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4369"/>
            <a:ext cx="10515600" cy="3626592"/>
          </a:xfrm>
        </p:spPr>
        <p:txBody>
          <a:bodyPr/>
          <a:lstStyle/>
          <a:p>
            <a:r>
              <a:rPr lang="en-CH" dirty="0"/>
              <a:t>Introduction</a:t>
            </a:r>
          </a:p>
          <a:p>
            <a:endParaRPr lang="en-US" dirty="0"/>
          </a:p>
          <a:p>
            <a:endParaRPr lang="en-CH" dirty="0"/>
          </a:p>
          <a:p>
            <a:r>
              <a:rPr lang="en-CH" dirty="0"/>
              <a:t>Benchmarks of impedance model</a:t>
            </a:r>
            <a:r>
              <a:rPr lang="en-US" dirty="0"/>
              <a:t> and </a:t>
            </a:r>
            <a:r>
              <a:rPr lang="en-US" dirty="0" err="1"/>
              <a:t>i</a:t>
            </a:r>
            <a:r>
              <a:rPr lang="en-CH" dirty="0"/>
              <a:t>mpedance optimization</a:t>
            </a:r>
          </a:p>
          <a:p>
            <a:endParaRPr lang="en-US" dirty="0"/>
          </a:p>
          <a:p>
            <a:endParaRPr lang="en-CH" dirty="0"/>
          </a:p>
          <a:p>
            <a:r>
              <a:rPr lang="en-CH" dirty="0">
                <a:solidFill>
                  <a:srgbClr val="FF0000"/>
                </a:solidFill>
              </a:rPr>
              <a:t>Impedance measurements on the final assembly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B6818-B060-44AF-8CB2-46922A2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246F5-7D9E-4362-B8D6-DBCA4D41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C. Zannini - IWG #</a:t>
            </a:r>
            <a:r>
              <a:rPr lang="en-CH" dirty="0"/>
              <a:t>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113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38213"/>
            <a:ext cx="5181600" cy="4126162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38213"/>
            <a:ext cx="5181600" cy="412616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/>
              <a:t>MKPL impedance measurements on the final assembly: all individual modules and full assembly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22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481559" y="2233916"/>
            <a:ext cx="775504" cy="336823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7520070" y="2235841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8353352" y="2231985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9186634" y="2233914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10853198" y="2233915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10019916" y="2208836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92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/>
              <a:t>MKPL impedance measurements on the final assembly: all individual modules and full assembly</a:t>
            </a:r>
            <a:endParaRPr lang="en-GB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38213"/>
            <a:ext cx="5181600" cy="4126162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38213"/>
            <a:ext cx="5181600" cy="412616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23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481559" y="2233916"/>
            <a:ext cx="775504" cy="336823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7520070" y="2235841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8353352" y="2231985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9186634" y="2233914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10853198" y="2233915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10019916" y="2208836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32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460CB-7FC7-45E1-BA16-B05F20BE9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1947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CH" dirty="0"/>
              <a:t>Beam induced power loss</a:t>
            </a:r>
            <a:r>
              <a:rPr lang="en-US" dirty="0"/>
              <a:t> on the final assembly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210B87-689A-4DC9-8382-72737F4F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24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9BF661-2D7B-4DE0-A667-1B6A758BA2CA}"/>
              </a:ext>
            </a:extLst>
          </p:cNvPr>
          <p:cNvSpPr txBox="1"/>
          <p:nvPr/>
        </p:nvSpPr>
        <p:spPr>
          <a:xfrm>
            <a:off x="6885127" y="3027611"/>
            <a:ext cx="4838700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2400" dirty="0"/>
              <a:t>Both from measurements and simulations the new MKPL is expected to exhibit a beam induced power loss significantly lower than the present MKPS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41708A-0B0A-493A-82AF-22F18410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15374"/>
            <a:ext cx="4114800" cy="365125"/>
          </a:xfrm>
        </p:spPr>
        <p:txBody>
          <a:bodyPr/>
          <a:lstStyle/>
          <a:p>
            <a:r>
              <a:rPr lang="en-GB"/>
              <a:t>C. Zannini - IWG #64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27" y="1568026"/>
            <a:ext cx="6629400" cy="4972050"/>
          </a:xfrm>
        </p:spPr>
      </p:pic>
      <p:cxnSp>
        <p:nvCxnSpPr>
          <p:cNvPr id="13" name="Straight Arrow Connector 12"/>
          <p:cNvCxnSpPr/>
          <p:nvPr/>
        </p:nvCxnSpPr>
        <p:spPr>
          <a:xfrm flipV="1">
            <a:off x="2242868" y="2191109"/>
            <a:ext cx="4642259" cy="293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90913" y="1846053"/>
            <a:ext cx="2432649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Worst case on single module 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56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A24E7-2EA0-4952-8E31-5CD0758B56B7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AE73D-92A0-4834-8647-F0F1C44B6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890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CH" dirty="0"/>
              <a:t>The beam coupling impedance model of the MKPL can reproduce measurements observations with high degree of accuracy </a:t>
            </a:r>
          </a:p>
          <a:p>
            <a:pPr lvl="1"/>
            <a:r>
              <a:rPr lang="en-CH" dirty="0"/>
              <a:t>Uncertainty on first resonance frequency expected to be within 2 MHz</a:t>
            </a:r>
          </a:p>
          <a:p>
            <a:endParaRPr lang="en-US" dirty="0"/>
          </a:p>
          <a:p>
            <a:r>
              <a:rPr lang="en-US" dirty="0"/>
              <a:t>The design has been optimized to find a</a:t>
            </a:r>
            <a:r>
              <a:rPr lang="en-CH" dirty="0"/>
              <a:t> trade-off between kicker functionality and beam coupling impedance</a:t>
            </a:r>
            <a:endParaRPr lang="en-US" dirty="0"/>
          </a:p>
          <a:p>
            <a:pPr lvl="1"/>
            <a:r>
              <a:rPr lang="en-US" dirty="0"/>
              <a:t>Serigraphy termination, number of serigraphy fingers, distance between fingers, finger lengths, ......</a:t>
            </a:r>
          </a:p>
          <a:p>
            <a:endParaRPr lang="en-US" dirty="0"/>
          </a:p>
          <a:p>
            <a:r>
              <a:rPr lang="en-US" dirty="0"/>
              <a:t>Longitudinal and transverse impedance measurements have been performed on the final assembly</a:t>
            </a:r>
          </a:p>
          <a:p>
            <a:pPr lvl="1"/>
            <a:r>
              <a:rPr lang="en-US" dirty="0"/>
              <a:t>The new MKPL is expected to heat up less than the present MKP</a:t>
            </a:r>
            <a:r>
              <a:rPr lang="en-CH" dirty="0"/>
              <a:t>S</a:t>
            </a:r>
            <a:endParaRPr lang="en-US" dirty="0"/>
          </a:p>
          <a:p>
            <a:pPr lvl="1"/>
            <a:r>
              <a:rPr lang="en-US" dirty="0"/>
              <a:t>Impact on beam stability to be studied on the final version (found to be negligible on initial version)</a:t>
            </a:r>
          </a:p>
          <a:p>
            <a:endParaRPr lang="en-CH" dirty="0"/>
          </a:p>
          <a:p>
            <a:pPr lvl="1"/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3D376-7B75-4054-8AF4-781D9AB58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C005F-DB85-407F-919D-FD26146A1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</p:spTree>
    <p:extLst>
      <p:ext uri="{BB962C8B-B14F-4D97-AF65-F5344CB8AC3E}">
        <p14:creationId xmlns:p14="http://schemas.microsoft.com/office/powerpoint/2010/main" val="5993680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564" y="305453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the attention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30F402-71BB-4088-AE6D-479CA478A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</p:spTree>
    <p:extLst>
      <p:ext uri="{BB962C8B-B14F-4D97-AF65-F5344CB8AC3E}">
        <p14:creationId xmlns:p14="http://schemas.microsoft.com/office/powerpoint/2010/main" val="1348117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dirty="0"/>
              <a:t>MKPL impedance measurements on the final assembly: transverse impedance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27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38213"/>
            <a:ext cx="5181600" cy="4126162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38213"/>
            <a:ext cx="5181600" cy="4126162"/>
          </a:xfrm>
        </p:spPr>
      </p:pic>
      <p:sp>
        <p:nvSpPr>
          <p:cNvPr id="11" name="Rectangle 10"/>
          <p:cNvSpPr/>
          <p:nvPr/>
        </p:nvSpPr>
        <p:spPr>
          <a:xfrm>
            <a:off x="1516065" y="2233916"/>
            <a:ext cx="775504" cy="336823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19802375">
            <a:off x="4254481" y="3523032"/>
            <a:ext cx="3352979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PRELIMINARY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1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68C8D049-2FCC-4FEE-BEA9-459E2D5F85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13" y="1443788"/>
            <a:ext cx="5801784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5E460-1F02-4948-B9AC-C23844131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28</a:t>
            </a:fld>
            <a:endParaRPr lang="en-GB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111B0A31-15B4-430F-B2F4-7508C7369B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4"/>
          <a:stretch/>
        </p:blipFill>
        <p:spPr>
          <a:xfrm>
            <a:off x="6037189" y="1537497"/>
            <a:ext cx="5316611" cy="423969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0B8111-2DEE-4756-807A-AE7AC490A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1947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Beam induced power loss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4110FF-0150-4179-AF8B-BF5D02AE3329}"/>
              </a:ext>
            </a:extLst>
          </p:cNvPr>
          <p:cNvSpPr txBox="1"/>
          <p:nvPr/>
        </p:nvSpPr>
        <p:spPr>
          <a:xfrm>
            <a:off x="2013359" y="5856486"/>
            <a:ext cx="74676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Both from measurements and simulations the new MKPL is expected to exhibit a beam induced power loss significantly lower than the present MKPS 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1E8E066-D915-4003-AFBB-B1797CCEB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75618"/>
            <a:ext cx="4114800" cy="365125"/>
          </a:xfrm>
        </p:spPr>
        <p:txBody>
          <a:bodyPr/>
          <a:lstStyle/>
          <a:p>
            <a:r>
              <a:rPr lang="en-GB"/>
              <a:t>C. Zannini - IWG #64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50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38213"/>
            <a:ext cx="5181600" cy="412616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38213"/>
            <a:ext cx="5181600" cy="412616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/>
              <a:t>MKPL impedance measurements on the final assembly: all individual modules and full assembly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29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481559" y="2233916"/>
            <a:ext cx="775504" cy="336823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7520070" y="2235841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8353352" y="2231985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9186634" y="2233914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10853198" y="2233915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10019916" y="2208836"/>
            <a:ext cx="11575" cy="336823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353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64FC6-4CC1-4CDB-B813-AC1AB966185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CC826-06FE-4AAB-AA6B-7D7EF3E24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4369"/>
            <a:ext cx="10515600" cy="3626592"/>
          </a:xfrm>
        </p:spPr>
        <p:txBody>
          <a:bodyPr/>
          <a:lstStyle/>
          <a:p>
            <a:r>
              <a:rPr lang="en-CH" dirty="0">
                <a:solidFill>
                  <a:srgbClr val="FF0000"/>
                </a:solidFill>
              </a:rPr>
              <a:t>Introduction</a:t>
            </a:r>
          </a:p>
          <a:p>
            <a:endParaRPr lang="en-US" dirty="0"/>
          </a:p>
          <a:p>
            <a:endParaRPr lang="en-CH" dirty="0"/>
          </a:p>
          <a:p>
            <a:r>
              <a:rPr lang="en-CH" dirty="0"/>
              <a:t>Benchmarks of impedance model</a:t>
            </a:r>
            <a:r>
              <a:rPr lang="en-US" dirty="0"/>
              <a:t> and </a:t>
            </a:r>
            <a:r>
              <a:rPr lang="en-US" dirty="0" err="1"/>
              <a:t>i</a:t>
            </a:r>
            <a:r>
              <a:rPr lang="en-CH" dirty="0"/>
              <a:t>mpedance optimization</a:t>
            </a:r>
          </a:p>
          <a:p>
            <a:endParaRPr lang="en-US" dirty="0"/>
          </a:p>
          <a:p>
            <a:endParaRPr lang="en-CH" dirty="0"/>
          </a:p>
          <a:p>
            <a:r>
              <a:rPr lang="en-CH" dirty="0"/>
              <a:t>Impedance measurements on the final assembly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B6818-B060-44AF-8CB2-46922A2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246F5-7D9E-4362-B8D6-DBCA4D41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C. Zannini - IWG #</a:t>
            </a:r>
            <a:r>
              <a:rPr lang="en-CH" dirty="0"/>
              <a:t>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5533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38250"/>
            <a:ext cx="9144000" cy="4933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832279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/>
              <a:t>Power loss in kickers along cycle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999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919537" y="1556793"/>
            <a:ext cx="8414903" cy="2102297"/>
            <a:chOff x="155649" y="1522839"/>
            <a:chExt cx="8877671" cy="1971545"/>
          </a:xfrm>
        </p:grpSpPr>
        <p:grpSp>
          <p:nvGrpSpPr>
            <p:cNvPr id="5" name="Group 4"/>
            <p:cNvGrpSpPr/>
            <p:nvPr/>
          </p:nvGrpSpPr>
          <p:grpSpPr>
            <a:xfrm>
              <a:off x="155649" y="1522839"/>
              <a:ext cx="8877671" cy="1971545"/>
              <a:chOff x="155649" y="1522839"/>
              <a:chExt cx="8877671" cy="1971545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55649" y="1522839"/>
                <a:ext cx="8877671" cy="1971545"/>
                <a:chOff x="155649" y="1522839"/>
                <a:chExt cx="8877671" cy="197154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155649" y="1522839"/>
                  <a:ext cx="8877671" cy="1762145"/>
                  <a:chOff x="0" y="1775534"/>
                  <a:chExt cx="8877671" cy="1762145"/>
                </a:xfrm>
              </p:grpSpPr>
              <p:pic>
                <p:nvPicPr>
                  <p:cNvPr id="16" name="Picture 15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r="3592"/>
                  <a:stretch>
                    <a:fillRect/>
                  </a:stretch>
                </p:blipFill>
                <p:spPr bwMode="auto">
                  <a:xfrm>
                    <a:off x="0" y="1916832"/>
                    <a:ext cx="8815526" cy="16020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7" name="Rectangle 16"/>
                  <p:cNvSpPr/>
                  <p:nvPr/>
                </p:nvSpPr>
                <p:spPr>
                  <a:xfrm>
                    <a:off x="1231692" y="3000532"/>
                    <a:ext cx="2271010" cy="224851"/>
                  </a:xfrm>
                  <a:prstGeom prst="rect">
                    <a:avLst/>
                  </a:prstGeom>
                  <a:noFill/>
                  <a:ln w="2540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US" ker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44971" y="1775534"/>
                    <a:ext cx="8832700" cy="1762145"/>
                  </a:xfrm>
                  <a:prstGeom prst="rect">
                    <a:avLst/>
                  </a:prstGeom>
                  <a:noFill/>
                  <a:ln w="19050" cap="flat" cmpd="sng" algn="ctr">
                    <a:solidFill>
                      <a:srgbClr val="BBE0E3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US" ker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3563888" y="2996952"/>
                    <a:ext cx="864096" cy="216024"/>
                  </a:xfrm>
                  <a:prstGeom prst="rect">
                    <a:avLst/>
                  </a:prstGeom>
                  <a:solidFill>
                    <a:srgbClr val="0326BD">
                      <a:alpha val="18000"/>
                    </a:srgbClr>
                  </a:solidFill>
                  <a:ln w="25400" cap="flat" cmpd="sng" algn="ctr">
                    <a:solidFill>
                      <a:srgbClr val="0326B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US" ker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0" name="TextBox 9"/>
                  <p:cNvSpPr txBox="1"/>
                  <p:nvPr/>
                </p:nvSpPr>
                <p:spPr>
                  <a:xfrm>
                    <a:off x="1979712" y="2682286"/>
                    <a:ext cx="803638" cy="288635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sz="1400" b="1" kern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MKP-S</a:t>
                    </a:r>
                  </a:p>
                </p:txBody>
              </p:sp>
              <p:sp>
                <p:nvSpPr>
                  <p:cNvPr id="21" name="TextBox 10"/>
                  <p:cNvSpPr txBox="1"/>
                  <p:nvPr/>
                </p:nvSpPr>
                <p:spPr>
                  <a:xfrm>
                    <a:off x="3727439" y="2659984"/>
                    <a:ext cx="825624" cy="288635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sz="1400" b="1" kern="0" dirty="0">
                        <a:solidFill>
                          <a:srgbClr val="0326BD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MKP-L</a:t>
                    </a:r>
                  </a:p>
                </p:txBody>
              </p:sp>
            </p:grpSp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539552" y="3212976"/>
                  <a:ext cx="720080" cy="0"/>
                </a:xfrm>
                <a:prstGeom prst="straightConnector1">
                  <a:avLst/>
                </a:prstGeom>
                <a:ln w="25400">
                  <a:solidFill>
                    <a:srgbClr val="00B05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/>
                <p:cNvSpPr txBox="1"/>
                <p:nvPr/>
              </p:nvSpPr>
              <p:spPr>
                <a:xfrm>
                  <a:off x="539551" y="3162454"/>
                  <a:ext cx="847789" cy="3319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700" b="1" dirty="0">
                      <a:solidFill>
                        <a:srgbClr val="00B050"/>
                      </a:solidFill>
                    </a:rPr>
                    <a:t>Beam</a:t>
                  </a:r>
                </a:p>
              </p:txBody>
            </p:sp>
          </p:grpSp>
          <p:sp>
            <p:nvSpPr>
              <p:cNvPr id="9" name="TextBox 8"/>
              <p:cNvSpPr txBox="1"/>
              <p:nvPr/>
            </p:nvSpPr>
            <p:spPr>
              <a:xfrm>
                <a:off x="1619672" y="2987676"/>
                <a:ext cx="432048" cy="22249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tIns="10800" bIns="10800" rtlCol="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solidFill>
                      <a:srgbClr val="FF0000"/>
                    </a:solidFill>
                  </a:defRPr>
                </a:lvl1pPr>
              </a:lstStyle>
              <a:p>
                <a:r>
                  <a:rPr lang="en-GB" dirty="0"/>
                  <a:t>#1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480413" y="2996952"/>
                <a:ext cx="432048" cy="22249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tIns="10800" bIns="10800" rtlCol="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solidFill>
                      <a:srgbClr val="FF0000"/>
                    </a:solidFill>
                  </a:defRPr>
                </a:lvl1pPr>
              </a:lstStyle>
              <a:p>
                <a:r>
                  <a:rPr lang="en-GB" dirty="0"/>
                  <a:t>#2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225344" y="2996952"/>
                <a:ext cx="432048" cy="22249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tIns="10800" bIns="10800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FF0000"/>
                    </a:solidFill>
                  </a:rPr>
                  <a:t>#3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991774" y="2996952"/>
                <a:ext cx="384231" cy="222499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tIns="10800" bIns="10800" rtlCol="0">
                <a:spAutoFit/>
              </a:bodyPr>
              <a:lstStyle>
                <a:defPPr>
                  <a:defRPr lang="en-US"/>
                </a:defPPr>
                <a:lvl1pPr fontAlgn="base">
                  <a:spcBef>
                    <a:spcPct val="0"/>
                  </a:spcBef>
                  <a:spcAft>
                    <a:spcPct val="0"/>
                  </a:spcAft>
                  <a:defRPr sz="1400" b="1" kern="0">
                    <a:solidFill>
                      <a:srgbClr val="0326BD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</a:lstStyle>
              <a:p>
                <a:r>
                  <a:rPr lang="en-GB" dirty="0"/>
                  <a:t>#4</a:t>
                </a:r>
              </a:p>
            </p:txBody>
          </p:sp>
        </p:grpSp>
        <p:cxnSp>
          <p:nvCxnSpPr>
            <p:cNvPr id="6" name="Straight Connector 5"/>
            <p:cNvCxnSpPr/>
            <p:nvPr/>
          </p:nvCxnSpPr>
          <p:spPr>
            <a:xfrm>
              <a:off x="2267744" y="2737368"/>
              <a:ext cx="0" cy="235320"/>
            </a:xfrm>
            <a:prstGeom prst="line">
              <a:avLst/>
            </a:prstGeom>
            <a:ln w="222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186000" y="2736000"/>
              <a:ext cx="0" cy="235320"/>
            </a:xfrm>
            <a:prstGeom prst="line">
              <a:avLst/>
            </a:prstGeom>
            <a:ln w="222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14" y="3712962"/>
            <a:ext cx="5851676" cy="2925838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E868035C-2233-4EE9-AF76-E5D2CD2BC2AF}"/>
              </a:ext>
            </a:extLst>
          </p:cNvPr>
          <p:cNvSpPr txBox="1">
            <a:spLocks/>
          </p:cNvSpPr>
          <p:nvPr/>
        </p:nvSpPr>
        <p:spPr>
          <a:xfrm>
            <a:off x="2057400" y="381000"/>
            <a:ext cx="8229600" cy="685800"/>
          </a:xfrm>
          <a:prstGeom prst="rect">
            <a:avLst/>
          </a:prstGeom>
          <a:gradFill flip="none" rotWithShape="1">
            <a:gsLst>
              <a:gs pos="29000">
                <a:schemeClr val="tx1"/>
              </a:gs>
              <a:gs pos="50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SPS injection kicker (MKPs)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76D09C-BB20-4B2F-9B69-ECE757BD1E0D}"/>
              </a:ext>
            </a:extLst>
          </p:cNvPr>
          <p:cNvSpPr txBox="1"/>
          <p:nvPr/>
        </p:nvSpPr>
        <p:spPr>
          <a:xfrm>
            <a:off x="7496735" y="4316506"/>
            <a:ext cx="4182036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Injection kickers are needed for beam injection in the SPS but unfortunately their contribution to the machine longitudinal and transverse impedance is relevant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15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583" y="1255142"/>
            <a:ext cx="8104834" cy="4525963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57400" y="228600"/>
            <a:ext cx="8229600" cy="685800"/>
          </a:xfrm>
          <a:prstGeom prst="rect">
            <a:avLst/>
          </a:prstGeom>
          <a:gradFill flip="none" rotWithShape="1">
            <a:gsLst>
              <a:gs pos="29000">
                <a:schemeClr val="tx1"/>
              </a:gs>
              <a:gs pos="50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SPS injection kicker (MKPs)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8002" y="1211599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Real part of the longitudinal impedance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66686" y="5824264"/>
            <a:ext cx="826225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MKP4 broadband kicker magnet resonance has lower frequency and higher peak value 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7620000" y="2245741"/>
            <a:ext cx="762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82000" y="2398141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MKPS</a:t>
            </a:r>
            <a:endParaRPr lang="fr-CH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543800" y="1864741"/>
            <a:ext cx="838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82000" y="1712341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MKPL</a:t>
            </a:r>
            <a:endParaRPr lang="fr-CH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473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94491994-957E-4E71-B133-7772E38F2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801" y="1295400"/>
            <a:ext cx="8678571" cy="467857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235925" y="200295"/>
            <a:ext cx="8229600" cy="609600"/>
          </a:xfrm>
          <a:prstGeom prst="rect">
            <a:avLst/>
          </a:prstGeom>
          <a:gradFill flip="none" rotWithShape="1">
            <a:gsLst>
              <a:gs pos="29000">
                <a:schemeClr val="tx1"/>
              </a:gs>
              <a:gs pos="50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Power loss ratio between MKPL and MKPS  </a:t>
            </a:r>
            <a:endParaRPr lang="en-GB" sz="3600" dirty="0">
              <a:solidFill>
                <a:schemeClr val="bg1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317625" y="3168567"/>
          <a:ext cx="9525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34680" imgH="431640" progId="Equation.DSMT4">
                  <p:embed/>
                </p:oleObj>
              </mc:Choice>
              <mc:Fallback>
                <p:oleObj name="Equation" r:id="rId4" imgW="634680" imgH="431640" progId="Equation.DSMT4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17625" y="3168567"/>
                        <a:ext cx="952500" cy="6477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42F0168C-3B59-4FA3-8A94-6A7F13A492DE}"/>
              </a:ext>
            </a:extLst>
          </p:cNvPr>
          <p:cNvSpPr/>
          <p:nvPr/>
        </p:nvSpPr>
        <p:spPr>
          <a:xfrm>
            <a:off x="3047999" y="1463040"/>
            <a:ext cx="391887" cy="3566160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0B0F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21FCDA-808B-4EE0-839E-6E1F624E4CFD}"/>
              </a:ext>
            </a:extLst>
          </p:cNvPr>
          <p:cNvSpPr txBox="1"/>
          <p:nvPr/>
        </p:nvSpPr>
        <p:spPr>
          <a:xfrm>
            <a:off x="3439886" y="4382869"/>
            <a:ext cx="1353989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CH" dirty="0"/>
              <a:t>450 GeV (top energy)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D133E-BD20-4537-8D26-902F822C3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DF10B1-7D31-423D-A067-9399C48EB9D6}"/>
              </a:ext>
            </a:extLst>
          </p:cNvPr>
          <p:cNvSpPr/>
          <p:nvPr/>
        </p:nvSpPr>
        <p:spPr>
          <a:xfrm>
            <a:off x="7066990" y="1478285"/>
            <a:ext cx="391887" cy="3566160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0B0F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AD3680-5326-49A5-A24F-43B507649C9A}"/>
              </a:ext>
            </a:extLst>
          </p:cNvPr>
          <p:cNvSpPr txBox="1"/>
          <p:nvPr/>
        </p:nvSpPr>
        <p:spPr>
          <a:xfrm>
            <a:off x="7458877" y="4398114"/>
            <a:ext cx="1866658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CH" dirty="0"/>
              <a:t>26 GeV </a:t>
            </a:r>
          </a:p>
          <a:p>
            <a:r>
              <a:rPr lang="en-CH" dirty="0"/>
              <a:t>(injection energy)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</p:spTree>
    <p:extLst>
      <p:ext uri="{BB962C8B-B14F-4D97-AF65-F5344CB8AC3E}">
        <p14:creationId xmlns:p14="http://schemas.microsoft.com/office/powerpoint/2010/main" val="406894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7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50F2030-FBDC-459E-88F9-4E62DDC84841}"/>
              </a:ext>
            </a:extLst>
          </p:cNvPr>
          <p:cNvSpPr txBox="1"/>
          <p:nvPr/>
        </p:nvSpPr>
        <p:spPr>
          <a:xfrm>
            <a:off x="5074390" y="3574853"/>
            <a:ext cx="3499574" cy="2585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CH" dirty="0"/>
              <a:t>Issue during the HV test of the low impedance prototype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CH" dirty="0"/>
              <a:t>Designed of the shielding to be modified: connection of the serigraphy to HV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CH" dirty="0"/>
              <a:t>Several impedance simulation and measurements performed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CH" dirty="0">
                <a:solidFill>
                  <a:srgbClr val="0070C0"/>
                </a:solidFill>
              </a:rPr>
              <a:t>Installation foreseen during YETS 2022/2023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894"/>
            <a:ext cx="10515600" cy="79775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MKPL beam induced heating</a:t>
            </a:r>
            <a:endParaRPr lang="en-GB" dirty="0"/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6E16F2D0-80C0-45AB-93EF-F032FD0CD7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6" r="6647"/>
          <a:stretch/>
        </p:blipFill>
        <p:spPr>
          <a:xfrm>
            <a:off x="290752" y="3575334"/>
            <a:ext cx="4770761" cy="299285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66B122-B55E-47FF-A501-97C7D9B9A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7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58" y="1089938"/>
            <a:ext cx="4388757" cy="2194379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31759278-7688-4C2C-842F-CCB21B495C2C}"/>
              </a:ext>
            </a:extLst>
          </p:cNvPr>
          <p:cNvGraphicFramePr>
            <a:graphicFrameLocks noGrp="1"/>
          </p:cNvGraphicFramePr>
          <p:nvPr/>
        </p:nvGraphicFramePr>
        <p:xfrm>
          <a:off x="6501119" y="937537"/>
          <a:ext cx="4488179" cy="24335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6585">
                  <a:extLst>
                    <a:ext uri="{9D8B030D-6E8A-4147-A177-3AD203B41FA5}">
                      <a16:colId xmlns:a16="http://schemas.microsoft.com/office/drawing/2014/main" val="2091305946"/>
                    </a:ext>
                  </a:extLst>
                </a:gridCol>
                <a:gridCol w="1296585">
                  <a:extLst>
                    <a:ext uri="{9D8B030D-6E8A-4147-A177-3AD203B41FA5}">
                      <a16:colId xmlns:a16="http://schemas.microsoft.com/office/drawing/2014/main" val="4135572832"/>
                    </a:ext>
                  </a:extLst>
                </a:gridCol>
                <a:gridCol w="698161">
                  <a:extLst>
                    <a:ext uri="{9D8B030D-6E8A-4147-A177-3AD203B41FA5}">
                      <a16:colId xmlns:a16="http://schemas.microsoft.com/office/drawing/2014/main" val="4282573085"/>
                    </a:ext>
                  </a:extLst>
                </a:gridCol>
                <a:gridCol w="1196848">
                  <a:extLst>
                    <a:ext uri="{9D8B030D-6E8A-4147-A177-3AD203B41FA5}">
                      <a16:colId xmlns:a16="http://schemas.microsoft.com/office/drawing/2014/main" val="684086047"/>
                    </a:ext>
                  </a:extLst>
                </a:gridCol>
              </a:tblGrid>
              <a:tr h="25210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scenario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trains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Injected p/b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373933"/>
                  </a:ext>
                </a:extLst>
              </a:tr>
              <a:tr h="21161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scrubbing week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2022 scrubbing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4x72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2.00E+11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544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typical week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00F2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2022 operation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00F2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4x48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00F2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1.67E+11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00F2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080907"/>
                  </a:ext>
                </a:extLst>
              </a:tr>
              <a:tr h="211614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2022 MD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4x72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2.22E+11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142507"/>
                  </a:ext>
                </a:extLst>
              </a:tr>
              <a:tr h="211614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767718"/>
                  </a:ext>
                </a:extLst>
              </a:tr>
              <a:tr h="21161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scrubbing week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2023 scrubbing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4x72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2.60E+11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642373"/>
                  </a:ext>
                </a:extLst>
              </a:tr>
              <a:tr h="21161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typical week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2023 operation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4x48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2.00E+11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440416"/>
                  </a:ext>
                </a:extLst>
              </a:tr>
              <a:tr h="211614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2023 MD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4x72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2.56E+11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3452242"/>
                  </a:ext>
                </a:extLst>
              </a:tr>
              <a:tr h="211614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9814689"/>
                  </a:ext>
                </a:extLst>
              </a:tr>
              <a:tr h="21161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typical week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2024 operation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4x48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2.00E+11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007904"/>
                  </a:ext>
                </a:extLst>
              </a:tr>
              <a:tr h="211614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2024 MD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4x72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2.56E+11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463641"/>
                  </a:ext>
                </a:extLst>
              </a:tr>
            </a:tbl>
          </a:graphicData>
        </a:graphic>
      </p:graphicFrame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C71779AF-C8D4-428A-941A-A48E1ECE1E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4"/>
          <a:stretch/>
        </p:blipFill>
        <p:spPr>
          <a:xfrm>
            <a:off x="8610600" y="3488513"/>
            <a:ext cx="3546190" cy="282892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0FDB5C-0C03-4B6D-B47E-59AE20D08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</p:spTree>
    <p:extLst>
      <p:ext uri="{BB962C8B-B14F-4D97-AF65-F5344CB8AC3E}">
        <p14:creationId xmlns:p14="http://schemas.microsoft.com/office/powerpoint/2010/main" val="247721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64FC6-4CC1-4CDB-B813-AC1AB966185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CC826-06FE-4AAB-AA6B-7D7EF3E24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4369"/>
            <a:ext cx="10515600" cy="3626592"/>
          </a:xfrm>
        </p:spPr>
        <p:txBody>
          <a:bodyPr/>
          <a:lstStyle/>
          <a:p>
            <a:r>
              <a:rPr lang="en-CH" dirty="0"/>
              <a:t>Introduction</a:t>
            </a:r>
          </a:p>
          <a:p>
            <a:endParaRPr lang="en-US" dirty="0"/>
          </a:p>
          <a:p>
            <a:endParaRPr lang="en-CH" dirty="0"/>
          </a:p>
          <a:p>
            <a:r>
              <a:rPr lang="en-CH" dirty="0">
                <a:solidFill>
                  <a:srgbClr val="FF0000"/>
                </a:solidFill>
              </a:rPr>
              <a:t>Benchmarks of impedance model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CH" dirty="0">
                <a:solidFill>
                  <a:srgbClr val="FF0000"/>
                </a:solidFill>
              </a:rPr>
              <a:t>mpedance optimization</a:t>
            </a:r>
          </a:p>
          <a:p>
            <a:endParaRPr lang="en-US" dirty="0"/>
          </a:p>
          <a:p>
            <a:endParaRPr lang="en-CH" dirty="0"/>
          </a:p>
          <a:p>
            <a:r>
              <a:rPr lang="en-CH" dirty="0"/>
              <a:t>Impedance measurements on the final assembly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B6818-B060-44AF-8CB2-46922A2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246F5-7D9E-4362-B8D6-DBCA4D41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C. Zannini - IWG #</a:t>
            </a:r>
            <a:r>
              <a:rPr lang="en-CH" dirty="0"/>
              <a:t>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551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F2A90F9-DDF4-4F64-80FC-059522D43DCF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MKPL beam induced heating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30E9F0-D1D4-42AE-929D-8B168253D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A criticality of the MKPL at LIU intensities was predicted already in 2013 </a:t>
            </a:r>
            <a:r>
              <a:rPr lang="en-GB" sz="32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GB" sz="3200" dirty="0">
                <a:solidFill>
                  <a:prstClr val="black"/>
                </a:solidFill>
                <a:latin typeface="Calibri"/>
                <a:hlinkClick r:id="rId2"/>
              </a:rPr>
              <a:t>slides</a:t>
            </a:r>
            <a:r>
              <a:rPr lang="en-GB" sz="32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algn="just"/>
            <a:endParaRPr lang="en-CH" dirty="0"/>
          </a:p>
          <a:p>
            <a:pPr algn="just"/>
            <a:r>
              <a:rPr lang="en-CH" dirty="0"/>
              <a:t>First observation of heating during 2014 scrubbing run in good agreement with the expectation from the model</a:t>
            </a:r>
          </a:p>
          <a:p>
            <a:pPr algn="just"/>
            <a:endParaRPr lang="en-CH" dirty="0"/>
          </a:p>
          <a:p>
            <a:pPr algn="just"/>
            <a:r>
              <a:rPr lang="en-CH" dirty="0"/>
              <a:t>Possible mitigations of the MKP beam induced heating investigated from the beginning of 2015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- IWG #64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38136-68A8-4BDA-944A-6C2862B7D33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37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4422</TotalTime>
  <Words>1294</Words>
  <Application>Microsoft Office PowerPoint</Application>
  <PresentationFormat>Grand écran</PresentationFormat>
  <Paragraphs>256</Paragraphs>
  <Slides>30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Equation</vt:lpstr>
      <vt:lpstr>Summary of low heating MKP-L impedance studies</vt:lpstr>
      <vt:lpstr>Overview</vt:lpstr>
      <vt:lpstr>Overview</vt:lpstr>
      <vt:lpstr>Présentation PowerPoint</vt:lpstr>
      <vt:lpstr>Présentation PowerPoint</vt:lpstr>
      <vt:lpstr>Présentation PowerPoint</vt:lpstr>
      <vt:lpstr>MKPL beam induced heating</vt:lpstr>
      <vt:lpstr>Overview</vt:lpstr>
      <vt:lpstr>MKPL beam induced heating</vt:lpstr>
      <vt:lpstr>MKP impedance reduction</vt:lpstr>
      <vt:lpstr>MKP impedance validation</vt:lpstr>
      <vt:lpstr>Issue experienced during HV test</vt:lpstr>
      <vt:lpstr>Design optimization</vt:lpstr>
      <vt:lpstr>Design optimization</vt:lpstr>
      <vt:lpstr>Design optimization: test on vetronite box</vt:lpstr>
      <vt:lpstr>Design optimization: test on vetronite box</vt:lpstr>
      <vt:lpstr>Design optimization: test on vetronite box</vt:lpstr>
      <vt:lpstr>Comparing measurements and simulations: Test on V3 serigraphy</vt:lpstr>
      <vt:lpstr>Comparing measurements and simulations: Test on V4 serigraphy</vt:lpstr>
      <vt:lpstr>Beam induced power loss</vt:lpstr>
      <vt:lpstr>Overview</vt:lpstr>
      <vt:lpstr>MKPL impedance measurements on the final assembly: all individual modules and full assembly</vt:lpstr>
      <vt:lpstr>MKPL impedance measurements on the final assembly: all individual modules and full assembly</vt:lpstr>
      <vt:lpstr>Beam induced power loss on the final assembly</vt:lpstr>
      <vt:lpstr>Summary</vt:lpstr>
      <vt:lpstr>Thank you for the attention</vt:lpstr>
      <vt:lpstr>MKPL impedance measurements on the final assembly: transverse impedance</vt:lpstr>
      <vt:lpstr>Beam induced power loss</vt:lpstr>
      <vt:lpstr>MKPL impedance measurements on the final assembly: all individual modules and full assembly</vt:lpstr>
      <vt:lpstr>Power loss in kickers along cycle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Highlights 2022</dc:title>
  <dc:creator>Carlo Zannini</dc:creator>
  <cp:lastModifiedBy>Carlo Zannini</cp:lastModifiedBy>
  <cp:revision>279</cp:revision>
  <dcterms:created xsi:type="dcterms:W3CDTF">2021-12-13T08:41:45Z</dcterms:created>
  <dcterms:modified xsi:type="dcterms:W3CDTF">2022-10-04T13:18:30Z</dcterms:modified>
</cp:coreProperties>
</file>