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4" r:id="rId6"/>
    <p:sldId id="257" r:id="rId7"/>
    <p:sldId id="266" r:id="rId8"/>
    <p:sldId id="267" r:id="rId9"/>
    <p:sldId id="261" r:id="rId10"/>
    <p:sldId id="258" r:id="rId11"/>
    <p:sldId id="259" r:id="rId12"/>
    <p:sldId id="265" r:id="rId13"/>
    <p:sldId id="26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54" autoAdjust="0"/>
    <p:restoredTop sz="94660"/>
  </p:normalViewPr>
  <p:slideViewPr>
    <p:cSldViewPr snapToGrid="0">
      <p:cViewPr varScale="1">
        <p:scale>
          <a:sx n="193" d="100"/>
          <a:sy n="193" d="100"/>
        </p:scale>
        <p:origin x="16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6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618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572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723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72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284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7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70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36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92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87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A10F2-0860-4AF4-B456-AE06961AE34A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F85F8-EE8E-4E5E-A81C-FA61510367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07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416" y="1769747"/>
            <a:ext cx="4027870" cy="2416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905" y="144247"/>
            <a:ext cx="115767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 concave mandrel assembly</a:t>
            </a:r>
          </a:p>
          <a:p>
            <a:endParaRPr lang="en-US" dirty="0" smtClean="0"/>
          </a:p>
          <a:p>
            <a:r>
              <a:rPr lang="en-US" dirty="0" smtClean="0"/>
              <a:t>We had delivery issues of carbon, finally could start preparing a couple weeks ago but also have some other projects now.</a:t>
            </a:r>
          </a:p>
          <a:p>
            <a:r>
              <a:rPr lang="en-US" dirty="0"/>
              <a:t>H</a:t>
            </a:r>
            <a:r>
              <a:rPr lang="en-US" dirty="0" smtClean="0"/>
              <a:t>ope to be ready in a 3-4 weeks (sorry)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6895" y="1759062"/>
            <a:ext cx="2193686" cy="46579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568" y="1769747"/>
            <a:ext cx="2869835" cy="47385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416" y="4482814"/>
            <a:ext cx="4036210" cy="20436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4284" y="1769747"/>
            <a:ext cx="2482611" cy="4657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49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438816" y="3126486"/>
            <a:ext cx="3972300" cy="27476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698" y="124373"/>
            <a:ext cx="107524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 to get a consistent gluing contact, researching now with small sections gluing under vacuum </a:t>
            </a:r>
            <a:r>
              <a:rPr lang="en-US" dirty="0" err="1" smtClean="0"/>
              <a:t>e.t.c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2512 </a:t>
            </a:r>
            <a:r>
              <a:rPr lang="en-US" dirty="0" err="1" smtClean="0"/>
              <a:t>smd</a:t>
            </a:r>
            <a:r>
              <a:rPr lang="en-US" dirty="0" smtClean="0"/>
              <a:t> resistor as heater and 0603pt1000 sensor (researching small thermocouples inside) have two </a:t>
            </a:r>
            <a:r>
              <a:rPr lang="en-US" dirty="0" err="1" smtClean="0"/>
              <a:t>strategys</a:t>
            </a:r>
            <a:endParaRPr lang="en-US" dirty="0" smtClean="0"/>
          </a:p>
          <a:p>
            <a:r>
              <a:rPr lang="en-US" dirty="0" smtClean="0"/>
              <a:t>On is with carbon foam and air cooling second is simplified </a:t>
            </a:r>
            <a:r>
              <a:rPr lang="en-US" i="1" dirty="0" smtClean="0"/>
              <a:t>Thermal conductivity measurement </a:t>
            </a:r>
          </a:p>
          <a:p>
            <a:r>
              <a:rPr lang="en-US" i="1" dirty="0" smtClean="0"/>
              <a:t>(ASTM D 5470, E1530, and E1461) </a:t>
            </a:r>
            <a:r>
              <a:rPr lang="en-US" dirty="0" smtClean="0"/>
              <a:t>to see what thermal conductive glue </a:t>
            </a:r>
            <a:r>
              <a:rPr lang="en-US" smtClean="0"/>
              <a:t>+ carbon </a:t>
            </a:r>
            <a:r>
              <a:rPr lang="en-US" dirty="0" err="1" smtClean="0"/>
              <a:t>flece</a:t>
            </a:r>
            <a:r>
              <a:rPr lang="en-US" dirty="0" smtClean="0"/>
              <a:t> /</a:t>
            </a:r>
            <a:r>
              <a:rPr lang="en-US" dirty="0" err="1" smtClean="0"/>
              <a:t>fibre</a:t>
            </a:r>
            <a:r>
              <a:rPr lang="en-US" dirty="0" smtClean="0"/>
              <a:t> is doing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573" y="2514142"/>
            <a:ext cx="4441191" cy="39723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254" y="2514142"/>
            <a:ext cx="4420540" cy="3287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98" y="1650862"/>
            <a:ext cx="953389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We have a bachelor student working on this now , we hope to find a consistent strategy and build a </a:t>
            </a:r>
          </a:p>
          <a:p>
            <a:r>
              <a:rPr lang="en-US" dirty="0" smtClean="0"/>
              <a:t>Full layer in the coming months (BBM xxx?)</a:t>
            </a:r>
          </a:p>
        </p:txBody>
      </p:sp>
    </p:spTree>
    <p:extLst>
      <p:ext uri="{BB962C8B-B14F-4D97-AF65-F5344CB8AC3E}">
        <p14:creationId xmlns:p14="http://schemas.microsoft.com/office/powerpoint/2010/main" val="2676340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39" y="1097084"/>
            <a:ext cx="7696901" cy="3196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1872" y="1375306"/>
            <a:ext cx="3269852" cy="4507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1239" y="4142728"/>
            <a:ext cx="2768970" cy="25323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324" y="4142728"/>
            <a:ext cx="4587915" cy="2640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30209" y="4445032"/>
            <a:ext cx="2223327" cy="23201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139" y="493369"/>
            <a:ext cx="1115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machining done , </a:t>
            </a:r>
            <a:r>
              <a:rPr lang="en-US" dirty="0" err="1" smtClean="0"/>
              <a:t>stil</a:t>
            </a:r>
            <a:r>
              <a:rPr lang="en-US" dirty="0" smtClean="0"/>
              <a:t> need to print parts , first alignment test looks </a:t>
            </a:r>
            <a:r>
              <a:rPr lang="en-US" dirty="0" err="1" smtClean="0"/>
              <a:t>oke</a:t>
            </a:r>
            <a:r>
              <a:rPr lang="en-US" dirty="0" smtClean="0"/>
              <a:t> but need a bit more testing/preparation.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074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799" y="1224555"/>
            <a:ext cx="6124575" cy="3657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293688" y="3786810"/>
            <a:ext cx="2299854" cy="384252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3158" y="1170880"/>
            <a:ext cx="5269206" cy="5160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0244" y="143338"/>
            <a:ext cx="985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had some doubt on lose particles from machining the mandrel. Contacted metaphor For advise. </a:t>
            </a:r>
          </a:p>
          <a:p>
            <a:r>
              <a:rPr lang="en-US" dirty="0" smtClean="0"/>
              <a:t>Updated with a light polish with scotch bright then clean in a pressurized setup with ultrasonic cleaner. </a:t>
            </a:r>
          </a:p>
          <a:p>
            <a:r>
              <a:rPr lang="en-US" dirty="0" smtClean="0"/>
              <a:t>Dry under air pressure in oven 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3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4303" y="135197"/>
            <a:ext cx="5773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note on carbon foam </a:t>
            </a:r>
            <a:r>
              <a:rPr lang="en-US" dirty="0" err="1" smtClean="0"/>
              <a:t>v.s</a:t>
            </a:r>
            <a:r>
              <a:rPr lang="en-US" dirty="0" smtClean="0"/>
              <a:t>. </a:t>
            </a:r>
            <a:r>
              <a:rPr lang="en-US" dirty="0" err="1" smtClean="0"/>
              <a:t>fibre</a:t>
            </a:r>
            <a:r>
              <a:rPr lang="en-US" dirty="0" smtClean="0"/>
              <a:t> for mechanical support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601301"/>
              </p:ext>
            </p:extLst>
          </p:nvPr>
        </p:nvGraphicFramePr>
        <p:xfrm>
          <a:off x="1127438" y="775843"/>
          <a:ext cx="8583354" cy="3346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559">
                  <a:extLst>
                    <a:ext uri="{9D8B030D-6E8A-4147-A177-3AD203B41FA5}">
                      <a16:colId xmlns:a16="http://schemas.microsoft.com/office/drawing/2014/main" val="922525370"/>
                    </a:ext>
                  </a:extLst>
                </a:gridCol>
                <a:gridCol w="1430559">
                  <a:extLst>
                    <a:ext uri="{9D8B030D-6E8A-4147-A177-3AD203B41FA5}">
                      <a16:colId xmlns:a16="http://schemas.microsoft.com/office/drawing/2014/main" val="1107163929"/>
                    </a:ext>
                  </a:extLst>
                </a:gridCol>
                <a:gridCol w="1430559">
                  <a:extLst>
                    <a:ext uri="{9D8B030D-6E8A-4147-A177-3AD203B41FA5}">
                      <a16:colId xmlns:a16="http://schemas.microsoft.com/office/drawing/2014/main" val="1397129118"/>
                    </a:ext>
                  </a:extLst>
                </a:gridCol>
                <a:gridCol w="1539870">
                  <a:extLst>
                    <a:ext uri="{9D8B030D-6E8A-4147-A177-3AD203B41FA5}">
                      <a16:colId xmlns:a16="http://schemas.microsoft.com/office/drawing/2014/main" val="1132865300"/>
                    </a:ext>
                  </a:extLst>
                </a:gridCol>
                <a:gridCol w="1321248">
                  <a:extLst>
                    <a:ext uri="{9D8B030D-6E8A-4147-A177-3AD203B41FA5}">
                      <a16:colId xmlns:a16="http://schemas.microsoft.com/office/drawing/2014/main" val="285553812"/>
                    </a:ext>
                  </a:extLst>
                </a:gridCol>
                <a:gridCol w="1430559">
                  <a:extLst>
                    <a:ext uri="{9D8B030D-6E8A-4147-A177-3AD203B41FA5}">
                      <a16:colId xmlns:a16="http://schemas.microsoft.com/office/drawing/2014/main" val="3364269491"/>
                    </a:ext>
                  </a:extLst>
                </a:gridCol>
              </a:tblGrid>
              <a:tr h="6232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 strength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homogeneity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Ease of working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dimensions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605306"/>
                  </a:ext>
                </a:extLst>
              </a:tr>
              <a:tr h="5217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Carbon foam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sufficient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Longerons</a:t>
                      </a:r>
                      <a:r>
                        <a:rPr lang="en-US" dirty="0" smtClean="0"/>
                        <a:t> Including </a:t>
                      </a:r>
                      <a:r>
                        <a:rPr lang="en-US" dirty="0" err="1" smtClean="0"/>
                        <a:t>glu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aprox</a:t>
                      </a:r>
                      <a:r>
                        <a:rPr lang="en-US" dirty="0" smtClean="0"/>
                        <a:t>  0.66gr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Foam </a:t>
                      </a:r>
                      <a:r>
                        <a:rPr lang="en-US" dirty="0" err="1" smtClean="0"/>
                        <a:t>Oke</a:t>
                      </a:r>
                      <a:r>
                        <a:rPr lang="en-US" baseline="0" dirty="0" smtClean="0"/>
                        <a:t> but a lot mass seems to be in </a:t>
                      </a:r>
                      <a:r>
                        <a:rPr lang="en-US" baseline="0" dirty="0" err="1" smtClean="0"/>
                        <a:t>glu+flece</a:t>
                      </a:r>
                      <a:r>
                        <a:rPr lang="en-US" baseline="0" dirty="0" smtClean="0"/>
                        <a:t>, glue foam interface is irregular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Oke</a:t>
                      </a:r>
                      <a:r>
                        <a:rPr lang="en-US" dirty="0" smtClean="0"/>
                        <a:t>, but delicate +risk of lose</a:t>
                      </a:r>
                    </a:p>
                    <a:p>
                      <a:r>
                        <a:rPr lang="en-US" dirty="0" smtClean="0"/>
                        <a:t>particles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oke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22295"/>
                  </a:ext>
                </a:extLst>
              </a:tr>
              <a:tr h="968931">
                <a:tc>
                  <a:txBody>
                    <a:bodyPr/>
                    <a:lstStyle/>
                    <a:p>
                      <a:r>
                        <a:rPr lang="en-US" dirty="0" smtClean="0"/>
                        <a:t>Carbon </a:t>
                      </a:r>
                      <a:r>
                        <a:rPr lang="en-US" dirty="0" err="1" smtClean="0"/>
                        <a:t>fibre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good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0.29gr with carbon strips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Less zigzag is </a:t>
                      </a:r>
                      <a:r>
                        <a:rPr lang="en-US" baseline="0" dirty="0" err="1" smtClean="0"/>
                        <a:t>aprox</a:t>
                      </a:r>
                      <a:r>
                        <a:rPr lang="en-US" baseline="0" dirty="0" smtClean="0"/>
                        <a:t> 0.07 gr and glue dots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easy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Oke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680084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14" y="4664595"/>
            <a:ext cx="2661558" cy="18604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515292" y="4468638"/>
            <a:ext cx="1834873" cy="2226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185" y="4664594"/>
            <a:ext cx="2522786" cy="15894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7521" y="4664594"/>
            <a:ext cx="2666542" cy="1589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2961" y="4804307"/>
            <a:ext cx="1541448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Only zigzag bends out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8305747" y="4481141"/>
            <a:ext cx="3102393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With added straight carbon bar 2x0.13mm </a:t>
            </a:r>
            <a:r>
              <a:rPr lang="en-US" sz="1200" dirty="0" err="1" smtClean="0"/>
              <a:t>oke</a:t>
            </a:r>
            <a:r>
              <a:rPr lang="en-US" sz="1200" dirty="0" smtClean="0"/>
              <a:t> on r30 Need to test on r24/18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227143" y="5273365"/>
            <a:ext cx="1329464" cy="15476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8059" y="6525007"/>
            <a:ext cx="2155783" cy="27699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err="1" smtClean="0"/>
              <a:t>Glue+flece</a:t>
            </a:r>
            <a:r>
              <a:rPr lang="en-US" sz="1200" dirty="0" smtClean="0"/>
              <a:t> on </a:t>
            </a:r>
            <a:r>
              <a:rPr lang="en-US" sz="1200" dirty="0" err="1" smtClean="0"/>
              <a:t>longeron</a:t>
            </a:r>
            <a:r>
              <a:rPr lang="en-US" sz="1200" dirty="0" smtClean="0"/>
              <a:t> 0.3mm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4892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orsional_stiffnes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210319" y="454729"/>
            <a:ext cx="3197311" cy="5684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813" y="163109"/>
            <a:ext cx="526022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 note on concave mandrel </a:t>
            </a:r>
            <a:r>
              <a:rPr lang="en-US" dirty="0" err="1" smtClean="0"/>
              <a:t>v.s</a:t>
            </a:r>
            <a:r>
              <a:rPr lang="en-US" dirty="0" smtClean="0"/>
              <a:t>. CERN setup</a:t>
            </a:r>
          </a:p>
          <a:p>
            <a:endParaRPr lang="en-US" dirty="0"/>
          </a:p>
          <a:p>
            <a:r>
              <a:rPr lang="en-US" dirty="0" smtClean="0"/>
              <a:t>Concave mandrel:</a:t>
            </a:r>
            <a:endParaRPr lang="en-US" dirty="0"/>
          </a:p>
          <a:p>
            <a:r>
              <a:rPr lang="en-US" dirty="0" smtClean="0"/>
              <a:t>-To be demonstrated</a:t>
            </a:r>
          </a:p>
          <a:p>
            <a:r>
              <a:rPr lang="en-US" dirty="0" smtClean="0"/>
              <a:t>-need to assemble separate self supporting layers</a:t>
            </a:r>
          </a:p>
          <a:p>
            <a:r>
              <a:rPr lang="en-US" dirty="0" smtClean="0"/>
              <a:t>+ seems easy to work with/no cutting of tape</a:t>
            </a:r>
          </a:p>
          <a:p>
            <a:r>
              <a:rPr lang="en-US" dirty="0" smtClean="0"/>
              <a:t>? Bonding probably only on inside if bond after bend</a:t>
            </a:r>
          </a:p>
          <a:p>
            <a:endParaRPr lang="en-US" dirty="0"/>
          </a:p>
          <a:p>
            <a:r>
              <a:rPr lang="en-US" dirty="0" smtClean="0"/>
              <a:t>CERN setup</a:t>
            </a:r>
          </a:p>
          <a:p>
            <a:r>
              <a:rPr lang="en-US" dirty="0" smtClean="0"/>
              <a:t>+ most tested</a:t>
            </a:r>
          </a:p>
          <a:p>
            <a:r>
              <a:rPr lang="en-US" dirty="0" smtClean="0"/>
              <a:t>+ can be used for separate layers or full assembly</a:t>
            </a:r>
          </a:p>
          <a:p>
            <a:r>
              <a:rPr lang="en-US" dirty="0" smtClean="0"/>
              <a:t>-Cutting tape </a:t>
            </a:r>
          </a:p>
          <a:p>
            <a:r>
              <a:rPr lang="en-US" dirty="0" smtClean="0"/>
              <a:t>? Bonding probably only on outside if bond after bend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00357" y="3973934"/>
            <a:ext cx="7087837" cy="258532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On self supporting layers: </a:t>
            </a:r>
          </a:p>
          <a:p>
            <a:endParaRPr lang="en-US" dirty="0"/>
          </a:p>
          <a:p>
            <a:r>
              <a:rPr lang="en-US" dirty="0" smtClean="0"/>
              <a:t>+ full testing before total assembly </a:t>
            </a:r>
          </a:p>
          <a:p>
            <a:endParaRPr lang="en-US" dirty="0"/>
          </a:p>
          <a:p>
            <a:r>
              <a:rPr lang="en-US" dirty="0" smtClean="0"/>
              <a:t>-After comment of </a:t>
            </a:r>
            <a:r>
              <a:rPr lang="en-US" dirty="0" err="1" smtClean="0"/>
              <a:t>corrado</a:t>
            </a:r>
            <a:r>
              <a:rPr lang="en-US" dirty="0" smtClean="0"/>
              <a:t> I </a:t>
            </a:r>
            <a:r>
              <a:rPr lang="en-US" dirty="0" err="1" smtClean="0"/>
              <a:t>lookd</a:t>
            </a:r>
            <a:r>
              <a:rPr lang="en-US" dirty="0" smtClean="0"/>
              <a:t> a bit better at the total assembly</a:t>
            </a:r>
          </a:p>
          <a:p>
            <a:r>
              <a:rPr lang="en-US" dirty="0" smtClean="0"/>
              <a:t>The torsional stiffness of singles layers is low can be improved with additional material but I think it would be hard to assure micron</a:t>
            </a:r>
            <a:r>
              <a:rPr lang="en-GB" dirty="0" smtClean="0"/>
              <a:t> level </a:t>
            </a:r>
            <a:r>
              <a:rPr lang="en-US" dirty="0" smtClean="0"/>
              <a:t>Stability. Final assembly in a stiff carbon shell seems lower risk for dimensional stability.</a:t>
            </a:r>
          </a:p>
        </p:txBody>
      </p:sp>
    </p:spTree>
    <p:extLst>
      <p:ext uri="{BB962C8B-B14F-4D97-AF65-F5344CB8AC3E}">
        <p14:creationId xmlns:p14="http://schemas.microsoft.com/office/powerpoint/2010/main" val="254376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250" y="59313"/>
            <a:ext cx="111365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on breaking silicon,</a:t>
            </a:r>
          </a:p>
          <a:p>
            <a:endParaRPr lang="en-US" dirty="0"/>
          </a:p>
          <a:p>
            <a:r>
              <a:rPr lang="en-US" dirty="0" smtClean="0"/>
              <a:t>As of now we seem to have a success rate of 1/3 with bending and we had at least one case of breaking</a:t>
            </a:r>
          </a:p>
          <a:p>
            <a:r>
              <a:rPr lang="en-US" dirty="0" smtClean="0"/>
              <a:t>Weeks after assembly (</a:t>
            </a:r>
            <a:r>
              <a:rPr lang="en-US" dirty="0" err="1" smtClean="0"/>
              <a:t>utrecht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I assume if we have silicon without edge defects we will have a better success rate. And at least in </a:t>
            </a:r>
            <a:r>
              <a:rPr lang="en-US" dirty="0" err="1" smtClean="0"/>
              <a:t>utrecht</a:t>
            </a:r>
            <a:r>
              <a:rPr lang="en-US" dirty="0" smtClean="0"/>
              <a:t> I seem</a:t>
            </a:r>
          </a:p>
          <a:p>
            <a:r>
              <a:rPr lang="en-US" dirty="0" smtClean="0"/>
              <a:t>To have less failures with bending </a:t>
            </a:r>
            <a:r>
              <a:rPr lang="en-US" dirty="0" err="1" smtClean="0"/>
              <a:t>alpides</a:t>
            </a:r>
            <a:r>
              <a:rPr lang="en-US" dirty="0" smtClean="0"/>
              <a:t> (different dicing/grinding/metal layer’s ? )</a:t>
            </a:r>
          </a:p>
          <a:p>
            <a:endParaRPr lang="en-US" dirty="0"/>
          </a:p>
          <a:p>
            <a:r>
              <a:rPr lang="en-US" dirty="0" smtClean="0"/>
              <a:t>On last R30 assembly i used a “cheat strip” of 30mu </a:t>
            </a:r>
            <a:r>
              <a:rPr lang="en-US" dirty="0" err="1"/>
              <a:t>k</a:t>
            </a:r>
            <a:r>
              <a:rPr lang="en-US" dirty="0" err="1" smtClean="0"/>
              <a:t>apton</a:t>
            </a:r>
            <a:r>
              <a:rPr lang="en-US" dirty="0" smtClean="0"/>
              <a:t> glued to the edges which could be at least a intermediate</a:t>
            </a:r>
          </a:p>
          <a:p>
            <a:r>
              <a:rPr lang="en-US" dirty="0" smtClean="0"/>
              <a:t>Solution (breadboard/</a:t>
            </a:r>
            <a:r>
              <a:rPr lang="en-US" dirty="0" err="1" smtClean="0"/>
              <a:t>engeneering</a:t>
            </a:r>
            <a:r>
              <a:rPr lang="en-US" dirty="0" smtClean="0"/>
              <a:t> modules )current </a:t>
            </a:r>
            <a:r>
              <a:rPr lang="en-US" dirty="0" err="1" smtClean="0"/>
              <a:t>im</a:t>
            </a:r>
            <a:r>
              <a:rPr lang="en-US" dirty="0" smtClean="0"/>
              <a:t> experimenting on scrap silicon it seems when mishandling</a:t>
            </a:r>
          </a:p>
          <a:p>
            <a:r>
              <a:rPr lang="en-US" dirty="0" smtClean="0"/>
              <a:t>The silicon the fractures don’t start at the edge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85" y="3272069"/>
            <a:ext cx="2044899" cy="32487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158" y="3278041"/>
            <a:ext cx="6282974" cy="3242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3315" y="3272068"/>
            <a:ext cx="2148566" cy="32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0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0052" y="47121"/>
            <a:ext cx="999607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Cooling with carbon foam </a:t>
            </a:r>
          </a:p>
          <a:p>
            <a:endParaRPr lang="en-US" dirty="0"/>
          </a:p>
          <a:p>
            <a:r>
              <a:rPr lang="en-US" dirty="0" smtClean="0"/>
              <a:t>rough comparison between Oak ridge and results here note its different foam different glue/solder </a:t>
            </a:r>
            <a:r>
              <a:rPr lang="en-US" dirty="0" err="1" smtClean="0"/>
              <a:t>e.t.c</a:t>
            </a:r>
            <a:r>
              <a:rPr lang="en-US" dirty="0" smtClean="0"/>
              <a:t>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8397" y="1275217"/>
            <a:ext cx="1185696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From :Carbon foams for thermal management </a:t>
            </a:r>
            <a:r>
              <a:rPr lang="en-GB" dirty="0" err="1" smtClean="0"/>
              <a:t>Nidia</a:t>
            </a:r>
            <a:r>
              <a:rPr lang="en-GB" dirty="0" smtClean="0"/>
              <a:t> C. </a:t>
            </a:r>
            <a:r>
              <a:rPr lang="en-GB" dirty="0" err="1" smtClean="0"/>
              <a:t>Gallego</a:t>
            </a:r>
            <a:r>
              <a:rPr lang="en-GB" dirty="0" smtClean="0"/>
              <a:t>*, James W. </a:t>
            </a:r>
            <a:r>
              <a:rPr lang="en-GB" dirty="0" err="1" smtClean="0"/>
              <a:t>Klett</a:t>
            </a:r>
            <a:r>
              <a:rPr lang="en-GB" dirty="0" smtClean="0"/>
              <a:t> </a:t>
            </a:r>
          </a:p>
          <a:p>
            <a:r>
              <a:rPr lang="en-GB" dirty="0" smtClean="0"/>
              <a:t>Carbon Materials Technology Group, Metals and Ceramics Division Oak Ridge National Laboratory, Oak Ridge, TN 37831, USA</a:t>
            </a:r>
          </a:p>
          <a:p>
            <a:r>
              <a:rPr lang="en-GB" dirty="0" smtClean="0"/>
              <a:t>A unique process for the fabrication of high-thermal-conductivity carbon foam was developed at Oak Ridge National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12" y="2396104"/>
            <a:ext cx="4435805" cy="32039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90471" y="5640047"/>
            <a:ext cx="1295233" cy="9492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6203" y="2931870"/>
            <a:ext cx="3632974" cy="26101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459" y="5467032"/>
            <a:ext cx="1275644" cy="956733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789479" y="2396104"/>
            <a:ext cx="40346" cy="4064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868362" y="2388125"/>
            <a:ext cx="7013895" cy="797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41488" y="2605219"/>
            <a:ext cx="87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utrecht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1775" y="2876107"/>
            <a:ext cx="3808404" cy="274815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310139" y="5546929"/>
            <a:ext cx="2842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Aprox</a:t>
            </a:r>
            <a:r>
              <a:rPr lang="en-US" dirty="0" smtClean="0"/>
              <a:t> 2080 W/m^2 K @4ms</a:t>
            </a:r>
          </a:p>
          <a:p>
            <a:r>
              <a:rPr lang="en-US" dirty="0" err="1" smtClean="0"/>
              <a:t>Doubble</a:t>
            </a:r>
            <a:r>
              <a:rPr lang="en-US" dirty="0" smtClean="0"/>
              <a:t> at 10 </a:t>
            </a:r>
            <a:r>
              <a:rPr lang="en-US" dirty="0" err="1" smtClean="0"/>
              <a:t>ms</a:t>
            </a:r>
            <a:r>
              <a:rPr lang="en-US" dirty="0" smtClean="0"/>
              <a:t> !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539557" y="4853890"/>
            <a:ext cx="2039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Smd</a:t>
            </a:r>
            <a:r>
              <a:rPr lang="en-US" dirty="0" smtClean="0"/>
              <a:t> 2512 as heater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9213197" y="4793543"/>
            <a:ext cx="246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Round resistor as heater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8927" y="5492729"/>
            <a:ext cx="1374540" cy="1031729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 rot="19887110">
            <a:off x="10831699" y="6257801"/>
            <a:ext cx="1377878" cy="27699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 err="1" smtClean="0"/>
              <a:t>Verry</a:t>
            </a:r>
            <a:r>
              <a:rPr lang="en-US" sz="1200" dirty="0" smtClean="0"/>
              <a:t> hard to make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26189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385" y="390474"/>
            <a:ext cx="7203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it seems to perform well without hole and a relative large pressure drop</a:t>
            </a:r>
          </a:p>
        </p:txBody>
      </p:sp>
      <p:sp>
        <p:nvSpPr>
          <p:cNvPr id="3" name="Rectangle 2"/>
          <p:cNvSpPr/>
          <p:nvPr/>
        </p:nvSpPr>
        <p:spPr>
          <a:xfrm>
            <a:off x="8648980" y="4115035"/>
            <a:ext cx="2533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20220809_gael.pdf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129" y="2012007"/>
            <a:ext cx="2965647" cy="20288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128" y="4040893"/>
            <a:ext cx="3800259" cy="24664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4385" y="1156592"/>
            <a:ext cx="9690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pressure drop : as long as forces from pressure are confined to cooler the sensor “does not feel it”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906266" y="208227"/>
            <a:ext cx="2717211" cy="57533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5225" y="2012006"/>
            <a:ext cx="2244517" cy="2028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25091" y="5225296"/>
            <a:ext cx="554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supply can be tubes/cones (like </a:t>
            </a:r>
            <a:r>
              <a:rPr lang="en-US" dirty="0" err="1" smtClean="0"/>
              <a:t>gael</a:t>
            </a:r>
            <a:r>
              <a:rPr lang="en-US" dirty="0" smtClean="0"/>
              <a:t> his </a:t>
            </a:r>
            <a:r>
              <a:rPr lang="en-US" dirty="0" err="1" smtClean="0"/>
              <a:t>desing</a:t>
            </a:r>
            <a:r>
              <a:rPr lang="en-US" dirty="0" smtClean="0"/>
              <a:t>) </a:t>
            </a:r>
            <a:r>
              <a:rPr lang="en-US" dirty="0" err="1" smtClean="0"/>
              <a:t>e.t.c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216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3" y="338667"/>
            <a:ext cx="3599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we build something like this ??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74" y="801083"/>
            <a:ext cx="2499088" cy="22517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218" y="801083"/>
            <a:ext cx="2646212" cy="22530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8286" y="801083"/>
            <a:ext cx="3075385" cy="22517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2419" y="801082"/>
            <a:ext cx="3184903" cy="22431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274" y="3145923"/>
            <a:ext cx="2496950" cy="27662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3073" y="3492033"/>
            <a:ext cx="31375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Folding 1 </a:t>
            </a:r>
            <a:r>
              <a:rPr lang="en-US" dirty="0" err="1" smtClean="0"/>
              <a:t>pice</a:t>
            </a:r>
            <a:r>
              <a:rPr lang="en-US" dirty="0" smtClean="0"/>
              <a:t> carbon was not easy next with two </a:t>
            </a:r>
            <a:r>
              <a:rPr lang="en-US" dirty="0" err="1" smtClean="0"/>
              <a:t>pices</a:t>
            </a:r>
            <a:r>
              <a:rPr lang="en-US" dirty="0" smtClean="0"/>
              <a:t> two steps</a:t>
            </a:r>
          </a:p>
          <a:p>
            <a:r>
              <a:rPr lang="en-US" dirty="0" smtClean="0"/>
              <a:t>First inner layer + foam then closing from </a:t>
            </a:r>
            <a:r>
              <a:rPr lang="en-US" dirty="0" smtClean="0"/>
              <a:t>outside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7703" y="3145923"/>
            <a:ext cx="3554832" cy="325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0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041C6AA9608542B82538E7D8B56BAD" ma:contentTypeVersion="13" ma:contentTypeDescription="Create a new document." ma:contentTypeScope="" ma:versionID="4bf5e5a263882f5821f69955337eb853">
  <xsd:schema xmlns:xsd="http://www.w3.org/2001/XMLSchema" xmlns:xs="http://www.w3.org/2001/XMLSchema" xmlns:p="http://schemas.microsoft.com/office/2006/metadata/properties" xmlns:ns3="7559d68a-690b-42be-bc8e-140bd85410f9" xmlns:ns4="39c6d0ce-14b5-4dde-a8ec-535cc90b12a5" targetNamespace="http://schemas.microsoft.com/office/2006/metadata/properties" ma:root="true" ma:fieldsID="6bfa53f23b54a1e16fa793e8f8016ab4" ns3:_="" ns4:_="">
    <xsd:import namespace="7559d68a-690b-42be-bc8e-140bd85410f9"/>
    <xsd:import namespace="39c6d0ce-14b5-4dde-a8ec-535cc90b12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59d68a-690b-42be-bc8e-140bd85410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c6d0ce-14b5-4dde-a8ec-535cc90b12a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4F2F63-2D13-4D03-BF4A-F0CC025895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59d68a-690b-42be-bc8e-140bd85410f9"/>
    <ds:schemaRef ds:uri="39c6d0ce-14b5-4dde-a8ec-535cc90b12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2604A99-C949-4939-A94F-CF9A4CE07F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118D13-4FD6-4869-9858-4C97C58D10EE}">
  <ds:schemaRefs>
    <ds:schemaRef ds:uri="http://schemas.openxmlformats.org/package/2006/metadata/core-properties"/>
    <ds:schemaRef ds:uri="http://schemas.microsoft.com/office/infopath/2007/PartnerControls"/>
    <ds:schemaRef ds:uri="39c6d0ce-14b5-4dde-a8ec-535cc90b12a5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7559d68a-690b-42be-bc8e-140bd85410f9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733</Words>
  <Application>Microsoft Office PowerPoint</Application>
  <PresentationFormat>Widescreen</PresentationFormat>
  <Paragraphs>87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Faculty of Science U.U.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Barthel, R.G.E. (Rene)</dc:creator>
  <cp:lastModifiedBy>Barthel, R.G.E. (Rene)</cp:lastModifiedBy>
  <cp:revision>43</cp:revision>
  <dcterms:created xsi:type="dcterms:W3CDTF">2022-10-04T08:20:36Z</dcterms:created>
  <dcterms:modified xsi:type="dcterms:W3CDTF">2022-10-04T12:17:04Z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0x01010059041C6AA9608542B82538E7D8B56BAD</vt:lpwstr>
  </property>
</Properties>
</file>