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97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13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78B3F8B-FA5B-48AC-ABDD-DD1B80A1A798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954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B3F8B-FA5B-48AC-ABDD-DD1B80A1A798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er 8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141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B3F8B-FA5B-48AC-ABDD-DD1B80A1A798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er 10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22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B3F8B-FA5B-48AC-ABDD-DD1B80A1A798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er 6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038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B3F8B-FA5B-48AC-ABDD-DD1B80A1A798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57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B3F8B-FA5B-48AC-ABDD-DD1B80A1A79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325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B3F8B-FA5B-48AC-ABDD-DD1B80A1A79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676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894DB-8336-4140-2E01-90092A6B98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CD05BD-F55C-43C1-16D6-0D6DC2F208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A342F2-4BDD-BA2D-EDD3-B133CBDFC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6BFCA-6009-4430-A84B-D73B21F880D7}" type="datetimeFigureOut">
              <a:rPr lang="en-US" smtClean="0"/>
              <a:t>18-Oct-22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C6288-7FAC-1BAE-A853-A8D2A1814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C13AF-CC47-E23F-825A-A6A4C1622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B3F8B-FA5B-48AC-ABDD-DD1B80A1A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042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D78B3F8B-FA5B-48AC-ABDD-DD1B80A1A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047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C49C5E-8472-0627-AF25-B6EBDBB477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MQXFB02 test plan discussion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31458A5-FCAD-F8D7-BE13-48F65DB8C4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F. Mangiarotti on behalf of the test team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3EA8B9E-006D-B8B7-A07D-4AE85CA95E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2022.10.18</a:t>
            </a:r>
          </a:p>
        </p:txBody>
      </p:sp>
    </p:spTree>
    <p:extLst>
      <p:ext uri="{BB962C8B-B14F-4D97-AF65-F5344CB8AC3E}">
        <p14:creationId xmlns:p14="http://schemas.microsoft.com/office/powerpoint/2010/main" val="3785641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97D03-2E67-52A7-DBDA-711CB2DEA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Duration – CD1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9DBB3EB-A2ED-A06F-2D32-A2B4E1449B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5878033"/>
              </p:ext>
            </p:extLst>
          </p:nvPr>
        </p:nvGraphicFramePr>
        <p:xfrm>
          <a:off x="815975" y="1219200"/>
          <a:ext cx="10560046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8578">
                  <a:extLst>
                    <a:ext uri="{9D8B030D-6E8A-4147-A177-3AD203B41FA5}">
                      <a16:colId xmlns:a16="http://schemas.microsoft.com/office/drawing/2014/main" val="2092895652"/>
                    </a:ext>
                  </a:extLst>
                </a:gridCol>
                <a:gridCol w="1508578">
                  <a:extLst>
                    <a:ext uri="{9D8B030D-6E8A-4147-A177-3AD203B41FA5}">
                      <a16:colId xmlns:a16="http://schemas.microsoft.com/office/drawing/2014/main" val="1853943285"/>
                    </a:ext>
                  </a:extLst>
                </a:gridCol>
                <a:gridCol w="1508578">
                  <a:extLst>
                    <a:ext uri="{9D8B030D-6E8A-4147-A177-3AD203B41FA5}">
                      <a16:colId xmlns:a16="http://schemas.microsoft.com/office/drawing/2014/main" val="2105520018"/>
                    </a:ext>
                  </a:extLst>
                </a:gridCol>
                <a:gridCol w="1508578">
                  <a:extLst>
                    <a:ext uri="{9D8B030D-6E8A-4147-A177-3AD203B41FA5}">
                      <a16:colId xmlns:a16="http://schemas.microsoft.com/office/drawing/2014/main" val="1015826961"/>
                    </a:ext>
                  </a:extLst>
                </a:gridCol>
                <a:gridCol w="1508578">
                  <a:extLst>
                    <a:ext uri="{9D8B030D-6E8A-4147-A177-3AD203B41FA5}">
                      <a16:colId xmlns:a16="http://schemas.microsoft.com/office/drawing/2014/main" val="3192290865"/>
                    </a:ext>
                  </a:extLst>
                </a:gridCol>
                <a:gridCol w="1508578">
                  <a:extLst>
                    <a:ext uri="{9D8B030D-6E8A-4147-A177-3AD203B41FA5}">
                      <a16:colId xmlns:a16="http://schemas.microsoft.com/office/drawing/2014/main" val="3747929804"/>
                    </a:ext>
                  </a:extLst>
                </a:gridCol>
                <a:gridCol w="1508578">
                  <a:extLst>
                    <a:ext uri="{9D8B030D-6E8A-4147-A177-3AD203B41FA5}">
                      <a16:colId xmlns:a16="http://schemas.microsoft.com/office/drawing/2014/main" val="24403476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Week 44</a:t>
                      </a:r>
                    </a:p>
                    <a:p>
                      <a:r>
                        <a:rPr lang="en-US" sz="2000" dirty="0"/>
                        <a:t>31.10-4.11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Week 45</a:t>
                      </a:r>
                    </a:p>
                    <a:p>
                      <a:r>
                        <a:rPr lang="en-US" sz="2000" dirty="0"/>
                        <a:t>7-11.11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Week 46</a:t>
                      </a:r>
                    </a:p>
                    <a:p>
                      <a:r>
                        <a:rPr lang="en-US" sz="2000" dirty="0"/>
                        <a:t>14-18.11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Week 47</a:t>
                      </a:r>
                    </a:p>
                    <a:p>
                      <a:r>
                        <a:rPr lang="en-US" sz="2000" dirty="0"/>
                        <a:t>21-25.11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Week 48</a:t>
                      </a:r>
                    </a:p>
                    <a:p>
                      <a:r>
                        <a:rPr lang="en-US" sz="2000" dirty="0"/>
                        <a:t>28.11-2.12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Week 49</a:t>
                      </a:r>
                    </a:p>
                    <a:p>
                      <a:r>
                        <a:rPr lang="en-US" sz="2000" dirty="0"/>
                        <a:t>5-9.12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Week 50</a:t>
                      </a:r>
                    </a:p>
                    <a:p>
                      <a:r>
                        <a:rPr lang="en-US" sz="2000" dirty="0"/>
                        <a:t>12-16.12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88851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2000" dirty="0"/>
                        <a:t>Reception: 31.10</a:t>
                      </a:r>
                    </a:p>
                    <a:p>
                      <a:r>
                        <a:rPr lang="en-US" sz="2000" dirty="0"/>
                        <a:t>Mechanical setup</a:t>
                      </a:r>
                    </a:p>
                    <a:p>
                      <a:r>
                        <a:rPr lang="en-US" sz="2000" dirty="0"/>
                        <a:t>Warm initial tests</a:t>
                      </a:r>
                    </a:p>
                    <a:p>
                      <a:endParaRPr lang="en-US" sz="2000" dirty="0"/>
                    </a:p>
                    <a:p>
                      <a:r>
                        <a:rPr lang="en-US" sz="2000" dirty="0"/>
                        <a:t>Cool down start: 11.11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LT149 </a:t>
                      </a:r>
                      <a:r>
                        <a:rPr lang="en-US" sz="2000" dirty="0" err="1"/>
                        <a:t>commis</a:t>
                      </a:r>
                      <a:r>
                        <a:rPr lang="en-US" sz="2000" dirty="0"/>
                        <a:t>.</a:t>
                      </a:r>
                    </a:p>
                    <a:p>
                      <a:r>
                        <a:rPr lang="en-US" sz="2000" dirty="0"/>
                        <a:t>Electrical tests</a:t>
                      </a:r>
                    </a:p>
                    <a:p>
                      <a:r>
                        <a:rPr lang="en-US" sz="2000" dirty="0"/>
                        <a:t>Protection 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Tests 1.9 K:</a:t>
                      </a:r>
                    </a:p>
                    <a:p>
                      <a:r>
                        <a:rPr lang="en-US" sz="2000" dirty="0"/>
                        <a:t>Training</a:t>
                      </a:r>
                    </a:p>
                    <a:p>
                      <a:r>
                        <a:rPr lang="en-US" sz="2000" dirty="0"/>
                        <a:t>Endurance</a:t>
                      </a:r>
                    </a:p>
                    <a:p>
                      <a:r>
                        <a:rPr lang="en-US" sz="2000" dirty="0"/>
                        <a:t>RR studies</a:t>
                      </a:r>
                    </a:p>
                    <a:p>
                      <a:r>
                        <a:rPr lang="en-US" sz="2000" dirty="0"/>
                        <a:t>VI,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Tests 4.5 K:</a:t>
                      </a:r>
                    </a:p>
                    <a:p>
                      <a:r>
                        <a:rPr lang="en-US" sz="2000" dirty="0"/>
                        <a:t>Training</a:t>
                      </a:r>
                    </a:p>
                    <a:p>
                      <a:r>
                        <a:rPr lang="en-US" sz="2000" dirty="0"/>
                        <a:t>RR studies</a:t>
                      </a:r>
                    </a:p>
                    <a:p>
                      <a:r>
                        <a:rPr lang="en-US" sz="2000" dirty="0"/>
                        <a:t>VI</a:t>
                      </a:r>
                    </a:p>
                    <a:p>
                      <a:endParaRPr lang="en-US" sz="2000" dirty="0"/>
                    </a:p>
                    <a:p>
                      <a:r>
                        <a:rPr lang="en-US" sz="2000" dirty="0"/>
                        <a:t>1.9 K:</a:t>
                      </a:r>
                    </a:p>
                    <a:p>
                      <a:r>
                        <a:rPr lang="en-US" sz="2000" dirty="0"/>
                        <a:t>Current cycles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Tests 1.9 K:</a:t>
                      </a:r>
                    </a:p>
                    <a:p>
                      <a:r>
                        <a:rPr lang="en-US" sz="2000" dirty="0"/>
                        <a:t>Current cycles</a:t>
                      </a:r>
                    </a:p>
                    <a:p>
                      <a:endParaRPr lang="en-US" sz="2000" dirty="0"/>
                    </a:p>
                    <a:p>
                      <a:r>
                        <a:rPr lang="en-US" sz="2000" dirty="0"/>
                        <a:t>Verification: RR, VI</a:t>
                      </a:r>
                    </a:p>
                    <a:p>
                      <a:r>
                        <a:rPr lang="en-US" sz="2000" dirty="0"/>
                        <a:t>Final tests</a:t>
                      </a:r>
                    </a:p>
                    <a:p>
                      <a:endParaRPr lang="en-US" sz="2000" dirty="0"/>
                    </a:p>
                    <a:p>
                      <a:r>
                        <a:rPr lang="en-US" sz="2000" dirty="0"/>
                        <a:t>Warm up starts: 9.12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Latest warmup day: 13.12 8 am</a:t>
                      </a:r>
                    </a:p>
                    <a:p>
                      <a:endParaRPr lang="en-US" sz="2000" dirty="0"/>
                    </a:p>
                    <a:p>
                      <a:r>
                        <a:rPr lang="en-US" sz="2000" dirty="0" err="1"/>
                        <a:t>Cryo</a:t>
                      </a:r>
                      <a:r>
                        <a:rPr lang="en-US" sz="2000" dirty="0"/>
                        <a:t> plant stops on 14.12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969258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7F3AADF-14D8-9BCB-2E33-5965AC358A6F}"/>
              </a:ext>
            </a:extLst>
          </p:cNvPr>
          <p:cNvSpPr txBox="1"/>
          <p:nvPr/>
        </p:nvSpPr>
        <p:spPr>
          <a:xfrm>
            <a:off x="2823063" y="5059680"/>
            <a:ext cx="698139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Risks of delays: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Delivery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Cool down – ideally over the weekend, otherwise up to +1 week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Unexpected issues – can easily add 1-2 weeks</a:t>
            </a:r>
          </a:p>
          <a:p>
            <a:endParaRPr lang="en-US" dirty="0"/>
          </a:p>
          <a:p>
            <a:r>
              <a:rPr lang="en-US" dirty="0"/>
              <a:t>Note: the tests in week 49 could be done in the second cool down</a:t>
            </a:r>
          </a:p>
        </p:txBody>
      </p:sp>
    </p:spTree>
    <p:extLst>
      <p:ext uri="{BB962C8B-B14F-4D97-AF65-F5344CB8AC3E}">
        <p14:creationId xmlns:p14="http://schemas.microsoft.com/office/powerpoint/2010/main" val="2973008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0B40E-7D45-332A-0EF2-317A66F4C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special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01667-E3E3-C4A6-0242-6EEF4C2C7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1"/>
            <a:ext cx="6108583" cy="4906963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/>
              <a:t>Trimmed powering</a:t>
            </a:r>
          </a:p>
          <a:p>
            <a:pPr lvl="1" algn="l"/>
            <a:r>
              <a:rPr lang="en-US" dirty="0"/>
              <a:t>In case one coil is limited, we could power the other three at higher current</a:t>
            </a:r>
          </a:p>
          <a:p>
            <a:pPr lvl="1" algn="l"/>
            <a:r>
              <a:rPr lang="en-US" dirty="0"/>
              <a:t>Tested in BP2, “improved” by having double CLIQ leads between each coil pair</a:t>
            </a:r>
          </a:p>
          <a:p>
            <a:pPr lvl="1" algn="l"/>
            <a:r>
              <a:rPr lang="en-US" dirty="0"/>
              <a:t>All required equipment available between EPC and MSC-TM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B077D335-8802-6D45-6854-573D6505E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4583" y="900000"/>
            <a:ext cx="5015891" cy="523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697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998E9-251A-C501-F6CB-AE0929CF4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the test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69622-4FCB-2C25-C5B5-28A9CBB7A6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 fontScale="77500" lnSpcReduction="20000"/>
          </a:bodyPr>
          <a:lstStyle/>
          <a:p>
            <a:pPr algn="l"/>
            <a:r>
              <a:rPr lang="en-US" dirty="0"/>
              <a:t>At warm				 </a:t>
            </a:r>
            <a:r>
              <a:rPr lang="en-US" i="1" dirty="0">
                <a:highlight>
                  <a:srgbClr val="FFFF00"/>
                </a:highlight>
              </a:rPr>
              <a:t>2 weeks</a:t>
            </a:r>
          </a:p>
          <a:p>
            <a:pPr lvl="1" algn="l"/>
            <a:r>
              <a:rPr lang="en-US" dirty="0"/>
              <a:t>HV test</a:t>
            </a:r>
          </a:p>
          <a:p>
            <a:pPr lvl="1" algn="l"/>
            <a:r>
              <a:rPr lang="en-US" dirty="0"/>
              <a:t>Other electrical tests</a:t>
            </a:r>
          </a:p>
          <a:p>
            <a:pPr lvl="1" algn="l"/>
            <a:r>
              <a:rPr lang="en-US" dirty="0"/>
              <a:t>Pressure/Leak test</a:t>
            </a:r>
          </a:p>
          <a:p>
            <a:pPr lvl="1" algn="l"/>
            <a:r>
              <a:rPr lang="en-US" dirty="0"/>
              <a:t>SG &amp; FOP tests</a:t>
            </a:r>
          </a:p>
          <a:p>
            <a:pPr algn="l"/>
            <a:r>
              <a:rPr lang="en-US" dirty="0"/>
              <a:t>Cool down			 </a:t>
            </a:r>
            <a:r>
              <a:rPr lang="en-US" i="1" dirty="0">
                <a:highlight>
                  <a:srgbClr val="FFFF00"/>
                </a:highlight>
              </a:rPr>
              <a:t>3-4 days</a:t>
            </a:r>
          </a:p>
          <a:p>
            <a:pPr lvl="1" algn="l"/>
            <a:r>
              <a:rPr lang="en-US" dirty="0"/>
              <a:t>LT </a:t>
            </a:r>
            <a:r>
              <a:rPr lang="en-US" dirty="0" err="1"/>
              <a:t>commis</a:t>
            </a:r>
            <a:r>
              <a:rPr lang="en-US" dirty="0"/>
              <a:t> at 4.5 K</a:t>
            </a:r>
          </a:p>
          <a:p>
            <a:pPr algn="l"/>
            <a:r>
              <a:rPr lang="en-US" dirty="0"/>
              <a:t>Preparation (1.9 K)    </a:t>
            </a:r>
            <a:r>
              <a:rPr lang="en-US" i="1" dirty="0">
                <a:highlight>
                  <a:srgbClr val="FFFF00"/>
                </a:highlight>
              </a:rPr>
              <a:t>1 week</a:t>
            </a:r>
          </a:p>
          <a:p>
            <a:pPr lvl="1" algn="l"/>
            <a:r>
              <a:rPr lang="en-US" dirty="0"/>
              <a:t>HV tests</a:t>
            </a:r>
          </a:p>
          <a:p>
            <a:pPr lvl="1" algn="l"/>
            <a:r>
              <a:rPr lang="en-US" dirty="0"/>
              <a:t>Other electrical tests</a:t>
            </a:r>
          </a:p>
          <a:p>
            <a:pPr lvl="1" algn="l"/>
            <a:r>
              <a:rPr lang="en-US" dirty="0"/>
              <a:t>Magnetic measurements</a:t>
            </a:r>
          </a:p>
          <a:p>
            <a:pPr lvl="1" algn="l"/>
            <a:r>
              <a:rPr lang="en-US" dirty="0"/>
              <a:t>Protection Check</a:t>
            </a:r>
          </a:p>
          <a:p>
            <a:pPr algn="l"/>
            <a:r>
              <a:rPr lang="en-US" dirty="0"/>
              <a:t>Power tests</a:t>
            </a:r>
          </a:p>
          <a:p>
            <a:pPr lvl="1" algn="l"/>
            <a:r>
              <a:rPr lang="en-US" dirty="0"/>
              <a:t>Training + 50 A/s</a:t>
            </a:r>
          </a:p>
          <a:p>
            <a:pPr lvl="1" algn="l"/>
            <a:r>
              <a:rPr lang="en-US" dirty="0"/>
              <a:t>VI measurements</a:t>
            </a:r>
          </a:p>
          <a:p>
            <a:pPr lvl="1" algn="l"/>
            <a:r>
              <a:rPr lang="en-US" dirty="0"/>
              <a:t>Splice measurements</a:t>
            </a:r>
          </a:p>
          <a:p>
            <a:pPr lvl="1" algn="l"/>
            <a:r>
              <a:rPr lang="en-US" dirty="0"/>
              <a:t>Magnetic measurements</a:t>
            </a:r>
          </a:p>
          <a:p>
            <a:pPr lvl="1" algn="l"/>
            <a:r>
              <a:rPr lang="en-US" dirty="0"/>
              <a:t>Fatigue tests (cycling)</a:t>
            </a:r>
          </a:p>
          <a:p>
            <a:pPr algn="l"/>
            <a:r>
              <a:rPr lang="en-US" dirty="0"/>
              <a:t>Warm up</a:t>
            </a:r>
          </a:p>
          <a:p>
            <a:pPr lvl="1" algn="l"/>
            <a:r>
              <a:rPr lang="en-US" dirty="0"/>
              <a:t>RRR measurement</a:t>
            </a:r>
          </a:p>
          <a:p>
            <a:pPr algn="l"/>
            <a:r>
              <a:rPr lang="en-US" dirty="0"/>
              <a:t>At warm, final</a:t>
            </a:r>
          </a:p>
          <a:p>
            <a:pPr lvl="1" algn="l"/>
            <a:r>
              <a:rPr lang="en-US" dirty="0"/>
              <a:t>HV test</a:t>
            </a:r>
          </a:p>
          <a:p>
            <a:pPr lvl="1" algn="l"/>
            <a:r>
              <a:rPr lang="en-US" dirty="0"/>
              <a:t>Other electrical tests</a:t>
            </a:r>
          </a:p>
          <a:p>
            <a:pPr lvl="1"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36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F6B93-F8AA-0F28-F3B9-1D9A2F39C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 tests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DBBC4767-07C6-6F10-8536-29FBDF442D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352895"/>
              </p:ext>
            </p:extLst>
          </p:nvPr>
        </p:nvGraphicFramePr>
        <p:xfrm>
          <a:off x="816000" y="1133082"/>
          <a:ext cx="10560000" cy="2006029"/>
        </p:xfrm>
        <a:graphic>
          <a:graphicData uri="http://schemas.openxmlformats.org/drawingml/2006/table">
            <a:tbl>
              <a:tblPr firstRow="1" firstCol="1" bandRow="1"/>
              <a:tblGrid>
                <a:gridCol w="1695936">
                  <a:extLst>
                    <a:ext uri="{9D8B030D-6E8A-4147-A177-3AD203B41FA5}">
                      <a16:colId xmlns:a16="http://schemas.microsoft.com/office/drawing/2014/main" val="2683648460"/>
                    </a:ext>
                  </a:extLst>
                </a:gridCol>
                <a:gridCol w="1953176">
                  <a:extLst>
                    <a:ext uri="{9D8B030D-6E8A-4147-A177-3AD203B41FA5}">
                      <a16:colId xmlns:a16="http://schemas.microsoft.com/office/drawing/2014/main" val="2556468325"/>
                    </a:ext>
                  </a:extLst>
                </a:gridCol>
                <a:gridCol w="1103754">
                  <a:extLst>
                    <a:ext uri="{9D8B030D-6E8A-4147-A177-3AD203B41FA5}">
                      <a16:colId xmlns:a16="http://schemas.microsoft.com/office/drawing/2014/main" val="363938983"/>
                    </a:ext>
                  </a:extLst>
                </a:gridCol>
                <a:gridCol w="2132254">
                  <a:extLst>
                    <a:ext uri="{9D8B030D-6E8A-4147-A177-3AD203B41FA5}">
                      <a16:colId xmlns:a16="http://schemas.microsoft.com/office/drawing/2014/main" val="306129803"/>
                    </a:ext>
                  </a:extLst>
                </a:gridCol>
                <a:gridCol w="1695936">
                  <a:extLst>
                    <a:ext uri="{9D8B030D-6E8A-4147-A177-3AD203B41FA5}">
                      <a16:colId xmlns:a16="http://schemas.microsoft.com/office/drawing/2014/main" val="2032016967"/>
                    </a:ext>
                  </a:extLst>
                </a:gridCol>
                <a:gridCol w="998976">
                  <a:extLst>
                    <a:ext uri="{9D8B030D-6E8A-4147-A177-3AD203B41FA5}">
                      <a16:colId xmlns:a16="http://schemas.microsoft.com/office/drawing/2014/main" val="3014359098"/>
                    </a:ext>
                  </a:extLst>
                </a:gridCol>
                <a:gridCol w="979968">
                  <a:extLst>
                    <a:ext uri="{9D8B030D-6E8A-4147-A177-3AD203B41FA5}">
                      <a16:colId xmlns:a16="http://schemas.microsoft.com/office/drawing/2014/main" val="127044915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Voltage [V] applied during 2 min in test bench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5805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Polarity +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Polarity -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Warm initial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1.9 K LHe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 K, 1.3 bar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GHe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Warm Final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Imax [uA]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06929"/>
                  </a:ext>
                </a:extLst>
              </a:tr>
              <a:tr h="221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Coil-CLIQ-QH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Ground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370/1100/</a:t>
                      </a:r>
                      <a:r>
                        <a:rPr lang="en-GB" sz="16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1840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850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9342680"/>
                  </a:ext>
                </a:extLst>
              </a:tr>
              <a:tr h="221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Coil-CLIQ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QH-Ground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370/1100/</a:t>
                      </a:r>
                      <a:r>
                        <a:rPr lang="en-GB" sz="16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1840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850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0726102"/>
                  </a:ext>
                </a:extLst>
              </a:tr>
              <a:tr h="221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QH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Coil-CLIQ-Ground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460/1300/</a:t>
                      </a: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2300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850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3357566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Cryogenic Heater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Ground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675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729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TT821, TT822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Ground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59750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EF04A20-8D10-2D18-8357-9F20BC8A5927}"/>
              </a:ext>
            </a:extLst>
          </p:cNvPr>
          <p:cNvSpPr txBox="1"/>
          <p:nvPr/>
        </p:nvSpPr>
        <p:spPr>
          <a:xfrm>
            <a:off x="816000" y="3374972"/>
            <a:ext cx="6096000" cy="9682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Note: during the MQXFBP3 some inconsistencies were detected in the values for Coil vs QH-ground, which are now corrected. Values changed are in italics.</a:t>
            </a:r>
          </a:p>
        </p:txBody>
      </p:sp>
    </p:spTree>
    <p:extLst>
      <p:ext uri="{BB962C8B-B14F-4D97-AF65-F5344CB8AC3E}">
        <p14:creationId xmlns:p14="http://schemas.microsoft.com/office/powerpoint/2010/main" val="2598914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CC712-A68B-002D-0BD4-500C07B56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electrical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58ED4A-AD05-09CA-FE6B-B2EC42B5EE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dirty="0"/>
              <a:t>Coil, QH resistance measurement</a:t>
            </a:r>
          </a:p>
          <a:p>
            <a:pPr algn="l"/>
            <a:r>
              <a:rPr lang="en-US" dirty="0"/>
              <a:t>Voltage taps continuity &amp; resistance measurement </a:t>
            </a:r>
          </a:p>
          <a:p>
            <a:pPr algn="l"/>
            <a:r>
              <a:rPr lang="en-US" dirty="0"/>
              <a:t>Frequency transfer function: full magnet, each coil, each coil pair; coils vs QH, coils vs </a:t>
            </a:r>
            <a:r>
              <a:rPr lang="en-US" dirty="0" err="1"/>
              <a:t>Gnd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each QH to the other QHs</a:t>
            </a:r>
          </a:p>
          <a:p>
            <a:pPr lvl="1" algn="l"/>
            <a:r>
              <a:rPr lang="en-US" dirty="0"/>
              <a:t>Q to Mateusz, Ludovic, Susana: </a:t>
            </a:r>
            <a:r>
              <a:rPr lang="en-US" dirty="0">
                <a:solidFill>
                  <a:srgbClr val="FF0000"/>
                </a:solidFill>
              </a:rPr>
              <a:t>are coils vs QH, coils vs </a:t>
            </a:r>
            <a:r>
              <a:rPr lang="en-US" dirty="0" err="1">
                <a:solidFill>
                  <a:srgbClr val="FF0000"/>
                </a:solidFill>
              </a:rPr>
              <a:t>Gnd</a:t>
            </a:r>
            <a:r>
              <a:rPr lang="en-US" dirty="0">
                <a:solidFill>
                  <a:srgbClr val="FF0000"/>
                </a:solidFill>
              </a:rPr>
              <a:t> measurements interesting to have for all magnets?</a:t>
            </a:r>
          </a:p>
          <a:p>
            <a:pPr lvl="2" algn="l"/>
            <a:r>
              <a:rPr lang="en-US" dirty="0">
                <a:solidFill>
                  <a:srgbClr val="FF0000"/>
                </a:solidFill>
              </a:rPr>
              <a:t>Indication of QH degradation (or not)</a:t>
            </a:r>
          </a:p>
          <a:p>
            <a:pPr algn="l"/>
            <a:r>
              <a:rPr lang="en-US" dirty="0"/>
              <a:t>Capacitive discharge: full magnet, each coil, each coil pair</a:t>
            </a:r>
          </a:p>
          <a:p>
            <a:pPr algn="l"/>
            <a:r>
              <a:rPr lang="en-US" dirty="0"/>
              <a:t>CLIQ leads resistance measurement</a:t>
            </a:r>
          </a:p>
          <a:p>
            <a:pPr lvl="1" algn="l"/>
            <a:r>
              <a:rPr lang="en-US" dirty="0"/>
              <a:t>Q to Emmanuele: </a:t>
            </a:r>
            <a:r>
              <a:rPr lang="en-US" dirty="0">
                <a:solidFill>
                  <a:srgbClr val="FF0000"/>
                </a:solidFill>
              </a:rPr>
              <a:t>is this measurement interesting?</a:t>
            </a:r>
          </a:p>
          <a:p>
            <a:pPr lvl="2" algn="l"/>
            <a:r>
              <a:rPr lang="en-US" dirty="0">
                <a:solidFill>
                  <a:srgbClr val="FF0000"/>
                </a:solidFill>
              </a:rPr>
              <a:t>Once/twice per configuration</a:t>
            </a:r>
          </a:p>
        </p:txBody>
      </p:sp>
    </p:spTree>
    <p:extLst>
      <p:ext uri="{BB962C8B-B14F-4D97-AF65-F5344CB8AC3E}">
        <p14:creationId xmlns:p14="http://schemas.microsoft.com/office/powerpoint/2010/main" val="4196354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67763-C009-772B-FB7C-36C00E445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Pressure/Leak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F79AC-772E-C224-5917-4D3B43F0C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16 bar in the cold mass</a:t>
            </a:r>
          </a:p>
          <a:p>
            <a:pPr algn="l"/>
            <a:r>
              <a:rPr lang="en-US" dirty="0"/>
              <a:t>16 bar </a:t>
            </a:r>
            <a:r>
              <a:rPr lang="en-US" dirty="0">
                <a:solidFill>
                  <a:srgbClr val="FF0000"/>
                </a:solidFill>
              </a:rPr>
              <a:t>in the thermal screen?</a:t>
            </a:r>
          </a:p>
          <a:p>
            <a:pPr lvl="1" algn="l"/>
            <a:r>
              <a:rPr lang="en-US" dirty="0">
                <a:solidFill>
                  <a:srgbClr val="FF0000"/>
                </a:solidFill>
              </a:rPr>
              <a:t>OK, it can go to 25 bar</a:t>
            </a:r>
          </a:p>
          <a:p>
            <a:pPr algn="l"/>
            <a:r>
              <a:rPr lang="en-US" dirty="0"/>
              <a:t>Q for Herve, Michael: </a:t>
            </a:r>
            <a:r>
              <a:rPr lang="en-US" dirty="0">
                <a:solidFill>
                  <a:srgbClr val="FF0000"/>
                </a:solidFill>
              </a:rPr>
              <a:t>do we need to validate the leak rate of the SG and FOP feedthrough?</a:t>
            </a:r>
          </a:p>
          <a:p>
            <a:pPr lvl="1" algn="l"/>
            <a:r>
              <a:rPr lang="en-US" dirty="0">
                <a:solidFill>
                  <a:srgbClr val="FF0000"/>
                </a:solidFill>
              </a:rPr>
              <a:t>SG validated, FOP only leak, good to monitor during CD – to be confirmed if possible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218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D85D4-E760-3A04-673F-C1EB01318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 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1B06A-F03D-C2B7-97F4-A78213FF2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dirty="0"/>
              <a:t>Expected duration: ~3 days</a:t>
            </a:r>
          </a:p>
          <a:p>
            <a:pPr algn="l"/>
            <a:r>
              <a:rPr lang="en-US" dirty="0"/>
              <a:t>Q to Remi, Gabriella, Nicolas: </a:t>
            </a:r>
            <a:r>
              <a:rPr lang="en-US" dirty="0">
                <a:solidFill>
                  <a:srgbClr val="FF0000"/>
                </a:solidFill>
              </a:rPr>
              <a:t>how long do we need to commission the level sensor in the cold mass?</a:t>
            </a:r>
          </a:p>
          <a:p>
            <a:pPr lvl="1" algn="l"/>
            <a:r>
              <a:rPr lang="en-US" dirty="0">
                <a:solidFill>
                  <a:srgbClr val="FF0000"/>
                </a:solidFill>
              </a:rPr>
              <a:t>Important to keep the time slot – 1 h if all ok, otherwise ~days</a:t>
            </a:r>
          </a:p>
          <a:p>
            <a:pPr algn="l"/>
            <a:r>
              <a:rPr lang="en-US" dirty="0"/>
              <a:t>Q to Herve, Michael: </a:t>
            </a:r>
            <a:r>
              <a:rPr lang="en-US" dirty="0">
                <a:solidFill>
                  <a:srgbClr val="FF0000"/>
                </a:solidFill>
              </a:rPr>
              <a:t>do we need leak rate measurements to validate SG/FOP feedthrough?</a:t>
            </a:r>
          </a:p>
        </p:txBody>
      </p:sp>
    </p:spTree>
    <p:extLst>
      <p:ext uri="{BB962C8B-B14F-4D97-AF65-F5344CB8AC3E}">
        <p14:creationId xmlns:p14="http://schemas.microsoft.com/office/powerpoint/2010/main" val="4199098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CF90E-35CE-898D-2095-99E4C5B36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 at 1.9 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1ED05-34B8-895D-132B-C0421ABD45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dirty="0"/>
              <a:t>Magnetic measurements: test at 2 kA and 8 kA</a:t>
            </a:r>
          </a:p>
          <a:p>
            <a:pPr lvl="1" algn="l"/>
            <a:r>
              <a:rPr lang="en-US" dirty="0"/>
              <a:t>Q to Susana, Lucio: </a:t>
            </a:r>
            <a:r>
              <a:rPr lang="en-US" dirty="0">
                <a:solidFill>
                  <a:srgbClr val="FF0000"/>
                </a:solidFill>
              </a:rPr>
              <a:t>can we remove the 2 kA test? OK</a:t>
            </a:r>
          </a:p>
          <a:p>
            <a:pPr lvl="1" algn="l"/>
            <a:r>
              <a:rPr lang="en-US" dirty="0"/>
              <a:t>Q to Susana, Lucio: </a:t>
            </a:r>
            <a:r>
              <a:rPr lang="en-US" dirty="0">
                <a:solidFill>
                  <a:srgbClr val="FF0000"/>
                </a:solidFill>
              </a:rPr>
              <a:t>is this interesting to keep for the series? Yes for virgin magnets</a:t>
            </a:r>
          </a:p>
          <a:p>
            <a:pPr algn="l"/>
            <a:r>
              <a:rPr lang="en-US" dirty="0"/>
              <a:t>Protection checks</a:t>
            </a:r>
          </a:p>
          <a:p>
            <a:pPr lvl="1" algn="l"/>
            <a:r>
              <a:rPr lang="en-US" dirty="0"/>
              <a:t>QH, CLIQ triggers without current</a:t>
            </a:r>
          </a:p>
          <a:p>
            <a:pPr lvl="1" algn="l"/>
            <a:r>
              <a:rPr lang="en-US" dirty="0"/>
              <a:t>Single QH triggers at 2.9, 3.1 kA</a:t>
            </a:r>
          </a:p>
          <a:p>
            <a:pPr lvl="1" algn="l"/>
            <a:r>
              <a:rPr lang="en-US" dirty="0"/>
              <a:t>CLIQ trigger at 3.3 kA (QH delayed)</a:t>
            </a:r>
          </a:p>
          <a:p>
            <a:pPr lvl="1" algn="l"/>
            <a:r>
              <a:rPr lang="en-US" dirty="0"/>
              <a:t>Full protection trigger at 8.1 kA</a:t>
            </a:r>
          </a:p>
          <a:p>
            <a:pPr algn="l"/>
            <a:r>
              <a:rPr lang="en-US" dirty="0"/>
              <a:t>Low current splice measurement: proposed to be removed, keeping the full current test – </a:t>
            </a:r>
            <a:r>
              <a:rPr lang="en-US" dirty="0">
                <a:solidFill>
                  <a:srgbClr val="FF0000"/>
                </a:solidFill>
              </a:rPr>
              <a:t>any objections? NO</a:t>
            </a:r>
          </a:p>
          <a:p>
            <a:pPr lvl="1"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312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E2A20-F1F2-1C78-BAC3-B1FBC5600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tests at 1.9 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90CBC-D3EF-3A79-2868-B1A31E2AD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US" dirty="0"/>
              <a:t>Training at 20 A/s to 16.53 kA</a:t>
            </a:r>
          </a:p>
          <a:p>
            <a:pPr algn="l"/>
            <a:r>
              <a:rPr lang="en-US" dirty="0"/>
              <a:t>Endurance: 8-12 h at 16.23 kA -- OK</a:t>
            </a:r>
          </a:p>
          <a:p>
            <a:pPr algn="l"/>
            <a:r>
              <a:rPr lang="en-US" dirty="0"/>
              <a:t>Ramp rate studies: 50 A/s </a:t>
            </a:r>
          </a:p>
          <a:p>
            <a:pPr lvl="1" algn="l"/>
            <a:r>
              <a:rPr lang="en-US" dirty="0">
                <a:solidFill>
                  <a:srgbClr val="FF0000"/>
                </a:solidFill>
              </a:rPr>
              <a:t>Baseline but option to sacrifice</a:t>
            </a:r>
            <a:r>
              <a:rPr lang="en-US" dirty="0"/>
              <a:t>: 100, 150, 200 A/s with a change of the PC settings</a:t>
            </a:r>
          </a:p>
          <a:p>
            <a:pPr algn="l"/>
            <a:r>
              <a:rPr lang="en-US" dirty="0"/>
              <a:t>VI measurements: 30 min plateau at 14 kA, then 5 min plateaus every 100 A with 1 A/s ramps</a:t>
            </a:r>
          </a:p>
          <a:p>
            <a:pPr algn="l"/>
            <a:r>
              <a:rPr lang="en-US" dirty="0"/>
              <a:t>Magnetic measurements (+ splice measurements):</a:t>
            </a:r>
          </a:p>
          <a:p>
            <a:pPr lvl="1" algn="l"/>
            <a:r>
              <a:rPr lang="en-US" dirty="0"/>
              <a:t>With rotating shaft: stair-step, machine cycles, ramp rate</a:t>
            </a:r>
          </a:p>
          <a:p>
            <a:pPr lvl="1" algn="l"/>
            <a:r>
              <a:rPr lang="en-US" dirty="0"/>
              <a:t>With stretched wire: nominal field, angle and magnetic center</a:t>
            </a:r>
          </a:p>
          <a:p>
            <a:pPr algn="l"/>
            <a:r>
              <a:rPr lang="en-US" dirty="0"/>
              <a:t>Current cycles: from 8.1 to 16.23 kA and back, at 50 A/s (target: 300)</a:t>
            </a:r>
          </a:p>
          <a:p>
            <a:pPr algn="l"/>
            <a:r>
              <a:rPr lang="en-US" dirty="0">
                <a:solidFill>
                  <a:srgbClr val="FF0000"/>
                </a:solidFill>
              </a:rPr>
              <a:t>Q: other tests?</a:t>
            </a:r>
          </a:p>
        </p:txBody>
      </p:sp>
    </p:spTree>
    <p:extLst>
      <p:ext uri="{BB962C8B-B14F-4D97-AF65-F5344CB8AC3E}">
        <p14:creationId xmlns:p14="http://schemas.microsoft.com/office/powerpoint/2010/main" val="4272121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E2A20-F1F2-1C78-BAC3-B1FBC5600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tests at 4.5 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90CBC-D3EF-3A79-2868-B1A31E2AD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dirty="0"/>
              <a:t>Training verification at 20 A/s to 16.53 kA</a:t>
            </a:r>
          </a:p>
          <a:p>
            <a:pPr algn="l"/>
            <a:r>
              <a:rPr lang="en-US" strike="sngStrike" dirty="0">
                <a:solidFill>
                  <a:schemeClr val="bg1">
                    <a:lumMod val="85000"/>
                  </a:schemeClr>
                </a:solidFill>
              </a:rPr>
              <a:t>Endurance: 8-12 h at 16.23 kA</a:t>
            </a:r>
          </a:p>
          <a:p>
            <a:pPr algn="l"/>
            <a:r>
              <a:rPr lang="en-US" dirty="0"/>
              <a:t>Ramp rate studies: 50 A/s </a:t>
            </a:r>
          </a:p>
          <a:p>
            <a:pPr lvl="1" algn="l"/>
            <a:r>
              <a:rPr lang="en-US" dirty="0">
                <a:solidFill>
                  <a:srgbClr val="FF0000"/>
                </a:solidFill>
              </a:rPr>
              <a:t>Baseline but option to sacrifice </a:t>
            </a:r>
            <a:r>
              <a:rPr lang="en-US" dirty="0"/>
              <a:t>: 100, 150, 200 A/s with a change of the PC settings</a:t>
            </a:r>
          </a:p>
          <a:p>
            <a:pPr algn="l"/>
            <a:r>
              <a:rPr lang="en-US" dirty="0"/>
              <a:t>VI measurements: 30 min plateau at 13 kA, then 5 min plateaus every 100 A with 1 A/s ramps (to be adapted)</a:t>
            </a:r>
          </a:p>
          <a:p>
            <a:pPr algn="l"/>
            <a:r>
              <a:rPr lang="en-US" dirty="0">
                <a:solidFill>
                  <a:srgbClr val="FF0000"/>
                </a:solidFill>
              </a:rPr>
              <a:t>Magnetic measurements (only B02) </a:t>
            </a:r>
            <a:r>
              <a:rPr lang="en-US" strike="sngStrike" dirty="0">
                <a:solidFill>
                  <a:schemeClr val="bg1">
                    <a:lumMod val="85000"/>
                  </a:schemeClr>
                </a:solidFill>
              </a:rPr>
              <a:t>(+ splice measurements):</a:t>
            </a:r>
          </a:p>
          <a:p>
            <a:pPr lvl="1" algn="l"/>
            <a:r>
              <a:rPr lang="en-US" strike="sngStrike" dirty="0">
                <a:solidFill>
                  <a:schemeClr val="bg1">
                    <a:lumMod val="85000"/>
                  </a:schemeClr>
                </a:solidFill>
              </a:rPr>
              <a:t>With rotating shaft: </a:t>
            </a:r>
            <a:r>
              <a:rPr lang="en-US" dirty="0">
                <a:solidFill>
                  <a:srgbClr val="FF0000"/>
                </a:solidFill>
              </a:rPr>
              <a:t>stair-step</a:t>
            </a:r>
            <a:r>
              <a:rPr lang="en-US" strike="sngStrike" dirty="0">
                <a:solidFill>
                  <a:schemeClr val="bg1">
                    <a:lumMod val="85000"/>
                  </a:schemeClr>
                </a:solidFill>
              </a:rPr>
              <a:t>, machine cycles, ramp rate</a:t>
            </a:r>
          </a:p>
          <a:p>
            <a:pPr lvl="1" algn="l"/>
            <a:r>
              <a:rPr lang="en-US" strike="sngStrike" dirty="0">
                <a:solidFill>
                  <a:schemeClr val="bg1">
                    <a:lumMod val="85000"/>
                  </a:schemeClr>
                </a:solidFill>
              </a:rPr>
              <a:t>With stretched wire: nominal field, angle and magnetic center</a:t>
            </a:r>
          </a:p>
          <a:p>
            <a:pPr algn="l"/>
            <a:r>
              <a:rPr lang="en-US" strike="sngStrike" dirty="0">
                <a:solidFill>
                  <a:schemeClr val="bg1">
                    <a:lumMod val="85000"/>
                  </a:schemeClr>
                </a:solidFill>
              </a:rPr>
              <a:t>Current cycles: from 8.1 to 16.23 kA and back, at 50 A/s</a:t>
            </a:r>
          </a:p>
          <a:p>
            <a:pPr algn="l"/>
            <a:r>
              <a:rPr lang="en-US" dirty="0">
                <a:solidFill>
                  <a:srgbClr val="FF0000"/>
                </a:solidFill>
              </a:rPr>
              <a:t>Q: other tests?</a:t>
            </a:r>
          </a:p>
        </p:txBody>
      </p:sp>
    </p:spTree>
    <p:extLst>
      <p:ext uri="{BB962C8B-B14F-4D97-AF65-F5344CB8AC3E}">
        <p14:creationId xmlns:p14="http://schemas.microsoft.com/office/powerpoint/2010/main" val="317689119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" id="{C5D86E36-CFFE-4149-B856-9D3B5E66FBD6}" vid="{196B2FA9-7DA3-41C3-9C1B-BF9B535E51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</Template>
  <TotalTime>145</TotalTime>
  <Words>976</Words>
  <Application>Microsoft Office PowerPoint</Application>
  <PresentationFormat>Widescreen</PresentationFormat>
  <Paragraphs>177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HiLumi</vt:lpstr>
      <vt:lpstr>MQXFB02 test plan discussion</vt:lpstr>
      <vt:lpstr>Summary of the test plan</vt:lpstr>
      <vt:lpstr>HV tests</vt:lpstr>
      <vt:lpstr>Other electrical tests</vt:lpstr>
      <vt:lpstr>Pressure/Leak test</vt:lpstr>
      <vt:lpstr>Cool down</vt:lpstr>
      <vt:lpstr>Preparation at 1.9 K</vt:lpstr>
      <vt:lpstr>Power tests at 1.9 K</vt:lpstr>
      <vt:lpstr>Power tests at 4.5 K</vt:lpstr>
      <vt:lpstr>Duration – CD1</vt:lpstr>
      <vt:lpstr>Potential special tests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MQXFB02 test plan discussion</dc:title>
  <dc:creator>Franco Julio Mangiarotti</dc:creator>
  <cp:lastModifiedBy>Franco Julio Mangiarotti</cp:lastModifiedBy>
  <cp:revision>4</cp:revision>
  <dcterms:created xsi:type="dcterms:W3CDTF">2022-10-17T12:33:48Z</dcterms:created>
  <dcterms:modified xsi:type="dcterms:W3CDTF">2022-10-18T09:17:59Z</dcterms:modified>
</cp:coreProperties>
</file>