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305" r:id="rId4"/>
    <p:sldId id="263" r:id="rId5"/>
    <p:sldId id="306" r:id="rId6"/>
    <p:sldId id="30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BAB"/>
    <a:srgbClr val="B3BC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56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12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46949-1945-4AD7-AC54-60BDEE7C4706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8AD17-93E4-4321-BFB0-B1EBDD4E5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47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123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682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919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60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419601" y="6225068"/>
            <a:ext cx="486188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494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419601" y="6225068"/>
            <a:ext cx="486188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252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419601" y="6225068"/>
            <a:ext cx="486188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50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RADWG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94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limesurvey.web.cern.ch/569923?lang=en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1618889" y="186134"/>
            <a:ext cx="8833449" cy="46891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4340" y="1868029"/>
            <a:ext cx="10795723" cy="2802414"/>
          </a:xfrm>
        </p:spPr>
        <p:txBody>
          <a:bodyPr/>
          <a:lstStyle/>
          <a:p>
            <a:r>
              <a:rPr lang="en-GB" dirty="0"/>
              <a:t>RADWG Workshop (05/10/22)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3613" y="4787940"/>
            <a:ext cx="9144000" cy="1655762"/>
          </a:xfrm>
        </p:spPr>
        <p:txBody>
          <a:bodyPr/>
          <a:lstStyle/>
          <a:p>
            <a:r>
              <a:rPr lang="en-GB" dirty="0"/>
              <a:t>Salvatore Danzeca BE-CEM-EPR</a:t>
            </a:r>
          </a:p>
          <a:p>
            <a:r>
              <a:rPr lang="en-GB" dirty="0"/>
              <a:t>Manoel Barros Marin SY-BI-BP</a:t>
            </a:r>
          </a:p>
          <a:p>
            <a:r>
              <a:rPr lang="en-GB" dirty="0"/>
              <a:t>on behalf of the RADWG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</a:t>
            </a:r>
            <a:r>
              <a:rPr lang="en-CH" dirty="0"/>
              <a:t>/</a:t>
            </a:r>
            <a:r>
              <a:rPr lang="en-GB" dirty="0"/>
              <a:t>1</a:t>
            </a:r>
            <a:r>
              <a:rPr lang="en-CH" dirty="0"/>
              <a:t>0/2022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4276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838" y="63200"/>
            <a:ext cx="10515600" cy="1325563"/>
          </a:xfrm>
        </p:spPr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865" y="1388763"/>
            <a:ext cx="10779935" cy="4351338"/>
          </a:xfrm>
        </p:spPr>
        <p:txBody>
          <a:bodyPr>
            <a:normAutofit/>
          </a:bodyPr>
          <a:lstStyle/>
          <a:p>
            <a:r>
              <a:rPr lang="en-GB" b="1" dirty="0"/>
              <a:t>Introduction</a:t>
            </a:r>
          </a:p>
          <a:p>
            <a:r>
              <a:rPr lang="en-GB" b="1" dirty="0"/>
              <a:t>Activities Overview</a:t>
            </a:r>
            <a:r>
              <a:rPr lang="en-GB" dirty="0"/>
              <a:t> by Rudy Ferraro</a:t>
            </a:r>
          </a:p>
          <a:p>
            <a:r>
              <a:rPr lang="en-GB" b="1" dirty="0"/>
              <a:t>LHC Oxygen level sensor (EN-AA-AS) </a:t>
            </a:r>
            <a:r>
              <a:rPr lang="en-GB" dirty="0"/>
              <a:t>by Andrea </a:t>
            </a:r>
            <a:r>
              <a:rPr lang="en-GB" dirty="0" err="1"/>
              <a:t>Lippiello</a:t>
            </a:r>
            <a:r>
              <a:rPr lang="en-GB" dirty="0"/>
              <a:t> et al. </a:t>
            </a:r>
          </a:p>
          <a:p>
            <a:r>
              <a:rPr lang="en-GB" b="1" dirty="0"/>
              <a:t>CMS Muon DT On detector (EP-UCM) </a:t>
            </a:r>
            <a:r>
              <a:rPr lang="en-GB" dirty="0"/>
              <a:t>by Cristina Fernandez Bedoya</a:t>
            </a:r>
            <a:endParaRPr lang="en-CH" dirty="0"/>
          </a:p>
          <a:p>
            <a:r>
              <a:rPr lang="en-GB" b="1" dirty="0"/>
              <a:t>Open Questions</a:t>
            </a:r>
            <a:endParaRPr lang="en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</a:t>
            </a:r>
            <a:r>
              <a:rPr lang="en-CH" dirty="0"/>
              <a:t>/</a:t>
            </a:r>
            <a:r>
              <a:rPr lang="en-GB" dirty="0"/>
              <a:t>1</a:t>
            </a:r>
            <a:r>
              <a:rPr lang="en-CH" dirty="0"/>
              <a:t>0/2022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695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</a:t>
            </a:r>
            <a:r>
              <a:rPr lang="en-CH" dirty="0"/>
              <a:t>/</a:t>
            </a:r>
            <a:r>
              <a:rPr lang="en-GB" dirty="0"/>
              <a:t>1</a:t>
            </a:r>
            <a:r>
              <a:rPr lang="en-CH" dirty="0"/>
              <a:t>0/2022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824519" y="305347"/>
            <a:ext cx="10515600" cy="741780"/>
          </a:xfrm>
        </p:spPr>
        <p:txBody>
          <a:bodyPr/>
          <a:lstStyle/>
          <a:p>
            <a:r>
              <a:rPr lang="en-GB" b="1" dirty="0"/>
              <a:t>CHARM 2022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3035B9A-71E7-4E6D-ABC0-B7B37E757AC0}"/>
              </a:ext>
            </a:extLst>
          </p:cNvPr>
          <p:cNvSpPr txBox="1">
            <a:spLocks/>
          </p:cNvSpPr>
          <p:nvPr/>
        </p:nvSpPr>
        <p:spPr>
          <a:xfrm>
            <a:off x="0" y="1954607"/>
            <a:ext cx="10358438" cy="53077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5963" lvl="1" indent="-268288"/>
            <a:endParaRPr lang="en-GB" sz="1600" b="1" dirty="0">
              <a:solidFill>
                <a:srgbClr val="FF0000"/>
              </a:solidFill>
            </a:endParaRPr>
          </a:p>
          <a:p>
            <a:pPr marL="715963" lvl="1" indent="-268288"/>
            <a:r>
              <a:rPr lang="en-GB" sz="2800" dirty="0"/>
              <a:t>1 slot = 1 Week</a:t>
            </a:r>
          </a:p>
          <a:p>
            <a:pPr marL="715963" lvl="1" indent="-268288"/>
            <a:r>
              <a:rPr lang="en-GB" sz="2800" dirty="0"/>
              <a:t>6 slots remaining</a:t>
            </a:r>
          </a:p>
          <a:p>
            <a:pPr marL="715963" lvl="1" indent="-268288"/>
            <a:r>
              <a:rPr lang="en-GB" sz="2800" dirty="0"/>
              <a:t>All slots are fully booked</a:t>
            </a:r>
          </a:p>
          <a:p>
            <a:pPr marL="1074738" lvl="2" indent="-358775">
              <a:buFont typeface="Wingdings" panose="05000000000000000000" pitchFamily="2" charset="2"/>
              <a:buChar char="§"/>
            </a:pPr>
            <a:r>
              <a:rPr lang="en-GB" sz="2600" dirty="0"/>
              <a:t>10 users booked until end of the year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62"/>
          <a:stretch/>
        </p:blipFill>
        <p:spPr>
          <a:xfrm>
            <a:off x="8364127" y="305347"/>
            <a:ext cx="3645825" cy="3540210"/>
          </a:xfrm>
          <a:prstGeom prst="rect">
            <a:avLst/>
          </a:prstGeom>
        </p:spPr>
      </p:pic>
      <p:pic>
        <p:nvPicPr>
          <p:cNvPr id="12" name="Picture 11" descr="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1" y="144289"/>
            <a:ext cx="1589317" cy="1806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935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803" y="-54934"/>
            <a:ext cx="10515600" cy="1325563"/>
          </a:xfrm>
        </p:spPr>
        <p:txBody>
          <a:bodyPr/>
          <a:lstStyle/>
          <a:p>
            <a:r>
              <a:rPr lang="en-GB" baseline="30000" dirty="0"/>
              <a:t>60</a:t>
            </a:r>
            <a:r>
              <a:rPr lang="en-GB" dirty="0"/>
              <a:t>Co facility @ 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01" y="1082780"/>
            <a:ext cx="7290568" cy="3959947"/>
          </a:xfrm>
        </p:spPr>
        <p:txBody>
          <a:bodyPr>
            <a:normAutofit/>
          </a:bodyPr>
          <a:lstStyle/>
          <a:p>
            <a:r>
              <a:rPr lang="en-GB" sz="2400" dirty="0"/>
              <a:t>The CC60 facility has been maintained</a:t>
            </a:r>
          </a:p>
          <a:p>
            <a:r>
              <a:rPr lang="en-GB" sz="2400" dirty="0"/>
              <a:t>First commissioning done yesterday (04/10/22)</a:t>
            </a:r>
          </a:p>
          <a:p>
            <a:r>
              <a:rPr lang="en-GB" sz="2400" dirty="0"/>
              <a:t>User run start from next week</a:t>
            </a:r>
          </a:p>
          <a:p>
            <a:pPr lvl="1"/>
            <a:r>
              <a:rPr lang="en-GB" sz="2000" dirty="0"/>
              <a:t>Technical meeting will be organised next week</a:t>
            </a:r>
          </a:p>
          <a:p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14" name="Picture 7_1"/>
          <p:cNvPicPr/>
          <p:nvPr/>
        </p:nvPicPr>
        <p:blipFill>
          <a:blip r:embed="rId2"/>
          <a:stretch/>
        </p:blipFill>
        <p:spPr>
          <a:xfrm>
            <a:off x="723479" y="105323"/>
            <a:ext cx="1119960" cy="817200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7EB315-5D76-0A71-2E9D-498998BDE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6654" y="0"/>
            <a:ext cx="4325346" cy="614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658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854FB-563F-6C41-2569-D84A0DBED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Radiation-Tolerant Power Supply Survey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DC220-B3CD-7C16-1D9F-D798B6EF6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90391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Goal: Review the current situation regarding the use of low voltage power supplies under radiation within the ATS with the objective to identify standardization opportunities</a:t>
            </a:r>
          </a:p>
          <a:p>
            <a:endParaRPr lang="en-GB" dirty="0"/>
          </a:p>
          <a:p>
            <a:r>
              <a:rPr lang="en-GB" dirty="0"/>
              <a:t>Scope: </a:t>
            </a:r>
          </a:p>
          <a:p>
            <a:pPr lvl="1"/>
            <a:r>
              <a:rPr lang="en-GB" dirty="0"/>
              <a:t>All types of low-voltage supplies under radiation</a:t>
            </a:r>
          </a:p>
          <a:p>
            <a:pPr lvl="2"/>
            <a:r>
              <a:rPr lang="en-GB" dirty="0"/>
              <a:t>Linear/switched, AC/DC, and DC/DC , Homemade/COTS</a:t>
            </a:r>
          </a:p>
          <a:p>
            <a:pPr lvl="2"/>
            <a:endParaRPr lang="en-GB" dirty="0"/>
          </a:p>
          <a:p>
            <a:r>
              <a:rPr lang="en-GB" dirty="0"/>
              <a:t>It should be filled per each project</a:t>
            </a:r>
          </a:p>
          <a:p>
            <a:endParaRPr lang="en-GB" dirty="0"/>
          </a:p>
          <a:p>
            <a:r>
              <a:rPr lang="en-GB" dirty="0"/>
              <a:t>Result to be presented at the RADWG on Wednesday 12 October (please, fill it before that date).</a:t>
            </a:r>
          </a:p>
          <a:p>
            <a:endParaRPr lang="en-GB" dirty="0"/>
          </a:p>
          <a:p>
            <a:r>
              <a:rPr lang="en-GB" dirty="0"/>
              <a:t>Link to survey: </a:t>
            </a:r>
            <a:r>
              <a:rPr lang="en-GB" sz="1800" u="none" strike="noStrike" dirty="0">
                <a:solidFill>
                  <a:srgbClr val="214F7E"/>
                </a:solidFill>
                <a:effectLst/>
                <a:latin typeface="Helvetica Neue"/>
                <a:ea typeface="Calibri" panose="020F0502020204030204" pitchFamily="34" charset="0"/>
                <a:hlinkClick r:id="rId2"/>
              </a:rPr>
              <a:t>https://limesurvey.web.cern.ch/569923?lang=en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299C84-1DBA-8174-F889-E72883BCE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</a:t>
            </a:r>
            <a:r>
              <a:rPr lang="en-CH" dirty="0"/>
              <a:t>/</a:t>
            </a:r>
            <a:r>
              <a:rPr lang="en-GB" dirty="0"/>
              <a:t>1</a:t>
            </a:r>
            <a:r>
              <a:rPr lang="en-CH" dirty="0"/>
              <a:t>0/2022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39383-C840-6B74-E199-808946FA5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349349-E98B-6C5E-558F-F122F8E66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6243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1618889" y="186134"/>
            <a:ext cx="8833449" cy="46891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6259" y="2530713"/>
            <a:ext cx="10147541" cy="2802414"/>
          </a:xfr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05</a:t>
            </a:r>
            <a:r>
              <a:rPr lang="en-CH" dirty="0"/>
              <a:t>/</a:t>
            </a:r>
            <a:r>
              <a:rPr lang="en-GB" dirty="0"/>
              <a:t>1</a:t>
            </a:r>
            <a:r>
              <a:rPr lang="en-CH" dirty="0"/>
              <a:t>0/2022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384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5026</TotalTime>
  <Words>249</Words>
  <Application>Microsoft Office PowerPoint</Application>
  <PresentationFormat>Widescreen</PresentationFormat>
  <Paragraphs>55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Helvetica Neue</vt:lpstr>
      <vt:lpstr>Wingdings</vt:lpstr>
      <vt:lpstr>Office Theme</vt:lpstr>
      <vt:lpstr>RADWG Workshop (05/10/22)</vt:lpstr>
      <vt:lpstr>AGENDA</vt:lpstr>
      <vt:lpstr>CHARM 2022</vt:lpstr>
      <vt:lpstr>60Co facility @ CERN</vt:lpstr>
      <vt:lpstr>Radiation-Tolerant Power Supply Survey </vt:lpstr>
      <vt:lpstr>THANK YOU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RADWG Meeting April 2015</dc:title>
  <dc:creator>Salvatore Danzeca</dc:creator>
  <cp:lastModifiedBy>Manoel Barros Marin</cp:lastModifiedBy>
  <cp:revision>199</cp:revision>
  <dcterms:created xsi:type="dcterms:W3CDTF">2015-04-22T07:50:05Z</dcterms:created>
  <dcterms:modified xsi:type="dcterms:W3CDTF">2022-10-05T08:11:53Z</dcterms:modified>
</cp:coreProperties>
</file>