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62" r:id="rId1"/>
  </p:sldMasterIdLst>
  <p:notesMasterIdLst>
    <p:notesMasterId r:id="rId62"/>
  </p:notesMasterIdLst>
  <p:sldIdLst>
    <p:sldId id="361" r:id="rId2"/>
    <p:sldId id="510" r:id="rId3"/>
    <p:sldId id="478" r:id="rId4"/>
    <p:sldId id="513" r:id="rId5"/>
    <p:sldId id="507" r:id="rId6"/>
    <p:sldId id="509" r:id="rId7"/>
    <p:sldId id="511" r:id="rId8"/>
    <p:sldId id="461" r:id="rId9"/>
    <p:sldId id="466" r:id="rId10"/>
    <p:sldId id="491" r:id="rId11"/>
    <p:sldId id="492" r:id="rId12"/>
    <p:sldId id="496" r:id="rId13"/>
    <p:sldId id="494" r:id="rId14"/>
    <p:sldId id="489" r:id="rId15"/>
    <p:sldId id="481" r:id="rId16"/>
    <p:sldId id="482" r:id="rId17"/>
    <p:sldId id="499" r:id="rId18"/>
    <p:sldId id="467" r:id="rId19"/>
    <p:sldId id="516" r:id="rId20"/>
    <p:sldId id="517" r:id="rId21"/>
    <p:sldId id="515" r:id="rId22"/>
    <p:sldId id="486" r:id="rId23"/>
    <p:sldId id="505" r:id="rId24"/>
    <p:sldId id="506" r:id="rId25"/>
    <p:sldId id="520" r:id="rId26"/>
    <p:sldId id="500" r:id="rId27"/>
    <p:sldId id="528" r:id="rId28"/>
    <p:sldId id="502" r:id="rId29"/>
    <p:sldId id="523" r:id="rId30"/>
    <p:sldId id="534" r:id="rId31"/>
    <p:sldId id="535" r:id="rId32"/>
    <p:sldId id="538" r:id="rId33"/>
    <p:sldId id="521" r:id="rId34"/>
    <p:sldId id="471" r:id="rId35"/>
    <p:sldId id="522" r:id="rId36"/>
    <p:sldId id="533" r:id="rId37"/>
    <p:sldId id="530" r:id="rId38"/>
    <p:sldId id="532" r:id="rId39"/>
    <p:sldId id="462" r:id="rId40"/>
    <p:sldId id="537" r:id="rId41"/>
    <p:sldId id="465" r:id="rId42"/>
    <p:sldId id="512" r:id="rId43"/>
    <p:sldId id="483" r:id="rId44"/>
    <p:sldId id="473" r:id="rId45"/>
    <p:sldId id="527" r:id="rId46"/>
    <p:sldId id="526" r:id="rId47"/>
    <p:sldId id="539" r:id="rId48"/>
    <p:sldId id="468" r:id="rId49"/>
    <p:sldId id="469" r:id="rId50"/>
    <p:sldId id="529" r:id="rId51"/>
    <p:sldId id="540" r:id="rId52"/>
    <p:sldId id="459" r:id="rId53"/>
    <p:sldId id="472" r:id="rId54"/>
    <p:sldId id="541" r:id="rId55"/>
    <p:sldId id="542" r:id="rId56"/>
    <p:sldId id="531" r:id="rId57"/>
    <p:sldId id="418" r:id="rId58"/>
    <p:sldId id="419" r:id="rId59"/>
    <p:sldId id="409" r:id="rId60"/>
    <p:sldId id="429" r:id="rId61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CC"/>
    <a:srgbClr val="FF2525"/>
    <a:srgbClr val="000000"/>
    <a:srgbClr val="CC00FF"/>
    <a:srgbClr val="009900"/>
    <a:srgbClr val="CCFFFF"/>
    <a:srgbClr val="FFDE75"/>
    <a:srgbClr val="CCFF99"/>
    <a:srgbClr val="FFE1B9"/>
    <a:srgbClr val="FFE38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5064" autoAdjust="0"/>
  </p:normalViewPr>
  <p:slideViewPr>
    <p:cSldViewPr snapToGrid="0">
      <p:cViewPr varScale="1">
        <p:scale>
          <a:sx n="103" d="100"/>
          <a:sy n="103" d="100"/>
        </p:scale>
        <p:origin x="138" y="3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tableStyles" Target="tableStyle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 sz="1100"/>
            </a:lvl1pPr>
            <a:lvl2pPr lvl="1">
              <a:spcBef>
                <a:spcPts val="0"/>
              </a:spcBef>
              <a:defRPr sz="1100"/>
            </a:lvl2pPr>
            <a:lvl3pPr lvl="2">
              <a:spcBef>
                <a:spcPts val="0"/>
              </a:spcBef>
              <a:defRPr sz="1100"/>
            </a:lvl3pPr>
            <a:lvl4pPr lvl="3">
              <a:spcBef>
                <a:spcPts val="0"/>
              </a:spcBef>
              <a:defRPr sz="1100"/>
            </a:lvl4pPr>
            <a:lvl5pPr lvl="4">
              <a:spcBef>
                <a:spcPts val="0"/>
              </a:spcBef>
              <a:defRPr sz="1100"/>
            </a:lvl5pPr>
            <a:lvl6pPr lvl="5">
              <a:spcBef>
                <a:spcPts val="0"/>
              </a:spcBef>
              <a:defRPr sz="1100"/>
            </a:lvl6pPr>
            <a:lvl7pPr lvl="6">
              <a:spcBef>
                <a:spcPts val="0"/>
              </a:spcBef>
              <a:defRPr sz="1100"/>
            </a:lvl7pPr>
            <a:lvl8pPr lvl="7">
              <a:spcBef>
                <a:spcPts val="0"/>
              </a:spcBef>
              <a:defRPr sz="1100"/>
            </a:lvl8pPr>
            <a:lvl9pPr lvl="8">
              <a:spcBef>
                <a:spcPts val="0"/>
              </a:spcBef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767536882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Shape 6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69" name="Shape 6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69693891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340376657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LID4096" dirty="0"/>
          </a:p>
        </p:txBody>
      </p:sp>
    </p:spTree>
    <p:extLst>
      <p:ext uri="{BB962C8B-B14F-4D97-AF65-F5344CB8AC3E}">
        <p14:creationId xmlns:p14="http://schemas.microsoft.com/office/powerpoint/2010/main" val="9868687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Extra Small Layout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Shape 22"/>
          <p:cNvSpPr txBox="1">
            <a:spLocks noGrp="1"/>
          </p:cNvSpPr>
          <p:nvPr>
            <p:ph type="title"/>
          </p:nvPr>
        </p:nvSpPr>
        <p:spPr>
          <a:xfrm>
            <a:off x="240002" y="197493"/>
            <a:ext cx="11721599" cy="61829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  <a:defRPr sz="3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 dirty="0"/>
          </a:p>
        </p:txBody>
      </p:sp>
      <p:sp>
        <p:nvSpPr>
          <p:cNvPr id="23" name="Shape 23"/>
          <p:cNvSpPr txBox="1">
            <a:spLocks noGrp="1"/>
          </p:cNvSpPr>
          <p:nvPr>
            <p:ph type="body" idx="1"/>
          </p:nvPr>
        </p:nvSpPr>
        <p:spPr>
          <a:xfrm>
            <a:off x="240002" y="1030943"/>
            <a:ext cx="11721599" cy="535192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190500" algn="l" rtl="0">
              <a:spcBef>
                <a:spcPts val="480"/>
              </a:spcBef>
              <a:buClr>
                <a:srgbClr val="000000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742950" marR="0" lvl="1" indent="-158750" algn="l" rtl="0">
              <a:spcBef>
                <a:spcPts val="400"/>
              </a:spcBef>
              <a:buClr>
                <a:srgbClr val="000000"/>
              </a:buClr>
              <a:buSzPct val="100000"/>
              <a:buFont typeface="Arial"/>
              <a:buChar char="–"/>
              <a:defRPr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marR="0" lvl="2" indent="-114300" algn="l" rtl="0">
              <a:spcBef>
                <a:spcPts val="360"/>
              </a:spcBef>
              <a:buClr>
                <a:srgbClr val="000000"/>
              </a:buClr>
              <a:buSzPct val="100000"/>
              <a:buFont typeface="Arial"/>
              <a:buChar char="•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marR="0" lvl="3" indent="-127000" algn="l" rtl="0">
              <a:spcBef>
                <a:spcPts val="320"/>
              </a:spcBef>
              <a:buClr>
                <a:srgbClr val="000000"/>
              </a:buClr>
              <a:buSzPct val="100000"/>
              <a:buFont typeface="Arial"/>
              <a:buChar char="–"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127000" algn="l" rtl="0">
              <a:spcBef>
                <a:spcPts val="320"/>
              </a:spcBef>
              <a:buClr>
                <a:srgbClr val="000000"/>
              </a:buClr>
              <a:buSzPct val="100000"/>
              <a:buFont typeface="Arial"/>
              <a:buChar char="»"/>
              <a:defRPr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lang="en-US" dirty="0"/>
          </a:p>
          <a:p>
            <a:pPr lvl="1"/>
            <a:endParaRPr lang="en-US" dirty="0"/>
          </a:p>
          <a:p>
            <a:pPr lvl="2"/>
            <a:endParaRPr lang="en-US" dirty="0"/>
          </a:p>
          <a:p>
            <a:pPr lvl="3"/>
            <a:endParaRPr dirty="0"/>
          </a:p>
        </p:txBody>
      </p:sp>
    </p:spTree>
    <p:extLst>
      <p:ext uri="{BB962C8B-B14F-4D97-AF65-F5344CB8AC3E}">
        <p14:creationId xmlns:p14="http://schemas.microsoft.com/office/powerpoint/2010/main" val="6055286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y Small Layout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Shape 22"/>
          <p:cNvSpPr txBox="1">
            <a:spLocks noGrp="1"/>
          </p:cNvSpPr>
          <p:nvPr>
            <p:ph type="title"/>
          </p:nvPr>
        </p:nvSpPr>
        <p:spPr>
          <a:xfrm>
            <a:off x="240002" y="197493"/>
            <a:ext cx="11721599" cy="61829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  <a:defRPr sz="3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 dirty="0"/>
          </a:p>
        </p:txBody>
      </p:sp>
      <p:sp>
        <p:nvSpPr>
          <p:cNvPr id="23" name="Shape 23"/>
          <p:cNvSpPr txBox="1">
            <a:spLocks noGrp="1"/>
          </p:cNvSpPr>
          <p:nvPr>
            <p:ph type="body" idx="1"/>
          </p:nvPr>
        </p:nvSpPr>
        <p:spPr>
          <a:xfrm>
            <a:off x="240002" y="1030943"/>
            <a:ext cx="11721599" cy="535192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190500" algn="l" rtl="0">
              <a:spcBef>
                <a:spcPts val="480"/>
              </a:spcBef>
              <a:buClr>
                <a:srgbClr val="000000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742950" marR="0" lvl="1" indent="-158750" algn="l" rtl="0">
              <a:spcBef>
                <a:spcPts val="400"/>
              </a:spcBef>
              <a:buClr>
                <a:srgbClr val="000000"/>
              </a:buClr>
              <a:buSzPct val="100000"/>
              <a:buFont typeface="Arial"/>
              <a:buChar char="–"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marR="0" lvl="2" indent="-114300" algn="l" rtl="0">
              <a:spcBef>
                <a:spcPts val="360"/>
              </a:spcBef>
              <a:buClr>
                <a:srgbClr val="000000"/>
              </a:buClr>
              <a:buSzPct val="100000"/>
              <a:buFont typeface="Arial"/>
              <a:buChar char="•"/>
              <a:defRPr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marR="0" lvl="3" indent="-127000" algn="l" rtl="0">
              <a:spcBef>
                <a:spcPts val="320"/>
              </a:spcBef>
              <a:buClr>
                <a:srgbClr val="000000"/>
              </a:buClr>
              <a:buSzPct val="100000"/>
              <a:buFont typeface="Arial"/>
              <a:buChar char="–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127000" algn="l" rtl="0">
              <a:spcBef>
                <a:spcPts val="320"/>
              </a:spcBef>
              <a:buClr>
                <a:srgbClr val="000000"/>
              </a:buClr>
              <a:buSzPct val="100000"/>
              <a:buFont typeface="Arial"/>
              <a:buChar char="»"/>
              <a:defRPr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lang="en-US" dirty="0"/>
          </a:p>
          <a:p>
            <a:pPr lvl="1"/>
            <a:endParaRPr lang="en-US" dirty="0"/>
          </a:p>
          <a:p>
            <a:pPr lvl="2"/>
            <a:endParaRPr lang="en-US" dirty="0"/>
          </a:p>
          <a:p>
            <a:pPr lvl="3"/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39876318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Emtpty Layout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908587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8"/>
          <p:cNvSpPr/>
          <p:nvPr/>
        </p:nvSpPr>
        <p:spPr>
          <a:xfrm>
            <a:off x="422571" y="6567775"/>
            <a:ext cx="6120000" cy="243658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-GB" sz="12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A. Valassi – Data parallelism in Madgraph5_aMC@NLO: vectorization and GPUs</a:t>
            </a:r>
          </a:p>
        </p:txBody>
      </p:sp>
      <p:sp>
        <p:nvSpPr>
          <p:cNvPr id="9" name="Shape 9"/>
          <p:cNvSpPr/>
          <p:nvPr/>
        </p:nvSpPr>
        <p:spPr>
          <a:xfrm>
            <a:off x="6438741" y="6565305"/>
            <a:ext cx="5045634" cy="243658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r>
              <a:rPr lang="en-GB" sz="1200" b="0" i="0" u="none" strike="noStrike" cap="none" baseline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Compute Accelerator Forum – CERN, 8 February 2023</a:t>
            </a:r>
            <a:endParaRPr lang="en-GB" sz="12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" name="Shape 10"/>
          <p:cNvSpPr/>
          <p:nvPr/>
        </p:nvSpPr>
        <p:spPr>
          <a:xfrm>
            <a:off x="11528247" y="6567775"/>
            <a:ext cx="609600" cy="243658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GB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pPr marL="0" marR="0" lvl="0" indent="0" algn="r" rtl="0">
                <a:spcBef>
                  <a:spcPts val="0"/>
                </a:spcBef>
                <a:buSzPct val="25000"/>
                <a:buNone/>
              </a:pPr>
              <a:t>‹#›</a:t>
            </a:fld>
            <a:endParaRPr lang="en-GB"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" name="Google Shape;23;p4">
            <a:extLst>
              <a:ext uri="{FF2B5EF4-FFF2-40B4-BE49-F238E27FC236}">
                <a16:creationId xmlns:a16="http://schemas.microsoft.com/office/drawing/2014/main" id="{201AA4AD-418A-01D9-AF7B-AE321598B6A4}"/>
              </a:ext>
            </a:extLst>
          </p:cNvPr>
          <p:cNvPicPr preferRelativeResize="0"/>
          <p:nvPr userDrawn="1"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4319" y="6492472"/>
            <a:ext cx="356615" cy="353650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dk2" tx2="lt2" accent1="accent1" accent2="accent2" accent3="accent3" accent4="accent4" accent5="accent5" accent6="accent6" hlink="hlink" folHlink="folHlink"/>
  <p:sldLayoutIdLst>
    <p:sldLayoutId id="2147483666" r:id="rId1"/>
    <p:sldLayoutId id="2147483669" r:id="rId2"/>
    <p:sldLayoutId id="2147483668" r:id="rId3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207838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hyperlink" Target="https://doi.org/10.1007/s41781-021-00055-1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hyperlink" Target="https://indico.cern.ch/event/877840/contributions/3698881/subcontributions/296412" TargetMode="External"/><Relationship Id="rId4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7" Type="http://schemas.openxmlformats.org/officeDocument/2006/relationships/image" Target="../media/image18.jpg"/><Relationship Id="rId2" Type="http://schemas.openxmlformats.org/officeDocument/2006/relationships/hyperlink" Target="https://www.top500.org/news/new-gpu-accelerated-supercomputers-change-the-balance-of-power-on-the-top500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hyperlink" Target="https://images.nvidia.com/content/volta-architecture/pdf/volta-architecture-whitepaper.pdf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image" Target="../media/image19.png"/><Relationship Id="rId7" Type="http://schemas.openxmlformats.org/officeDocument/2006/relationships/image" Target="../media/image25.sv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5" Type="http://schemas.openxmlformats.org/officeDocument/2006/relationships/image" Target="../media/image23.svg"/><Relationship Id="rId4" Type="http://schemas.openxmlformats.org/officeDocument/2006/relationships/image" Target="../media/image22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image" Target="../media/image200.png"/><Relationship Id="rId7" Type="http://schemas.openxmlformats.org/officeDocument/2006/relationships/image" Target="../media/image5.png"/><Relationship Id="rId2" Type="http://schemas.openxmlformats.org/officeDocument/2006/relationships/hyperlink" Target="https://github.com/mg5amcnlo/mg5amcnlo" TargetMode="Externa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8.png"/><Relationship Id="rId5" Type="http://schemas.openxmlformats.org/officeDocument/2006/relationships/hyperlink" Target="https://doi.org/10.1007/JHEP07(2014)079" TargetMode="External"/><Relationship Id="rId4" Type="http://schemas.openxmlformats.org/officeDocument/2006/relationships/image" Target="../media/image27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759388/contributions/3303060" TargetMode="External"/><Relationship Id="rId2" Type="http://schemas.openxmlformats.org/officeDocument/2006/relationships/hyperlink" Target="https://github.com/madgraph5/madgraph4gpu" TargetMode="Externa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3" Type="http://schemas.openxmlformats.org/officeDocument/2006/relationships/image" Target="../media/image30.png"/><Relationship Id="rId7" Type="http://schemas.openxmlformats.org/officeDocument/2006/relationships/hyperlink" Target="https://doi.org/10.22323/1.414.0212" TargetMode="External"/><Relationship Id="rId2" Type="http://schemas.openxmlformats.org/officeDocument/2006/relationships/image" Target="../media/image26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2.png"/><Relationship Id="rId11" Type="http://schemas.openxmlformats.org/officeDocument/2006/relationships/image" Target="../media/image37.png"/><Relationship Id="rId5" Type="http://schemas.openxmlformats.org/officeDocument/2006/relationships/hyperlink" Target="https://doi.org/10.1051/epjconf/202125103045" TargetMode="External"/><Relationship Id="rId10" Type="http://schemas.openxmlformats.org/officeDocument/2006/relationships/image" Target="../media/image35.png"/><Relationship Id="rId4" Type="http://schemas.openxmlformats.org/officeDocument/2006/relationships/image" Target="../media/image31.png"/><Relationship Id="rId9" Type="http://schemas.openxmlformats.org/officeDocument/2006/relationships/image" Target="../media/image34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hyperlink" Target="https://github.com/madgraph5/madgraph4gpu/issues/16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0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0.png"/><Relationship Id="rId3" Type="http://schemas.openxmlformats.org/officeDocument/2006/relationships/image" Target="../media/image42.png"/><Relationship Id="rId7" Type="http://schemas.openxmlformats.org/officeDocument/2006/relationships/image" Target="../media/image100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1.xml"/><Relationship Id="rId11" Type="http://schemas.openxmlformats.org/officeDocument/2006/relationships/image" Target="../media/image45.png"/><Relationship Id="rId10" Type="http://schemas.openxmlformats.org/officeDocument/2006/relationships/image" Target="../media/image44.png"/><Relationship Id="rId9" Type="http://schemas.openxmlformats.org/officeDocument/2006/relationships/image" Target="../media/image43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hyperlink" Target="https://indico.cern.ch/event/1100351/contributions/4629205" TargetMode="Externa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https://github.com/madgraph5/madgraph4gpu/issues/25" TargetMode="External"/><Relationship Id="rId7" Type="http://schemas.openxmlformats.org/officeDocument/2006/relationships/image" Target="../media/image6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0.png"/><Relationship Id="rId5" Type="http://schemas.openxmlformats.org/officeDocument/2006/relationships/image" Target="../media/image440.png"/><Relationship Id="rId4" Type="http://schemas.openxmlformats.org/officeDocument/2006/relationships/hyperlink" Target="https://github.com/madgraph5/madgraph4gpu/blob/4a90ec2c55e9f2af8219491536167f2bbc62a9b7/epochX/cudacpp/tput/logs_ggttgg_mad/log_ggttgg_mad_d_inl0_hrd0.txt" TargetMode="Externa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hyperlink" Target="https://github.com/mg5amcnlo/mg5amcnlo" TargetMode="External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github.com/madgraph5/madgraph4gpu" TargetMode="Externa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5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8.png"/><Relationship Id="rId4" Type="http://schemas.openxmlformats.org/officeDocument/2006/relationships/hyperlink" Target="https://en.wikipedia.org/wiki/Amdahl%27s_law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6.pn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hyperlink" Target="https://doi.org/10.1051/epjconf/202125103045" TargetMode="External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0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hyperlink" Target="https://doi.org/10.1088/1126-6708/2003/02/027" TargetMode="Externa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7.png"/><Relationship Id="rId13" Type="http://schemas.openxmlformats.org/officeDocument/2006/relationships/hyperlink" Target="https://www.khronos.org/sycl/" TargetMode="External"/><Relationship Id="rId3" Type="http://schemas.openxmlformats.org/officeDocument/2006/relationships/image" Target="../media/image62.png"/><Relationship Id="rId7" Type="http://schemas.openxmlformats.org/officeDocument/2006/relationships/image" Target="../media/image66.png"/><Relationship Id="rId12" Type="http://schemas.openxmlformats.org/officeDocument/2006/relationships/image" Target="../media/image6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5.png"/><Relationship Id="rId11" Type="http://schemas.openxmlformats.org/officeDocument/2006/relationships/hyperlink" Target="https://github.com/alpaka-group/alpaka" TargetMode="External"/><Relationship Id="rId5" Type="http://schemas.openxmlformats.org/officeDocument/2006/relationships/image" Target="../media/image64.png"/><Relationship Id="rId10" Type="http://schemas.openxmlformats.org/officeDocument/2006/relationships/image" Target="../media/image68.png"/><Relationship Id="rId4" Type="http://schemas.openxmlformats.org/officeDocument/2006/relationships/image" Target="../media/image63.png"/><Relationship Id="rId9" Type="http://schemas.openxmlformats.org/officeDocument/2006/relationships/hyperlink" Target="https://github.com/kokkos/kokkos" TargetMode="External"/><Relationship Id="rId14" Type="http://schemas.openxmlformats.org/officeDocument/2006/relationships/image" Target="../media/image70.png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8" Type="http://schemas.openxmlformats.org/officeDocument/2006/relationships/image" Target="../media/image79.png"/><Relationship Id="rId3" Type="http://schemas.openxmlformats.org/officeDocument/2006/relationships/image" Target="../media/image74.png"/><Relationship Id="rId7" Type="http://schemas.openxmlformats.org/officeDocument/2006/relationships/image" Target="../media/image78.png"/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7.png"/><Relationship Id="rId5" Type="http://schemas.openxmlformats.org/officeDocument/2006/relationships/image" Target="../media/image76.png"/><Relationship Id="rId4" Type="http://schemas.openxmlformats.org/officeDocument/2006/relationships/image" Target="../media/image75.png"/><Relationship Id="rId9" Type="http://schemas.openxmlformats.org/officeDocument/2006/relationships/image" Target="../media/image80.png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hyperlink" Target="https://indico.cern.ch/event/1170924/contributions/4954511/" TargetMode="External"/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0.png"/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10.png"/><Relationship Id="rId4" Type="http://schemas.openxmlformats.org/officeDocument/2006/relationships/image" Target="../media/image490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png"/><Relationship Id="rId2" Type="http://schemas.openxmlformats.org/officeDocument/2006/relationships/image" Target="../media/image560.png"/><Relationship Id="rId1" Type="http://schemas.openxmlformats.org/officeDocument/2006/relationships/slideLayout" Target="../slideLayouts/slideLayout1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png"/><Relationship Id="rId2" Type="http://schemas.openxmlformats.org/officeDocument/2006/relationships/image" Target="../media/image83.png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doi.org/10.1088/1126-6708/2002/06/029" TargetMode="External"/><Relationship Id="rId4" Type="http://schemas.openxmlformats.org/officeDocument/2006/relationships/hyperlink" Target="https://cp3.irmp.ucl.ac.be/projects/madgraph/wiki/Pavia2015" TargetMode="Externa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png"/><Relationship Id="rId2" Type="http://schemas.openxmlformats.org/officeDocument/2006/relationships/hyperlink" Target="https://arxiv.org/abs/1607.00763" TargetMode="Externa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8.png"/><Relationship Id="rId5" Type="http://schemas.openxmlformats.org/officeDocument/2006/relationships/image" Target="../media/image87.png"/><Relationship Id="rId4" Type="http://schemas.openxmlformats.org/officeDocument/2006/relationships/image" Target="../media/image86.pn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png"/><Relationship Id="rId2" Type="http://schemas.openxmlformats.org/officeDocument/2006/relationships/image" Target="../media/image89.png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zenodo.org/record/3715951" TargetMode="External"/><Relationship Id="rId5" Type="http://schemas.openxmlformats.org/officeDocument/2006/relationships/hyperlink" Target="https://doi.org/10.1051/epjconf/202024506038" TargetMode="External"/><Relationship Id="rId4" Type="http://schemas.openxmlformats.org/officeDocument/2006/relationships/image" Target="../media/image91.png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6.png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0.png"/><Relationship Id="rId2" Type="http://schemas.openxmlformats.org/officeDocument/2006/relationships/image" Target="../media/image9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40.png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hyperlink" Target="https://doi.org/10.5281/zenodo.4028834" TargetMode="External"/><Relationship Id="rId2" Type="http://schemas.openxmlformats.org/officeDocument/2006/relationships/image" Target="../media/image93.png"/><Relationship Id="rId1" Type="http://schemas.openxmlformats.org/officeDocument/2006/relationships/slideLayout" Target="../slideLayouts/slideLayout3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hyperlink" Target="https://doi.org/10.5281/zenodo.4028834" TargetMode="External"/><Relationship Id="rId2" Type="http://schemas.openxmlformats.org/officeDocument/2006/relationships/image" Target="../media/image94.png"/><Relationship Id="rId1" Type="http://schemas.openxmlformats.org/officeDocument/2006/relationships/slideLayout" Target="../slideLayouts/slideLayout3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5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60.xml.rels><?xml version="1.0" encoding="UTF-8" standalone="yes"?>
<Relationships xmlns="http://schemas.openxmlformats.org/package/2006/relationships"><Relationship Id="rId8" Type="http://schemas.openxmlformats.org/officeDocument/2006/relationships/image" Target="../media/image70.png"/><Relationship Id="rId13" Type="http://schemas.openxmlformats.org/officeDocument/2006/relationships/image" Target="../media/image97.png"/><Relationship Id="rId3" Type="http://schemas.openxmlformats.org/officeDocument/2006/relationships/hyperlink" Target="https://github.com/alpaka-group/alpaka" TargetMode="External"/><Relationship Id="rId7" Type="http://schemas.openxmlformats.org/officeDocument/2006/relationships/image" Target="../media/image69.png"/><Relationship Id="rId12" Type="http://schemas.openxmlformats.org/officeDocument/2006/relationships/hyperlink" Target="https://github.com/madgraph5/madgraph4gpu/blob/br_golden_epochX4/epochX/kokkos/ee_mumu/SubProcesses/P1_Sigma_sm_epem_mupmum/check.cpp" TargetMode="External"/><Relationship Id="rId2" Type="http://schemas.openxmlformats.org/officeDocument/2006/relationships/hyperlink" Target="https://github.com/kokkos/kokkos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8.png"/><Relationship Id="rId11" Type="http://schemas.openxmlformats.org/officeDocument/2006/relationships/hyperlink" Target="https://github.com/madgraph5/madgraph4gpu/blob/br_golden_epochX4/epochX/kokkos/ee_mumu/SubProcesses/P1_Sigma_sm_epem_mupmum/CPPProcess.cc" TargetMode="External"/><Relationship Id="rId5" Type="http://schemas.openxmlformats.org/officeDocument/2006/relationships/hyperlink" Target="https://github.com/intel/llvm/blob/sycl/sycl/doc/GetStartedGuide.md" TargetMode="External"/><Relationship Id="rId10" Type="http://schemas.openxmlformats.org/officeDocument/2006/relationships/image" Target="../media/image96.png"/><Relationship Id="rId4" Type="http://schemas.openxmlformats.org/officeDocument/2006/relationships/hyperlink" Target="https://www.khronos.org/sycl/" TargetMode="External"/><Relationship Id="rId9" Type="http://schemas.openxmlformats.org/officeDocument/2006/relationships/hyperlink" Target="https://github.com/madgraph5/madgraph4gpu/blob/br_golden_epochX4/epochX/cudacpp/ee_mumu/SubProcesses/P1_Sigma_sm_epem_mupmum/check_sa.cc" TargetMode="External"/><Relationship Id="rId14" Type="http://schemas.openxmlformats.org/officeDocument/2006/relationships/image" Target="../media/image98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arxiv.org/abs/2004.13687" TargetMode="External"/><Relationship Id="rId7" Type="http://schemas.openxmlformats.org/officeDocument/2006/relationships/hyperlink" Target="https://zenodo.org/record/4028835" TargetMode="External"/><Relationship Id="rId2" Type="http://schemas.openxmlformats.org/officeDocument/2006/relationships/hyperlink" Target="https://indico.cern.ch/event/751693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indico.cern.ch/event/759388/contributions/3303060" TargetMode="External"/><Relationship Id="rId5" Type="http://schemas.openxmlformats.org/officeDocument/2006/relationships/image" Target="../media/image3.png"/><Relationship Id="rId4" Type="http://schemas.openxmlformats.org/officeDocument/2006/relationships/hyperlink" Target="https://cds.cern.ch/record/2725487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hape 46">
            <a:extLst>
              <a:ext uri="{FF2B5EF4-FFF2-40B4-BE49-F238E27FC236}">
                <a16:creationId xmlns:a16="http://schemas.microsoft.com/office/drawing/2014/main" id="{57289207-188D-F7FA-3E62-C17D3D12967F}"/>
              </a:ext>
            </a:extLst>
          </p:cNvPr>
          <p:cNvSpPr/>
          <p:nvPr/>
        </p:nvSpPr>
        <p:spPr>
          <a:xfrm>
            <a:off x="0" y="6152400"/>
            <a:ext cx="12192000" cy="705600"/>
          </a:xfrm>
          <a:prstGeom prst="rect">
            <a:avLst/>
          </a:prstGeom>
          <a:solidFill>
            <a:schemeClr val="bg1"/>
          </a:solidFill>
          <a:ln w="25400" cap="flat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algn="ctr"/>
            <a:endParaRPr sz="1800">
              <a:solidFill>
                <a:schemeClr val="lt1"/>
              </a:solidFill>
            </a:endParaRPr>
          </a:p>
        </p:txBody>
      </p:sp>
      <p:sp>
        <p:nvSpPr>
          <p:cNvPr id="71" name="Shape 71"/>
          <p:cNvSpPr txBox="1"/>
          <p:nvPr/>
        </p:nvSpPr>
        <p:spPr>
          <a:xfrm>
            <a:off x="134753" y="1240194"/>
            <a:ext cx="11848699" cy="510926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algn="ctr">
              <a:lnSpc>
                <a:spcPct val="90000"/>
              </a:lnSpc>
              <a:spcBef>
                <a:spcPts val="200"/>
              </a:spcBef>
              <a:buClr>
                <a:schemeClr val="dk1"/>
              </a:buClr>
              <a:buSzPct val="25000"/>
            </a:pPr>
            <a:r>
              <a:rPr lang="en-GB" sz="4400" dirty="0"/>
              <a:t>Speeding up Madgraph5_aMC@NLO</a:t>
            </a:r>
          </a:p>
          <a:p>
            <a:pPr algn="ctr">
              <a:lnSpc>
                <a:spcPct val="90000"/>
              </a:lnSpc>
              <a:spcBef>
                <a:spcPts val="200"/>
              </a:spcBef>
              <a:buClr>
                <a:schemeClr val="dk1"/>
              </a:buClr>
              <a:buSzPct val="25000"/>
            </a:pPr>
            <a:r>
              <a:rPr lang="en-GB" sz="4400" dirty="0"/>
              <a:t>through data parallelism:</a:t>
            </a:r>
          </a:p>
          <a:p>
            <a:pPr algn="ctr">
              <a:lnSpc>
                <a:spcPct val="90000"/>
              </a:lnSpc>
              <a:spcBef>
                <a:spcPts val="200"/>
              </a:spcBef>
              <a:buClr>
                <a:schemeClr val="dk1"/>
              </a:buClr>
              <a:buSzPct val="25000"/>
            </a:pPr>
            <a:r>
              <a:rPr lang="en-GB" sz="4400" dirty="0"/>
              <a:t>CPU vectorization and GPUs</a:t>
            </a:r>
          </a:p>
          <a:p>
            <a:pPr algn="ctr">
              <a:lnSpc>
                <a:spcPct val="90000"/>
              </a:lnSpc>
              <a:spcBef>
                <a:spcPts val="200"/>
              </a:spcBef>
              <a:buClr>
                <a:schemeClr val="dk1"/>
              </a:buClr>
              <a:buSzPct val="25000"/>
            </a:pPr>
            <a:endParaRPr lang="en-GB" sz="4400" dirty="0"/>
          </a:p>
          <a:p>
            <a:pPr algn="ctr">
              <a:lnSpc>
                <a:spcPct val="90000"/>
              </a:lnSpc>
              <a:spcBef>
                <a:spcPts val="200"/>
              </a:spcBef>
              <a:buClr>
                <a:schemeClr val="dk1"/>
              </a:buClr>
              <a:buSzPct val="25000"/>
            </a:pPr>
            <a:endParaRPr lang="en-GB" sz="4400" dirty="0"/>
          </a:p>
          <a:p>
            <a:pPr algn="ctr">
              <a:lnSpc>
                <a:spcPct val="90000"/>
              </a:lnSpc>
              <a:spcBef>
                <a:spcPts val="200"/>
              </a:spcBef>
              <a:buClr>
                <a:schemeClr val="dk1"/>
              </a:buClr>
              <a:buSzPct val="25000"/>
            </a:pPr>
            <a:endParaRPr lang="en-GB" sz="2400" dirty="0"/>
          </a:p>
          <a:p>
            <a:pPr algn="ctr">
              <a:lnSpc>
                <a:spcPct val="90000"/>
              </a:lnSpc>
              <a:spcBef>
                <a:spcPts val="200"/>
              </a:spcBef>
              <a:buClr>
                <a:schemeClr val="dk1"/>
              </a:buClr>
              <a:buSzPct val="25000"/>
            </a:pPr>
            <a:endParaRPr lang="en-GB" sz="2400" dirty="0"/>
          </a:p>
          <a:p>
            <a:pPr algn="ctr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25000"/>
            </a:pPr>
            <a:endParaRPr lang="en-GB" sz="1600" i="1" dirty="0"/>
          </a:p>
          <a:p>
            <a:pPr algn="ctr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25000"/>
            </a:pPr>
            <a:endParaRPr lang="en-GB" sz="1600" i="1" dirty="0"/>
          </a:p>
          <a:p>
            <a:pPr algn="ctr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25000"/>
            </a:pPr>
            <a:r>
              <a:rPr lang="en-GB" sz="1600" i="1" dirty="0"/>
              <a:t>Compute Accelerator Forum, CERN, 8</a:t>
            </a:r>
            <a:r>
              <a:rPr lang="en-GB" sz="1600" i="1" baseline="30000" dirty="0"/>
              <a:t>th</a:t>
            </a:r>
            <a:r>
              <a:rPr lang="en-GB" sz="1600" i="1" dirty="0"/>
              <a:t> February 2022</a:t>
            </a:r>
          </a:p>
          <a:p>
            <a:pPr algn="ctr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25000"/>
            </a:pPr>
            <a:r>
              <a:rPr lang="en-GB" sz="1600" i="1" dirty="0">
                <a:hlinkClick r:id="rId3"/>
              </a:rPr>
              <a:t>https://indico.cern.ch/event/1207838</a:t>
            </a:r>
            <a:endParaRPr lang="en-GB" sz="1600" i="1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94B8762-62D7-0BD8-1C81-0F7982B2B32F}"/>
              </a:ext>
            </a:extLst>
          </p:cNvPr>
          <p:cNvSpPr txBox="1"/>
          <p:nvPr/>
        </p:nvSpPr>
        <p:spPr>
          <a:xfrm>
            <a:off x="0" y="3533849"/>
            <a:ext cx="121920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/>
              <a:t>Andrea Valassi (CERN IT)</a:t>
            </a:r>
            <a:endParaRPr lang="en-US" sz="1800" dirty="0"/>
          </a:p>
          <a:p>
            <a:pPr algn="ctr"/>
            <a:r>
              <a:rPr lang="en-US" sz="1800" dirty="0"/>
              <a:t>With contributions from and many thanks to the whole madgraph4gpu development team!</a:t>
            </a:r>
          </a:p>
          <a:p>
            <a:pPr algn="ctr"/>
            <a:endParaRPr lang="en-US" sz="1800" u="sng" dirty="0"/>
          </a:p>
        </p:txBody>
      </p:sp>
      <p:pic>
        <p:nvPicPr>
          <p:cNvPr id="8" name="Google Shape;101;p13">
            <a:extLst>
              <a:ext uri="{FF2B5EF4-FFF2-40B4-BE49-F238E27FC236}">
                <a16:creationId xmlns:a16="http://schemas.microsoft.com/office/drawing/2014/main" id="{36A7FC66-BAF2-0403-28D1-E60DD05EC8A7}"/>
              </a:ext>
            </a:extLst>
          </p:cNvPr>
          <p:cNvPicPr preferRelativeResize="0">
            <a:picLocks noChangeAspect="1"/>
          </p:cNvPicPr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623241" y="4522771"/>
            <a:ext cx="945517" cy="937663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Picture 10" descr="Icon&#10;&#10;Description automatically generated">
            <a:extLst>
              <a:ext uri="{FF2B5EF4-FFF2-40B4-BE49-F238E27FC236}">
                <a16:creationId xmlns:a16="http://schemas.microsoft.com/office/drawing/2014/main" id="{50881D61-BA2F-F79D-F9FD-DE75981061B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-9622"/>
            <a:ext cx="1364289" cy="1364289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7D022B44-A698-315E-7876-E816E7A48F5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93647" y="44027"/>
            <a:ext cx="1563600" cy="11961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893802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52FD8F-7F6A-F583-810A-460CCD8E3E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97493"/>
            <a:ext cx="12192000" cy="618295"/>
          </a:xfrm>
        </p:spPr>
        <p:txBody>
          <a:bodyPr/>
          <a:lstStyle/>
          <a:p>
            <a:pPr algn="ctr"/>
            <a:r>
              <a:rPr lang="en-US" dirty="0"/>
              <a:t>Motivation 1: Monte Carlo Event Generators in WLCG computing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8B722F8-4BC2-304E-A41B-1BC366E0BB9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0" y="933651"/>
            <a:ext cx="12192000" cy="5449221"/>
          </a:xfrm>
        </p:spPr>
        <p:txBody>
          <a:bodyPr/>
          <a:lstStyle/>
          <a:p>
            <a:pPr>
              <a:spcBef>
                <a:spcPts val="200"/>
              </a:spcBef>
            </a:pPr>
            <a:r>
              <a:rPr lang="en-GB" dirty="0"/>
              <a:t>HL-LHC computing needs are predicted to outpace resource growth: need R&amp;D to improve software</a:t>
            </a:r>
          </a:p>
          <a:p>
            <a:pPr lvl="3">
              <a:spcBef>
                <a:spcPts val="200"/>
              </a:spcBef>
            </a:pPr>
            <a:endParaRPr lang="en-US" dirty="0"/>
          </a:p>
          <a:p>
            <a:pPr>
              <a:spcBef>
                <a:spcPts val="200"/>
              </a:spcBef>
            </a:pPr>
            <a:r>
              <a:rPr lang="en-US" dirty="0"/>
              <a:t>MC generators are essential for HL-LHC physics and </a:t>
            </a:r>
            <a:r>
              <a:rPr lang="en-GB" i="1" dirty="0">
                <a:solidFill>
                  <a:srgbClr val="FF0000"/>
                </a:solidFill>
              </a:rPr>
              <a:t>use ~5-20% of ATLAS/CMS WLCG CPU budgets</a:t>
            </a:r>
          </a:p>
          <a:p>
            <a:pPr lvl="1">
              <a:spcBef>
                <a:spcPts val="200"/>
              </a:spcBef>
            </a:pPr>
            <a:r>
              <a:rPr lang="en-US" dirty="0"/>
              <a:t>Speeding them up helps address the resource gap and may allow more complex (N)NLO multi-jet simulations</a:t>
            </a:r>
          </a:p>
          <a:p>
            <a:pPr lvl="1">
              <a:spcBef>
                <a:spcPts val="200"/>
              </a:spcBef>
            </a:pPr>
            <a:endParaRPr lang="en-GB" dirty="0"/>
          </a:p>
          <a:p>
            <a:pPr lvl="1">
              <a:spcBef>
                <a:spcPts val="200"/>
              </a:spcBef>
            </a:pPr>
            <a:endParaRPr lang="en-GB" dirty="0"/>
          </a:p>
          <a:p>
            <a:pPr lvl="1">
              <a:spcBef>
                <a:spcPts val="200"/>
              </a:spcBef>
            </a:pPr>
            <a:endParaRPr lang="en-GB" dirty="0"/>
          </a:p>
          <a:p>
            <a:pPr lvl="1">
              <a:spcBef>
                <a:spcPts val="200"/>
              </a:spcBef>
            </a:pPr>
            <a:endParaRPr lang="en-GB" dirty="0"/>
          </a:p>
          <a:p>
            <a:pPr lvl="1">
              <a:spcBef>
                <a:spcPts val="200"/>
              </a:spcBef>
            </a:pPr>
            <a:endParaRPr lang="en-GB" dirty="0"/>
          </a:p>
          <a:p>
            <a:pPr lvl="1">
              <a:spcBef>
                <a:spcPts val="200"/>
              </a:spcBef>
            </a:pPr>
            <a:endParaRPr lang="en-GB" dirty="0"/>
          </a:p>
          <a:p>
            <a:pPr lvl="1">
              <a:spcBef>
                <a:spcPts val="200"/>
              </a:spcBef>
            </a:pPr>
            <a:endParaRPr lang="en-GB" dirty="0"/>
          </a:p>
          <a:p>
            <a:pPr>
              <a:spcBef>
                <a:spcPts val="200"/>
              </a:spcBef>
            </a:pPr>
            <a:endParaRPr lang="en-GB" dirty="0"/>
          </a:p>
          <a:p>
            <a:pPr>
              <a:spcBef>
                <a:spcPts val="200"/>
              </a:spcBef>
            </a:pPr>
            <a:endParaRPr lang="en-GB" dirty="0"/>
          </a:p>
          <a:p>
            <a:pPr>
              <a:spcBef>
                <a:spcPts val="200"/>
              </a:spcBef>
            </a:pPr>
            <a:endParaRPr lang="en-GB" dirty="0"/>
          </a:p>
          <a:p>
            <a:pPr marL="152400" indent="0">
              <a:spcBef>
                <a:spcPts val="200"/>
              </a:spcBef>
              <a:buNone/>
            </a:pPr>
            <a:endParaRPr lang="en-GB" dirty="0"/>
          </a:p>
          <a:p>
            <a:pPr>
              <a:spcBef>
                <a:spcPts val="200"/>
              </a:spcBef>
            </a:pPr>
            <a:r>
              <a:rPr lang="en-GB" dirty="0"/>
              <a:t>Challenges and opportunities to improve MC software have been </a:t>
            </a:r>
            <a:r>
              <a:rPr lang="en-GB" i="1" dirty="0">
                <a:solidFill>
                  <a:srgbClr val="FF0000"/>
                </a:solidFill>
              </a:rPr>
              <a:t>discussed in the HSF generator WG</a:t>
            </a:r>
          </a:p>
          <a:p>
            <a:pPr lvl="1">
              <a:spcBef>
                <a:spcPts val="200"/>
              </a:spcBef>
            </a:pPr>
            <a:r>
              <a:rPr lang="en-GB" dirty="0"/>
              <a:t>See the WG review paper prepared for the LHCC review in 2020: </a:t>
            </a:r>
            <a:r>
              <a:rPr lang="en-US" dirty="0">
                <a:hlinkClick r:id="rId2"/>
              </a:rPr>
              <a:t>https://doi.org/10.1007/s41781-021-00055-1</a:t>
            </a:r>
            <a:r>
              <a:rPr lang="en-US" dirty="0"/>
              <a:t> </a:t>
            </a:r>
            <a:endParaRPr lang="en-GB" dirty="0"/>
          </a:p>
          <a:p>
            <a:pPr>
              <a:spcBef>
                <a:spcPts val="200"/>
              </a:spcBef>
            </a:pPr>
            <a:endParaRPr lang="en-US"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C4DA4026-CC87-1088-02C0-B1EE2D9D3EB8}"/>
              </a:ext>
            </a:extLst>
          </p:cNvPr>
          <p:cNvGrpSpPr>
            <a:grpSpLocks noChangeAspect="1"/>
          </p:cNvGrpSpPr>
          <p:nvPr/>
        </p:nvGrpSpPr>
        <p:grpSpPr>
          <a:xfrm>
            <a:off x="270918" y="2363602"/>
            <a:ext cx="4074847" cy="2477631"/>
            <a:chOff x="35367" y="1697491"/>
            <a:chExt cx="5460644" cy="3320237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FB71C79B-3462-9169-7565-489223D1CB7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14729" y="1785172"/>
              <a:ext cx="5295829" cy="2911498"/>
            </a:xfrm>
            <a:prstGeom prst="rect">
              <a:avLst/>
            </a:prstGeom>
          </p:spPr>
        </p:pic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8F0B129C-CED6-D4A5-F51E-97F72604698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14729" y="4513475"/>
              <a:ext cx="2362410" cy="283848"/>
            </a:xfrm>
            <a:prstGeom prst="rect">
              <a:avLst/>
            </a:prstGeom>
          </p:spPr>
        </p:pic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17B222CC-1B73-A26A-4189-6D24547F9279}"/>
                </a:ext>
              </a:extLst>
            </p:cNvPr>
            <p:cNvSpPr txBox="1"/>
            <p:nvPr/>
          </p:nvSpPr>
          <p:spPr>
            <a:xfrm>
              <a:off x="35367" y="4734222"/>
              <a:ext cx="3875525" cy="2112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 dirty="0">
                  <a:hlinkClick r:id="rId5"/>
                </a:rPr>
                <a:t>WLCG meeting with LHCC referees, Feb. 2020</a:t>
              </a:r>
              <a:endParaRPr lang="en-US" sz="900" dirty="0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9A0DB283-9D1E-978D-3E36-EEC066FF8794}"/>
                </a:ext>
              </a:extLst>
            </p:cNvPr>
            <p:cNvSpPr/>
            <p:nvPr/>
          </p:nvSpPr>
          <p:spPr>
            <a:xfrm>
              <a:off x="35367" y="1697491"/>
              <a:ext cx="5460644" cy="3320237"/>
            </a:xfrm>
            <a:prstGeom prst="rect">
              <a:avLst/>
            </a:prstGeom>
            <a:noFill/>
            <a:ln w="12700"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FC41BD0C-2EC9-2005-D3AF-7B2C9CDF0711}"/>
                </a:ext>
              </a:extLst>
            </p:cNvPr>
            <p:cNvSpPr/>
            <p:nvPr/>
          </p:nvSpPr>
          <p:spPr>
            <a:xfrm>
              <a:off x="721349" y="3100397"/>
              <a:ext cx="1219572" cy="119565"/>
            </a:xfrm>
            <a:prstGeom prst="rect">
              <a:avLst/>
            </a:prstGeom>
            <a:noFill/>
            <a:ln>
              <a:solidFill>
                <a:srgbClr val="66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6600FF"/>
                </a:solidFill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490DCFB1-3327-8466-3C4B-8436E95A81A3}"/>
                </a:ext>
              </a:extLst>
            </p:cNvPr>
            <p:cNvSpPr/>
            <p:nvPr/>
          </p:nvSpPr>
          <p:spPr>
            <a:xfrm>
              <a:off x="4738855" y="4592905"/>
              <a:ext cx="296561" cy="98854"/>
            </a:xfrm>
            <a:prstGeom prst="rect">
              <a:avLst/>
            </a:prstGeom>
            <a:noFill/>
            <a:ln>
              <a:solidFill>
                <a:srgbClr val="66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6600FF"/>
                </a:solidFill>
              </a:endParaRP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F005EEF1-004A-7383-2602-8CF032E382B2}"/>
                </a:ext>
              </a:extLst>
            </p:cNvPr>
            <p:cNvSpPr/>
            <p:nvPr/>
          </p:nvSpPr>
          <p:spPr>
            <a:xfrm>
              <a:off x="4670466" y="3271300"/>
              <a:ext cx="296561" cy="98854"/>
            </a:xfrm>
            <a:prstGeom prst="rect">
              <a:avLst/>
            </a:prstGeom>
            <a:noFill/>
            <a:ln>
              <a:solidFill>
                <a:srgbClr val="66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6600FF"/>
                </a:solidFill>
              </a:endParaRPr>
            </a:p>
          </p:txBody>
        </p:sp>
      </p:grpSp>
      <p:pic>
        <p:nvPicPr>
          <p:cNvPr id="5" name="Picture 4">
            <a:extLst>
              <a:ext uri="{FF2B5EF4-FFF2-40B4-BE49-F238E27FC236}">
                <a16:creationId xmlns:a16="http://schemas.microsoft.com/office/drawing/2014/main" id="{1E688856-8549-DDA6-1567-5F47BFF0903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145105" y="3076483"/>
            <a:ext cx="4542863" cy="2288535"/>
          </a:xfrm>
          <a:prstGeom prst="rect">
            <a:avLst/>
          </a:prstGeom>
          <a:ln>
            <a:solidFill>
              <a:srgbClr val="000000"/>
            </a:solidFill>
          </a:ln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73161FC5-80FB-8835-5C53-1EEC7CC8EB63}"/>
              </a:ext>
            </a:extLst>
          </p:cNvPr>
          <p:cNvSpPr txBox="1"/>
          <p:nvPr/>
        </p:nvSpPr>
        <p:spPr>
          <a:xfrm>
            <a:off x="480647" y="4903352"/>
            <a:ext cx="38009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/>
              <a:t>This plot is probably obsolete by now!</a:t>
            </a:r>
          </a:p>
          <a:p>
            <a:r>
              <a:rPr lang="en-US" sz="1200" i="1" dirty="0"/>
              <a:t>Sherpa speedups &gt;&gt;2 were reported at ACAT</a:t>
            </a:r>
          </a:p>
        </p:txBody>
      </p:sp>
    </p:spTree>
    <p:extLst>
      <p:ext uri="{BB962C8B-B14F-4D97-AF65-F5344CB8AC3E}">
        <p14:creationId xmlns:p14="http://schemas.microsoft.com/office/powerpoint/2010/main" val="126247270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52FD8F-7F6A-F583-810A-460CCD8E3E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97493"/>
            <a:ext cx="12192000" cy="618295"/>
          </a:xfrm>
        </p:spPr>
        <p:txBody>
          <a:bodyPr/>
          <a:lstStyle/>
          <a:p>
            <a:pPr algn="ctr"/>
            <a:r>
              <a:rPr lang="en-US" dirty="0"/>
              <a:t>Motivation 2: GPUs and vector CPUs are underexploited in HEP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8B722F8-4BC2-304E-A41B-1BC366E0BB9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-46893" y="933651"/>
            <a:ext cx="12285785" cy="5449221"/>
          </a:xfrm>
        </p:spPr>
        <p:txBody>
          <a:bodyPr/>
          <a:lstStyle/>
          <a:p>
            <a:pPr>
              <a:spcBef>
                <a:spcPts val="0"/>
              </a:spcBef>
            </a:pPr>
            <a:r>
              <a:rPr lang="en-US" i="1" dirty="0"/>
              <a:t>GPUs provide most of the compute power in recent HPCs (e.g. </a:t>
            </a:r>
            <a:r>
              <a:rPr lang="en-US" i="1" dirty="0">
                <a:hlinkClick r:id="rId2"/>
              </a:rPr>
              <a:t>Summit: 95%</a:t>
            </a:r>
            <a:r>
              <a:rPr lang="en-US" i="1" dirty="0"/>
              <a:t>)</a:t>
            </a:r>
          </a:p>
          <a:p>
            <a:pPr lvl="1">
              <a:spcBef>
                <a:spcPts val="0"/>
              </a:spcBef>
            </a:pPr>
            <a:r>
              <a:rPr lang="en-US" dirty="0"/>
              <a:t>Supercomputers at HPC centers are already heavily used by the LHC experiments on an “opportunistic” basis</a:t>
            </a:r>
          </a:p>
          <a:p>
            <a:pPr lvl="1">
              <a:spcBef>
                <a:spcPts val="0"/>
              </a:spcBef>
            </a:pPr>
            <a:r>
              <a:rPr lang="en-US" dirty="0"/>
              <a:t>But </a:t>
            </a:r>
            <a:r>
              <a:rPr lang="en-US" i="1" dirty="0">
                <a:solidFill>
                  <a:srgbClr val="FF0000"/>
                </a:solidFill>
              </a:rPr>
              <a:t>only a small share of HEP software workloads can run on GPUs today</a:t>
            </a:r>
            <a:endParaRPr lang="en-GB" dirty="0"/>
          </a:p>
          <a:p>
            <a:pPr>
              <a:spcBef>
                <a:spcPts val="0"/>
              </a:spcBef>
            </a:pPr>
            <a:endParaRPr lang="en-US" i="1" dirty="0"/>
          </a:p>
          <a:p>
            <a:pPr>
              <a:spcBef>
                <a:spcPts val="0"/>
              </a:spcBef>
            </a:pPr>
            <a:endParaRPr lang="en-US" i="1" dirty="0"/>
          </a:p>
          <a:p>
            <a:pPr>
              <a:spcBef>
                <a:spcPts val="0"/>
              </a:spcBef>
            </a:pPr>
            <a:endParaRPr lang="en-US" i="1" dirty="0"/>
          </a:p>
          <a:p>
            <a:pPr>
              <a:spcBef>
                <a:spcPts val="0"/>
              </a:spcBef>
            </a:pPr>
            <a:endParaRPr lang="en-US" i="1" dirty="0"/>
          </a:p>
          <a:p>
            <a:pPr>
              <a:spcBef>
                <a:spcPts val="0"/>
              </a:spcBef>
            </a:pPr>
            <a:endParaRPr lang="en-US" i="1" dirty="0"/>
          </a:p>
          <a:p>
            <a:pPr>
              <a:spcBef>
                <a:spcPts val="0"/>
              </a:spcBef>
            </a:pPr>
            <a:endParaRPr lang="en-US" i="1" dirty="0"/>
          </a:p>
          <a:p>
            <a:pPr>
              <a:spcBef>
                <a:spcPts val="0"/>
              </a:spcBef>
            </a:pPr>
            <a:endParaRPr lang="en-US" i="1" dirty="0"/>
          </a:p>
          <a:p>
            <a:pPr>
              <a:spcBef>
                <a:spcPts val="0"/>
              </a:spcBef>
            </a:pPr>
            <a:r>
              <a:rPr lang="en-US" i="1" dirty="0"/>
              <a:t>Most WLCG CPUs support wide vector registers (SSE4.2, AVX2 or above)</a:t>
            </a:r>
          </a:p>
          <a:p>
            <a:pPr lvl="1">
              <a:spcBef>
                <a:spcPts val="0"/>
              </a:spcBef>
            </a:pPr>
            <a:r>
              <a:rPr lang="en-US" dirty="0"/>
              <a:t>But </a:t>
            </a:r>
            <a:r>
              <a:rPr lang="en-US" i="1" dirty="0">
                <a:solidFill>
                  <a:srgbClr val="FF0000"/>
                </a:solidFill>
              </a:rPr>
              <a:t>only a small share of HEP software workloads efficiently exploit CPU vectorization today</a:t>
            </a:r>
            <a:endParaRPr lang="en-GB" dirty="0"/>
          </a:p>
          <a:p>
            <a:pPr lvl="1"/>
            <a:endParaRPr lang="en-GB" dirty="0"/>
          </a:p>
          <a:p>
            <a:pPr lvl="1"/>
            <a:endParaRPr lang="en-GB" dirty="0"/>
          </a:p>
          <a:p>
            <a:r>
              <a:rPr lang="en-GB" dirty="0"/>
              <a:t>These architectures are best suited to </a:t>
            </a:r>
            <a:r>
              <a:rPr lang="en-GB" i="1" u="sng" dirty="0"/>
              <a:t>lockstep processing with limited branching</a:t>
            </a:r>
            <a:r>
              <a:rPr lang="en-GB" dirty="0"/>
              <a:t>... as in MC generators!</a:t>
            </a:r>
          </a:p>
          <a:p>
            <a:pPr lvl="1"/>
            <a:r>
              <a:rPr lang="en-GB" b="1" i="1" dirty="0">
                <a:solidFill>
                  <a:srgbClr val="FF0000"/>
                </a:solidFill>
                <a:highlight>
                  <a:srgbClr val="FFFF00"/>
                </a:highlight>
              </a:rPr>
              <a:t>MC generators are ideal candidates to exploit data parallelism in GPUs (SIMT) and vector CPUs (SIMD)!</a:t>
            </a:r>
          </a:p>
          <a:p>
            <a:pPr lvl="1"/>
            <a:r>
              <a:rPr lang="en-GB" dirty="0">
                <a:solidFill>
                  <a:srgbClr val="003300"/>
                </a:solidFill>
              </a:rPr>
              <a:t>In this talk I will describe how we achieved this for </a:t>
            </a:r>
            <a:r>
              <a:rPr lang="en-US" dirty="0">
                <a:solidFill>
                  <a:srgbClr val="003300"/>
                </a:solidFill>
              </a:rPr>
              <a:t>Madgraph5_aMC@NLO (via event-level data parallelism)</a:t>
            </a:r>
            <a:endParaRPr lang="en-GB" dirty="0">
              <a:solidFill>
                <a:srgbClr val="003300"/>
              </a:solidFill>
            </a:endParaRPr>
          </a:p>
          <a:p>
            <a:endParaRPr lang="en-US" dirty="0"/>
          </a:p>
        </p:txBody>
      </p:sp>
      <p:pic>
        <p:nvPicPr>
          <p:cNvPr id="15" name="Google Shape;115;p14">
            <a:extLst>
              <a:ext uri="{FF2B5EF4-FFF2-40B4-BE49-F238E27FC236}">
                <a16:creationId xmlns:a16="http://schemas.microsoft.com/office/drawing/2014/main" id="{F6757F3D-69F3-B2C3-B704-2DE83D3ECA00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 t="8193" b="7680"/>
          <a:stretch/>
        </p:blipFill>
        <p:spPr>
          <a:xfrm>
            <a:off x="2691785" y="2081890"/>
            <a:ext cx="2114677" cy="1166692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Google Shape;116;p14">
            <a:extLst>
              <a:ext uri="{FF2B5EF4-FFF2-40B4-BE49-F238E27FC236}">
                <a16:creationId xmlns:a16="http://schemas.microsoft.com/office/drawing/2014/main" id="{2EF25291-09A2-196A-556B-8A3033C646E8}"/>
              </a:ext>
            </a:extLst>
          </p:cNvPr>
          <p:cNvPicPr preferRelativeResize="0">
            <a:picLocks noChangeAspect="1"/>
          </p:cNvPicPr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954339" y="2098992"/>
            <a:ext cx="2171448" cy="1149590"/>
          </a:xfrm>
          <a:prstGeom prst="rect">
            <a:avLst/>
          </a:prstGeom>
          <a:noFill/>
          <a:ln>
            <a:noFill/>
          </a:ln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B469F1C4-D09B-781D-26A2-849821DEF9C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273665" y="2098992"/>
            <a:ext cx="2226550" cy="1149590"/>
          </a:xfrm>
          <a:prstGeom prst="rect">
            <a:avLst/>
          </a:prstGeom>
          <a:ln>
            <a:solidFill>
              <a:srgbClr val="000000"/>
            </a:solidFill>
          </a:ln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74612B49-F880-AD92-D8ED-A0DB999FF3E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91628" y="2079171"/>
            <a:ext cx="2252280" cy="1169411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B63AEB3B-9BA9-EFD1-0444-2BAF8661F5D1}"/>
              </a:ext>
            </a:extLst>
          </p:cNvPr>
          <p:cNvSpPr txBox="1"/>
          <p:nvPr/>
        </p:nvSpPr>
        <p:spPr>
          <a:xfrm>
            <a:off x="306645" y="3227945"/>
            <a:ext cx="217144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Summit: NVidia V100 GPUs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1D0F8AFF-D2CD-4775-90C3-E389CB674A46}"/>
              </a:ext>
            </a:extLst>
          </p:cNvPr>
          <p:cNvSpPr txBox="1"/>
          <p:nvPr/>
        </p:nvSpPr>
        <p:spPr>
          <a:xfrm>
            <a:off x="2691785" y="3225136"/>
            <a:ext cx="217144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Aurora: Intel Xe GPUs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E8F9C0A3-88CA-E949-A991-E251938CBCEF}"/>
              </a:ext>
            </a:extLst>
          </p:cNvPr>
          <p:cNvSpPr txBox="1"/>
          <p:nvPr/>
        </p:nvSpPr>
        <p:spPr>
          <a:xfrm>
            <a:off x="4968740" y="3225136"/>
            <a:ext cx="230492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Leonardo: NVidia A100 GPUs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72BD6C7E-EE13-7DE8-C27B-1220A470EAE2}"/>
              </a:ext>
            </a:extLst>
          </p:cNvPr>
          <p:cNvSpPr txBox="1"/>
          <p:nvPr/>
        </p:nvSpPr>
        <p:spPr>
          <a:xfrm>
            <a:off x="7273663" y="3225135"/>
            <a:ext cx="230492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Juwels: NVidia A100 GPUs</a:t>
            </a:r>
          </a:p>
        </p:txBody>
      </p:sp>
      <p:pic>
        <p:nvPicPr>
          <p:cNvPr id="26" name="Picture 25" descr="A picture containing warehouse">
            <a:extLst>
              <a:ext uri="{FF2B5EF4-FFF2-40B4-BE49-F238E27FC236}">
                <a16:creationId xmlns:a16="http://schemas.microsoft.com/office/drawing/2014/main" id="{9E855176-0B56-601E-79CE-47E9A71AD2C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648094" y="2079171"/>
            <a:ext cx="2171448" cy="1156097"/>
          </a:xfrm>
          <a:prstGeom prst="rect">
            <a:avLst/>
          </a:prstGeom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FDD9A030-F203-8ABA-40F6-68EC9FFE5967}"/>
              </a:ext>
            </a:extLst>
          </p:cNvPr>
          <p:cNvSpPr txBox="1"/>
          <p:nvPr/>
        </p:nvSpPr>
        <p:spPr>
          <a:xfrm>
            <a:off x="9659816" y="3213412"/>
            <a:ext cx="230492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LUMI: AMD MI250X GPUs</a:t>
            </a:r>
          </a:p>
        </p:txBody>
      </p:sp>
    </p:spTree>
    <p:extLst>
      <p:ext uri="{BB962C8B-B14F-4D97-AF65-F5344CB8AC3E}">
        <p14:creationId xmlns:p14="http://schemas.microsoft.com/office/powerpoint/2010/main" val="42089589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Rectangle 117">
            <a:extLst>
              <a:ext uri="{FF2B5EF4-FFF2-40B4-BE49-F238E27FC236}">
                <a16:creationId xmlns:a16="http://schemas.microsoft.com/office/drawing/2014/main" id="{84ABB767-9988-88E5-DE10-1EE4E07C4C7A}"/>
              </a:ext>
            </a:extLst>
          </p:cNvPr>
          <p:cNvSpPr/>
          <p:nvPr/>
        </p:nvSpPr>
        <p:spPr>
          <a:xfrm>
            <a:off x="629273" y="3521033"/>
            <a:ext cx="2204813" cy="898561"/>
          </a:xfrm>
          <a:prstGeom prst="rect">
            <a:avLst/>
          </a:prstGeom>
          <a:solidFill>
            <a:srgbClr val="FFCC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ACC4B4A-44EF-6137-7DF3-8BCACD6AEC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97493"/>
            <a:ext cx="12192000" cy="618295"/>
          </a:xfrm>
        </p:spPr>
        <p:txBody>
          <a:bodyPr/>
          <a:lstStyle/>
          <a:p>
            <a:pPr algn="ctr"/>
            <a:r>
              <a:rPr lang="en-US" dirty="0"/>
              <a:t>What is a MC </a:t>
            </a:r>
            <a:r>
              <a:rPr lang="en-US" i="1" dirty="0"/>
              <a:t>ME</a:t>
            </a:r>
            <a:r>
              <a:rPr lang="en-US" dirty="0"/>
              <a:t> generator? A simplified computational anatomy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E84A74F7-F647-A106-1311-42A3D5C0D0BA}"/>
              </a:ext>
            </a:extLst>
          </p:cNvPr>
          <p:cNvGrpSpPr>
            <a:grpSpLocks noChangeAspect="1"/>
          </p:cNvGrpSpPr>
          <p:nvPr/>
        </p:nvGrpSpPr>
        <p:grpSpPr>
          <a:xfrm>
            <a:off x="3380269" y="1904258"/>
            <a:ext cx="6672620" cy="4270164"/>
            <a:chOff x="1859528" y="1360074"/>
            <a:chExt cx="7138277" cy="4568167"/>
          </a:xfrm>
        </p:grpSpPr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60C3AAEE-A2BB-9CFE-58F8-D2A95AC4D3D9}"/>
                </a:ext>
              </a:extLst>
            </p:cNvPr>
            <p:cNvGrpSpPr/>
            <p:nvPr/>
          </p:nvGrpSpPr>
          <p:grpSpPr>
            <a:xfrm>
              <a:off x="1859528" y="1360074"/>
              <a:ext cx="5284908" cy="4568167"/>
              <a:chOff x="122945" y="1360074"/>
              <a:chExt cx="5284911" cy="4568165"/>
            </a:xfrm>
          </p:grpSpPr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0C62C515-69CA-DB19-EA56-9F2A10465331}"/>
                  </a:ext>
                </a:extLst>
              </p:cNvPr>
              <p:cNvSpPr/>
              <p:nvPr/>
            </p:nvSpPr>
            <p:spPr>
              <a:xfrm>
                <a:off x="122945" y="1360074"/>
                <a:ext cx="5284911" cy="4568165"/>
              </a:xfrm>
              <a:prstGeom prst="rect">
                <a:avLst/>
              </a:prstGeom>
              <a:noFill/>
              <a:ln w="7620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100"/>
              </a:p>
            </p:txBody>
          </p:sp>
          <p:grpSp>
            <p:nvGrpSpPr>
              <p:cNvPr id="28" name="Group 27">
                <a:extLst>
                  <a:ext uri="{FF2B5EF4-FFF2-40B4-BE49-F238E27FC236}">
                    <a16:creationId xmlns:a16="http://schemas.microsoft.com/office/drawing/2014/main" id="{9F66921F-328E-FD90-7B8C-797A28525F7C}"/>
                  </a:ext>
                </a:extLst>
              </p:cNvPr>
              <p:cNvGrpSpPr/>
              <p:nvPr/>
            </p:nvGrpSpPr>
            <p:grpSpPr>
              <a:xfrm>
                <a:off x="169272" y="1424597"/>
                <a:ext cx="5227194" cy="4451134"/>
                <a:chOff x="991463" y="1209445"/>
                <a:chExt cx="5227194" cy="4451134"/>
              </a:xfrm>
            </p:grpSpPr>
            <p:sp>
              <p:nvSpPr>
                <p:cNvPr id="29" name="Rectangle 28">
                  <a:extLst>
                    <a:ext uri="{FF2B5EF4-FFF2-40B4-BE49-F238E27FC236}">
                      <a16:creationId xmlns:a16="http://schemas.microsoft.com/office/drawing/2014/main" id="{97FCB771-37DC-02DA-EABD-562AFA4EA09F}"/>
                    </a:ext>
                  </a:extLst>
                </p:cNvPr>
                <p:cNvSpPr/>
                <p:nvPr/>
              </p:nvSpPr>
              <p:spPr>
                <a:xfrm>
                  <a:off x="991463" y="1209445"/>
                  <a:ext cx="5188350" cy="4451134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>
                  <a:solidFill>
                    <a:srgbClr val="FFFF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100"/>
                </a:p>
              </p:txBody>
            </p:sp>
            <p:sp>
              <p:nvSpPr>
                <p:cNvPr id="30" name="Rectangle 29">
                  <a:extLst>
                    <a:ext uri="{FF2B5EF4-FFF2-40B4-BE49-F238E27FC236}">
                      <a16:creationId xmlns:a16="http://schemas.microsoft.com/office/drawing/2014/main" id="{91A882DA-BC91-6705-5DC6-1976E987DB20}"/>
                    </a:ext>
                  </a:extLst>
                </p:cNvPr>
                <p:cNvSpPr/>
                <p:nvPr/>
              </p:nvSpPr>
              <p:spPr>
                <a:xfrm>
                  <a:off x="3074813" y="1269613"/>
                  <a:ext cx="1802703" cy="2314901"/>
                </a:xfrm>
                <a:prstGeom prst="rect">
                  <a:avLst/>
                </a:prstGeom>
                <a:solidFill>
                  <a:srgbClr val="CCFFCC"/>
                </a:solidFill>
                <a:ln w="28575">
                  <a:solidFill>
                    <a:srgbClr val="00FF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100"/>
                </a:p>
              </p:txBody>
            </p:sp>
            <p:sp>
              <p:nvSpPr>
                <p:cNvPr id="31" name="TextBox 30">
                  <a:extLst>
                    <a:ext uri="{FF2B5EF4-FFF2-40B4-BE49-F238E27FC236}">
                      <a16:creationId xmlns:a16="http://schemas.microsoft.com/office/drawing/2014/main" id="{4CE2B099-48FF-B05E-1440-CF712C53BC75}"/>
                    </a:ext>
                  </a:extLst>
                </p:cNvPr>
                <p:cNvSpPr txBox="1"/>
                <p:nvPr/>
              </p:nvSpPr>
              <p:spPr>
                <a:xfrm>
                  <a:off x="3169011" y="1352870"/>
                  <a:ext cx="1631584" cy="673289"/>
                </a:xfrm>
                <a:prstGeom prst="rect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txBody>
                <a:bodyPr wrap="square" tIns="144000" bIns="144000" rtlCol="0">
                  <a:spAutoFit/>
                </a:bodyPr>
                <a:lstStyle/>
                <a:p>
                  <a:pPr algn="ctr"/>
                  <a:r>
                    <a:rPr lang="en-US" sz="1100" b="1" dirty="0">
                      <a:latin typeface="Tahoma" panose="020B0604030504040204" pitchFamily="34" charset="0"/>
                      <a:ea typeface="Tahoma" panose="020B0604030504040204" pitchFamily="34" charset="0"/>
                      <a:cs typeface="Tahoma" panose="020B0604030504040204" pitchFamily="34" charset="0"/>
                    </a:rPr>
                    <a:t>PSEUDO RANDOM</a:t>
                  </a:r>
                </a:p>
                <a:p>
                  <a:pPr algn="ctr"/>
                  <a:r>
                    <a:rPr lang="en-US" sz="1100" b="1" dirty="0">
                      <a:latin typeface="Tahoma" panose="020B0604030504040204" pitchFamily="34" charset="0"/>
                      <a:ea typeface="Tahoma" panose="020B0604030504040204" pitchFamily="34" charset="0"/>
                      <a:cs typeface="Tahoma" panose="020B0604030504040204" pitchFamily="34" charset="0"/>
                    </a:rPr>
                    <a:t>NUMBERS</a:t>
                  </a:r>
                </a:p>
              </p:txBody>
            </p:sp>
            <p:sp>
              <p:nvSpPr>
                <p:cNvPr id="32" name="TextBox 31">
                  <a:extLst>
                    <a:ext uri="{FF2B5EF4-FFF2-40B4-BE49-F238E27FC236}">
                      <a16:creationId xmlns:a16="http://schemas.microsoft.com/office/drawing/2014/main" id="{4232FF30-89BA-FB17-A28A-2795488A8533}"/>
                    </a:ext>
                  </a:extLst>
                </p:cNvPr>
                <p:cNvSpPr txBox="1"/>
                <p:nvPr/>
              </p:nvSpPr>
              <p:spPr>
                <a:xfrm>
                  <a:off x="3169010" y="2103869"/>
                  <a:ext cx="1631584" cy="673289"/>
                </a:xfrm>
                <a:prstGeom prst="rect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txBody>
                <a:bodyPr wrap="square" tIns="144000" bIns="144000" rtlCol="0">
                  <a:spAutoFit/>
                </a:bodyPr>
                <a:lstStyle/>
                <a:p>
                  <a:pPr algn="ctr"/>
                  <a:r>
                    <a:rPr lang="en-US" sz="1100" b="1" dirty="0">
                      <a:latin typeface="Tahoma" panose="020B0604030504040204" pitchFamily="34" charset="0"/>
                      <a:ea typeface="Tahoma" panose="020B0604030504040204" pitchFamily="34" charset="0"/>
                      <a:cs typeface="Tahoma" panose="020B0604030504040204" pitchFamily="34" charset="0"/>
                    </a:rPr>
                    <a:t>PHASE SPACE</a:t>
                  </a:r>
                </a:p>
                <a:p>
                  <a:pPr algn="ctr"/>
                  <a:r>
                    <a:rPr lang="en-US" sz="1100" b="1" dirty="0">
                      <a:latin typeface="Tahoma" panose="020B0604030504040204" pitchFamily="34" charset="0"/>
                      <a:ea typeface="Tahoma" panose="020B0604030504040204" pitchFamily="34" charset="0"/>
                      <a:cs typeface="Tahoma" panose="020B0604030504040204" pitchFamily="34" charset="0"/>
                    </a:rPr>
                    <a:t>SAMPLING</a:t>
                  </a:r>
                </a:p>
              </p:txBody>
            </p:sp>
            <p:sp>
              <p:nvSpPr>
                <p:cNvPr id="33" name="TextBox 32">
                  <a:extLst>
                    <a:ext uri="{FF2B5EF4-FFF2-40B4-BE49-F238E27FC236}">
                      <a16:creationId xmlns:a16="http://schemas.microsoft.com/office/drawing/2014/main" id="{639C8C4C-53CD-0BBE-395C-1CBA8C15E974}"/>
                    </a:ext>
                  </a:extLst>
                </p:cNvPr>
                <p:cNvSpPr txBox="1"/>
                <p:nvPr/>
              </p:nvSpPr>
              <p:spPr>
                <a:xfrm>
                  <a:off x="3169011" y="2854868"/>
                  <a:ext cx="1631583" cy="673289"/>
                </a:xfrm>
                <a:prstGeom prst="rect">
                  <a:avLst/>
                </a:prstGeom>
                <a:solidFill>
                  <a:srgbClr val="FF00FF"/>
                </a:solidFill>
                <a:ln>
                  <a:noFill/>
                </a:ln>
              </p:spPr>
              <p:txBody>
                <a:bodyPr wrap="square" lIns="36000" tIns="144000" rIns="36000" bIns="144000" rtlCol="0">
                  <a:spAutoFit/>
                </a:bodyPr>
                <a:lstStyle/>
                <a:p>
                  <a:pPr algn="ctr"/>
                  <a:r>
                    <a:rPr lang="en-US" sz="1100" b="1" dirty="0">
                      <a:latin typeface="Tahoma" panose="020B0604030504040204" pitchFamily="34" charset="0"/>
                      <a:ea typeface="Tahoma" panose="020B0604030504040204" pitchFamily="34" charset="0"/>
                      <a:cs typeface="Tahoma" panose="020B0604030504040204" pitchFamily="34" charset="0"/>
                    </a:rPr>
                    <a:t>MATRIX ELEMENT</a:t>
                  </a:r>
                </a:p>
                <a:p>
                  <a:pPr algn="ctr"/>
                  <a:r>
                    <a:rPr lang="en-US" sz="1100" b="1" dirty="0">
                      <a:latin typeface="Tahoma" panose="020B0604030504040204" pitchFamily="34" charset="0"/>
                      <a:ea typeface="Tahoma" panose="020B0604030504040204" pitchFamily="34" charset="0"/>
                      <a:cs typeface="Tahoma" panose="020B0604030504040204" pitchFamily="34" charset="0"/>
                    </a:rPr>
                    <a:t>CALCULATION</a:t>
                  </a:r>
                </a:p>
              </p:txBody>
            </p:sp>
            <p:grpSp>
              <p:nvGrpSpPr>
                <p:cNvPr id="34" name="Group 33">
                  <a:extLst>
                    <a:ext uri="{FF2B5EF4-FFF2-40B4-BE49-F238E27FC236}">
                      <a16:creationId xmlns:a16="http://schemas.microsoft.com/office/drawing/2014/main" id="{95086872-00E8-3F51-9DBA-69DDAA449A0A}"/>
                    </a:ext>
                  </a:extLst>
                </p:cNvPr>
                <p:cNvGrpSpPr/>
                <p:nvPr/>
              </p:nvGrpSpPr>
              <p:grpSpPr>
                <a:xfrm>
                  <a:off x="3792352" y="2739863"/>
                  <a:ext cx="356945" cy="201889"/>
                  <a:chOff x="5734958" y="2556917"/>
                  <a:chExt cx="416905" cy="230782"/>
                </a:xfrm>
              </p:grpSpPr>
              <p:cxnSp>
                <p:nvCxnSpPr>
                  <p:cNvPr id="94" name="Straight Arrow Connector 93">
                    <a:extLst>
                      <a:ext uri="{FF2B5EF4-FFF2-40B4-BE49-F238E27FC236}">
                        <a16:creationId xmlns:a16="http://schemas.microsoft.com/office/drawing/2014/main" id="{BD4AF60F-DA5C-3824-7A33-9A86600D3307}"/>
                      </a:ext>
                    </a:extLst>
                  </p:cNvPr>
                  <p:cNvCxnSpPr/>
                  <p:nvPr/>
                </p:nvCxnSpPr>
                <p:spPr>
                  <a:xfrm flipH="1">
                    <a:off x="5734958" y="2556918"/>
                    <a:ext cx="1" cy="230781"/>
                  </a:xfrm>
                  <a:prstGeom prst="straightConnector1">
                    <a:avLst/>
                  </a:prstGeom>
                  <a:ln w="28575">
                    <a:solidFill>
                      <a:srgbClr val="000000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5" name="Straight Arrow Connector 94">
                    <a:extLst>
                      <a:ext uri="{FF2B5EF4-FFF2-40B4-BE49-F238E27FC236}">
                        <a16:creationId xmlns:a16="http://schemas.microsoft.com/office/drawing/2014/main" id="{FBCEA97E-9FC6-AC82-768C-640753F9F080}"/>
                      </a:ext>
                    </a:extLst>
                  </p:cNvPr>
                  <p:cNvCxnSpPr/>
                  <p:nvPr/>
                </p:nvCxnSpPr>
                <p:spPr>
                  <a:xfrm flipH="1">
                    <a:off x="5791620" y="2556917"/>
                    <a:ext cx="1" cy="230781"/>
                  </a:xfrm>
                  <a:prstGeom prst="straightConnector1">
                    <a:avLst/>
                  </a:prstGeom>
                  <a:ln w="28575">
                    <a:solidFill>
                      <a:srgbClr val="000000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6" name="Straight Arrow Connector 95">
                    <a:extLst>
                      <a:ext uri="{FF2B5EF4-FFF2-40B4-BE49-F238E27FC236}">
                        <a16:creationId xmlns:a16="http://schemas.microsoft.com/office/drawing/2014/main" id="{B6E90BCD-0391-FC91-C87C-8C6758FC823E}"/>
                      </a:ext>
                    </a:extLst>
                  </p:cNvPr>
                  <p:cNvCxnSpPr/>
                  <p:nvPr/>
                </p:nvCxnSpPr>
                <p:spPr>
                  <a:xfrm flipH="1">
                    <a:off x="5854304" y="2556917"/>
                    <a:ext cx="1" cy="230781"/>
                  </a:xfrm>
                  <a:prstGeom prst="straightConnector1">
                    <a:avLst/>
                  </a:prstGeom>
                  <a:ln w="28575">
                    <a:solidFill>
                      <a:srgbClr val="000000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7" name="Straight Arrow Connector 96">
                    <a:extLst>
                      <a:ext uri="{FF2B5EF4-FFF2-40B4-BE49-F238E27FC236}">
                        <a16:creationId xmlns:a16="http://schemas.microsoft.com/office/drawing/2014/main" id="{B0211855-5E55-903A-19C8-9921F37053F6}"/>
                      </a:ext>
                    </a:extLst>
                  </p:cNvPr>
                  <p:cNvCxnSpPr/>
                  <p:nvPr/>
                </p:nvCxnSpPr>
                <p:spPr>
                  <a:xfrm flipH="1">
                    <a:off x="5915451" y="2556917"/>
                    <a:ext cx="1" cy="230781"/>
                  </a:xfrm>
                  <a:prstGeom prst="straightConnector1">
                    <a:avLst/>
                  </a:prstGeom>
                  <a:ln w="28575">
                    <a:solidFill>
                      <a:srgbClr val="000000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8" name="Straight Arrow Connector 97">
                    <a:extLst>
                      <a:ext uri="{FF2B5EF4-FFF2-40B4-BE49-F238E27FC236}">
                        <a16:creationId xmlns:a16="http://schemas.microsoft.com/office/drawing/2014/main" id="{45E479D3-500F-9680-7ADA-620DC4788A08}"/>
                      </a:ext>
                    </a:extLst>
                  </p:cNvPr>
                  <p:cNvCxnSpPr/>
                  <p:nvPr/>
                </p:nvCxnSpPr>
                <p:spPr>
                  <a:xfrm flipH="1">
                    <a:off x="5971369" y="2556918"/>
                    <a:ext cx="1" cy="230781"/>
                  </a:xfrm>
                  <a:prstGeom prst="straightConnector1">
                    <a:avLst/>
                  </a:prstGeom>
                  <a:ln w="28575">
                    <a:solidFill>
                      <a:srgbClr val="000000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9" name="Straight Arrow Connector 98">
                    <a:extLst>
                      <a:ext uri="{FF2B5EF4-FFF2-40B4-BE49-F238E27FC236}">
                        <a16:creationId xmlns:a16="http://schemas.microsoft.com/office/drawing/2014/main" id="{A02C47CF-1A0C-B3E4-231A-CD8693FDACD7}"/>
                      </a:ext>
                    </a:extLst>
                  </p:cNvPr>
                  <p:cNvCxnSpPr/>
                  <p:nvPr/>
                </p:nvCxnSpPr>
                <p:spPr>
                  <a:xfrm flipH="1">
                    <a:off x="6028031" y="2556917"/>
                    <a:ext cx="1" cy="230781"/>
                  </a:xfrm>
                  <a:prstGeom prst="straightConnector1">
                    <a:avLst/>
                  </a:prstGeom>
                  <a:ln w="28575">
                    <a:solidFill>
                      <a:srgbClr val="000000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0" name="Straight Arrow Connector 99">
                    <a:extLst>
                      <a:ext uri="{FF2B5EF4-FFF2-40B4-BE49-F238E27FC236}">
                        <a16:creationId xmlns:a16="http://schemas.microsoft.com/office/drawing/2014/main" id="{DB0A4C41-21C7-3DC5-E547-94EE58CB1FCB}"/>
                      </a:ext>
                    </a:extLst>
                  </p:cNvPr>
                  <p:cNvCxnSpPr/>
                  <p:nvPr/>
                </p:nvCxnSpPr>
                <p:spPr>
                  <a:xfrm flipH="1">
                    <a:off x="6090715" y="2556917"/>
                    <a:ext cx="1" cy="230781"/>
                  </a:xfrm>
                  <a:prstGeom prst="straightConnector1">
                    <a:avLst/>
                  </a:prstGeom>
                  <a:ln w="28575">
                    <a:solidFill>
                      <a:srgbClr val="000000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1" name="Straight Arrow Connector 100">
                    <a:extLst>
                      <a:ext uri="{FF2B5EF4-FFF2-40B4-BE49-F238E27FC236}">
                        <a16:creationId xmlns:a16="http://schemas.microsoft.com/office/drawing/2014/main" id="{DF486DAF-7D52-4E61-DB95-A5AAB56DBCE1}"/>
                      </a:ext>
                    </a:extLst>
                  </p:cNvPr>
                  <p:cNvCxnSpPr/>
                  <p:nvPr/>
                </p:nvCxnSpPr>
                <p:spPr>
                  <a:xfrm flipH="1">
                    <a:off x="6151862" y="2556917"/>
                    <a:ext cx="1" cy="230781"/>
                  </a:xfrm>
                  <a:prstGeom prst="straightConnector1">
                    <a:avLst/>
                  </a:prstGeom>
                  <a:ln w="28575">
                    <a:solidFill>
                      <a:srgbClr val="000000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35" name="Group 34">
                  <a:extLst>
                    <a:ext uri="{FF2B5EF4-FFF2-40B4-BE49-F238E27FC236}">
                      <a16:creationId xmlns:a16="http://schemas.microsoft.com/office/drawing/2014/main" id="{4C83CC30-A3A5-F7A5-9C4F-BE3D319B4AA3}"/>
                    </a:ext>
                  </a:extLst>
                </p:cNvPr>
                <p:cNvGrpSpPr/>
                <p:nvPr/>
              </p:nvGrpSpPr>
              <p:grpSpPr>
                <a:xfrm>
                  <a:off x="3718078" y="1928729"/>
                  <a:ext cx="508826" cy="263316"/>
                  <a:chOff x="5622360" y="1836969"/>
                  <a:chExt cx="594299" cy="300999"/>
                </a:xfrm>
                <a:solidFill>
                  <a:srgbClr val="000000"/>
                </a:solidFill>
              </p:grpSpPr>
              <p:grpSp>
                <p:nvGrpSpPr>
                  <p:cNvPr id="77" name="Group 76">
                    <a:extLst>
                      <a:ext uri="{FF2B5EF4-FFF2-40B4-BE49-F238E27FC236}">
                        <a16:creationId xmlns:a16="http://schemas.microsoft.com/office/drawing/2014/main" id="{025A3E5D-02C6-C0DC-D630-6B997A255050}"/>
                      </a:ext>
                    </a:extLst>
                  </p:cNvPr>
                  <p:cNvGrpSpPr/>
                  <p:nvPr/>
                </p:nvGrpSpPr>
                <p:grpSpPr>
                  <a:xfrm>
                    <a:off x="5706998" y="1907186"/>
                    <a:ext cx="416905" cy="230782"/>
                    <a:chOff x="5706998" y="1602371"/>
                    <a:chExt cx="416905" cy="230782"/>
                  </a:xfrm>
                  <a:grpFill/>
                </p:grpSpPr>
                <p:cxnSp>
                  <p:nvCxnSpPr>
                    <p:cNvPr id="86" name="Straight Arrow Connector 85">
                      <a:extLst>
                        <a:ext uri="{FF2B5EF4-FFF2-40B4-BE49-F238E27FC236}">
                          <a16:creationId xmlns:a16="http://schemas.microsoft.com/office/drawing/2014/main" id="{4D699676-1AAF-8AEF-AEF2-D6DA1ED2AD7E}"/>
                        </a:ext>
                      </a:extLst>
                    </p:cNvPr>
                    <p:cNvCxnSpPr/>
                    <p:nvPr/>
                  </p:nvCxnSpPr>
                  <p:spPr>
                    <a:xfrm flipH="1">
                      <a:off x="5706998" y="1602372"/>
                      <a:ext cx="1" cy="230781"/>
                    </a:xfrm>
                    <a:prstGeom prst="straightConnector1">
                      <a:avLst/>
                    </a:prstGeom>
                    <a:grpFill/>
                    <a:ln w="28575">
                      <a:solidFill>
                        <a:srgbClr val="000000"/>
                      </a:solidFill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87" name="Straight Arrow Connector 86">
                      <a:extLst>
                        <a:ext uri="{FF2B5EF4-FFF2-40B4-BE49-F238E27FC236}">
                          <a16:creationId xmlns:a16="http://schemas.microsoft.com/office/drawing/2014/main" id="{59FA2D31-BF5C-F4F0-77E1-43A8EEF2169E}"/>
                        </a:ext>
                      </a:extLst>
                    </p:cNvPr>
                    <p:cNvCxnSpPr/>
                    <p:nvPr/>
                  </p:nvCxnSpPr>
                  <p:spPr>
                    <a:xfrm flipH="1">
                      <a:off x="5763660" y="1602371"/>
                      <a:ext cx="1" cy="230781"/>
                    </a:xfrm>
                    <a:prstGeom prst="straightConnector1">
                      <a:avLst/>
                    </a:prstGeom>
                    <a:grpFill/>
                    <a:ln w="28575">
                      <a:solidFill>
                        <a:srgbClr val="000000"/>
                      </a:solidFill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88" name="Straight Arrow Connector 87">
                      <a:extLst>
                        <a:ext uri="{FF2B5EF4-FFF2-40B4-BE49-F238E27FC236}">
                          <a16:creationId xmlns:a16="http://schemas.microsoft.com/office/drawing/2014/main" id="{8B16CBA4-2492-1096-239F-0CE9F65AED20}"/>
                        </a:ext>
                      </a:extLst>
                    </p:cNvPr>
                    <p:cNvCxnSpPr/>
                    <p:nvPr/>
                  </p:nvCxnSpPr>
                  <p:spPr>
                    <a:xfrm flipH="1">
                      <a:off x="5826344" y="1602371"/>
                      <a:ext cx="1" cy="230781"/>
                    </a:xfrm>
                    <a:prstGeom prst="straightConnector1">
                      <a:avLst/>
                    </a:prstGeom>
                    <a:grpFill/>
                    <a:ln w="28575">
                      <a:solidFill>
                        <a:srgbClr val="000000"/>
                      </a:solidFill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89" name="Straight Arrow Connector 88">
                      <a:extLst>
                        <a:ext uri="{FF2B5EF4-FFF2-40B4-BE49-F238E27FC236}">
                          <a16:creationId xmlns:a16="http://schemas.microsoft.com/office/drawing/2014/main" id="{9C798C1D-1997-25E4-9E0F-2EC6AE484C78}"/>
                        </a:ext>
                      </a:extLst>
                    </p:cNvPr>
                    <p:cNvCxnSpPr/>
                    <p:nvPr/>
                  </p:nvCxnSpPr>
                  <p:spPr>
                    <a:xfrm flipH="1">
                      <a:off x="5887491" y="1602371"/>
                      <a:ext cx="1" cy="230781"/>
                    </a:xfrm>
                    <a:prstGeom prst="straightConnector1">
                      <a:avLst/>
                    </a:prstGeom>
                    <a:grpFill/>
                    <a:ln w="28575">
                      <a:solidFill>
                        <a:srgbClr val="000000"/>
                      </a:solidFill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90" name="Straight Arrow Connector 89">
                      <a:extLst>
                        <a:ext uri="{FF2B5EF4-FFF2-40B4-BE49-F238E27FC236}">
                          <a16:creationId xmlns:a16="http://schemas.microsoft.com/office/drawing/2014/main" id="{195D9E16-0732-875F-ADB6-4F04B4092E36}"/>
                        </a:ext>
                      </a:extLst>
                    </p:cNvPr>
                    <p:cNvCxnSpPr/>
                    <p:nvPr/>
                  </p:nvCxnSpPr>
                  <p:spPr>
                    <a:xfrm flipH="1">
                      <a:off x="5943409" y="1602372"/>
                      <a:ext cx="1" cy="230781"/>
                    </a:xfrm>
                    <a:prstGeom prst="straightConnector1">
                      <a:avLst/>
                    </a:prstGeom>
                    <a:grpFill/>
                    <a:ln w="28575">
                      <a:solidFill>
                        <a:srgbClr val="000000"/>
                      </a:solidFill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91" name="Straight Arrow Connector 90">
                      <a:extLst>
                        <a:ext uri="{FF2B5EF4-FFF2-40B4-BE49-F238E27FC236}">
                          <a16:creationId xmlns:a16="http://schemas.microsoft.com/office/drawing/2014/main" id="{0E571844-E999-8291-1260-4918A4DB2B0D}"/>
                        </a:ext>
                      </a:extLst>
                    </p:cNvPr>
                    <p:cNvCxnSpPr/>
                    <p:nvPr/>
                  </p:nvCxnSpPr>
                  <p:spPr>
                    <a:xfrm flipH="1">
                      <a:off x="6000071" y="1602371"/>
                      <a:ext cx="1" cy="230781"/>
                    </a:xfrm>
                    <a:prstGeom prst="straightConnector1">
                      <a:avLst/>
                    </a:prstGeom>
                    <a:grpFill/>
                    <a:ln w="28575">
                      <a:solidFill>
                        <a:srgbClr val="000000"/>
                      </a:solidFill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92" name="Straight Arrow Connector 91">
                      <a:extLst>
                        <a:ext uri="{FF2B5EF4-FFF2-40B4-BE49-F238E27FC236}">
                          <a16:creationId xmlns:a16="http://schemas.microsoft.com/office/drawing/2014/main" id="{2842D8E7-23E0-F9D1-89AB-675DB58FDC6E}"/>
                        </a:ext>
                      </a:extLst>
                    </p:cNvPr>
                    <p:cNvCxnSpPr/>
                    <p:nvPr/>
                  </p:nvCxnSpPr>
                  <p:spPr>
                    <a:xfrm flipH="1">
                      <a:off x="6062755" y="1602371"/>
                      <a:ext cx="1" cy="230781"/>
                    </a:xfrm>
                    <a:prstGeom prst="straightConnector1">
                      <a:avLst/>
                    </a:prstGeom>
                    <a:grpFill/>
                    <a:ln w="28575">
                      <a:solidFill>
                        <a:srgbClr val="000000"/>
                      </a:solidFill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93" name="Straight Arrow Connector 92">
                      <a:extLst>
                        <a:ext uri="{FF2B5EF4-FFF2-40B4-BE49-F238E27FC236}">
                          <a16:creationId xmlns:a16="http://schemas.microsoft.com/office/drawing/2014/main" id="{DCBAFB09-BEDF-F13D-1E58-3E1E192CF0EA}"/>
                        </a:ext>
                      </a:extLst>
                    </p:cNvPr>
                    <p:cNvCxnSpPr/>
                    <p:nvPr/>
                  </p:nvCxnSpPr>
                  <p:spPr>
                    <a:xfrm flipH="1">
                      <a:off x="6123902" y="1602371"/>
                      <a:ext cx="1" cy="230781"/>
                    </a:xfrm>
                    <a:prstGeom prst="straightConnector1">
                      <a:avLst/>
                    </a:prstGeom>
                    <a:grpFill/>
                    <a:ln w="28575">
                      <a:solidFill>
                        <a:srgbClr val="000000"/>
                      </a:solidFill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sp>
                <p:nvSpPr>
                  <p:cNvPr id="78" name="Oval 77">
                    <a:extLst>
                      <a:ext uri="{FF2B5EF4-FFF2-40B4-BE49-F238E27FC236}">
                        <a16:creationId xmlns:a16="http://schemas.microsoft.com/office/drawing/2014/main" id="{0DECC28D-209F-F0D5-7861-7D7EFD6DAB03}"/>
                      </a:ext>
                    </a:extLst>
                  </p:cNvPr>
                  <p:cNvSpPr/>
                  <p:nvPr/>
                </p:nvSpPr>
                <p:spPr>
                  <a:xfrm>
                    <a:off x="5935838" y="1836973"/>
                    <a:ext cx="45715" cy="45715"/>
                  </a:xfrm>
                  <a:prstGeom prst="ellipse">
                    <a:avLst/>
                  </a:prstGeom>
                  <a:grpFill/>
                  <a:ln>
                    <a:solidFill>
                      <a:srgbClr val="00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100"/>
                  </a:p>
                </p:txBody>
              </p:sp>
              <p:sp>
                <p:nvSpPr>
                  <p:cNvPr id="79" name="Oval 78">
                    <a:extLst>
                      <a:ext uri="{FF2B5EF4-FFF2-40B4-BE49-F238E27FC236}">
                        <a16:creationId xmlns:a16="http://schemas.microsoft.com/office/drawing/2014/main" id="{369EF3FD-8B72-52A6-6681-57A40CD02599}"/>
                      </a:ext>
                    </a:extLst>
                  </p:cNvPr>
                  <p:cNvSpPr/>
                  <p:nvPr/>
                </p:nvSpPr>
                <p:spPr>
                  <a:xfrm>
                    <a:off x="6014201" y="1836969"/>
                    <a:ext cx="45715" cy="45715"/>
                  </a:xfrm>
                  <a:prstGeom prst="ellipse">
                    <a:avLst/>
                  </a:prstGeom>
                  <a:grpFill/>
                  <a:ln>
                    <a:solidFill>
                      <a:srgbClr val="00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100"/>
                  </a:p>
                </p:txBody>
              </p:sp>
              <p:sp>
                <p:nvSpPr>
                  <p:cNvPr id="80" name="Oval 79">
                    <a:extLst>
                      <a:ext uri="{FF2B5EF4-FFF2-40B4-BE49-F238E27FC236}">
                        <a16:creationId xmlns:a16="http://schemas.microsoft.com/office/drawing/2014/main" id="{4420ECF2-FAF2-6F01-D33B-F3F0DEAA9088}"/>
                      </a:ext>
                    </a:extLst>
                  </p:cNvPr>
                  <p:cNvSpPr/>
                  <p:nvPr/>
                </p:nvSpPr>
                <p:spPr>
                  <a:xfrm>
                    <a:off x="6092574" y="1836970"/>
                    <a:ext cx="45715" cy="45715"/>
                  </a:xfrm>
                  <a:prstGeom prst="ellipse">
                    <a:avLst/>
                  </a:prstGeom>
                  <a:grpFill/>
                  <a:ln>
                    <a:solidFill>
                      <a:srgbClr val="00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100"/>
                  </a:p>
                </p:txBody>
              </p:sp>
              <p:sp>
                <p:nvSpPr>
                  <p:cNvPr id="81" name="Oval 80">
                    <a:extLst>
                      <a:ext uri="{FF2B5EF4-FFF2-40B4-BE49-F238E27FC236}">
                        <a16:creationId xmlns:a16="http://schemas.microsoft.com/office/drawing/2014/main" id="{D51621F4-EAAD-F327-6A38-5005D47D1267}"/>
                      </a:ext>
                    </a:extLst>
                  </p:cNvPr>
                  <p:cNvSpPr/>
                  <p:nvPr/>
                </p:nvSpPr>
                <p:spPr>
                  <a:xfrm>
                    <a:off x="6170944" y="1836969"/>
                    <a:ext cx="45715" cy="45715"/>
                  </a:xfrm>
                  <a:prstGeom prst="ellipse">
                    <a:avLst/>
                  </a:prstGeom>
                  <a:grpFill/>
                  <a:ln>
                    <a:solidFill>
                      <a:srgbClr val="00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100"/>
                  </a:p>
                </p:txBody>
              </p:sp>
              <p:sp>
                <p:nvSpPr>
                  <p:cNvPr id="82" name="Oval 81">
                    <a:extLst>
                      <a:ext uri="{FF2B5EF4-FFF2-40B4-BE49-F238E27FC236}">
                        <a16:creationId xmlns:a16="http://schemas.microsoft.com/office/drawing/2014/main" id="{DC23214F-D35D-5026-D5CA-EE42CBA1FE41}"/>
                      </a:ext>
                    </a:extLst>
                  </p:cNvPr>
                  <p:cNvSpPr/>
                  <p:nvPr/>
                </p:nvSpPr>
                <p:spPr>
                  <a:xfrm>
                    <a:off x="5622360" y="1836973"/>
                    <a:ext cx="45715" cy="45715"/>
                  </a:xfrm>
                  <a:prstGeom prst="ellipse">
                    <a:avLst/>
                  </a:prstGeom>
                  <a:grpFill/>
                  <a:ln>
                    <a:solidFill>
                      <a:srgbClr val="00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100"/>
                  </a:p>
                </p:txBody>
              </p:sp>
              <p:sp>
                <p:nvSpPr>
                  <p:cNvPr id="83" name="Oval 82">
                    <a:extLst>
                      <a:ext uri="{FF2B5EF4-FFF2-40B4-BE49-F238E27FC236}">
                        <a16:creationId xmlns:a16="http://schemas.microsoft.com/office/drawing/2014/main" id="{F7F6FA2E-4D7F-0609-CAD3-209869C454BE}"/>
                      </a:ext>
                    </a:extLst>
                  </p:cNvPr>
                  <p:cNvSpPr/>
                  <p:nvPr/>
                </p:nvSpPr>
                <p:spPr>
                  <a:xfrm>
                    <a:off x="5700723" y="1836969"/>
                    <a:ext cx="45715" cy="45715"/>
                  </a:xfrm>
                  <a:prstGeom prst="ellipse">
                    <a:avLst/>
                  </a:prstGeom>
                  <a:grpFill/>
                  <a:ln>
                    <a:solidFill>
                      <a:srgbClr val="00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100"/>
                  </a:p>
                </p:txBody>
              </p:sp>
              <p:sp>
                <p:nvSpPr>
                  <p:cNvPr id="84" name="Oval 83">
                    <a:extLst>
                      <a:ext uri="{FF2B5EF4-FFF2-40B4-BE49-F238E27FC236}">
                        <a16:creationId xmlns:a16="http://schemas.microsoft.com/office/drawing/2014/main" id="{18037173-CEE4-8EBF-021A-FD2FDC568174}"/>
                      </a:ext>
                    </a:extLst>
                  </p:cNvPr>
                  <p:cNvSpPr/>
                  <p:nvPr/>
                </p:nvSpPr>
                <p:spPr>
                  <a:xfrm>
                    <a:off x="5779096" y="1836970"/>
                    <a:ext cx="45715" cy="45715"/>
                  </a:xfrm>
                  <a:prstGeom prst="ellipse">
                    <a:avLst/>
                  </a:prstGeom>
                  <a:grpFill/>
                  <a:ln>
                    <a:solidFill>
                      <a:srgbClr val="00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100"/>
                  </a:p>
                </p:txBody>
              </p:sp>
              <p:sp>
                <p:nvSpPr>
                  <p:cNvPr id="85" name="Oval 84">
                    <a:extLst>
                      <a:ext uri="{FF2B5EF4-FFF2-40B4-BE49-F238E27FC236}">
                        <a16:creationId xmlns:a16="http://schemas.microsoft.com/office/drawing/2014/main" id="{2F31F29B-09C2-1744-51C8-CE1186ADEBBA}"/>
                      </a:ext>
                    </a:extLst>
                  </p:cNvPr>
                  <p:cNvSpPr/>
                  <p:nvPr/>
                </p:nvSpPr>
                <p:spPr>
                  <a:xfrm>
                    <a:off x="5857466" y="1836969"/>
                    <a:ext cx="45715" cy="45715"/>
                  </a:xfrm>
                  <a:prstGeom prst="ellipse">
                    <a:avLst/>
                  </a:prstGeom>
                  <a:grpFill/>
                  <a:ln>
                    <a:solidFill>
                      <a:srgbClr val="00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100"/>
                  </a:p>
                </p:txBody>
              </p:sp>
            </p:grpSp>
            <p:sp>
              <p:nvSpPr>
                <p:cNvPr id="36" name="TextBox 35">
                  <a:extLst>
                    <a:ext uri="{FF2B5EF4-FFF2-40B4-BE49-F238E27FC236}">
                      <a16:creationId xmlns:a16="http://schemas.microsoft.com/office/drawing/2014/main" id="{F120D853-F7CB-8A0C-C195-11B7D89F423E}"/>
                    </a:ext>
                  </a:extLst>
                </p:cNvPr>
                <p:cNvSpPr txBox="1"/>
                <p:nvPr/>
              </p:nvSpPr>
              <p:spPr>
                <a:xfrm>
                  <a:off x="2153588" y="4283084"/>
                  <a:ext cx="1631583" cy="673289"/>
                </a:xfrm>
                <a:prstGeom prst="rect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txBody>
                <a:bodyPr wrap="square" lIns="36000" tIns="144000" rIns="36000" bIns="144000" rtlCol="0">
                  <a:spAutoFit/>
                </a:bodyPr>
                <a:lstStyle/>
                <a:p>
                  <a:pPr algn="ctr"/>
                  <a:r>
                    <a:rPr lang="en-US" sz="1100" b="1" dirty="0">
                      <a:latin typeface="Tahoma" panose="020B0604030504040204" pitchFamily="34" charset="0"/>
                      <a:ea typeface="Tahoma" panose="020B0604030504040204" pitchFamily="34" charset="0"/>
                      <a:cs typeface="Tahoma" panose="020B0604030504040204" pitchFamily="34" charset="0"/>
                    </a:rPr>
                    <a:t>MONTE CARLO </a:t>
                  </a:r>
                </a:p>
                <a:p>
                  <a:pPr algn="ctr"/>
                  <a:r>
                    <a:rPr lang="en-US" sz="1100" b="1" dirty="0">
                      <a:latin typeface="Tahoma" panose="020B0604030504040204" pitchFamily="34" charset="0"/>
                      <a:ea typeface="Tahoma" panose="020B0604030504040204" pitchFamily="34" charset="0"/>
                      <a:cs typeface="Tahoma" panose="020B0604030504040204" pitchFamily="34" charset="0"/>
                    </a:rPr>
                    <a:t>INTEGRATION</a:t>
                  </a:r>
                </a:p>
              </p:txBody>
            </p:sp>
            <p:sp>
              <p:nvSpPr>
                <p:cNvPr id="37" name="TextBox 36">
                  <a:extLst>
                    <a:ext uri="{FF2B5EF4-FFF2-40B4-BE49-F238E27FC236}">
                      <a16:creationId xmlns:a16="http://schemas.microsoft.com/office/drawing/2014/main" id="{A3ACD80F-C4C2-F5B0-EA9C-D21D47CC0FE1}"/>
                    </a:ext>
                  </a:extLst>
                </p:cNvPr>
                <p:cNvSpPr txBox="1"/>
                <p:nvPr/>
              </p:nvSpPr>
              <p:spPr>
                <a:xfrm>
                  <a:off x="4153121" y="4283084"/>
                  <a:ext cx="1631583" cy="673289"/>
                </a:xfrm>
                <a:prstGeom prst="rect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txBody>
                <a:bodyPr wrap="square" lIns="36000" tIns="144000" rIns="36000" bIns="144000" rtlCol="0">
                  <a:spAutoFit/>
                </a:bodyPr>
                <a:lstStyle/>
                <a:p>
                  <a:pPr algn="ctr"/>
                  <a:r>
                    <a:rPr lang="en-US" sz="1100" b="1" dirty="0">
                      <a:latin typeface="Tahoma" panose="020B0604030504040204" pitchFamily="34" charset="0"/>
                      <a:ea typeface="Tahoma" panose="020B0604030504040204" pitchFamily="34" charset="0"/>
                      <a:cs typeface="Tahoma" panose="020B0604030504040204" pitchFamily="34" charset="0"/>
                    </a:rPr>
                    <a:t>MONTE CARLO </a:t>
                  </a:r>
                </a:p>
                <a:p>
                  <a:pPr algn="ctr"/>
                  <a:r>
                    <a:rPr lang="en-US" sz="1100" b="1" dirty="0">
                      <a:latin typeface="Tahoma" panose="020B0604030504040204" pitchFamily="34" charset="0"/>
                      <a:ea typeface="Tahoma" panose="020B0604030504040204" pitchFamily="34" charset="0"/>
                      <a:cs typeface="Tahoma" panose="020B0604030504040204" pitchFamily="34" charset="0"/>
                    </a:rPr>
                    <a:t>UNWEIGHTING</a:t>
                  </a:r>
                </a:p>
              </p:txBody>
            </p:sp>
            <p:sp>
              <p:nvSpPr>
                <p:cNvPr id="38" name="Rounded Rectangle 105">
                  <a:extLst>
                    <a:ext uri="{FF2B5EF4-FFF2-40B4-BE49-F238E27FC236}">
                      <a16:creationId xmlns:a16="http://schemas.microsoft.com/office/drawing/2014/main" id="{6C764D90-0687-EACE-E5DD-1154D5569A2C}"/>
                    </a:ext>
                  </a:extLst>
                </p:cNvPr>
                <p:cNvSpPr/>
                <p:nvPr/>
              </p:nvSpPr>
              <p:spPr>
                <a:xfrm>
                  <a:off x="4028141" y="5010038"/>
                  <a:ext cx="1911204" cy="498591"/>
                </a:xfrm>
                <a:prstGeom prst="roundRect">
                  <a:avLst/>
                </a:prstGeom>
                <a:solidFill>
                  <a:srgbClr val="CCECFF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36000" rIns="36000" rtlCol="0" anchor="ctr"/>
                <a:lstStyle/>
                <a:p>
                  <a:pPr algn="ctr"/>
                  <a:r>
                    <a:rPr lang="en-US" sz="1100" b="1" dirty="0">
                      <a:solidFill>
                        <a:srgbClr val="0000FF"/>
                      </a:solidFill>
                      <a:latin typeface="Tahoma" panose="020B0604030504040204" pitchFamily="34" charset="0"/>
                      <a:ea typeface="Tahoma" panose="020B0604030504040204" pitchFamily="34" charset="0"/>
                      <a:cs typeface="Tahoma" panose="020B0604030504040204" pitchFamily="34" charset="0"/>
                    </a:rPr>
                    <a:t>UNWEIGHTED EVENTS </a:t>
                  </a:r>
                  <a:r>
                    <a:rPr lang="en-US" sz="1100" b="1" i="1" dirty="0">
                      <a:solidFill>
                        <a:srgbClr val="0000FF"/>
                      </a:solidFill>
                      <a:latin typeface="Tahoma" panose="020B0604030504040204" pitchFamily="34" charset="0"/>
                      <a:ea typeface="Tahoma" panose="020B0604030504040204" pitchFamily="34" charset="0"/>
                      <a:cs typeface="Tahoma" panose="020B0604030504040204" pitchFamily="34" charset="0"/>
                    </a:rPr>
                    <a:t>{EVT_i , W_i=</a:t>
                  </a:r>
                  <a:r>
                    <a:rPr lang="en-US" sz="1100" b="1" i="1" dirty="0">
                      <a:solidFill>
                        <a:srgbClr val="0000FF"/>
                      </a:solidFill>
                      <a:latin typeface="Tahoma" panose="020B0604030504040204" pitchFamily="34" charset="0"/>
                      <a:ea typeface="Tahoma" panose="020B0604030504040204" pitchFamily="34" charset="0"/>
                      <a:cs typeface="Tahoma" panose="020B0604030504040204" pitchFamily="34" charset="0"/>
                      <a:sym typeface="Symbol" panose="05050102010706020507" pitchFamily="18" charset="2"/>
                    </a:rPr>
                    <a:t>1</a:t>
                  </a:r>
                  <a:r>
                    <a:rPr lang="en-US" sz="1100" b="1" i="1" dirty="0">
                      <a:solidFill>
                        <a:srgbClr val="0000FF"/>
                      </a:solidFill>
                      <a:latin typeface="Tahoma" panose="020B0604030504040204" pitchFamily="34" charset="0"/>
                      <a:ea typeface="Tahoma" panose="020B0604030504040204" pitchFamily="34" charset="0"/>
                      <a:cs typeface="Tahoma" panose="020B0604030504040204" pitchFamily="34" charset="0"/>
                    </a:rPr>
                    <a:t>}</a:t>
                  </a:r>
                </a:p>
              </p:txBody>
            </p:sp>
            <p:sp>
              <p:nvSpPr>
                <p:cNvPr id="39" name="Rounded Rectangle 106">
                  <a:extLst>
                    <a:ext uri="{FF2B5EF4-FFF2-40B4-BE49-F238E27FC236}">
                      <a16:creationId xmlns:a16="http://schemas.microsoft.com/office/drawing/2014/main" id="{E448A06D-8E38-ADB4-0565-2D4C00E1ECF8}"/>
                    </a:ext>
                  </a:extLst>
                </p:cNvPr>
                <p:cNvSpPr/>
                <p:nvPr/>
              </p:nvSpPr>
              <p:spPr>
                <a:xfrm>
                  <a:off x="2989476" y="3658483"/>
                  <a:ext cx="1911204" cy="498591"/>
                </a:xfrm>
                <a:prstGeom prst="roundRect">
                  <a:avLst/>
                </a:prstGeom>
                <a:solidFill>
                  <a:srgbClr val="CCECFF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36000" rIns="36000" rtlCol="0" anchor="ctr"/>
                <a:lstStyle/>
                <a:p>
                  <a:pPr algn="ctr"/>
                  <a:r>
                    <a:rPr lang="en-US" sz="1100" b="1" dirty="0">
                      <a:solidFill>
                        <a:srgbClr val="0000FF"/>
                      </a:solidFill>
                      <a:latin typeface="Tahoma" panose="020B0604030504040204" pitchFamily="34" charset="0"/>
                      <a:ea typeface="Tahoma" panose="020B0604030504040204" pitchFamily="34" charset="0"/>
                      <a:cs typeface="Tahoma" panose="020B0604030504040204" pitchFamily="34" charset="0"/>
                    </a:rPr>
                    <a:t>WEIGHTED EVENTS </a:t>
                  </a:r>
                  <a:r>
                    <a:rPr lang="en-US" sz="1100" b="1" i="1" dirty="0">
                      <a:solidFill>
                        <a:srgbClr val="0000FF"/>
                      </a:solidFill>
                      <a:latin typeface="Tahoma" panose="020B0604030504040204" pitchFamily="34" charset="0"/>
                      <a:ea typeface="Tahoma" panose="020B0604030504040204" pitchFamily="34" charset="0"/>
                      <a:cs typeface="Tahoma" panose="020B0604030504040204" pitchFamily="34" charset="0"/>
                    </a:rPr>
                    <a:t>{EVT_i , W_i}</a:t>
                  </a:r>
                </a:p>
              </p:txBody>
            </p:sp>
            <p:sp>
              <p:nvSpPr>
                <p:cNvPr id="40" name="Rounded Rectangle 107">
                  <a:extLst>
                    <a:ext uri="{FF2B5EF4-FFF2-40B4-BE49-F238E27FC236}">
                      <a16:creationId xmlns:a16="http://schemas.microsoft.com/office/drawing/2014/main" id="{483D65CA-6E6B-23AE-82E3-5BA3BE78E968}"/>
                    </a:ext>
                  </a:extLst>
                </p:cNvPr>
                <p:cNvSpPr/>
                <p:nvPr/>
              </p:nvSpPr>
              <p:spPr>
                <a:xfrm>
                  <a:off x="2001395" y="5010038"/>
                  <a:ext cx="1911204" cy="498591"/>
                </a:xfrm>
                <a:prstGeom prst="roundRect">
                  <a:avLst/>
                </a:prstGeom>
                <a:solidFill>
                  <a:srgbClr val="CCECFF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36000" rIns="36000" rtlCol="0" anchor="ctr"/>
                <a:lstStyle/>
                <a:p>
                  <a:pPr algn="ctr"/>
                  <a:r>
                    <a:rPr lang="en-US" sz="1100" b="1" dirty="0">
                      <a:solidFill>
                        <a:srgbClr val="0000FF"/>
                      </a:solidFill>
                      <a:latin typeface="Tahoma" panose="020B0604030504040204" pitchFamily="34" charset="0"/>
                      <a:ea typeface="Tahoma" panose="020B0604030504040204" pitchFamily="34" charset="0"/>
                      <a:cs typeface="Tahoma" panose="020B0604030504040204" pitchFamily="34" charset="0"/>
                    </a:rPr>
                    <a:t>CROSS-SECTIONS etc...</a:t>
                  </a:r>
                </a:p>
                <a:p>
                  <a:pPr algn="ctr"/>
                  <a:r>
                    <a:rPr lang="en-US" sz="1100" b="1" i="1" dirty="0">
                      <a:solidFill>
                        <a:srgbClr val="0000FF"/>
                      </a:solidFill>
                      <a:latin typeface="Tahoma" panose="020B0604030504040204" pitchFamily="34" charset="0"/>
                      <a:ea typeface="Tahoma" panose="020B0604030504040204" pitchFamily="34" charset="0"/>
                      <a:cs typeface="Tahoma" panose="020B0604030504040204" pitchFamily="34" charset="0"/>
                    </a:rPr>
                    <a:t>(AVG W_i, MAX W_i)</a:t>
                  </a:r>
                </a:p>
              </p:txBody>
            </p:sp>
            <p:grpSp>
              <p:nvGrpSpPr>
                <p:cNvPr id="41" name="Group 40">
                  <a:extLst>
                    <a:ext uri="{FF2B5EF4-FFF2-40B4-BE49-F238E27FC236}">
                      <a16:creationId xmlns:a16="http://schemas.microsoft.com/office/drawing/2014/main" id="{A377314D-ACF0-42DB-8E6D-B5FB4CA65115}"/>
                    </a:ext>
                  </a:extLst>
                </p:cNvPr>
                <p:cNvGrpSpPr/>
                <p:nvPr/>
              </p:nvGrpSpPr>
              <p:grpSpPr>
                <a:xfrm>
                  <a:off x="3797691" y="3485218"/>
                  <a:ext cx="356945" cy="201889"/>
                  <a:chOff x="5734958" y="2556917"/>
                  <a:chExt cx="416905" cy="230782"/>
                </a:xfrm>
              </p:grpSpPr>
              <p:cxnSp>
                <p:nvCxnSpPr>
                  <p:cNvPr id="69" name="Straight Arrow Connector 68">
                    <a:extLst>
                      <a:ext uri="{FF2B5EF4-FFF2-40B4-BE49-F238E27FC236}">
                        <a16:creationId xmlns:a16="http://schemas.microsoft.com/office/drawing/2014/main" id="{636ED463-9A6A-93C6-891D-940AD5BC7732}"/>
                      </a:ext>
                    </a:extLst>
                  </p:cNvPr>
                  <p:cNvCxnSpPr/>
                  <p:nvPr/>
                </p:nvCxnSpPr>
                <p:spPr>
                  <a:xfrm flipH="1">
                    <a:off x="5734958" y="2556918"/>
                    <a:ext cx="1" cy="230781"/>
                  </a:xfrm>
                  <a:prstGeom prst="straightConnector1">
                    <a:avLst/>
                  </a:prstGeom>
                  <a:ln w="28575">
                    <a:solidFill>
                      <a:srgbClr val="000000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0" name="Straight Arrow Connector 69">
                    <a:extLst>
                      <a:ext uri="{FF2B5EF4-FFF2-40B4-BE49-F238E27FC236}">
                        <a16:creationId xmlns:a16="http://schemas.microsoft.com/office/drawing/2014/main" id="{F78E57FE-B700-7448-DD0E-00A08CC4C62D}"/>
                      </a:ext>
                    </a:extLst>
                  </p:cNvPr>
                  <p:cNvCxnSpPr/>
                  <p:nvPr/>
                </p:nvCxnSpPr>
                <p:spPr>
                  <a:xfrm flipH="1">
                    <a:off x="5791620" y="2556917"/>
                    <a:ext cx="1" cy="230781"/>
                  </a:xfrm>
                  <a:prstGeom prst="straightConnector1">
                    <a:avLst/>
                  </a:prstGeom>
                  <a:ln w="28575">
                    <a:solidFill>
                      <a:srgbClr val="000000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1" name="Straight Arrow Connector 70">
                    <a:extLst>
                      <a:ext uri="{FF2B5EF4-FFF2-40B4-BE49-F238E27FC236}">
                        <a16:creationId xmlns:a16="http://schemas.microsoft.com/office/drawing/2014/main" id="{7490523D-AB97-D564-FF67-4B3A55FC88AC}"/>
                      </a:ext>
                    </a:extLst>
                  </p:cNvPr>
                  <p:cNvCxnSpPr/>
                  <p:nvPr/>
                </p:nvCxnSpPr>
                <p:spPr>
                  <a:xfrm flipH="1">
                    <a:off x="5854304" y="2556917"/>
                    <a:ext cx="1" cy="230781"/>
                  </a:xfrm>
                  <a:prstGeom prst="straightConnector1">
                    <a:avLst/>
                  </a:prstGeom>
                  <a:ln w="28575">
                    <a:solidFill>
                      <a:srgbClr val="000000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2" name="Straight Arrow Connector 71">
                    <a:extLst>
                      <a:ext uri="{FF2B5EF4-FFF2-40B4-BE49-F238E27FC236}">
                        <a16:creationId xmlns:a16="http://schemas.microsoft.com/office/drawing/2014/main" id="{823A3D57-13C2-79BB-8C2E-B937AEF0E258}"/>
                      </a:ext>
                    </a:extLst>
                  </p:cNvPr>
                  <p:cNvCxnSpPr/>
                  <p:nvPr/>
                </p:nvCxnSpPr>
                <p:spPr>
                  <a:xfrm flipH="1">
                    <a:off x="5915451" y="2556917"/>
                    <a:ext cx="1" cy="230781"/>
                  </a:xfrm>
                  <a:prstGeom prst="straightConnector1">
                    <a:avLst/>
                  </a:prstGeom>
                  <a:ln w="28575">
                    <a:solidFill>
                      <a:srgbClr val="000000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3" name="Straight Arrow Connector 72">
                    <a:extLst>
                      <a:ext uri="{FF2B5EF4-FFF2-40B4-BE49-F238E27FC236}">
                        <a16:creationId xmlns:a16="http://schemas.microsoft.com/office/drawing/2014/main" id="{8C384A24-6145-1F42-E95E-F5C05236A20A}"/>
                      </a:ext>
                    </a:extLst>
                  </p:cNvPr>
                  <p:cNvCxnSpPr/>
                  <p:nvPr/>
                </p:nvCxnSpPr>
                <p:spPr>
                  <a:xfrm flipH="1">
                    <a:off x="5971369" y="2556918"/>
                    <a:ext cx="1" cy="230781"/>
                  </a:xfrm>
                  <a:prstGeom prst="straightConnector1">
                    <a:avLst/>
                  </a:prstGeom>
                  <a:ln w="28575">
                    <a:solidFill>
                      <a:srgbClr val="000000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4" name="Straight Arrow Connector 73">
                    <a:extLst>
                      <a:ext uri="{FF2B5EF4-FFF2-40B4-BE49-F238E27FC236}">
                        <a16:creationId xmlns:a16="http://schemas.microsoft.com/office/drawing/2014/main" id="{2940B434-D196-FAE0-1689-85A8A71B1FC1}"/>
                      </a:ext>
                    </a:extLst>
                  </p:cNvPr>
                  <p:cNvCxnSpPr/>
                  <p:nvPr/>
                </p:nvCxnSpPr>
                <p:spPr>
                  <a:xfrm flipH="1">
                    <a:off x="6028031" y="2556917"/>
                    <a:ext cx="1" cy="230781"/>
                  </a:xfrm>
                  <a:prstGeom prst="straightConnector1">
                    <a:avLst/>
                  </a:prstGeom>
                  <a:ln w="28575">
                    <a:solidFill>
                      <a:srgbClr val="000000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5" name="Straight Arrow Connector 74">
                    <a:extLst>
                      <a:ext uri="{FF2B5EF4-FFF2-40B4-BE49-F238E27FC236}">
                        <a16:creationId xmlns:a16="http://schemas.microsoft.com/office/drawing/2014/main" id="{ADD1AE64-B7CD-AE88-E85A-2CA3E141A33D}"/>
                      </a:ext>
                    </a:extLst>
                  </p:cNvPr>
                  <p:cNvCxnSpPr/>
                  <p:nvPr/>
                </p:nvCxnSpPr>
                <p:spPr>
                  <a:xfrm flipH="1">
                    <a:off x="6090715" y="2556917"/>
                    <a:ext cx="1" cy="230781"/>
                  </a:xfrm>
                  <a:prstGeom prst="straightConnector1">
                    <a:avLst/>
                  </a:prstGeom>
                  <a:ln w="28575">
                    <a:solidFill>
                      <a:srgbClr val="000000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6" name="Straight Arrow Connector 75">
                    <a:extLst>
                      <a:ext uri="{FF2B5EF4-FFF2-40B4-BE49-F238E27FC236}">
                        <a16:creationId xmlns:a16="http://schemas.microsoft.com/office/drawing/2014/main" id="{DDFF3DD0-A2BA-8ED0-A601-9775C0D7FCF7}"/>
                      </a:ext>
                    </a:extLst>
                  </p:cNvPr>
                  <p:cNvCxnSpPr/>
                  <p:nvPr/>
                </p:nvCxnSpPr>
                <p:spPr>
                  <a:xfrm flipH="1">
                    <a:off x="6151862" y="2556917"/>
                    <a:ext cx="1" cy="230781"/>
                  </a:xfrm>
                  <a:prstGeom prst="straightConnector1">
                    <a:avLst/>
                  </a:prstGeom>
                  <a:ln w="28575">
                    <a:solidFill>
                      <a:srgbClr val="000000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42" name="Group 41">
                  <a:extLst>
                    <a:ext uri="{FF2B5EF4-FFF2-40B4-BE49-F238E27FC236}">
                      <a16:creationId xmlns:a16="http://schemas.microsoft.com/office/drawing/2014/main" id="{C1AEFA32-8385-285C-8A1B-7E5B12AF3C3D}"/>
                    </a:ext>
                  </a:extLst>
                </p:cNvPr>
                <p:cNvGrpSpPr/>
                <p:nvPr/>
              </p:nvGrpSpPr>
              <p:grpSpPr>
                <a:xfrm>
                  <a:off x="3173996" y="4119134"/>
                  <a:ext cx="356945" cy="201889"/>
                  <a:chOff x="5734958" y="2556917"/>
                  <a:chExt cx="416905" cy="230782"/>
                </a:xfrm>
              </p:grpSpPr>
              <p:cxnSp>
                <p:nvCxnSpPr>
                  <p:cNvPr id="61" name="Straight Arrow Connector 60">
                    <a:extLst>
                      <a:ext uri="{FF2B5EF4-FFF2-40B4-BE49-F238E27FC236}">
                        <a16:creationId xmlns:a16="http://schemas.microsoft.com/office/drawing/2014/main" id="{BA170884-254A-FBAB-9E09-CE8AAE389244}"/>
                      </a:ext>
                    </a:extLst>
                  </p:cNvPr>
                  <p:cNvCxnSpPr/>
                  <p:nvPr/>
                </p:nvCxnSpPr>
                <p:spPr>
                  <a:xfrm flipH="1">
                    <a:off x="5734958" y="2556918"/>
                    <a:ext cx="1" cy="230781"/>
                  </a:xfrm>
                  <a:prstGeom prst="straightConnector1">
                    <a:avLst/>
                  </a:prstGeom>
                  <a:ln w="28575">
                    <a:solidFill>
                      <a:srgbClr val="000000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2" name="Straight Arrow Connector 61">
                    <a:extLst>
                      <a:ext uri="{FF2B5EF4-FFF2-40B4-BE49-F238E27FC236}">
                        <a16:creationId xmlns:a16="http://schemas.microsoft.com/office/drawing/2014/main" id="{641B0AA5-C741-7D5B-D647-F42381601F98}"/>
                      </a:ext>
                    </a:extLst>
                  </p:cNvPr>
                  <p:cNvCxnSpPr/>
                  <p:nvPr/>
                </p:nvCxnSpPr>
                <p:spPr>
                  <a:xfrm flipH="1">
                    <a:off x="5791620" y="2556917"/>
                    <a:ext cx="1" cy="230781"/>
                  </a:xfrm>
                  <a:prstGeom prst="straightConnector1">
                    <a:avLst/>
                  </a:prstGeom>
                  <a:ln w="28575">
                    <a:solidFill>
                      <a:srgbClr val="000000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3" name="Straight Arrow Connector 62">
                    <a:extLst>
                      <a:ext uri="{FF2B5EF4-FFF2-40B4-BE49-F238E27FC236}">
                        <a16:creationId xmlns:a16="http://schemas.microsoft.com/office/drawing/2014/main" id="{03253905-AA11-D7B0-39C1-83A65BF61724}"/>
                      </a:ext>
                    </a:extLst>
                  </p:cNvPr>
                  <p:cNvCxnSpPr/>
                  <p:nvPr/>
                </p:nvCxnSpPr>
                <p:spPr>
                  <a:xfrm flipH="1">
                    <a:off x="5854304" y="2556917"/>
                    <a:ext cx="1" cy="230781"/>
                  </a:xfrm>
                  <a:prstGeom prst="straightConnector1">
                    <a:avLst/>
                  </a:prstGeom>
                  <a:ln w="28575">
                    <a:solidFill>
                      <a:srgbClr val="000000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4" name="Straight Arrow Connector 63">
                    <a:extLst>
                      <a:ext uri="{FF2B5EF4-FFF2-40B4-BE49-F238E27FC236}">
                        <a16:creationId xmlns:a16="http://schemas.microsoft.com/office/drawing/2014/main" id="{2FBC6E22-61BB-AF85-6611-A680F0E556C6}"/>
                      </a:ext>
                    </a:extLst>
                  </p:cNvPr>
                  <p:cNvCxnSpPr/>
                  <p:nvPr/>
                </p:nvCxnSpPr>
                <p:spPr>
                  <a:xfrm flipH="1">
                    <a:off x="5915451" y="2556917"/>
                    <a:ext cx="1" cy="230781"/>
                  </a:xfrm>
                  <a:prstGeom prst="straightConnector1">
                    <a:avLst/>
                  </a:prstGeom>
                  <a:ln w="28575">
                    <a:solidFill>
                      <a:srgbClr val="000000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5" name="Straight Arrow Connector 64">
                    <a:extLst>
                      <a:ext uri="{FF2B5EF4-FFF2-40B4-BE49-F238E27FC236}">
                        <a16:creationId xmlns:a16="http://schemas.microsoft.com/office/drawing/2014/main" id="{22FEABE2-66A6-A103-6BB6-AEF713573CEF}"/>
                      </a:ext>
                    </a:extLst>
                  </p:cNvPr>
                  <p:cNvCxnSpPr/>
                  <p:nvPr/>
                </p:nvCxnSpPr>
                <p:spPr>
                  <a:xfrm flipH="1">
                    <a:off x="5971369" y="2556918"/>
                    <a:ext cx="1" cy="230781"/>
                  </a:xfrm>
                  <a:prstGeom prst="straightConnector1">
                    <a:avLst/>
                  </a:prstGeom>
                  <a:ln w="28575">
                    <a:solidFill>
                      <a:srgbClr val="000000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6" name="Straight Arrow Connector 65">
                    <a:extLst>
                      <a:ext uri="{FF2B5EF4-FFF2-40B4-BE49-F238E27FC236}">
                        <a16:creationId xmlns:a16="http://schemas.microsoft.com/office/drawing/2014/main" id="{8F6F7205-8325-0549-B9B3-C567A5934693}"/>
                      </a:ext>
                    </a:extLst>
                  </p:cNvPr>
                  <p:cNvCxnSpPr/>
                  <p:nvPr/>
                </p:nvCxnSpPr>
                <p:spPr>
                  <a:xfrm flipH="1">
                    <a:off x="6028031" y="2556917"/>
                    <a:ext cx="1" cy="230781"/>
                  </a:xfrm>
                  <a:prstGeom prst="straightConnector1">
                    <a:avLst/>
                  </a:prstGeom>
                  <a:ln w="28575">
                    <a:solidFill>
                      <a:srgbClr val="000000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7" name="Straight Arrow Connector 66">
                    <a:extLst>
                      <a:ext uri="{FF2B5EF4-FFF2-40B4-BE49-F238E27FC236}">
                        <a16:creationId xmlns:a16="http://schemas.microsoft.com/office/drawing/2014/main" id="{2ADFE165-697A-0A6D-A960-1C3C80472B14}"/>
                      </a:ext>
                    </a:extLst>
                  </p:cNvPr>
                  <p:cNvCxnSpPr/>
                  <p:nvPr/>
                </p:nvCxnSpPr>
                <p:spPr>
                  <a:xfrm flipH="1">
                    <a:off x="6090715" y="2556917"/>
                    <a:ext cx="1" cy="230781"/>
                  </a:xfrm>
                  <a:prstGeom prst="straightConnector1">
                    <a:avLst/>
                  </a:prstGeom>
                  <a:ln w="28575">
                    <a:solidFill>
                      <a:srgbClr val="000000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8" name="Straight Arrow Connector 67">
                    <a:extLst>
                      <a:ext uri="{FF2B5EF4-FFF2-40B4-BE49-F238E27FC236}">
                        <a16:creationId xmlns:a16="http://schemas.microsoft.com/office/drawing/2014/main" id="{0FC95CF9-830F-B734-6EE8-41387363E125}"/>
                      </a:ext>
                    </a:extLst>
                  </p:cNvPr>
                  <p:cNvCxnSpPr/>
                  <p:nvPr/>
                </p:nvCxnSpPr>
                <p:spPr>
                  <a:xfrm flipH="1">
                    <a:off x="6151862" y="2556917"/>
                    <a:ext cx="1" cy="230781"/>
                  </a:xfrm>
                  <a:prstGeom prst="straightConnector1">
                    <a:avLst/>
                  </a:prstGeom>
                  <a:ln w="28575">
                    <a:solidFill>
                      <a:srgbClr val="000000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43" name="Group 42">
                  <a:extLst>
                    <a:ext uri="{FF2B5EF4-FFF2-40B4-BE49-F238E27FC236}">
                      <a16:creationId xmlns:a16="http://schemas.microsoft.com/office/drawing/2014/main" id="{6E6CACCA-8929-2106-7089-0113554E099A}"/>
                    </a:ext>
                  </a:extLst>
                </p:cNvPr>
                <p:cNvGrpSpPr/>
                <p:nvPr/>
              </p:nvGrpSpPr>
              <p:grpSpPr>
                <a:xfrm>
                  <a:off x="4442252" y="4109148"/>
                  <a:ext cx="356945" cy="201889"/>
                  <a:chOff x="5734958" y="2556917"/>
                  <a:chExt cx="416905" cy="230782"/>
                </a:xfrm>
              </p:grpSpPr>
              <p:cxnSp>
                <p:nvCxnSpPr>
                  <p:cNvPr id="53" name="Straight Arrow Connector 52">
                    <a:extLst>
                      <a:ext uri="{FF2B5EF4-FFF2-40B4-BE49-F238E27FC236}">
                        <a16:creationId xmlns:a16="http://schemas.microsoft.com/office/drawing/2014/main" id="{23DD8993-73C1-BF0C-ED46-44D170690FEF}"/>
                      </a:ext>
                    </a:extLst>
                  </p:cNvPr>
                  <p:cNvCxnSpPr/>
                  <p:nvPr/>
                </p:nvCxnSpPr>
                <p:spPr>
                  <a:xfrm flipH="1">
                    <a:off x="5734958" y="2556918"/>
                    <a:ext cx="1" cy="230781"/>
                  </a:xfrm>
                  <a:prstGeom prst="straightConnector1">
                    <a:avLst/>
                  </a:prstGeom>
                  <a:ln w="28575">
                    <a:solidFill>
                      <a:srgbClr val="000000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4" name="Straight Arrow Connector 53">
                    <a:extLst>
                      <a:ext uri="{FF2B5EF4-FFF2-40B4-BE49-F238E27FC236}">
                        <a16:creationId xmlns:a16="http://schemas.microsoft.com/office/drawing/2014/main" id="{432D37C0-61A3-14F3-CAE2-E621F424E3E7}"/>
                      </a:ext>
                    </a:extLst>
                  </p:cNvPr>
                  <p:cNvCxnSpPr/>
                  <p:nvPr/>
                </p:nvCxnSpPr>
                <p:spPr>
                  <a:xfrm flipH="1">
                    <a:off x="5791620" y="2556917"/>
                    <a:ext cx="1" cy="230781"/>
                  </a:xfrm>
                  <a:prstGeom prst="straightConnector1">
                    <a:avLst/>
                  </a:prstGeom>
                  <a:ln w="28575">
                    <a:solidFill>
                      <a:srgbClr val="000000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5" name="Straight Arrow Connector 54">
                    <a:extLst>
                      <a:ext uri="{FF2B5EF4-FFF2-40B4-BE49-F238E27FC236}">
                        <a16:creationId xmlns:a16="http://schemas.microsoft.com/office/drawing/2014/main" id="{595E3757-BC7C-DC06-47CC-36143DE77693}"/>
                      </a:ext>
                    </a:extLst>
                  </p:cNvPr>
                  <p:cNvCxnSpPr/>
                  <p:nvPr/>
                </p:nvCxnSpPr>
                <p:spPr>
                  <a:xfrm flipH="1">
                    <a:off x="5854304" y="2556917"/>
                    <a:ext cx="1" cy="230781"/>
                  </a:xfrm>
                  <a:prstGeom prst="straightConnector1">
                    <a:avLst/>
                  </a:prstGeom>
                  <a:ln w="28575">
                    <a:solidFill>
                      <a:srgbClr val="000000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6" name="Straight Arrow Connector 55">
                    <a:extLst>
                      <a:ext uri="{FF2B5EF4-FFF2-40B4-BE49-F238E27FC236}">
                        <a16:creationId xmlns:a16="http://schemas.microsoft.com/office/drawing/2014/main" id="{49D91BD3-67CC-6180-0031-B992FD206A01}"/>
                      </a:ext>
                    </a:extLst>
                  </p:cNvPr>
                  <p:cNvCxnSpPr/>
                  <p:nvPr/>
                </p:nvCxnSpPr>
                <p:spPr>
                  <a:xfrm flipH="1">
                    <a:off x="5915451" y="2556917"/>
                    <a:ext cx="1" cy="230781"/>
                  </a:xfrm>
                  <a:prstGeom prst="straightConnector1">
                    <a:avLst/>
                  </a:prstGeom>
                  <a:ln w="28575">
                    <a:solidFill>
                      <a:srgbClr val="000000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7" name="Straight Arrow Connector 56">
                    <a:extLst>
                      <a:ext uri="{FF2B5EF4-FFF2-40B4-BE49-F238E27FC236}">
                        <a16:creationId xmlns:a16="http://schemas.microsoft.com/office/drawing/2014/main" id="{17FB6298-6AC2-04C9-5607-0E97571A98A9}"/>
                      </a:ext>
                    </a:extLst>
                  </p:cNvPr>
                  <p:cNvCxnSpPr/>
                  <p:nvPr/>
                </p:nvCxnSpPr>
                <p:spPr>
                  <a:xfrm flipH="1">
                    <a:off x="5971369" y="2556918"/>
                    <a:ext cx="1" cy="230781"/>
                  </a:xfrm>
                  <a:prstGeom prst="straightConnector1">
                    <a:avLst/>
                  </a:prstGeom>
                  <a:ln w="28575">
                    <a:solidFill>
                      <a:srgbClr val="000000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8" name="Straight Arrow Connector 57">
                    <a:extLst>
                      <a:ext uri="{FF2B5EF4-FFF2-40B4-BE49-F238E27FC236}">
                        <a16:creationId xmlns:a16="http://schemas.microsoft.com/office/drawing/2014/main" id="{6C0AC4EB-67B4-5EDD-6F2E-FC249148C444}"/>
                      </a:ext>
                    </a:extLst>
                  </p:cNvPr>
                  <p:cNvCxnSpPr/>
                  <p:nvPr/>
                </p:nvCxnSpPr>
                <p:spPr>
                  <a:xfrm flipH="1">
                    <a:off x="6028031" y="2556917"/>
                    <a:ext cx="1" cy="230781"/>
                  </a:xfrm>
                  <a:prstGeom prst="straightConnector1">
                    <a:avLst/>
                  </a:prstGeom>
                  <a:ln w="28575">
                    <a:solidFill>
                      <a:srgbClr val="000000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9" name="Straight Arrow Connector 58">
                    <a:extLst>
                      <a:ext uri="{FF2B5EF4-FFF2-40B4-BE49-F238E27FC236}">
                        <a16:creationId xmlns:a16="http://schemas.microsoft.com/office/drawing/2014/main" id="{14C38546-7405-4421-001C-0349FDF55B5E}"/>
                      </a:ext>
                    </a:extLst>
                  </p:cNvPr>
                  <p:cNvCxnSpPr/>
                  <p:nvPr/>
                </p:nvCxnSpPr>
                <p:spPr>
                  <a:xfrm flipH="1">
                    <a:off x="6090715" y="2556917"/>
                    <a:ext cx="1" cy="230781"/>
                  </a:xfrm>
                  <a:prstGeom prst="straightConnector1">
                    <a:avLst/>
                  </a:prstGeom>
                  <a:ln w="28575">
                    <a:solidFill>
                      <a:srgbClr val="000000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0" name="Straight Arrow Connector 59">
                    <a:extLst>
                      <a:ext uri="{FF2B5EF4-FFF2-40B4-BE49-F238E27FC236}">
                        <a16:creationId xmlns:a16="http://schemas.microsoft.com/office/drawing/2014/main" id="{23CC850F-A910-ED29-4FD4-2F653648D801}"/>
                      </a:ext>
                    </a:extLst>
                  </p:cNvPr>
                  <p:cNvCxnSpPr/>
                  <p:nvPr/>
                </p:nvCxnSpPr>
                <p:spPr>
                  <a:xfrm flipH="1">
                    <a:off x="6151862" y="2556917"/>
                    <a:ext cx="1" cy="230781"/>
                  </a:xfrm>
                  <a:prstGeom prst="straightConnector1">
                    <a:avLst/>
                  </a:prstGeom>
                  <a:ln w="28575">
                    <a:solidFill>
                      <a:srgbClr val="000000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44" name="Rectangle 43">
                  <a:extLst>
                    <a:ext uri="{FF2B5EF4-FFF2-40B4-BE49-F238E27FC236}">
                      <a16:creationId xmlns:a16="http://schemas.microsoft.com/office/drawing/2014/main" id="{F08158F5-2E6B-2A71-D6AB-F5133246E81C}"/>
                    </a:ext>
                  </a:extLst>
                </p:cNvPr>
                <p:cNvSpPr/>
                <p:nvPr/>
              </p:nvSpPr>
              <p:spPr>
                <a:xfrm>
                  <a:off x="1166668" y="3486029"/>
                  <a:ext cx="1621428" cy="635994"/>
                </a:xfrm>
                <a:prstGeom prst="rect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100" b="1" dirty="0">
                      <a:solidFill>
                        <a:srgbClr val="000000"/>
                      </a:solidFill>
                      <a:latin typeface="Tahoma" panose="020B0604030504040204" pitchFamily="34" charset="0"/>
                      <a:ea typeface="Tahoma" panose="020B0604030504040204" pitchFamily="34" charset="0"/>
                      <a:cs typeface="Tahoma" panose="020B0604030504040204" pitchFamily="34" charset="0"/>
                    </a:rPr>
                    <a:t>PHASE SPACE</a:t>
                  </a:r>
                </a:p>
                <a:p>
                  <a:pPr algn="ctr"/>
                  <a:r>
                    <a:rPr lang="en-US" sz="1100" b="1" dirty="0">
                      <a:solidFill>
                        <a:srgbClr val="000000"/>
                      </a:solidFill>
                      <a:latin typeface="Tahoma" panose="020B0604030504040204" pitchFamily="34" charset="0"/>
                      <a:ea typeface="Tahoma" panose="020B0604030504040204" pitchFamily="34" charset="0"/>
                      <a:cs typeface="Tahoma" panose="020B0604030504040204" pitchFamily="34" charset="0"/>
                    </a:rPr>
                    <a:t>SAMPLING OPTIMISATION</a:t>
                  </a:r>
                </a:p>
              </p:txBody>
            </p:sp>
            <p:cxnSp>
              <p:nvCxnSpPr>
                <p:cNvPr id="45" name="Straight Arrow Connector 44">
                  <a:extLst>
                    <a:ext uri="{FF2B5EF4-FFF2-40B4-BE49-F238E27FC236}">
                      <a16:creationId xmlns:a16="http://schemas.microsoft.com/office/drawing/2014/main" id="{9AD93F46-9F8C-1467-69A5-05E76614BCEE}"/>
                    </a:ext>
                  </a:extLst>
                </p:cNvPr>
                <p:cNvCxnSpPr/>
                <p:nvPr/>
              </p:nvCxnSpPr>
              <p:spPr>
                <a:xfrm flipH="1">
                  <a:off x="2966221" y="4890804"/>
                  <a:ext cx="1" cy="201888"/>
                </a:xfrm>
                <a:prstGeom prst="straightConnector1">
                  <a:avLst/>
                </a:prstGeom>
                <a:ln w="28575">
                  <a:solidFill>
                    <a:srgbClr val="000000"/>
                  </a:solidFill>
                  <a:prstDash val="sysDot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46" name="Group 45">
                  <a:extLst>
                    <a:ext uri="{FF2B5EF4-FFF2-40B4-BE49-F238E27FC236}">
                      <a16:creationId xmlns:a16="http://schemas.microsoft.com/office/drawing/2014/main" id="{12FDA3DD-FAC2-1251-7E9B-386554A7F936}"/>
                    </a:ext>
                  </a:extLst>
                </p:cNvPr>
                <p:cNvGrpSpPr/>
                <p:nvPr/>
              </p:nvGrpSpPr>
              <p:grpSpPr>
                <a:xfrm>
                  <a:off x="4944973" y="4900893"/>
                  <a:ext cx="47877" cy="201889"/>
                  <a:chOff x="4510519" y="4208023"/>
                  <a:chExt cx="53673" cy="226331"/>
                </a:xfrm>
              </p:grpSpPr>
              <p:cxnSp>
                <p:nvCxnSpPr>
                  <p:cNvPr id="51" name="Straight Arrow Connector 50">
                    <a:extLst>
                      <a:ext uri="{FF2B5EF4-FFF2-40B4-BE49-F238E27FC236}">
                        <a16:creationId xmlns:a16="http://schemas.microsoft.com/office/drawing/2014/main" id="{4A95D749-C51E-DABE-4D4E-1F8491BCE26D}"/>
                      </a:ext>
                    </a:extLst>
                  </p:cNvPr>
                  <p:cNvCxnSpPr/>
                  <p:nvPr/>
                </p:nvCxnSpPr>
                <p:spPr>
                  <a:xfrm flipH="1">
                    <a:off x="4510519" y="4208023"/>
                    <a:ext cx="1" cy="226330"/>
                  </a:xfrm>
                  <a:prstGeom prst="straightConnector1">
                    <a:avLst/>
                  </a:prstGeom>
                  <a:ln w="28575">
                    <a:solidFill>
                      <a:srgbClr val="000000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2" name="Straight Arrow Connector 51">
                    <a:extLst>
                      <a:ext uri="{FF2B5EF4-FFF2-40B4-BE49-F238E27FC236}">
                        <a16:creationId xmlns:a16="http://schemas.microsoft.com/office/drawing/2014/main" id="{8AE8A4F3-1DF9-3CE0-A1ED-3E43BBDDC70C}"/>
                      </a:ext>
                    </a:extLst>
                  </p:cNvPr>
                  <p:cNvCxnSpPr/>
                  <p:nvPr/>
                </p:nvCxnSpPr>
                <p:spPr>
                  <a:xfrm flipH="1">
                    <a:off x="4564191" y="4208024"/>
                    <a:ext cx="1" cy="226330"/>
                  </a:xfrm>
                  <a:prstGeom prst="straightConnector1">
                    <a:avLst/>
                  </a:prstGeom>
                  <a:ln w="28575">
                    <a:solidFill>
                      <a:srgbClr val="000000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47" name="Curved Connector 154">
                  <a:extLst>
                    <a:ext uri="{FF2B5EF4-FFF2-40B4-BE49-F238E27FC236}">
                      <a16:creationId xmlns:a16="http://schemas.microsoft.com/office/drawing/2014/main" id="{1CED51A9-A42B-BFD3-2E15-F685C4B5FEBC}"/>
                    </a:ext>
                  </a:extLst>
                </p:cNvPr>
                <p:cNvCxnSpPr>
                  <a:stCxn id="36" idx="1"/>
                  <a:endCxn id="44" idx="2"/>
                </p:cNvCxnSpPr>
                <p:nvPr/>
              </p:nvCxnSpPr>
              <p:spPr>
                <a:xfrm rot="10800000">
                  <a:off x="1977384" y="4122024"/>
                  <a:ext cx="176205" cy="482942"/>
                </a:xfrm>
                <a:prstGeom prst="curvedConnector2">
                  <a:avLst/>
                </a:prstGeom>
                <a:ln w="28575">
                  <a:solidFill>
                    <a:srgbClr val="000000"/>
                  </a:solidFill>
                  <a:prstDash val="sysDot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8" name="Curved Connector 157">
                  <a:extLst>
                    <a:ext uri="{FF2B5EF4-FFF2-40B4-BE49-F238E27FC236}">
                      <a16:creationId xmlns:a16="http://schemas.microsoft.com/office/drawing/2014/main" id="{01CD8801-7139-2C2F-42E3-715A4FE75B66}"/>
                    </a:ext>
                  </a:extLst>
                </p:cNvPr>
                <p:cNvCxnSpPr>
                  <a:stCxn id="44" idx="0"/>
                  <a:endCxn id="32" idx="1"/>
                </p:cNvCxnSpPr>
                <p:nvPr/>
              </p:nvCxnSpPr>
              <p:spPr>
                <a:xfrm rot="5400000" flipH="1" flipV="1">
                  <a:off x="2043057" y="2360076"/>
                  <a:ext cx="1060279" cy="1191627"/>
                </a:xfrm>
                <a:prstGeom prst="curvedConnector2">
                  <a:avLst/>
                </a:prstGeom>
                <a:ln w="28575">
                  <a:solidFill>
                    <a:srgbClr val="000000"/>
                  </a:solidFill>
                  <a:prstDash val="sysDot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9" name="TextBox 48">
                  <a:extLst>
                    <a:ext uri="{FF2B5EF4-FFF2-40B4-BE49-F238E27FC236}">
                      <a16:creationId xmlns:a16="http://schemas.microsoft.com/office/drawing/2014/main" id="{20EE870F-9EAA-E7E9-D953-3D9289915549}"/>
                    </a:ext>
                  </a:extLst>
                </p:cNvPr>
                <p:cNvSpPr txBox="1"/>
                <p:nvPr/>
              </p:nvSpPr>
              <p:spPr>
                <a:xfrm>
                  <a:off x="4836278" y="1279407"/>
                  <a:ext cx="1382379" cy="82313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100" b="1" dirty="0">
                      <a:solidFill>
                        <a:srgbClr val="FF0000"/>
                      </a:solidFill>
                      <a:latin typeface="Tahoma" panose="020B0604030504040204" pitchFamily="34" charset="0"/>
                      <a:ea typeface="Tahoma" panose="020B0604030504040204" pitchFamily="34" charset="0"/>
                      <a:cs typeface="Tahoma" panose="020B0604030504040204" pitchFamily="34" charset="0"/>
                    </a:rPr>
                    <a:t>MC MATRIX ELEMENT GENERATOR (e.g. MG5aMC)</a:t>
                  </a:r>
                </a:p>
              </p:txBody>
            </p:sp>
            <p:sp>
              <p:nvSpPr>
                <p:cNvPr id="50" name="TextBox 49">
                  <a:extLst>
                    <a:ext uri="{FF2B5EF4-FFF2-40B4-BE49-F238E27FC236}">
                      <a16:creationId xmlns:a16="http://schemas.microsoft.com/office/drawing/2014/main" id="{411D08E6-9B2C-C0F1-0661-BA19CE4A31B0}"/>
                    </a:ext>
                  </a:extLst>
                </p:cNvPr>
                <p:cNvSpPr txBox="1"/>
                <p:nvPr/>
              </p:nvSpPr>
              <p:spPr>
                <a:xfrm>
                  <a:off x="4197580" y="2668354"/>
                  <a:ext cx="1790501" cy="181090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lIns="0" tIns="0" rIns="0" bIns="0" rtlCol="0">
                  <a:spAutoFit/>
                </a:bodyPr>
                <a:lstStyle/>
                <a:p>
                  <a:pPr algn="ctr"/>
                  <a:r>
                    <a:rPr lang="en-US" sz="1100" b="1" dirty="0"/>
                    <a:t>+ optional event cuts</a:t>
                  </a:r>
                </a:p>
              </p:txBody>
            </p:sp>
          </p:grpSp>
        </p:grpSp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34E58DAE-03A8-5116-F432-5EDD40E5DC6C}"/>
                </a:ext>
              </a:extLst>
            </p:cNvPr>
            <p:cNvGrpSpPr/>
            <p:nvPr/>
          </p:nvGrpSpPr>
          <p:grpSpPr>
            <a:xfrm>
              <a:off x="7230489" y="2546434"/>
              <a:ext cx="1767316" cy="3324646"/>
              <a:chOff x="7014677" y="1431828"/>
              <a:chExt cx="1981277" cy="3727144"/>
            </a:xfrm>
          </p:grpSpPr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65121F50-204C-1FFA-36C1-9D3E0682B4FD}"/>
                  </a:ext>
                </a:extLst>
              </p:cNvPr>
              <p:cNvSpPr/>
              <p:nvPr/>
            </p:nvSpPr>
            <p:spPr>
              <a:xfrm>
                <a:off x="7019108" y="1431828"/>
                <a:ext cx="1976846" cy="2639844"/>
              </a:xfrm>
              <a:prstGeom prst="rect">
                <a:avLst/>
              </a:prstGeom>
              <a:solidFill>
                <a:schemeClr val="accent2"/>
              </a:solidFill>
              <a:ln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100"/>
              </a:p>
            </p:txBody>
          </p:sp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A4553E2D-4165-AF8C-3D97-51C8CA74E07C}"/>
                  </a:ext>
                </a:extLst>
              </p:cNvPr>
              <p:cNvSpPr/>
              <p:nvPr/>
            </p:nvSpPr>
            <p:spPr>
              <a:xfrm>
                <a:off x="7014677" y="4289786"/>
                <a:ext cx="1976845" cy="858563"/>
              </a:xfrm>
              <a:prstGeom prst="rect">
                <a:avLst/>
              </a:prstGeom>
              <a:solidFill>
                <a:schemeClr val="accent2"/>
              </a:solidFill>
              <a:ln>
                <a:solidFill>
                  <a:srgbClr val="FF99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100"/>
              </a:p>
            </p:txBody>
          </p:sp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D9DC9FCD-4DE7-B36D-6F68-340320CF7754}"/>
                  </a:ext>
                </a:extLst>
              </p:cNvPr>
              <p:cNvSpPr/>
              <p:nvPr/>
            </p:nvSpPr>
            <p:spPr>
              <a:xfrm>
                <a:off x="7089282" y="2957008"/>
                <a:ext cx="1817727" cy="458017"/>
              </a:xfrm>
              <a:prstGeom prst="rect">
                <a:avLst/>
              </a:prstGeom>
              <a:solidFill>
                <a:srgbClr val="CC99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100" b="1" dirty="0">
                    <a:solidFill>
                      <a:srgbClr val="000000"/>
                    </a:solidFill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HADRONISATION</a:t>
                </a:r>
              </a:p>
              <a:p>
                <a:pPr algn="ctr"/>
                <a:r>
                  <a:rPr lang="en-US" sz="1100" b="1" dirty="0">
                    <a:solidFill>
                      <a:srgbClr val="000000"/>
                    </a:solidFill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AND DECAY</a:t>
                </a:r>
              </a:p>
            </p:txBody>
          </p:sp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AA25E53D-372A-839E-75C6-4B0BA0239BB9}"/>
                  </a:ext>
                </a:extLst>
              </p:cNvPr>
              <p:cNvSpPr/>
              <p:nvPr/>
            </p:nvSpPr>
            <p:spPr>
              <a:xfrm>
                <a:off x="7089282" y="2399227"/>
                <a:ext cx="1817727" cy="458017"/>
              </a:xfrm>
              <a:prstGeom prst="rect">
                <a:avLst/>
              </a:prstGeom>
              <a:solidFill>
                <a:srgbClr val="CC99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100" b="1" dirty="0">
                    <a:solidFill>
                      <a:srgbClr val="000000"/>
                    </a:solidFill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PARTON SHOWERS</a:t>
                </a:r>
              </a:p>
            </p:txBody>
          </p:sp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D43E742E-7B6E-DA08-478A-6A3631E6163F}"/>
                  </a:ext>
                </a:extLst>
              </p:cNvPr>
              <p:cNvSpPr/>
              <p:nvPr/>
            </p:nvSpPr>
            <p:spPr>
              <a:xfrm>
                <a:off x="7089281" y="3514789"/>
                <a:ext cx="1817727" cy="458017"/>
              </a:xfrm>
              <a:prstGeom prst="rect">
                <a:avLst/>
              </a:prstGeom>
              <a:solidFill>
                <a:srgbClr val="CC99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100" b="1" dirty="0">
                    <a:solidFill>
                      <a:srgbClr val="000000"/>
                    </a:solidFill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PARTICLE FILTERING</a:t>
                </a:r>
              </a:p>
            </p:txBody>
          </p:sp>
          <p:grpSp>
            <p:nvGrpSpPr>
              <p:cNvPr id="15" name="Group 14">
                <a:extLst>
                  <a:ext uri="{FF2B5EF4-FFF2-40B4-BE49-F238E27FC236}">
                    <a16:creationId xmlns:a16="http://schemas.microsoft.com/office/drawing/2014/main" id="{6E0306FB-756B-F56B-CEC0-3ACCDA6BD1CE}"/>
                  </a:ext>
                </a:extLst>
              </p:cNvPr>
              <p:cNvGrpSpPr/>
              <p:nvPr/>
            </p:nvGrpSpPr>
            <p:grpSpPr>
              <a:xfrm>
                <a:off x="7971306" y="2762168"/>
                <a:ext cx="53673" cy="226331"/>
                <a:chOff x="4510519" y="4208023"/>
                <a:chExt cx="53673" cy="226331"/>
              </a:xfrm>
            </p:grpSpPr>
            <p:cxnSp>
              <p:nvCxnSpPr>
                <p:cNvPr id="25" name="Straight Arrow Connector 24">
                  <a:extLst>
                    <a:ext uri="{FF2B5EF4-FFF2-40B4-BE49-F238E27FC236}">
                      <a16:creationId xmlns:a16="http://schemas.microsoft.com/office/drawing/2014/main" id="{2866E6A8-C2F4-D6F2-CCBE-51D2E067D41D}"/>
                    </a:ext>
                  </a:extLst>
                </p:cNvPr>
                <p:cNvCxnSpPr/>
                <p:nvPr/>
              </p:nvCxnSpPr>
              <p:spPr>
                <a:xfrm flipH="1">
                  <a:off x="4510519" y="4208023"/>
                  <a:ext cx="1" cy="226330"/>
                </a:xfrm>
                <a:prstGeom prst="straightConnector1">
                  <a:avLst/>
                </a:prstGeom>
                <a:ln w="28575">
                  <a:solidFill>
                    <a:srgbClr val="000000"/>
                  </a:solidFill>
                  <a:prstDash val="sysDot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" name="Straight Arrow Connector 25">
                  <a:extLst>
                    <a:ext uri="{FF2B5EF4-FFF2-40B4-BE49-F238E27FC236}">
                      <a16:creationId xmlns:a16="http://schemas.microsoft.com/office/drawing/2014/main" id="{B4CD8258-00CE-6C48-53DC-583250350B53}"/>
                    </a:ext>
                  </a:extLst>
                </p:cNvPr>
                <p:cNvCxnSpPr/>
                <p:nvPr/>
              </p:nvCxnSpPr>
              <p:spPr>
                <a:xfrm flipH="1">
                  <a:off x="4564191" y="4208024"/>
                  <a:ext cx="1" cy="226330"/>
                </a:xfrm>
                <a:prstGeom prst="straightConnector1">
                  <a:avLst/>
                </a:prstGeom>
                <a:ln w="28575">
                  <a:solidFill>
                    <a:srgbClr val="000000"/>
                  </a:solidFill>
                  <a:prstDash val="sysDot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6" name="Group 15">
                <a:extLst>
                  <a:ext uri="{FF2B5EF4-FFF2-40B4-BE49-F238E27FC236}">
                    <a16:creationId xmlns:a16="http://schemas.microsoft.com/office/drawing/2014/main" id="{89660E95-DEB2-987C-1821-BA36674072C3}"/>
                  </a:ext>
                </a:extLst>
              </p:cNvPr>
              <p:cNvGrpSpPr/>
              <p:nvPr/>
            </p:nvGrpSpPr>
            <p:grpSpPr>
              <a:xfrm>
                <a:off x="7971307" y="3358078"/>
                <a:ext cx="53673" cy="226331"/>
                <a:chOff x="4510519" y="4208023"/>
                <a:chExt cx="53673" cy="226331"/>
              </a:xfrm>
            </p:grpSpPr>
            <p:cxnSp>
              <p:nvCxnSpPr>
                <p:cNvPr id="23" name="Straight Arrow Connector 22">
                  <a:extLst>
                    <a:ext uri="{FF2B5EF4-FFF2-40B4-BE49-F238E27FC236}">
                      <a16:creationId xmlns:a16="http://schemas.microsoft.com/office/drawing/2014/main" id="{EEB2290C-DCF3-30C8-E6D3-EF98B4A1F0A5}"/>
                    </a:ext>
                  </a:extLst>
                </p:cNvPr>
                <p:cNvCxnSpPr/>
                <p:nvPr/>
              </p:nvCxnSpPr>
              <p:spPr>
                <a:xfrm flipH="1">
                  <a:off x="4510519" y="4208023"/>
                  <a:ext cx="1" cy="226330"/>
                </a:xfrm>
                <a:prstGeom prst="straightConnector1">
                  <a:avLst/>
                </a:prstGeom>
                <a:ln w="28575">
                  <a:solidFill>
                    <a:srgbClr val="000000"/>
                  </a:solidFill>
                  <a:prstDash val="sysDot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" name="Straight Arrow Connector 23">
                  <a:extLst>
                    <a:ext uri="{FF2B5EF4-FFF2-40B4-BE49-F238E27FC236}">
                      <a16:creationId xmlns:a16="http://schemas.microsoft.com/office/drawing/2014/main" id="{1F6B9306-F4F3-B912-C54A-18FF6A20B23C}"/>
                    </a:ext>
                  </a:extLst>
                </p:cNvPr>
                <p:cNvCxnSpPr/>
                <p:nvPr/>
              </p:nvCxnSpPr>
              <p:spPr>
                <a:xfrm flipH="1">
                  <a:off x="4564191" y="4208024"/>
                  <a:ext cx="1" cy="226330"/>
                </a:xfrm>
                <a:prstGeom prst="straightConnector1">
                  <a:avLst/>
                </a:prstGeom>
                <a:ln w="28575">
                  <a:solidFill>
                    <a:srgbClr val="000000"/>
                  </a:solidFill>
                  <a:prstDash val="sysDot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2DE41E8A-C124-5628-E30B-4D8FB601AC75}"/>
                  </a:ext>
                </a:extLst>
              </p:cNvPr>
              <p:cNvSpPr/>
              <p:nvPr/>
            </p:nvSpPr>
            <p:spPr>
              <a:xfrm>
                <a:off x="7114366" y="4357001"/>
                <a:ext cx="1817727" cy="458017"/>
              </a:xfrm>
              <a:prstGeom prst="rect">
                <a:avLst/>
              </a:prstGeom>
              <a:solidFill>
                <a:srgbClr val="FFCC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100" b="1" dirty="0">
                    <a:solidFill>
                      <a:srgbClr val="000000"/>
                    </a:solidFill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DETECTOR SIMULATION</a:t>
                </a:r>
              </a:p>
            </p:txBody>
          </p:sp>
          <p:grpSp>
            <p:nvGrpSpPr>
              <p:cNvPr id="18" name="Group 17">
                <a:extLst>
                  <a:ext uri="{FF2B5EF4-FFF2-40B4-BE49-F238E27FC236}">
                    <a16:creationId xmlns:a16="http://schemas.microsoft.com/office/drawing/2014/main" id="{19E1BFF1-F69E-4693-F6D0-4124CBAE290D}"/>
                  </a:ext>
                </a:extLst>
              </p:cNvPr>
              <p:cNvGrpSpPr/>
              <p:nvPr/>
            </p:nvGrpSpPr>
            <p:grpSpPr>
              <a:xfrm>
                <a:off x="7978974" y="3927862"/>
                <a:ext cx="62016" cy="489332"/>
                <a:chOff x="4510519" y="4208023"/>
                <a:chExt cx="53673" cy="226331"/>
              </a:xfrm>
            </p:grpSpPr>
            <p:cxnSp>
              <p:nvCxnSpPr>
                <p:cNvPr id="21" name="Straight Arrow Connector 20">
                  <a:extLst>
                    <a:ext uri="{FF2B5EF4-FFF2-40B4-BE49-F238E27FC236}">
                      <a16:creationId xmlns:a16="http://schemas.microsoft.com/office/drawing/2014/main" id="{EE4B6A6E-0B49-A638-9F40-7DC676F01E7C}"/>
                    </a:ext>
                  </a:extLst>
                </p:cNvPr>
                <p:cNvCxnSpPr/>
                <p:nvPr/>
              </p:nvCxnSpPr>
              <p:spPr>
                <a:xfrm flipH="1">
                  <a:off x="4510519" y="4208023"/>
                  <a:ext cx="1" cy="226330"/>
                </a:xfrm>
                <a:prstGeom prst="straightConnector1">
                  <a:avLst/>
                </a:prstGeom>
                <a:ln w="28575">
                  <a:solidFill>
                    <a:srgbClr val="000000"/>
                  </a:solidFill>
                  <a:prstDash val="sysDot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" name="Straight Arrow Connector 21">
                  <a:extLst>
                    <a:ext uri="{FF2B5EF4-FFF2-40B4-BE49-F238E27FC236}">
                      <a16:creationId xmlns:a16="http://schemas.microsoft.com/office/drawing/2014/main" id="{C36F3AA1-27B1-18B0-4EF4-195728718487}"/>
                    </a:ext>
                  </a:extLst>
                </p:cNvPr>
                <p:cNvCxnSpPr/>
                <p:nvPr/>
              </p:nvCxnSpPr>
              <p:spPr>
                <a:xfrm flipH="1">
                  <a:off x="4564191" y="4208024"/>
                  <a:ext cx="1" cy="226330"/>
                </a:xfrm>
                <a:prstGeom prst="straightConnector1">
                  <a:avLst/>
                </a:prstGeom>
                <a:ln w="28575">
                  <a:solidFill>
                    <a:srgbClr val="000000"/>
                  </a:solidFill>
                  <a:prstDash val="sysDot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9E019DC5-EFE8-FFDD-9C04-B8630A597ACC}"/>
                  </a:ext>
                </a:extLst>
              </p:cNvPr>
              <p:cNvSpPr txBox="1"/>
              <p:nvPr/>
            </p:nvSpPr>
            <p:spPr>
              <a:xfrm>
                <a:off x="7058473" y="1431828"/>
                <a:ext cx="1898115" cy="92279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100" b="1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SHOWERING AND HADRONIZATION GENERATORS</a:t>
                </a:r>
                <a:br>
                  <a:rPr lang="en-US" sz="1100" b="1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</a:br>
                <a:r>
                  <a:rPr lang="en-US" sz="1100" b="1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(e.g. PYTHIA)</a:t>
                </a:r>
              </a:p>
            </p:txBody>
          </p:sp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D4223C83-33F4-A83B-0E4B-FD5EE120A938}"/>
                  </a:ext>
                </a:extLst>
              </p:cNvPr>
              <p:cNvSpPr txBox="1"/>
              <p:nvPr/>
            </p:nvSpPr>
            <p:spPr>
              <a:xfrm>
                <a:off x="7058473" y="4845223"/>
                <a:ext cx="1898115" cy="31374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100" b="1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(GEANT4)</a:t>
                </a:r>
              </a:p>
            </p:txBody>
          </p:sp>
        </p:grpSp>
        <p:cxnSp>
          <p:nvCxnSpPr>
            <p:cNvPr id="7" name="Elbow Connector 165">
              <a:extLst>
                <a:ext uri="{FF2B5EF4-FFF2-40B4-BE49-F238E27FC236}">
                  <a16:creationId xmlns:a16="http://schemas.microsoft.com/office/drawing/2014/main" id="{F6A92668-C1FA-5E27-8759-8DA500D8BB2B}"/>
                </a:ext>
              </a:extLst>
            </p:cNvPr>
            <p:cNvCxnSpPr/>
            <p:nvPr/>
          </p:nvCxnSpPr>
          <p:spPr>
            <a:xfrm rot="5400000" flipH="1" flipV="1">
              <a:off x="4619242" y="2970626"/>
              <a:ext cx="1983056" cy="3449102"/>
            </a:xfrm>
            <a:prstGeom prst="bentConnector4">
              <a:avLst>
                <a:gd name="adj1" fmla="val -4300"/>
                <a:gd name="adj2" fmla="val 91586"/>
              </a:avLst>
            </a:prstGeom>
            <a:ln w="28575">
              <a:solidFill>
                <a:srgbClr val="000000"/>
              </a:solidFill>
              <a:prstDash val="sysDot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Elbow Connector 216">
              <a:extLst>
                <a:ext uri="{FF2B5EF4-FFF2-40B4-BE49-F238E27FC236}">
                  <a16:creationId xmlns:a16="http://schemas.microsoft.com/office/drawing/2014/main" id="{8BFE1CAB-41E1-CBC9-6D71-5C42B411BFA1}"/>
                </a:ext>
              </a:extLst>
            </p:cNvPr>
            <p:cNvCxnSpPr/>
            <p:nvPr/>
          </p:nvCxnSpPr>
          <p:spPr>
            <a:xfrm flipV="1">
              <a:off x="6838903" y="3489040"/>
              <a:ext cx="489180" cy="1866807"/>
            </a:xfrm>
            <a:prstGeom prst="bentConnector3">
              <a:avLst>
                <a:gd name="adj1" fmla="val 15137"/>
              </a:avLst>
            </a:prstGeom>
            <a:ln w="28575">
              <a:solidFill>
                <a:srgbClr val="000000"/>
              </a:solidFill>
              <a:prstDash val="sysDot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Elbow Connector 218">
              <a:extLst>
                <a:ext uri="{FF2B5EF4-FFF2-40B4-BE49-F238E27FC236}">
                  <a16:creationId xmlns:a16="http://schemas.microsoft.com/office/drawing/2014/main" id="{731EC4A4-B03A-6208-FA3B-EB2D247798A4}"/>
                </a:ext>
              </a:extLst>
            </p:cNvPr>
            <p:cNvCxnSpPr/>
            <p:nvPr/>
          </p:nvCxnSpPr>
          <p:spPr>
            <a:xfrm flipV="1">
              <a:off x="6833968" y="3550830"/>
              <a:ext cx="489180" cy="1866807"/>
            </a:xfrm>
            <a:prstGeom prst="bentConnector3">
              <a:avLst>
                <a:gd name="adj1" fmla="val 25747"/>
              </a:avLst>
            </a:prstGeom>
            <a:ln w="28575">
              <a:solidFill>
                <a:srgbClr val="000000"/>
              </a:solidFill>
              <a:prstDash val="sysDot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2" name="TextBox 101">
            <a:extLst>
              <a:ext uri="{FF2B5EF4-FFF2-40B4-BE49-F238E27FC236}">
                <a16:creationId xmlns:a16="http://schemas.microsoft.com/office/drawing/2014/main" id="{BCDE0E22-CC5D-A306-9E2B-3EC6D5ABABAB}"/>
              </a:ext>
            </a:extLst>
          </p:cNvPr>
          <p:cNvSpPr txBox="1"/>
          <p:nvPr/>
        </p:nvSpPr>
        <p:spPr>
          <a:xfrm>
            <a:off x="688477" y="1907353"/>
            <a:ext cx="2344385" cy="41088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For each event:</a:t>
            </a:r>
          </a:p>
          <a:p>
            <a:endParaRPr lang="en-US" sz="1200" dirty="0"/>
          </a:p>
          <a:p>
            <a:r>
              <a:rPr lang="en-US" sz="1200" dirty="0"/>
              <a:t>1.</a:t>
            </a:r>
          </a:p>
          <a:p>
            <a:r>
              <a:rPr lang="en-US" sz="1200" dirty="0"/>
              <a:t>Output: random numbers</a:t>
            </a:r>
          </a:p>
          <a:p>
            <a:endParaRPr lang="en-US" sz="1200" dirty="0"/>
          </a:p>
          <a:p>
            <a:r>
              <a:rPr lang="en-US" sz="1200" dirty="0"/>
              <a:t>2. </a:t>
            </a:r>
          </a:p>
          <a:p>
            <a:r>
              <a:rPr lang="en-US" sz="1200" dirty="0"/>
              <a:t>Input: random numbers</a:t>
            </a:r>
          </a:p>
          <a:p>
            <a:r>
              <a:rPr lang="en-US" sz="1200" dirty="0"/>
              <a:t>Output: particle 4-momenta</a:t>
            </a:r>
          </a:p>
          <a:p>
            <a:endParaRPr lang="en-US" sz="1200" dirty="0"/>
          </a:p>
          <a:p>
            <a:r>
              <a:rPr lang="en-US" sz="1200" dirty="0">
                <a:solidFill>
                  <a:srgbClr val="CC00CC"/>
                </a:solidFill>
              </a:rPr>
              <a:t>3. </a:t>
            </a:r>
          </a:p>
          <a:p>
            <a:r>
              <a:rPr lang="en-US" sz="1200" dirty="0">
                <a:solidFill>
                  <a:srgbClr val="CC00CC"/>
                </a:solidFill>
              </a:rPr>
              <a:t>Input: particle 4-momenta</a:t>
            </a:r>
          </a:p>
          <a:p>
            <a:r>
              <a:rPr lang="en-US" sz="1200" dirty="0">
                <a:solidFill>
                  <a:srgbClr val="CC00CC"/>
                </a:solidFill>
              </a:rPr>
              <a:t>Output: Matrix Element (ME)</a:t>
            </a:r>
          </a:p>
          <a:p>
            <a:r>
              <a:rPr lang="en-US" sz="1200" b="1" i="1" dirty="0">
                <a:solidFill>
                  <a:srgbClr val="CC00CC"/>
                </a:solidFill>
              </a:rPr>
              <a:t>CPU BOTTLENECK</a:t>
            </a:r>
          </a:p>
          <a:p>
            <a:endParaRPr lang="en-US" sz="1200" dirty="0"/>
          </a:p>
          <a:p>
            <a:endParaRPr lang="en-US" sz="1200" dirty="0"/>
          </a:p>
          <a:p>
            <a:endParaRPr lang="en-US" sz="1200" dirty="0"/>
          </a:p>
          <a:p>
            <a:endParaRPr lang="en-US" sz="1200" dirty="0"/>
          </a:p>
          <a:p>
            <a:endParaRPr lang="en-US" sz="1200" dirty="0"/>
          </a:p>
          <a:p>
            <a:endParaRPr lang="en-US" sz="1200" dirty="0"/>
          </a:p>
          <a:p>
            <a:r>
              <a:rPr lang="en-US" sz="1100" i="1" dirty="0"/>
              <a:t>(NB: “Matrix Element” is an </a:t>
            </a:r>
          </a:p>
          <a:p>
            <a:r>
              <a:rPr lang="en-US" sz="1100" i="1" dirty="0"/>
              <a:t>element of the </a:t>
            </a:r>
            <a:r>
              <a:rPr lang="en-US" sz="1100" b="1" i="1" dirty="0"/>
              <a:t>scattering matrix</a:t>
            </a:r>
            <a:r>
              <a:rPr lang="en-US" sz="1100" i="1" dirty="0"/>
              <a:t>... not a linear algebra concept!)</a:t>
            </a:r>
          </a:p>
        </p:txBody>
      </p:sp>
      <p:sp>
        <p:nvSpPr>
          <p:cNvPr id="103" name="TextBox 102">
            <a:extLst>
              <a:ext uri="{FF2B5EF4-FFF2-40B4-BE49-F238E27FC236}">
                <a16:creationId xmlns:a16="http://schemas.microsoft.com/office/drawing/2014/main" id="{994A87DC-42A6-19AF-D3B8-C9BC2D66B235}"/>
              </a:ext>
            </a:extLst>
          </p:cNvPr>
          <p:cNvSpPr txBox="1"/>
          <p:nvPr/>
        </p:nvSpPr>
        <p:spPr>
          <a:xfrm>
            <a:off x="3272501" y="830235"/>
            <a:ext cx="564628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i="1" dirty="0">
                <a:solidFill>
                  <a:srgbClr val="FF0000"/>
                </a:solidFill>
              </a:rPr>
              <a:t>Monte Carlo sampling: randomly generate and process</a:t>
            </a:r>
          </a:p>
          <a:p>
            <a:pPr algn="ctr"/>
            <a:r>
              <a:rPr lang="en-US" sz="1600" i="1" dirty="0">
                <a:solidFill>
                  <a:srgbClr val="FF0000"/>
                </a:solidFill>
              </a:rPr>
              <a:t>MANY different events (“phase space points”)</a:t>
            </a:r>
          </a:p>
          <a:p>
            <a:pPr algn="ctr"/>
            <a:endParaRPr lang="en-US" sz="800" i="1" dirty="0">
              <a:solidFill>
                <a:srgbClr val="FF0000"/>
              </a:solidFill>
            </a:endParaRPr>
          </a:p>
          <a:p>
            <a:pPr algn="ctr"/>
            <a:r>
              <a:rPr lang="en-US" sz="1600" i="1" dirty="0">
                <a:solidFill>
                  <a:srgbClr val="FF0000"/>
                </a:solidFill>
              </a:rPr>
              <a:t>This can be parallelized (SIMT/SIMD and multithreading) </a:t>
            </a:r>
          </a:p>
        </p:txBody>
      </p:sp>
      <p:cxnSp>
        <p:nvCxnSpPr>
          <p:cNvPr id="104" name="Straight Arrow Connector 103">
            <a:extLst>
              <a:ext uri="{FF2B5EF4-FFF2-40B4-BE49-F238E27FC236}">
                <a16:creationId xmlns:a16="http://schemas.microsoft.com/office/drawing/2014/main" id="{26189B17-8FA7-1B3E-1888-BE51FFACAB3D}"/>
              </a:ext>
            </a:extLst>
          </p:cNvPr>
          <p:cNvCxnSpPr>
            <a:cxnSpLocks/>
            <a:endCxn id="31" idx="1"/>
          </p:cNvCxnSpPr>
          <p:nvPr/>
        </p:nvCxnSpPr>
        <p:spPr>
          <a:xfrm>
            <a:off x="926123" y="2413325"/>
            <a:ext cx="4532948" cy="0"/>
          </a:xfrm>
          <a:prstGeom prst="straightConnector1">
            <a:avLst/>
          </a:prstGeom>
          <a:ln>
            <a:solidFill>
              <a:srgbClr val="0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Straight Arrow Connector 104">
            <a:extLst>
              <a:ext uri="{FF2B5EF4-FFF2-40B4-BE49-F238E27FC236}">
                <a16:creationId xmlns:a16="http://schemas.microsoft.com/office/drawing/2014/main" id="{DBE8D9BA-30D6-FC8E-C173-BAC2E3C4B8DE}"/>
              </a:ext>
            </a:extLst>
          </p:cNvPr>
          <p:cNvCxnSpPr>
            <a:cxnSpLocks/>
            <a:endCxn id="32" idx="1"/>
          </p:cNvCxnSpPr>
          <p:nvPr/>
        </p:nvCxnSpPr>
        <p:spPr>
          <a:xfrm>
            <a:off x="926123" y="3013226"/>
            <a:ext cx="4532947" cy="102107"/>
          </a:xfrm>
          <a:prstGeom prst="straightConnector1">
            <a:avLst/>
          </a:prstGeom>
          <a:ln>
            <a:solidFill>
              <a:srgbClr val="0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" name="Straight Arrow Connector 105">
            <a:extLst>
              <a:ext uri="{FF2B5EF4-FFF2-40B4-BE49-F238E27FC236}">
                <a16:creationId xmlns:a16="http://schemas.microsoft.com/office/drawing/2014/main" id="{B18AAD3C-DC81-1C8A-B1E2-4CA816972E96}"/>
              </a:ext>
            </a:extLst>
          </p:cNvPr>
          <p:cNvCxnSpPr>
            <a:cxnSpLocks/>
            <a:endCxn id="33" idx="1"/>
          </p:cNvCxnSpPr>
          <p:nvPr/>
        </p:nvCxnSpPr>
        <p:spPr>
          <a:xfrm>
            <a:off x="926123" y="3692770"/>
            <a:ext cx="4532948" cy="124571"/>
          </a:xfrm>
          <a:prstGeom prst="straightConnector1">
            <a:avLst/>
          </a:prstGeom>
          <a:ln>
            <a:solidFill>
              <a:srgbClr val="FF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Straight Arrow Connector 106">
            <a:extLst>
              <a:ext uri="{FF2B5EF4-FFF2-40B4-BE49-F238E27FC236}">
                <a16:creationId xmlns:a16="http://schemas.microsoft.com/office/drawing/2014/main" id="{52498FAD-BF8C-49A4-678B-48136E7FB1E1}"/>
              </a:ext>
            </a:extLst>
          </p:cNvPr>
          <p:cNvCxnSpPr>
            <a:cxnSpLocks/>
            <a:endCxn id="78" idx="0"/>
          </p:cNvCxnSpPr>
          <p:nvPr/>
        </p:nvCxnSpPr>
        <p:spPr>
          <a:xfrm>
            <a:off x="6095642" y="1714004"/>
            <a:ext cx="145857" cy="922933"/>
          </a:xfrm>
          <a:prstGeom prst="straightConnector1">
            <a:avLst/>
          </a:prstGeom>
          <a:ln>
            <a:solidFill>
              <a:srgbClr val="0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8" name="Picture 107">
            <a:extLst>
              <a:ext uri="{FF2B5EF4-FFF2-40B4-BE49-F238E27FC236}">
                <a16:creationId xmlns:a16="http://schemas.microsoft.com/office/drawing/2014/main" id="{1291C57B-C1C0-5F96-39EA-F8DCDC2C6D8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16586" y="1037046"/>
            <a:ext cx="994169" cy="636890"/>
          </a:xfrm>
          <a:prstGeom prst="rect">
            <a:avLst/>
          </a:prstGeom>
        </p:spPr>
      </p:pic>
      <p:sp>
        <p:nvSpPr>
          <p:cNvPr id="119" name="TextBox 118">
            <a:extLst>
              <a:ext uri="{FF2B5EF4-FFF2-40B4-BE49-F238E27FC236}">
                <a16:creationId xmlns:a16="http://schemas.microsoft.com/office/drawing/2014/main" id="{C016C7BE-CB55-54CA-B615-749B63C74088}"/>
              </a:ext>
            </a:extLst>
          </p:cNvPr>
          <p:cNvSpPr txBox="1"/>
          <p:nvPr/>
        </p:nvSpPr>
        <p:spPr>
          <a:xfrm>
            <a:off x="3032863" y="6189785"/>
            <a:ext cx="55718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i="1" dirty="0">
                <a:solidFill>
                  <a:schemeClr val="bg2"/>
                </a:solidFill>
              </a:rPr>
              <a:t>(FOR LATER!) Physics output: cross-section and LHE event file</a:t>
            </a:r>
          </a:p>
        </p:txBody>
      </p:sp>
    </p:spTree>
    <p:extLst>
      <p:ext uri="{BB962C8B-B14F-4D97-AF65-F5344CB8AC3E}">
        <p14:creationId xmlns:p14="http://schemas.microsoft.com/office/powerpoint/2010/main" val="24719650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8" grpId="0" animBg="1"/>
      <p:bldP spid="102" grpId="0"/>
      <p:bldP spid="11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723292-2F9B-DB77-B4D9-7162ADA4AA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MG5aMC data parallelism: design for lockstep processing!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38A61F5-E3A6-DF4D-7E88-2BF31B8D229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-19255" y="815788"/>
            <a:ext cx="12365255" cy="5567084"/>
          </a:xfrm>
        </p:spPr>
        <p:txBody>
          <a:bodyPr/>
          <a:lstStyle/>
          <a:p>
            <a:r>
              <a:rPr lang="en-US" dirty="0"/>
              <a:t>In MC generators, </a:t>
            </a:r>
            <a:r>
              <a:rPr lang="en-US" i="1" u="sng" dirty="0">
                <a:highlight>
                  <a:srgbClr val="FFFF00"/>
                </a:highlight>
              </a:rPr>
              <a:t>the same function is used to compute the Matrix Element for many different events</a:t>
            </a:r>
            <a:endParaRPr lang="en-US" dirty="0">
              <a:solidFill>
                <a:srgbClr val="FF0000"/>
              </a:solidFill>
              <a:highlight>
                <a:srgbClr val="FFFF00"/>
              </a:highlight>
            </a:endParaRPr>
          </a:p>
          <a:p>
            <a:pPr lvl="1"/>
            <a:r>
              <a:rPr lang="en-US" b="1" i="1" u="sng" dirty="0">
                <a:solidFill>
                  <a:srgbClr val="FF0000"/>
                </a:solidFill>
              </a:rPr>
              <a:t>ANY</a:t>
            </a:r>
            <a:r>
              <a:rPr lang="en-US" i="1" dirty="0">
                <a:solidFill>
                  <a:srgbClr val="FF0000"/>
                </a:solidFill>
              </a:rPr>
              <a:t> matrix element generator is a good fit for lockstep processing on GPUs (SIMT) and vector CPUs (SIMD)</a:t>
            </a:r>
          </a:p>
          <a:p>
            <a:pPr lvl="1"/>
            <a:r>
              <a:rPr lang="en-US" dirty="0"/>
              <a:t>Data parallelism strategy in madgraph4gpu is event-level parallelism (many events = many phase space points)</a:t>
            </a:r>
          </a:p>
          <a:p>
            <a:pPr lvl="1"/>
            <a:endParaRPr lang="en-US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BB626876-0D74-0B3C-6826-162FF856B06B}"/>
              </a:ext>
            </a:extLst>
          </p:cNvPr>
          <p:cNvSpPr/>
          <p:nvPr/>
        </p:nvSpPr>
        <p:spPr>
          <a:xfrm>
            <a:off x="1488123" y="1973127"/>
            <a:ext cx="4375428" cy="440503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C39A4F0-005F-78B5-9D0E-F4F59EED201B}"/>
              </a:ext>
            </a:extLst>
          </p:cNvPr>
          <p:cNvSpPr/>
          <p:nvPr/>
        </p:nvSpPr>
        <p:spPr>
          <a:xfrm>
            <a:off x="6044116" y="1973127"/>
            <a:ext cx="4375428" cy="440503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D3B0D39-66F7-7CC1-EED4-3FBC9EB4DFA2}"/>
              </a:ext>
            </a:extLst>
          </p:cNvPr>
          <p:cNvSpPr txBox="1"/>
          <p:nvPr/>
        </p:nvSpPr>
        <p:spPr>
          <a:xfrm>
            <a:off x="1385160" y="5644208"/>
            <a:ext cx="456057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GPU SIMT (Single Instruction Multiple Threads) </a:t>
            </a:r>
          </a:p>
          <a:p>
            <a:pPr algn="ctr"/>
            <a:r>
              <a:rPr lang="en-US" i="1" u="sng" dirty="0">
                <a:solidFill>
                  <a:srgbClr val="FF0000"/>
                </a:solidFill>
              </a:rPr>
              <a:t>Lockstep</a:t>
            </a:r>
            <a:r>
              <a:rPr lang="en-US" i="1" dirty="0">
                <a:solidFill>
                  <a:srgbClr val="FF0000"/>
                </a:solidFill>
              </a:rPr>
              <a:t>: all threads in a warp follow the same branch</a:t>
            </a:r>
          </a:p>
          <a:p>
            <a:pPr algn="ctr"/>
            <a:r>
              <a:rPr lang="en-US" dirty="0"/>
              <a:t>Minimum parallelism: 32 threads in a warp (NVidia)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26A1760-DF11-A484-7FFC-39CB9388C570}"/>
              </a:ext>
            </a:extLst>
          </p:cNvPr>
          <p:cNvSpPr txBox="1"/>
          <p:nvPr/>
        </p:nvSpPr>
        <p:spPr>
          <a:xfrm>
            <a:off x="5955885" y="5639495"/>
            <a:ext cx="449198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CPU SIMD (Single Instruction Multiple Data) </a:t>
            </a:r>
          </a:p>
          <a:p>
            <a:pPr algn="ctr"/>
            <a:r>
              <a:rPr lang="en-US" i="1" u="sng" dirty="0">
                <a:solidFill>
                  <a:srgbClr val="FF0000"/>
                </a:solidFill>
              </a:rPr>
              <a:t>Lockstep</a:t>
            </a:r>
            <a:r>
              <a:rPr lang="en-US" i="1" dirty="0">
                <a:solidFill>
                  <a:srgbClr val="FF0000"/>
                </a:solidFill>
              </a:rPr>
              <a:t>: same op for all data in a vector register</a:t>
            </a:r>
          </a:p>
          <a:p>
            <a:pPr algn="ctr"/>
            <a:r>
              <a:rPr lang="en-US" dirty="0"/>
              <a:t>Minimum parallelism: 2 to 16 (SSE/AVX2/AVX512...)</a:t>
            </a:r>
          </a:p>
        </p:txBody>
      </p:sp>
      <p:cxnSp>
        <p:nvCxnSpPr>
          <p:cNvPr id="60" name="Straight Arrow Connector 59">
            <a:extLst>
              <a:ext uri="{FF2B5EF4-FFF2-40B4-BE49-F238E27FC236}">
                <a16:creationId xmlns:a16="http://schemas.microsoft.com/office/drawing/2014/main" id="{E12F1872-BD85-6BCA-2D66-A2873C24DADC}"/>
              </a:ext>
            </a:extLst>
          </p:cNvPr>
          <p:cNvCxnSpPr>
            <a:cxnSpLocks/>
          </p:cNvCxnSpPr>
          <p:nvPr/>
        </p:nvCxnSpPr>
        <p:spPr>
          <a:xfrm flipH="1" flipV="1">
            <a:off x="3843650" y="4205031"/>
            <a:ext cx="1234394" cy="233161"/>
          </a:xfrm>
          <a:prstGeom prst="straightConnector1">
            <a:avLst/>
          </a:prstGeom>
          <a:ln w="762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Arrow Connector 60">
            <a:extLst>
              <a:ext uri="{FF2B5EF4-FFF2-40B4-BE49-F238E27FC236}">
                <a16:creationId xmlns:a16="http://schemas.microsoft.com/office/drawing/2014/main" id="{C2F205A2-05A8-D8F5-3D50-51905BE81ABB}"/>
              </a:ext>
            </a:extLst>
          </p:cNvPr>
          <p:cNvCxnSpPr/>
          <p:nvPr/>
        </p:nvCxnSpPr>
        <p:spPr>
          <a:xfrm>
            <a:off x="6749404" y="4458532"/>
            <a:ext cx="1607768" cy="253149"/>
          </a:xfrm>
          <a:prstGeom prst="straightConnector1">
            <a:avLst/>
          </a:prstGeom>
          <a:ln w="762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TextBox 61">
            <a:extLst>
              <a:ext uri="{FF2B5EF4-FFF2-40B4-BE49-F238E27FC236}">
                <a16:creationId xmlns:a16="http://schemas.microsoft.com/office/drawing/2014/main" id="{977440D2-65F9-6C15-1E5C-D48FBF6CB461}"/>
              </a:ext>
            </a:extLst>
          </p:cNvPr>
          <p:cNvSpPr txBox="1"/>
          <p:nvPr/>
        </p:nvSpPr>
        <p:spPr>
          <a:xfrm>
            <a:off x="3698757" y="4376956"/>
            <a:ext cx="9372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rgbClr val="FF0000"/>
                </a:solidFill>
              </a:rPr>
              <a:t>GPU SIMT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AF4990F6-DD44-C7CC-00EB-4E88881F06AC}"/>
              </a:ext>
            </a:extLst>
          </p:cNvPr>
          <p:cNvSpPr txBox="1"/>
          <p:nvPr/>
        </p:nvSpPr>
        <p:spPr>
          <a:xfrm>
            <a:off x="6686155" y="4760391"/>
            <a:ext cx="9372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rgbClr val="FF0000"/>
                </a:solidFill>
              </a:rPr>
              <a:t>CPU SIMD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7926E290-B4B2-C4B4-B133-C11EE42AD967}"/>
              </a:ext>
            </a:extLst>
          </p:cNvPr>
          <p:cNvSpPr txBox="1"/>
          <p:nvPr/>
        </p:nvSpPr>
        <p:spPr>
          <a:xfrm rot="16200000">
            <a:off x="404087" y="3593350"/>
            <a:ext cx="2342681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i="1" dirty="0"/>
              <a:t>See the </a:t>
            </a:r>
            <a:r>
              <a:rPr lang="en-US" sz="1000" i="1" dirty="0">
                <a:hlinkClick r:id="rId2"/>
              </a:rPr>
              <a:t>NVidia Volta whitepaper</a:t>
            </a:r>
            <a:endParaRPr lang="en-US" sz="1000" i="1" dirty="0"/>
          </a:p>
        </p:txBody>
      </p:sp>
      <p:pic>
        <p:nvPicPr>
          <p:cNvPr id="65" name="Picture 64">
            <a:extLst>
              <a:ext uri="{FF2B5EF4-FFF2-40B4-BE49-F238E27FC236}">
                <a16:creationId xmlns:a16="http://schemas.microsoft.com/office/drawing/2014/main" id="{096D9DCC-FC4D-FA03-9431-E72976FFF92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16441" y="2015462"/>
            <a:ext cx="1920508" cy="3658110"/>
          </a:xfrm>
          <a:prstGeom prst="rect">
            <a:avLst/>
          </a:prstGeom>
        </p:spPr>
      </p:pic>
      <p:pic>
        <p:nvPicPr>
          <p:cNvPr id="66" name="Picture 65">
            <a:extLst>
              <a:ext uri="{FF2B5EF4-FFF2-40B4-BE49-F238E27FC236}">
                <a16:creationId xmlns:a16="http://schemas.microsoft.com/office/drawing/2014/main" id="{E3864787-89EB-6B3A-734D-B99F11BE066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05772" y="2358672"/>
            <a:ext cx="2091982" cy="2880762"/>
          </a:xfrm>
          <a:prstGeom prst="rect">
            <a:avLst/>
          </a:prstGeom>
        </p:spPr>
      </p:pic>
      <p:cxnSp>
        <p:nvCxnSpPr>
          <p:cNvPr id="67" name="Straight Connector 66">
            <a:extLst>
              <a:ext uri="{FF2B5EF4-FFF2-40B4-BE49-F238E27FC236}">
                <a16:creationId xmlns:a16="http://schemas.microsoft.com/office/drawing/2014/main" id="{0EC41CF0-B4B4-D0CB-D0DA-4535E5749173}"/>
              </a:ext>
            </a:extLst>
          </p:cNvPr>
          <p:cNvCxnSpPr/>
          <p:nvPr/>
        </p:nvCxnSpPr>
        <p:spPr>
          <a:xfrm>
            <a:off x="1702386" y="2098584"/>
            <a:ext cx="945151" cy="3429876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Connector 67">
            <a:extLst>
              <a:ext uri="{FF2B5EF4-FFF2-40B4-BE49-F238E27FC236}">
                <a16:creationId xmlns:a16="http://schemas.microsoft.com/office/drawing/2014/main" id="{DBDFB978-2503-B525-1CA8-722D1CCEF7CE}"/>
              </a:ext>
            </a:extLst>
          </p:cNvPr>
          <p:cNvCxnSpPr/>
          <p:nvPr/>
        </p:nvCxnSpPr>
        <p:spPr>
          <a:xfrm flipH="1">
            <a:off x="1702386" y="2098584"/>
            <a:ext cx="945151" cy="3429876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Connector 68">
            <a:extLst>
              <a:ext uri="{FF2B5EF4-FFF2-40B4-BE49-F238E27FC236}">
                <a16:creationId xmlns:a16="http://schemas.microsoft.com/office/drawing/2014/main" id="{2A525CAD-5E27-6E67-7CA1-BA33B3D905B1}"/>
              </a:ext>
            </a:extLst>
          </p:cNvPr>
          <p:cNvCxnSpPr/>
          <p:nvPr/>
        </p:nvCxnSpPr>
        <p:spPr>
          <a:xfrm>
            <a:off x="9869604" y="1990489"/>
            <a:ext cx="494434" cy="3691341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Connector 69">
            <a:extLst>
              <a:ext uri="{FF2B5EF4-FFF2-40B4-BE49-F238E27FC236}">
                <a16:creationId xmlns:a16="http://schemas.microsoft.com/office/drawing/2014/main" id="{71F4F929-4D7F-DA25-5B18-840BCECC5D6C}"/>
              </a:ext>
            </a:extLst>
          </p:cNvPr>
          <p:cNvCxnSpPr/>
          <p:nvPr/>
        </p:nvCxnSpPr>
        <p:spPr>
          <a:xfrm flipH="1">
            <a:off x="9869604" y="1990489"/>
            <a:ext cx="494434" cy="3691341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2" name="Group 71">
            <a:extLst>
              <a:ext uri="{FF2B5EF4-FFF2-40B4-BE49-F238E27FC236}">
                <a16:creationId xmlns:a16="http://schemas.microsoft.com/office/drawing/2014/main" id="{8E50C3F9-C2D6-0DA3-AAF5-5FDA6C5D2979}"/>
              </a:ext>
            </a:extLst>
          </p:cNvPr>
          <p:cNvGrpSpPr/>
          <p:nvPr/>
        </p:nvGrpSpPr>
        <p:grpSpPr>
          <a:xfrm>
            <a:off x="4992579" y="2386491"/>
            <a:ext cx="1827231" cy="3030858"/>
            <a:chOff x="4983870" y="2438745"/>
            <a:chExt cx="1827231" cy="3030858"/>
          </a:xfrm>
        </p:grpSpPr>
        <p:sp>
          <p:nvSpPr>
            <p:cNvPr id="73" name="Rectangle 72">
              <a:extLst>
                <a:ext uri="{FF2B5EF4-FFF2-40B4-BE49-F238E27FC236}">
                  <a16:creationId xmlns:a16="http://schemas.microsoft.com/office/drawing/2014/main" id="{50FEE861-C9D7-1FA3-5C7E-6D6B786E547C}"/>
                </a:ext>
              </a:extLst>
            </p:cNvPr>
            <p:cNvSpPr/>
            <p:nvPr/>
          </p:nvSpPr>
          <p:spPr>
            <a:xfrm>
              <a:off x="4983870" y="2438745"/>
              <a:ext cx="1827231" cy="2890901"/>
            </a:xfrm>
            <a:prstGeom prst="rect">
              <a:avLst/>
            </a:prstGeom>
            <a:solidFill>
              <a:schemeClr val="tx2">
                <a:lumMod val="65000"/>
              </a:schemeClr>
            </a:solidFill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/>
            </a:p>
          </p:txBody>
        </p:sp>
        <p:sp>
          <p:nvSpPr>
            <p:cNvPr id="74" name="TextBox 73">
              <a:extLst>
                <a:ext uri="{FF2B5EF4-FFF2-40B4-BE49-F238E27FC236}">
                  <a16:creationId xmlns:a16="http://schemas.microsoft.com/office/drawing/2014/main" id="{11F684F1-0758-2689-5354-C5BF18C47370}"/>
                </a:ext>
              </a:extLst>
            </p:cNvPr>
            <p:cNvSpPr txBox="1"/>
            <p:nvPr/>
          </p:nvSpPr>
          <p:spPr>
            <a:xfrm>
              <a:off x="5078043" y="2538582"/>
              <a:ext cx="1670899" cy="660144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txBody>
            <a:bodyPr wrap="square" tIns="144000" bIns="144000" rtlCol="0">
              <a:spAutoFit/>
            </a:bodyPr>
            <a:lstStyle/>
            <a:p>
              <a:pPr algn="ctr"/>
              <a:r>
                <a:rPr lang="en-US" sz="1200" b="1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PSEUDO RANDOM</a:t>
              </a:r>
            </a:p>
            <a:p>
              <a:pPr algn="ctr"/>
              <a:r>
                <a:rPr lang="en-US" sz="1200" b="1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NUMBERS</a:t>
              </a:r>
            </a:p>
          </p:txBody>
        </p:sp>
        <p:sp>
          <p:nvSpPr>
            <p:cNvPr id="75" name="TextBox 74">
              <a:extLst>
                <a:ext uri="{FF2B5EF4-FFF2-40B4-BE49-F238E27FC236}">
                  <a16:creationId xmlns:a16="http://schemas.microsoft.com/office/drawing/2014/main" id="{9E656C81-E44A-BEC7-2B0C-0F1E67572D32}"/>
                </a:ext>
              </a:extLst>
            </p:cNvPr>
            <p:cNvSpPr txBox="1"/>
            <p:nvPr/>
          </p:nvSpPr>
          <p:spPr>
            <a:xfrm>
              <a:off x="5078042" y="3323351"/>
              <a:ext cx="1670899" cy="660144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txBody>
            <a:bodyPr wrap="square" tIns="144000" bIns="144000" rtlCol="0">
              <a:spAutoFit/>
            </a:bodyPr>
            <a:lstStyle/>
            <a:p>
              <a:pPr algn="ctr"/>
              <a:r>
                <a:rPr lang="en-US" sz="1200" b="1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PHASE SPACE</a:t>
              </a:r>
            </a:p>
            <a:p>
              <a:pPr algn="ctr"/>
              <a:r>
                <a:rPr lang="en-US" sz="1200" b="1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SAMPLING</a:t>
              </a:r>
            </a:p>
          </p:txBody>
        </p:sp>
        <p:sp>
          <p:nvSpPr>
            <p:cNvPr id="76" name="TextBox 75">
              <a:extLst>
                <a:ext uri="{FF2B5EF4-FFF2-40B4-BE49-F238E27FC236}">
                  <a16:creationId xmlns:a16="http://schemas.microsoft.com/office/drawing/2014/main" id="{AD18E229-FA82-0C23-D9D3-9141EDD08BF8}"/>
                </a:ext>
              </a:extLst>
            </p:cNvPr>
            <p:cNvSpPr txBox="1"/>
            <p:nvPr/>
          </p:nvSpPr>
          <p:spPr>
            <a:xfrm>
              <a:off x="5078044" y="4329504"/>
              <a:ext cx="1670898" cy="660144"/>
            </a:xfrm>
            <a:prstGeom prst="rect">
              <a:avLst/>
            </a:prstGeom>
            <a:solidFill>
              <a:srgbClr val="FF00FF"/>
            </a:solidFill>
            <a:ln>
              <a:noFill/>
            </a:ln>
          </p:spPr>
          <p:txBody>
            <a:bodyPr wrap="square" lIns="36000" tIns="144000" rIns="36000" bIns="144000" rtlCol="0">
              <a:spAutoFit/>
            </a:bodyPr>
            <a:lstStyle/>
            <a:p>
              <a:pPr algn="ctr"/>
              <a:r>
                <a:rPr lang="en-US" sz="1200" b="1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MATRIX ELEMENT</a:t>
              </a:r>
            </a:p>
            <a:p>
              <a:pPr algn="ctr"/>
              <a:r>
                <a:rPr lang="en-US" sz="1200" b="1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CALCULATION</a:t>
              </a:r>
            </a:p>
          </p:txBody>
        </p:sp>
        <p:grpSp>
          <p:nvGrpSpPr>
            <p:cNvPr id="77" name="Group 76">
              <a:extLst>
                <a:ext uri="{FF2B5EF4-FFF2-40B4-BE49-F238E27FC236}">
                  <a16:creationId xmlns:a16="http://schemas.microsoft.com/office/drawing/2014/main" id="{C6232AF4-8185-B2CD-6408-C98E3A8D77C8}"/>
                </a:ext>
              </a:extLst>
            </p:cNvPr>
            <p:cNvGrpSpPr/>
            <p:nvPr/>
          </p:nvGrpSpPr>
          <p:grpSpPr>
            <a:xfrm>
              <a:off x="5636433" y="3115578"/>
              <a:ext cx="570427" cy="295194"/>
              <a:chOff x="5622360" y="1836969"/>
              <a:chExt cx="594299" cy="300999"/>
            </a:xfrm>
            <a:solidFill>
              <a:srgbClr val="000000"/>
            </a:solidFill>
          </p:grpSpPr>
          <p:grpSp>
            <p:nvGrpSpPr>
              <p:cNvPr id="126" name="Group 125">
                <a:extLst>
                  <a:ext uri="{FF2B5EF4-FFF2-40B4-BE49-F238E27FC236}">
                    <a16:creationId xmlns:a16="http://schemas.microsoft.com/office/drawing/2014/main" id="{C5A3C9CF-FB41-4A79-C7F8-829CFFC14241}"/>
                  </a:ext>
                </a:extLst>
              </p:cNvPr>
              <p:cNvGrpSpPr/>
              <p:nvPr/>
            </p:nvGrpSpPr>
            <p:grpSpPr>
              <a:xfrm>
                <a:off x="5706998" y="1907186"/>
                <a:ext cx="416905" cy="230782"/>
                <a:chOff x="5706998" y="1602371"/>
                <a:chExt cx="416905" cy="230782"/>
              </a:xfrm>
              <a:grpFill/>
            </p:grpSpPr>
            <p:cxnSp>
              <p:nvCxnSpPr>
                <p:cNvPr id="135" name="Straight Arrow Connector 134">
                  <a:extLst>
                    <a:ext uri="{FF2B5EF4-FFF2-40B4-BE49-F238E27FC236}">
                      <a16:creationId xmlns:a16="http://schemas.microsoft.com/office/drawing/2014/main" id="{5A6B42F0-3193-D42E-79E2-D29DC5B50972}"/>
                    </a:ext>
                  </a:extLst>
                </p:cNvPr>
                <p:cNvCxnSpPr/>
                <p:nvPr/>
              </p:nvCxnSpPr>
              <p:spPr>
                <a:xfrm flipH="1">
                  <a:off x="5706998" y="1602372"/>
                  <a:ext cx="1" cy="230781"/>
                </a:xfrm>
                <a:prstGeom prst="straightConnector1">
                  <a:avLst/>
                </a:prstGeom>
                <a:grpFill/>
                <a:ln w="28575">
                  <a:solidFill>
                    <a:srgbClr val="00000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6" name="Straight Arrow Connector 135">
                  <a:extLst>
                    <a:ext uri="{FF2B5EF4-FFF2-40B4-BE49-F238E27FC236}">
                      <a16:creationId xmlns:a16="http://schemas.microsoft.com/office/drawing/2014/main" id="{0E429F2C-0FCA-C437-DCE2-17AA466E53AB}"/>
                    </a:ext>
                  </a:extLst>
                </p:cNvPr>
                <p:cNvCxnSpPr/>
                <p:nvPr/>
              </p:nvCxnSpPr>
              <p:spPr>
                <a:xfrm flipH="1">
                  <a:off x="5763660" y="1602371"/>
                  <a:ext cx="1" cy="230781"/>
                </a:xfrm>
                <a:prstGeom prst="straightConnector1">
                  <a:avLst/>
                </a:prstGeom>
                <a:grpFill/>
                <a:ln w="28575">
                  <a:solidFill>
                    <a:srgbClr val="00000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7" name="Straight Arrow Connector 136">
                  <a:extLst>
                    <a:ext uri="{FF2B5EF4-FFF2-40B4-BE49-F238E27FC236}">
                      <a16:creationId xmlns:a16="http://schemas.microsoft.com/office/drawing/2014/main" id="{CBB53F77-F455-34D7-2883-AE92D2E77216}"/>
                    </a:ext>
                  </a:extLst>
                </p:cNvPr>
                <p:cNvCxnSpPr/>
                <p:nvPr/>
              </p:nvCxnSpPr>
              <p:spPr>
                <a:xfrm flipH="1">
                  <a:off x="5826344" y="1602371"/>
                  <a:ext cx="1" cy="230781"/>
                </a:xfrm>
                <a:prstGeom prst="straightConnector1">
                  <a:avLst/>
                </a:prstGeom>
                <a:grpFill/>
                <a:ln w="28575">
                  <a:solidFill>
                    <a:srgbClr val="00000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8" name="Straight Arrow Connector 137">
                  <a:extLst>
                    <a:ext uri="{FF2B5EF4-FFF2-40B4-BE49-F238E27FC236}">
                      <a16:creationId xmlns:a16="http://schemas.microsoft.com/office/drawing/2014/main" id="{98CDC3FE-2B50-DE58-1B73-03B93BE02588}"/>
                    </a:ext>
                  </a:extLst>
                </p:cNvPr>
                <p:cNvCxnSpPr/>
                <p:nvPr/>
              </p:nvCxnSpPr>
              <p:spPr>
                <a:xfrm flipH="1">
                  <a:off x="5887491" y="1602371"/>
                  <a:ext cx="1" cy="230781"/>
                </a:xfrm>
                <a:prstGeom prst="straightConnector1">
                  <a:avLst/>
                </a:prstGeom>
                <a:grpFill/>
                <a:ln w="28575">
                  <a:solidFill>
                    <a:srgbClr val="00000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9" name="Straight Arrow Connector 138">
                  <a:extLst>
                    <a:ext uri="{FF2B5EF4-FFF2-40B4-BE49-F238E27FC236}">
                      <a16:creationId xmlns:a16="http://schemas.microsoft.com/office/drawing/2014/main" id="{3AC42617-DED0-9E93-3409-42679C831F76}"/>
                    </a:ext>
                  </a:extLst>
                </p:cNvPr>
                <p:cNvCxnSpPr/>
                <p:nvPr/>
              </p:nvCxnSpPr>
              <p:spPr>
                <a:xfrm flipH="1">
                  <a:off x="5943409" y="1602372"/>
                  <a:ext cx="1" cy="230781"/>
                </a:xfrm>
                <a:prstGeom prst="straightConnector1">
                  <a:avLst/>
                </a:prstGeom>
                <a:grpFill/>
                <a:ln w="28575">
                  <a:solidFill>
                    <a:srgbClr val="00000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0" name="Straight Arrow Connector 139">
                  <a:extLst>
                    <a:ext uri="{FF2B5EF4-FFF2-40B4-BE49-F238E27FC236}">
                      <a16:creationId xmlns:a16="http://schemas.microsoft.com/office/drawing/2014/main" id="{5ED428BC-1F07-D6E2-A03A-8D45B6CE0DC0}"/>
                    </a:ext>
                  </a:extLst>
                </p:cNvPr>
                <p:cNvCxnSpPr/>
                <p:nvPr/>
              </p:nvCxnSpPr>
              <p:spPr>
                <a:xfrm flipH="1">
                  <a:off x="6000071" y="1602371"/>
                  <a:ext cx="1" cy="230781"/>
                </a:xfrm>
                <a:prstGeom prst="straightConnector1">
                  <a:avLst/>
                </a:prstGeom>
                <a:grpFill/>
                <a:ln w="28575">
                  <a:solidFill>
                    <a:srgbClr val="00000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1" name="Straight Arrow Connector 140">
                  <a:extLst>
                    <a:ext uri="{FF2B5EF4-FFF2-40B4-BE49-F238E27FC236}">
                      <a16:creationId xmlns:a16="http://schemas.microsoft.com/office/drawing/2014/main" id="{B58A0079-DADF-98C2-50DD-3B0B08E9F19D}"/>
                    </a:ext>
                  </a:extLst>
                </p:cNvPr>
                <p:cNvCxnSpPr/>
                <p:nvPr/>
              </p:nvCxnSpPr>
              <p:spPr>
                <a:xfrm flipH="1">
                  <a:off x="6062755" y="1602371"/>
                  <a:ext cx="1" cy="230781"/>
                </a:xfrm>
                <a:prstGeom prst="straightConnector1">
                  <a:avLst/>
                </a:prstGeom>
                <a:grpFill/>
                <a:ln w="28575">
                  <a:solidFill>
                    <a:srgbClr val="00000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2" name="Straight Arrow Connector 141">
                  <a:extLst>
                    <a:ext uri="{FF2B5EF4-FFF2-40B4-BE49-F238E27FC236}">
                      <a16:creationId xmlns:a16="http://schemas.microsoft.com/office/drawing/2014/main" id="{E7B36298-D6A6-F75A-0A7F-916B59175B36}"/>
                    </a:ext>
                  </a:extLst>
                </p:cNvPr>
                <p:cNvCxnSpPr/>
                <p:nvPr/>
              </p:nvCxnSpPr>
              <p:spPr>
                <a:xfrm flipH="1">
                  <a:off x="6123902" y="1602371"/>
                  <a:ext cx="1" cy="230781"/>
                </a:xfrm>
                <a:prstGeom prst="straightConnector1">
                  <a:avLst/>
                </a:prstGeom>
                <a:grpFill/>
                <a:ln w="28575">
                  <a:solidFill>
                    <a:srgbClr val="00000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27" name="Oval 126">
                <a:extLst>
                  <a:ext uri="{FF2B5EF4-FFF2-40B4-BE49-F238E27FC236}">
                    <a16:creationId xmlns:a16="http://schemas.microsoft.com/office/drawing/2014/main" id="{CF9E9891-613D-86A4-680C-6479B6BE708C}"/>
                  </a:ext>
                </a:extLst>
              </p:cNvPr>
              <p:cNvSpPr/>
              <p:nvPr/>
            </p:nvSpPr>
            <p:spPr>
              <a:xfrm>
                <a:off x="5935838" y="1836973"/>
                <a:ext cx="45715" cy="45715"/>
              </a:xfrm>
              <a:prstGeom prst="ellipse">
                <a:avLst/>
              </a:prstGeom>
              <a:grpFill/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/>
              </a:p>
            </p:txBody>
          </p:sp>
          <p:sp>
            <p:nvSpPr>
              <p:cNvPr id="128" name="Oval 127">
                <a:extLst>
                  <a:ext uri="{FF2B5EF4-FFF2-40B4-BE49-F238E27FC236}">
                    <a16:creationId xmlns:a16="http://schemas.microsoft.com/office/drawing/2014/main" id="{B3C9E3EF-463F-5A4C-0E2F-1FE838E48B8F}"/>
                  </a:ext>
                </a:extLst>
              </p:cNvPr>
              <p:cNvSpPr/>
              <p:nvPr/>
            </p:nvSpPr>
            <p:spPr>
              <a:xfrm>
                <a:off x="6014201" y="1836969"/>
                <a:ext cx="45715" cy="45715"/>
              </a:xfrm>
              <a:prstGeom prst="ellipse">
                <a:avLst/>
              </a:prstGeom>
              <a:grpFill/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/>
              </a:p>
            </p:txBody>
          </p:sp>
          <p:sp>
            <p:nvSpPr>
              <p:cNvPr id="129" name="Oval 128">
                <a:extLst>
                  <a:ext uri="{FF2B5EF4-FFF2-40B4-BE49-F238E27FC236}">
                    <a16:creationId xmlns:a16="http://schemas.microsoft.com/office/drawing/2014/main" id="{2C6206F1-0EC8-D5E8-5A1E-1F0538E4F90C}"/>
                  </a:ext>
                </a:extLst>
              </p:cNvPr>
              <p:cNvSpPr/>
              <p:nvPr/>
            </p:nvSpPr>
            <p:spPr>
              <a:xfrm>
                <a:off x="6092574" y="1836970"/>
                <a:ext cx="45715" cy="45715"/>
              </a:xfrm>
              <a:prstGeom prst="ellipse">
                <a:avLst/>
              </a:prstGeom>
              <a:grpFill/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/>
              </a:p>
            </p:txBody>
          </p:sp>
          <p:sp>
            <p:nvSpPr>
              <p:cNvPr id="130" name="Oval 129">
                <a:extLst>
                  <a:ext uri="{FF2B5EF4-FFF2-40B4-BE49-F238E27FC236}">
                    <a16:creationId xmlns:a16="http://schemas.microsoft.com/office/drawing/2014/main" id="{E480F2CB-E095-702D-53D1-7AE9F0005EB9}"/>
                  </a:ext>
                </a:extLst>
              </p:cNvPr>
              <p:cNvSpPr/>
              <p:nvPr/>
            </p:nvSpPr>
            <p:spPr>
              <a:xfrm>
                <a:off x="6170944" y="1836969"/>
                <a:ext cx="45715" cy="45715"/>
              </a:xfrm>
              <a:prstGeom prst="ellipse">
                <a:avLst/>
              </a:prstGeom>
              <a:grpFill/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/>
              </a:p>
            </p:txBody>
          </p:sp>
          <p:sp>
            <p:nvSpPr>
              <p:cNvPr id="131" name="Oval 130">
                <a:extLst>
                  <a:ext uri="{FF2B5EF4-FFF2-40B4-BE49-F238E27FC236}">
                    <a16:creationId xmlns:a16="http://schemas.microsoft.com/office/drawing/2014/main" id="{D7B4B4FC-045B-0FEC-495E-F5212C022CB5}"/>
                  </a:ext>
                </a:extLst>
              </p:cNvPr>
              <p:cNvSpPr/>
              <p:nvPr/>
            </p:nvSpPr>
            <p:spPr>
              <a:xfrm>
                <a:off x="5622360" y="1836973"/>
                <a:ext cx="45715" cy="45715"/>
              </a:xfrm>
              <a:prstGeom prst="ellipse">
                <a:avLst/>
              </a:prstGeom>
              <a:grpFill/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/>
              </a:p>
            </p:txBody>
          </p:sp>
          <p:sp>
            <p:nvSpPr>
              <p:cNvPr id="132" name="Oval 131">
                <a:extLst>
                  <a:ext uri="{FF2B5EF4-FFF2-40B4-BE49-F238E27FC236}">
                    <a16:creationId xmlns:a16="http://schemas.microsoft.com/office/drawing/2014/main" id="{3096204D-A877-85A1-E03A-D98E347FE273}"/>
                  </a:ext>
                </a:extLst>
              </p:cNvPr>
              <p:cNvSpPr/>
              <p:nvPr/>
            </p:nvSpPr>
            <p:spPr>
              <a:xfrm>
                <a:off x="5700723" y="1836969"/>
                <a:ext cx="45715" cy="45715"/>
              </a:xfrm>
              <a:prstGeom prst="ellipse">
                <a:avLst/>
              </a:prstGeom>
              <a:grpFill/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/>
              </a:p>
            </p:txBody>
          </p:sp>
          <p:sp>
            <p:nvSpPr>
              <p:cNvPr id="133" name="Oval 132">
                <a:extLst>
                  <a:ext uri="{FF2B5EF4-FFF2-40B4-BE49-F238E27FC236}">
                    <a16:creationId xmlns:a16="http://schemas.microsoft.com/office/drawing/2014/main" id="{79FB9405-90C7-633E-F8CC-65CD7D22363A}"/>
                  </a:ext>
                </a:extLst>
              </p:cNvPr>
              <p:cNvSpPr/>
              <p:nvPr/>
            </p:nvSpPr>
            <p:spPr>
              <a:xfrm>
                <a:off x="5779096" y="1836970"/>
                <a:ext cx="45715" cy="45715"/>
              </a:xfrm>
              <a:prstGeom prst="ellipse">
                <a:avLst/>
              </a:prstGeom>
              <a:grpFill/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/>
              </a:p>
            </p:txBody>
          </p:sp>
          <p:sp>
            <p:nvSpPr>
              <p:cNvPr id="134" name="Oval 133">
                <a:extLst>
                  <a:ext uri="{FF2B5EF4-FFF2-40B4-BE49-F238E27FC236}">
                    <a16:creationId xmlns:a16="http://schemas.microsoft.com/office/drawing/2014/main" id="{2412F11C-07C4-3C04-DCA1-FDFC2CB17DE7}"/>
                  </a:ext>
                </a:extLst>
              </p:cNvPr>
              <p:cNvSpPr/>
              <p:nvPr/>
            </p:nvSpPr>
            <p:spPr>
              <a:xfrm>
                <a:off x="5857466" y="1836969"/>
                <a:ext cx="45715" cy="45715"/>
              </a:xfrm>
              <a:prstGeom prst="ellipse">
                <a:avLst/>
              </a:prstGeom>
              <a:grpFill/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/>
              </a:p>
            </p:txBody>
          </p:sp>
        </p:grpSp>
        <p:sp>
          <p:nvSpPr>
            <p:cNvPr id="78" name="Rounded Rectangle 129">
              <a:extLst>
                <a:ext uri="{FF2B5EF4-FFF2-40B4-BE49-F238E27FC236}">
                  <a16:creationId xmlns:a16="http://schemas.microsoft.com/office/drawing/2014/main" id="{2E45BB70-82E9-E501-2753-FE72D4E2EA7A}"/>
                </a:ext>
              </a:extLst>
            </p:cNvPr>
            <p:cNvSpPr/>
            <p:nvPr/>
          </p:nvSpPr>
          <p:spPr>
            <a:xfrm>
              <a:off x="5069682" y="5039404"/>
              <a:ext cx="1670897" cy="225412"/>
            </a:xfrm>
            <a:prstGeom prst="roundRect">
              <a:avLst/>
            </a:prstGeom>
            <a:solidFill>
              <a:srgbClr val="CCEC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en-US" sz="1100" b="1" dirty="0">
                  <a:solidFill>
                    <a:srgbClr val="0000FF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MATRIX ELEMENTS</a:t>
              </a:r>
              <a:endParaRPr lang="en-US" sz="1100" b="1" i="1" dirty="0">
                <a:solidFill>
                  <a:srgbClr val="0000F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79" name="Rounded Rectangle 100">
              <a:extLst>
                <a:ext uri="{FF2B5EF4-FFF2-40B4-BE49-F238E27FC236}">
                  <a16:creationId xmlns:a16="http://schemas.microsoft.com/office/drawing/2014/main" id="{6B79E99A-EB8C-22AA-7D74-B3ABF2A9150D}"/>
                </a:ext>
              </a:extLst>
            </p:cNvPr>
            <p:cNvSpPr/>
            <p:nvPr/>
          </p:nvSpPr>
          <p:spPr>
            <a:xfrm>
              <a:off x="5074040" y="4045017"/>
              <a:ext cx="1670897" cy="225412"/>
            </a:xfrm>
            <a:prstGeom prst="roundRect">
              <a:avLst/>
            </a:prstGeom>
            <a:solidFill>
              <a:srgbClr val="CCEC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en-US" sz="1100" b="1" dirty="0">
                  <a:solidFill>
                    <a:srgbClr val="0000FF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MOMENTA</a:t>
              </a:r>
              <a:endParaRPr lang="en-US" sz="1100" b="1" i="1" dirty="0">
                <a:solidFill>
                  <a:srgbClr val="0000F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  <p:grpSp>
          <p:nvGrpSpPr>
            <p:cNvPr id="80" name="Group 79">
              <a:extLst>
                <a:ext uri="{FF2B5EF4-FFF2-40B4-BE49-F238E27FC236}">
                  <a16:creationId xmlns:a16="http://schemas.microsoft.com/office/drawing/2014/main" id="{A8CD9A69-AE0C-3254-213F-09AC9F255960}"/>
                </a:ext>
              </a:extLst>
            </p:cNvPr>
            <p:cNvGrpSpPr/>
            <p:nvPr/>
          </p:nvGrpSpPr>
          <p:grpSpPr>
            <a:xfrm>
              <a:off x="5718095" y="3854866"/>
              <a:ext cx="400159" cy="226331"/>
              <a:chOff x="5734958" y="2556917"/>
              <a:chExt cx="416905" cy="230782"/>
            </a:xfrm>
          </p:grpSpPr>
          <p:cxnSp>
            <p:nvCxnSpPr>
              <p:cNvPr id="118" name="Straight Arrow Connector 117">
                <a:extLst>
                  <a:ext uri="{FF2B5EF4-FFF2-40B4-BE49-F238E27FC236}">
                    <a16:creationId xmlns:a16="http://schemas.microsoft.com/office/drawing/2014/main" id="{CA0E88F3-CCCE-8AFD-FE2A-E56C36DEBB70}"/>
                  </a:ext>
                </a:extLst>
              </p:cNvPr>
              <p:cNvCxnSpPr/>
              <p:nvPr/>
            </p:nvCxnSpPr>
            <p:spPr>
              <a:xfrm flipH="1">
                <a:off x="5734958" y="2556918"/>
                <a:ext cx="1" cy="230781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9" name="Straight Arrow Connector 118">
                <a:extLst>
                  <a:ext uri="{FF2B5EF4-FFF2-40B4-BE49-F238E27FC236}">
                    <a16:creationId xmlns:a16="http://schemas.microsoft.com/office/drawing/2014/main" id="{455139E6-3FEC-B9B4-32CE-668FD5946916}"/>
                  </a:ext>
                </a:extLst>
              </p:cNvPr>
              <p:cNvCxnSpPr/>
              <p:nvPr/>
            </p:nvCxnSpPr>
            <p:spPr>
              <a:xfrm flipH="1">
                <a:off x="5791620" y="2556917"/>
                <a:ext cx="1" cy="230781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0" name="Straight Arrow Connector 119">
                <a:extLst>
                  <a:ext uri="{FF2B5EF4-FFF2-40B4-BE49-F238E27FC236}">
                    <a16:creationId xmlns:a16="http://schemas.microsoft.com/office/drawing/2014/main" id="{0178881B-E8C1-F762-9472-977FBDB1CBB5}"/>
                  </a:ext>
                </a:extLst>
              </p:cNvPr>
              <p:cNvCxnSpPr/>
              <p:nvPr/>
            </p:nvCxnSpPr>
            <p:spPr>
              <a:xfrm flipH="1">
                <a:off x="5854304" y="2556917"/>
                <a:ext cx="1" cy="230781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1" name="Straight Arrow Connector 120">
                <a:extLst>
                  <a:ext uri="{FF2B5EF4-FFF2-40B4-BE49-F238E27FC236}">
                    <a16:creationId xmlns:a16="http://schemas.microsoft.com/office/drawing/2014/main" id="{FCDADC35-42CE-33F2-35AF-047B48EE2961}"/>
                  </a:ext>
                </a:extLst>
              </p:cNvPr>
              <p:cNvCxnSpPr/>
              <p:nvPr/>
            </p:nvCxnSpPr>
            <p:spPr>
              <a:xfrm flipH="1">
                <a:off x="5915451" y="2556917"/>
                <a:ext cx="1" cy="230781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2" name="Straight Arrow Connector 121">
                <a:extLst>
                  <a:ext uri="{FF2B5EF4-FFF2-40B4-BE49-F238E27FC236}">
                    <a16:creationId xmlns:a16="http://schemas.microsoft.com/office/drawing/2014/main" id="{27FCB13B-E355-A670-87F1-0840E79B5392}"/>
                  </a:ext>
                </a:extLst>
              </p:cNvPr>
              <p:cNvCxnSpPr/>
              <p:nvPr/>
            </p:nvCxnSpPr>
            <p:spPr>
              <a:xfrm flipH="1">
                <a:off x="5971369" y="2556918"/>
                <a:ext cx="1" cy="230781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3" name="Straight Arrow Connector 122">
                <a:extLst>
                  <a:ext uri="{FF2B5EF4-FFF2-40B4-BE49-F238E27FC236}">
                    <a16:creationId xmlns:a16="http://schemas.microsoft.com/office/drawing/2014/main" id="{DB278E8F-3BF2-FE03-858E-7B771B010F2D}"/>
                  </a:ext>
                </a:extLst>
              </p:cNvPr>
              <p:cNvCxnSpPr/>
              <p:nvPr/>
            </p:nvCxnSpPr>
            <p:spPr>
              <a:xfrm flipH="1">
                <a:off x="6028031" y="2556917"/>
                <a:ext cx="1" cy="230781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4" name="Straight Arrow Connector 123">
                <a:extLst>
                  <a:ext uri="{FF2B5EF4-FFF2-40B4-BE49-F238E27FC236}">
                    <a16:creationId xmlns:a16="http://schemas.microsoft.com/office/drawing/2014/main" id="{85FA4514-9285-1C21-A0E2-4FAED598ABF8}"/>
                  </a:ext>
                </a:extLst>
              </p:cNvPr>
              <p:cNvCxnSpPr/>
              <p:nvPr/>
            </p:nvCxnSpPr>
            <p:spPr>
              <a:xfrm flipH="1">
                <a:off x="6090715" y="2556917"/>
                <a:ext cx="1" cy="230781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5" name="Straight Arrow Connector 124">
                <a:extLst>
                  <a:ext uri="{FF2B5EF4-FFF2-40B4-BE49-F238E27FC236}">
                    <a16:creationId xmlns:a16="http://schemas.microsoft.com/office/drawing/2014/main" id="{7557D20B-2BA7-A97F-91CF-D3B04FEC996C}"/>
                  </a:ext>
                </a:extLst>
              </p:cNvPr>
              <p:cNvCxnSpPr/>
              <p:nvPr/>
            </p:nvCxnSpPr>
            <p:spPr>
              <a:xfrm flipH="1">
                <a:off x="6151862" y="2556917"/>
                <a:ext cx="1" cy="230781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81" name="Group 80">
              <a:extLst>
                <a:ext uri="{FF2B5EF4-FFF2-40B4-BE49-F238E27FC236}">
                  <a16:creationId xmlns:a16="http://schemas.microsoft.com/office/drawing/2014/main" id="{05C5A36F-74F5-1053-EF43-08A90C458970}"/>
                </a:ext>
              </a:extLst>
            </p:cNvPr>
            <p:cNvGrpSpPr/>
            <p:nvPr/>
          </p:nvGrpSpPr>
          <p:grpSpPr>
            <a:xfrm>
              <a:off x="5719699" y="4231857"/>
              <a:ext cx="400159" cy="226331"/>
              <a:chOff x="5734958" y="2556917"/>
              <a:chExt cx="416905" cy="230782"/>
            </a:xfrm>
          </p:grpSpPr>
          <p:cxnSp>
            <p:nvCxnSpPr>
              <p:cNvPr id="110" name="Straight Arrow Connector 109">
                <a:extLst>
                  <a:ext uri="{FF2B5EF4-FFF2-40B4-BE49-F238E27FC236}">
                    <a16:creationId xmlns:a16="http://schemas.microsoft.com/office/drawing/2014/main" id="{073E04DA-3FC2-9967-640F-93AB740BD905}"/>
                  </a:ext>
                </a:extLst>
              </p:cNvPr>
              <p:cNvCxnSpPr/>
              <p:nvPr/>
            </p:nvCxnSpPr>
            <p:spPr>
              <a:xfrm flipH="1">
                <a:off x="5734958" y="2556918"/>
                <a:ext cx="1" cy="230781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1" name="Straight Arrow Connector 110">
                <a:extLst>
                  <a:ext uri="{FF2B5EF4-FFF2-40B4-BE49-F238E27FC236}">
                    <a16:creationId xmlns:a16="http://schemas.microsoft.com/office/drawing/2014/main" id="{B762C978-C5A6-1683-076F-681C649F97FB}"/>
                  </a:ext>
                </a:extLst>
              </p:cNvPr>
              <p:cNvCxnSpPr/>
              <p:nvPr/>
            </p:nvCxnSpPr>
            <p:spPr>
              <a:xfrm flipH="1">
                <a:off x="5791620" y="2556917"/>
                <a:ext cx="1" cy="230781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2" name="Straight Arrow Connector 111">
                <a:extLst>
                  <a:ext uri="{FF2B5EF4-FFF2-40B4-BE49-F238E27FC236}">
                    <a16:creationId xmlns:a16="http://schemas.microsoft.com/office/drawing/2014/main" id="{38B99DB9-A01F-44B4-0A58-B8922FA9B5BE}"/>
                  </a:ext>
                </a:extLst>
              </p:cNvPr>
              <p:cNvCxnSpPr/>
              <p:nvPr/>
            </p:nvCxnSpPr>
            <p:spPr>
              <a:xfrm flipH="1">
                <a:off x="5854304" y="2556917"/>
                <a:ext cx="1" cy="230781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3" name="Straight Arrow Connector 112">
                <a:extLst>
                  <a:ext uri="{FF2B5EF4-FFF2-40B4-BE49-F238E27FC236}">
                    <a16:creationId xmlns:a16="http://schemas.microsoft.com/office/drawing/2014/main" id="{AEE97412-C8EE-F9A6-A94D-62748C7700CB}"/>
                  </a:ext>
                </a:extLst>
              </p:cNvPr>
              <p:cNvCxnSpPr/>
              <p:nvPr/>
            </p:nvCxnSpPr>
            <p:spPr>
              <a:xfrm flipH="1">
                <a:off x="5915451" y="2556917"/>
                <a:ext cx="1" cy="230781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4" name="Straight Arrow Connector 113">
                <a:extLst>
                  <a:ext uri="{FF2B5EF4-FFF2-40B4-BE49-F238E27FC236}">
                    <a16:creationId xmlns:a16="http://schemas.microsoft.com/office/drawing/2014/main" id="{B1C1F1F4-4CFB-DFDD-1E0F-FEBC7090A7DC}"/>
                  </a:ext>
                </a:extLst>
              </p:cNvPr>
              <p:cNvCxnSpPr/>
              <p:nvPr/>
            </p:nvCxnSpPr>
            <p:spPr>
              <a:xfrm flipH="1">
                <a:off x="5971369" y="2556918"/>
                <a:ext cx="1" cy="230781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5" name="Straight Arrow Connector 114">
                <a:extLst>
                  <a:ext uri="{FF2B5EF4-FFF2-40B4-BE49-F238E27FC236}">
                    <a16:creationId xmlns:a16="http://schemas.microsoft.com/office/drawing/2014/main" id="{15AB2297-C6B1-57E3-3E25-BE8B4A93DCF5}"/>
                  </a:ext>
                </a:extLst>
              </p:cNvPr>
              <p:cNvCxnSpPr/>
              <p:nvPr/>
            </p:nvCxnSpPr>
            <p:spPr>
              <a:xfrm flipH="1">
                <a:off x="6028031" y="2556917"/>
                <a:ext cx="1" cy="230781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6" name="Straight Arrow Connector 115">
                <a:extLst>
                  <a:ext uri="{FF2B5EF4-FFF2-40B4-BE49-F238E27FC236}">
                    <a16:creationId xmlns:a16="http://schemas.microsoft.com/office/drawing/2014/main" id="{631BC878-C021-2A5F-4733-3324C7A27352}"/>
                  </a:ext>
                </a:extLst>
              </p:cNvPr>
              <p:cNvCxnSpPr/>
              <p:nvPr/>
            </p:nvCxnSpPr>
            <p:spPr>
              <a:xfrm flipH="1">
                <a:off x="6090715" y="2556917"/>
                <a:ext cx="1" cy="230781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7" name="Straight Arrow Connector 116">
                <a:extLst>
                  <a:ext uri="{FF2B5EF4-FFF2-40B4-BE49-F238E27FC236}">
                    <a16:creationId xmlns:a16="http://schemas.microsoft.com/office/drawing/2014/main" id="{73CC9F34-5F10-F176-3AA2-E9B4FD28623E}"/>
                  </a:ext>
                </a:extLst>
              </p:cNvPr>
              <p:cNvCxnSpPr/>
              <p:nvPr/>
            </p:nvCxnSpPr>
            <p:spPr>
              <a:xfrm flipH="1">
                <a:off x="6151862" y="2556917"/>
                <a:ext cx="1" cy="230781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82" name="Group 81">
              <a:extLst>
                <a:ext uri="{FF2B5EF4-FFF2-40B4-BE49-F238E27FC236}">
                  <a16:creationId xmlns:a16="http://schemas.microsoft.com/office/drawing/2014/main" id="{9EFAA8E2-B60A-D833-658B-1F3D32B161E6}"/>
                </a:ext>
              </a:extLst>
            </p:cNvPr>
            <p:cNvGrpSpPr/>
            <p:nvPr/>
          </p:nvGrpSpPr>
          <p:grpSpPr>
            <a:xfrm>
              <a:off x="5718096" y="4855894"/>
              <a:ext cx="400159" cy="226331"/>
              <a:chOff x="5734958" y="2556917"/>
              <a:chExt cx="416905" cy="230782"/>
            </a:xfrm>
          </p:grpSpPr>
          <p:cxnSp>
            <p:nvCxnSpPr>
              <p:cNvPr id="102" name="Straight Arrow Connector 101">
                <a:extLst>
                  <a:ext uri="{FF2B5EF4-FFF2-40B4-BE49-F238E27FC236}">
                    <a16:creationId xmlns:a16="http://schemas.microsoft.com/office/drawing/2014/main" id="{D1708F86-DAB0-65B0-6817-AE650E010E59}"/>
                  </a:ext>
                </a:extLst>
              </p:cNvPr>
              <p:cNvCxnSpPr/>
              <p:nvPr/>
            </p:nvCxnSpPr>
            <p:spPr>
              <a:xfrm flipH="1">
                <a:off x="5734958" y="2556918"/>
                <a:ext cx="1" cy="230781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3" name="Straight Arrow Connector 102">
                <a:extLst>
                  <a:ext uri="{FF2B5EF4-FFF2-40B4-BE49-F238E27FC236}">
                    <a16:creationId xmlns:a16="http://schemas.microsoft.com/office/drawing/2014/main" id="{20A8DDCB-F193-8B84-683A-91A3D6E25437}"/>
                  </a:ext>
                </a:extLst>
              </p:cNvPr>
              <p:cNvCxnSpPr/>
              <p:nvPr/>
            </p:nvCxnSpPr>
            <p:spPr>
              <a:xfrm flipH="1">
                <a:off x="5791620" y="2556917"/>
                <a:ext cx="1" cy="230781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4" name="Straight Arrow Connector 103">
                <a:extLst>
                  <a:ext uri="{FF2B5EF4-FFF2-40B4-BE49-F238E27FC236}">
                    <a16:creationId xmlns:a16="http://schemas.microsoft.com/office/drawing/2014/main" id="{4BFFE80C-19AD-8730-7176-A06D837F55A8}"/>
                  </a:ext>
                </a:extLst>
              </p:cNvPr>
              <p:cNvCxnSpPr/>
              <p:nvPr/>
            </p:nvCxnSpPr>
            <p:spPr>
              <a:xfrm flipH="1">
                <a:off x="5854304" y="2556917"/>
                <a:ext cx="1" cy="230781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5" name="Straight Arrow Connector 104">
                <a:extLst>
                  <a:ext uri="{FF2B5EF4-FFF2-40B4-BE49-F238E27FC236}">
                    <a16:creationId xmlns:a16="http://schemas.microsoft.com/office/drawing/2014/main" id="{76D72393-C0D6-3B5F-4E2F-898AC0BBCAD5}"/>
                  </a:ext>
                </a:extLst>
              </p:cNvPr>
              <p:cNvCxnSpPr/>
              <p:nvPr/>
            </p:nvCxnSpPr>
            <p:spPr>
              <a:xfrm flipH="1">
                <a:off x="5915451" y="2556917"/>
                <a:ext cx="1" cy="230781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6" name="Straight Arrow Connector 105">
                <a:extLst>
                  <a:ext uri="{FF2B5EF4-FFF2-40B4-BE49-F238E27FC236}">
                    <a16:creationId xmlns:a16="http://schemas.microsoft.com/office/drawing/2014/main" id="{ED888998-8C3C-3D63-4CE3-CDAF9C5698AA}"/>
                  </a:ext>
                </a:extLst>
              </p:cNvPr>
              <p:cNvCxnSpPr/>
              <p:nvPr/>
            </p:nvCxnSpPr>
            <p:spPr>
              <a:xfrm flipH="1">
                <a:off x="5971369" y="2556918"/>
                <a:ext cx="1" cy="230781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7" name="Straight Arrow Connector 106">
                <a:extLst>
                  <a:ext uri="{FF2B5EF4-FFF2-40B4-BE49-F238E27FC236}">
                    <a16:creationId xmlns:a16="http://schemas.microsoft.com/office/drawing/2014/main" id="{1939E57E-6079-39F8-C4C7-22E057517FB2}"/>
                  </a:ext>
                </a:extLst>
              </p:cNvPr>
              <p:cNvCxnSpPr/>
              <p:nvPr/>
            </p:nvCxnSpPr>
            <p:spPr>
              <a:xfrm flipH="1">
                <a:off x="6028031" y="2556917"/>
                <a:ext cx="1" cy="230781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8" name="Straight Arrow Connector 107">
                <a:extLst>
                  <a:ext uri="{FF2B5EF4-FFF2-40B4-BE49-F238E27FC236}">
                    <a16:creationId xmlns:a16="http://schemas.microsoft.com/office/drawing/2014/main" id="{FE13BADB-8978-6253-01C0-353635691C06}"/>
                  </a:ext>
                </a:extLst>
              </p:cNvPr>
              <p:cNvCxnSpPr/>
              <p:nvPr/>
            </p:nvCxnSpPr>
            <p:spPr>
              <a:xfrm flipH="1">
                <a:off x="6090715" y="2556917"/>
                <a:ext cx="1" cy="230781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9" name="Straight Arrow Connector 108">
                <a:extLst>
                  <a:ext uri="{FF2B5EF4-FFF2-40B4-BE49-F238E27FC236}">
                    <a16:creationId xmlns:a16="http://schemas.microsoft.com/office/drawing/2014/main" id="{DB9BE9C7-E695-4D47-D381-8041EE0C1DC3}"/>
                  </a:ext>
                </a:extLst>
              </p:cNvPr>
              <p:cNvCxnSpPr/>
              <p:nvPr/>
            </p:nvCxnSpPr>
            <p:spPr>
              <a:xfrm flipH="1">
                <a:off x="6151862" y="2556917"/>
                <a:ext cx="1" cy="230781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83" name="Group 82">
              <a:extLst>
                <a:ext uri="{FF2B5EF4-FFF2-40B4-BE49-F238E27FC236}">
                  <a16:creationId xmlns:a16="http://schemas.microsoft.com/office/drawing/2014/main" id="{7B1AE27A-2413-0CC3-3FB6-64D9B969239F}"/>
                </a:ext>
              </a:extLst>
            </p:cNvPr>
            <p:cNvGrpSpPr/>
            <p:nvPr/>
          </p:nvGrpSpPr>
          <p:grpSpPr>
            <a:xfrm>
              <a:off x="5289371" y="5243272"/>
              <a:ext cx="400159" cy="226331"/>
              <a:chOff x="5734958" y="2556917"/>
              <a:chExt cx="416905" cy="230782"/>
            </a:xfrm>
          </p:grpSpPr>
          <p:cxnSp>
            <p:nvCxnSpPr>
              <p:cNvPr id="94" name="Straight Arrow Connector 93">
                <a:extLst>
                  <a:ext uri="{FF2B5EF4-FFF2-40B4-BE49-F238E27FC236}">
                    <a16:creationId xmlns:a16="http://schemas.microsoft.com/office/drawing/2014/main" id="{9741C335-F8B5-DC3B-C789-F323B58A6B79}"/>
                  </a:ext>
                </a:extLst>
              </p:cNvPr>
              <p:cNvCxnSpPr/>
              <p:nvPr/>
            </p:nvCxnSpPr>
            <p:spPr>
              <a:xfrm flipH="1">
                <a:off x="5734958" y="2556918"/>
                <a:ext cx="1" cy="230781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5" name="Straight Arrow Connector 94">
                <a:extLst>
                  <a:ext uri="{FF2B5EF4-FFF2-40B4-BE49-F238E27FC236}">
                    <a16:creationId xmlns:a16="http://schemas.microsoft.com/office/drawing/2014/main" id="{929FCEE9-8645-99AA-0B23-A3EE0B64F40A}"/>
                  </a:ext>
                </a:extLst>
              </p:cNvPr>
              <p:cNvCxnSpPr/>
              <p:nvPr/>
            </p:nvCxnSpPr>
            <p:spPr>
              <a:xfrm flipH="1">
                <a:off x="5791620" y="2556917"/>
                <a:ext cx="1" cy="230781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6" name="Straight Arrow Connector 95">
                <a:extLst>
                  <a:ext uri="{FF2B5EF4-FFF2-40B4-BE49-F238E27FC236}">
                    <a16:creationId xmlns:a16="http://schemas.microsoft.com/office/drawing/2014/main" id="{D9837382-ADEE-C2CF-B06B-2892A6CE6BF4}"/>
                  </a:ext>
                </a:extLst>
              </p:cNvPr>
              <p:cNvCxnSpPr/>
              <p:nvPr/>
            </p:nvCxnSpPr>
            <p:spPr>
              <a:xfrm flipH="1">
                <a:off x="5854304" y="2556917"/>
                <a:ext cx="1" cy="230781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7" name="Straight Arrow Connector 96">
                <a:extLst>
                  <a:ext uri="{FF2B5EF4-FFF2-40B4-BE49-F238E27FC236}">
                    <a16:creationId xmlns:a16="http://schemas.microsoft.com/office/drawing/2014/main" id="{CE75CDF4-C755-67B0-97B6-EFD55D3111F3}"/>
                  </a:ext>
                </a:extLst>
              </p:cNvPr>
              <p:cNvCxnSpPr/>
              <p:nvPr/>
            </p:nvCxnSpPr>
            <p:spPr>
              <a:xfrm flipH="1">
                <a:off x="5915451" y="2556917"/>
                <a:ext cx="1" cy="230781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8" name="Straight Arrow Connector 97">
                <a:extLst>
                  <a:ext uri="{FF2B5EF4-FFF2-40B4-BE49-F238E27FC236}">
                    <a16:creationId xmlns:a16="http://schemas.microsoft.com/office/drawing/2014/main" id="{7F2CA4B6-4B83-616D-1F96-FBF3CA0934E8}"/>
                  </a:ext>
                </a:extLst>
              </p:cNvPr>
              <p:cNvCxnSpPr/>
              <p:nvPr/>
            </p:nvCxnSpPr>
            <p:spPr>
              <a:xfrm flipH="1">
                <a:off x="5971369" y="2556918"/>
                <a:ext cx="1" cy="230781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9" name="Straight Arrow Connector 98">
                <a:extLst>
                  <a:ext uri="{FF2B5EF4-FFF2-40B4-BE49-F238E27FC236}">
                    <a16:creationId xmlns:a16="http://schemas.microsoft.com/office/drawing/2014/main" id="{C7BA5230-9FC0-17B4-95F3-DF48DBA9A1BB}"/>
                  </a:ext>
                </a:extLst>
              </p:cNvPr>
              <p:cNvCxnSpPr/>
              <p:nvPr/>
            </p:nvCxnSpPr>
            <p:spPr>
              <a:xfrm flipH="1">
                <a:off x="6028031" y="2556917"/>
                <a:ext cx="1" cy="230781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0" name="Straight Arrow Connector 99">
                <a:extLst>
                  <a:ext uri="{FF2B5EF4-FFF2-40B4-BE49-F238E27FC236}">
                    <a16:creationId xmlns:a16="http://schemas.microsoft.com/office/drawing/2014/main" id="{197BC9BD-B9E5-45B6-0454-2D8407E2370D}"/>
                  </a:ext>
                </a:extLst>
              </p:cNvPr>
              <p:cNvCxnSpPr/>
              <p:nvPr/>
            </p:nvCxnSpPr>
            <p:spPr>
              <a:xfrm flipH="1">
                <a:off x="6090715" y="2556917"/>
                <a:ext cx="1" cy="230781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1" name="Straight Arrow Connector 100">
                <a:extLst>
                  <a:ext uri="{FF2B5EF4-FFF2-40B4-BE49-F238E27FC236}">
                    <a16:creationId xmlns:a16="http://schemas.microsoft.com/office/drawing/2014/main" id="{BEB5465A-DA12-1932-9069-C42A14998370}"/>
                  </a:ext>
                </a:extLst>
              </p:cNvPr>
              <p:cNvCxnSpPr/>
              <p:nvPr/>
            </p:nvCxnSpPr>
            <p:spPr>
              <a:xfrm flipH="1">
                <a:off x="6151862" y="2556917"/>
                <a:ext cx="1" cy="230781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84" name="Group 83">
              <a:extLst>
                <a:ext uri="{FF2B5EF4-FFF2-40B4-BE49-F238E27FC236}">
                  <a16:creationId xmlns:a16="http://schemas.microsoft.com/office/drawing/2014/main" id="{D5B35857-8014-137E-56F0-512115218B34}"/>
                </a:ext>
              </a:extLst>
            </p:cNvPr>
            <p:cNvGrpSpPr/>
            <p:nvPr/>
          </p:nvGrpSpPr>
          <p:grpSpPr>
            <a:xfrm>
              <a:off x="6242539" y="5232077"/>
              <a:ext cx="400159" cy="226331"/>
              <a:chOff x="5734958" y="2556917"/>
              <a:chExt cx="416905" cy="230782"/>
            </a:xfrm>
          </p:grpSpPr>
          <p:cxnSp>
            <p:nvCxnSpPr>
              <p:cNvPr id="86" name="Straight Arrow Connector 85">
                <a:extLst>
                  <a:ext uri="{FF2B5EF4-FFF2-40B4-BE49-F238E27FC236}">
                    <a16:creationId xmlns:a16="http://schemas.microsoft.com/office/drawing/2014/main" id="{21C09D04-9F7D-E1C6-677A-D0581AE783F7}"/>
                  </a:ext>
                </a:extLst>
              </p:cNvPr>
              <p:cNvCxnSpPr/>
              <p:nvPr/>
            </p:nvCxnSpPr>
            <p:spPr>
              <a:xfrm flipH="1">
                <a:off x="5734958" y="2556918"/>
                <a:ext cx="1" cy="230781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7" name="Straight Arrow Connector 86">
                <a:extLst>
                  <a:ext uri="{FF2B5EF4-FFF2-40B4-BE49-F238E27FC236}">
                    <a16:creationId xmlns:a16="http://schemas.microsoft.com/office/drawing/2014/main" id="{10A4B384-C581-08B4-B3CC-C335F09C4513}"/>
                  </a:ext>
                </a:extLst>
              </p:cNvPr>
              <p:cNvCxnSpPr/>
              <p:nvPr/>
            </p:nvCxnSpPr>
            <p:spPr>
              <a:xfrm flipH="1">
                <a:off x="5791620" y="2556917"/>
                <a:ext cx="1" cy="230781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8" name="Straight Arrow Connector 87">
                <a:extLst>
                  <a:ext uri="{FF2B5EF4-FFF2-40B4-BE49-F238E27FC236}">
                    <a16:creationId xmlns:a16="http://schemas.microsoft.com/office/drawing/2014/main" id="{4E0DA55D-1F2F-6BE6-5518-C184C4F18621}"/>
                  </a:ext>
                </a:extLst>
              </p:cNvPr>
              <p:cNvCxnSpPr/>
              <p:nvPr/>
            </p:nvCxnSpPr>
            <p:spPr>
              <a:xfrm flipH="1">
                <a:off x="5854304" y="2556917"/>
                <a:ext cx="1" cy="230781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9" name="Straight Arrow Connector 88">
                <a:extLst>
                  <a:ext uri="{FF2B5EF4-FFF2-40B4-BE49-F238E27FC236}">
                    <a16:creationId xmlns:a16="http://schemas.microsoft.com/office/drawing/2014/main" id="{29650E9D-56A6-5937-FA6F-C1665597A1BF}"/>
                  </a:ext>
                </a:extLst>
              </p:cNvPr>
              <p:cNvCxnSpPr/>
              <p:nvPr/>
            </p:nvCxnSpPr>
            <p:spPr>
              <a:xfrm flipH="1">
                <a:off x="5915451" y="2556917"/>
                <a:ext cx="1" cy="230781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0" name="Straight Arrow Connector 89">
                <a:extLst>
                  <a:ext uri="{FF2B5EF4-FFF2-40B4-BE49-F238E27FC236}">
                    <a16:creationId xmlns:a16="http://schemas.microsoft.com/office/drawing/2014/main" id="{A137D1EA-E221-B361-6586-2CF0FD34D3E2}"/>
                  </a:ext>
                </a:extLst>
              </p:cNvPr>
              <p:cNvCxnSpPr/>
              <p:nvPr/>
            </p:nvCxnSpPr>
            <p:spPr>
              <a:xfrm flipH="1">
                <a:off x="5971369" y="2556918"/>
                <a:ext cx="1" cy="230781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1" name="Straight Arrow Connector 90">
                <a:extLst>
                  <a:ext uri="{FF2B5EF4-FFF2-40B4-BE49-F238E27FC236}">
                    <a16:creationId xmlns:a16="http://schemas.microsoft.com/office/drawing/2014/main" id="{032B4684-FE5E-8D78-1657-C5240B4C5924}"/>
                  </a:ext>
                </a:extLst>
              </p:cNvPr>
              <p:cNvCxnSpPr/>
              <p:nvPr/>
            </p:nvCxnSpPr>
            <p:spPr>
              <a:xfrm flipH="1">
                <a:off x="6028031" y="2556917"/>
                <a:ext cx="1" cy="230781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2" name="Straight Arrow Connector 91">
                <a:extLst>
                  <a:ext uri="{FF2B5EF4-FFF2-40B4-BE49-F238E27FC236}">
                    <a16:creationId xmlns:a16="http://schemas.microsoft.com/office/drawing/2014/main" id="{52E64B8A-29C1-55DE-033C-D8857A3FA1AA}"/>
                  </a:ext>
                </a:extLst>
              </p:cNvPr>
              <p:cNvCxnSpPr/>
              <p:nvPr/>
            </p:nvCxnSpPr>
            <p:spPr>
              <a:xfrm flipH="1">
                <a:off x="6090715" y="2556917"/>
                <a:ext cx="1" cy="230781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3" name="Straight Arrow Connector 92">
                <a:extLst>
                  <a:ext uri="{FF2B5EF4-FFF2-40B4-BE49-F238E27FC236}">
                    <a16:creationId xmlns:a16="http://schemas.microsoft.com/office/drawing/2014/main" id="{78D89558-2009-69AE-0213-45AD90BB1FC5}"/>
                  </a:ext>
                </a:extLst>
              </p:cNvPr>
              <p:cNvCxnSpPr/>
              <p:nvPr/>
            </p:nvCxnSpPr>
            <p:spPr>
              <a:xfrm flipH="1">
                <a:off x="6151862" y="2556917"/>
                <a:ext cx="1" cy="230781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152534101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63A421-D0F6-75C7-D8B7-D8F2DBE2F1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97493"/>
            <a:ext cx="12192000" cy="618295"/>
          </a:xfrm>
        </p:spPr>
        <p:txBody>
          <a:bodyPr/>
          <a:lstStyle/>
          <a:p>
            <a:pPr algn="ctr"/>
            <a:r>
              <a:rPr lang="en-US" dirty="0"/>
              <a:t>Lockstep? MC generators </a:t>
            </a:r>
            <a:r>
              <a:rPr lang="en-US" sz="2400" dirty="0"/>
              <a:t>(</a:t>
            </a:r>
            <a:r>
              <a:rPr lang="en-US" sz="2400" i="1" dirty="0">
                <a:solidFill>
                  <a:srgbClr val="FF0000"/>
                </a:solidFill>
              </a:rPr>
              <a:t>lucky!</a:t>
            </a:r>
            <a:r>
              <a:rPr lang="en-US" sz="2400" dirty="0"/>
              <a:t>) </a:t>
            </a:r>
            <a:r>
              <a:rPr lang="en-US" dirty="0"/>
              <a:t>vs MC detector simulation </a:t>
            </a:r>
            <a:r>
              <a:rPr lang="en-US" sz="2400" dirty="0"/>
              <a:t>(unlucky)</a:t>
            </a:r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8E08BCE-4ED0-A211-DECD-BEDD3073096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70620" y="933759"/>
            <a:ext cx="1056823" cy="590252"/>
          </a:xfrm>
          <a:prstGeom prst="rect">
            <a:avLst/>
          </a:prstGeom>
        </p:spPr>
      </p:pic>
      <p:sp>
        <p:nvSpPr>
          <p:cNvPr id="73" name="Text Placeholder 2">
            <a:extLst>
              <a:ext uri="{FF2B5EF4-FFF2-40B4-BE49-F238E27FC236}">
                <a16:creationId xmlns:a16="http://schemas.microsoft.com/office/drawing/2014/main" id="{69AC6452-45F8-45F9-7314-9B4DD15A879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" y="965326"/>
            <a:ext cx="11043526" cy="1036777"/>
          </a:xfrm>
        </p:spPr>
        <p:txBody>
          <a:bodyPr/>
          <a:lstStyle/>
          <a:p>
            <a:pPr>
              <a:spcBef>
                <a:spcPts val="0"/>
              </a:spcBef>
            </a:pPr>
            <a:r>
              <a:rPr lang="en-US" i="1" dirty="0"/>
              <a:t>Monte Carlo methods are based on drawing (pseudo-)random numbers</a:t>
            </a:r>
            <a:r>
              <a:rPr lang="en-US" dirty="0"/>
              <a:t>: a dice throw</a:t>
            </a:r>
          </a:p>
          <a:p>
            <a:pPr lvl="3">
              <a:spcBef>
                <a:spcPts val="0"/>
              </a:spcBef>
            </a:pPr>
            <a:endParaRPr lang="en-US" dirty="0"/>
          </a:p>
          <a:p>
            <a:pPr>
              <a:spcBef>
                <a:spcPts val="0"/>
              </a:spcBef>
            </a:pPr>
            <a:r>
              <a:rPr lang="en-US" dirty="0"/>
              <a:t>From a software workflow point of view, these are used in </a:t>
            </a:r>
            <a:r>
              <a:rPr lang="en-US" i="1" dirty="0"/>
              <a:t>two rather different cases</a:t>
            </a:r>
            <a:r>
              <a:rPr lang="en-US" dirty="0"/>
              <a:t>:</a:t>
            </a:r>
          </a:p>
          <a:p>
            <a:pPr>
              <a:spcBef>
                <a:spcPts val="0"/>
              </a:spcBef>
            </a:pPr>
            <a:endParaRPr lang="en-US" dirty="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38791FD5-6955-83D0-68AF-2FEBF18B77E9}"/>
              </a:ext>
            </a:extLst>
          </p:cNvPr>
          <p:cNvGrpSpPr>
            <a:grpSpLocks noChangeAspect="1"/>
          </p:cNvGrpSpPr>
          <p:nvPr/>
        </p:nvGrpSpPr>
        <p:grpSpPr>
          <a:xfrm>
            <a:off x="258007" y="2217573"/>
            <a:ext cx="5713928" cy="4247472"/>
            <a:chOff x="258007" y="2217573"/>
            <a:chExt cx="5713928" cy="4247472"/>
          </a:xfrm>
        </p:grpSpPr>
        <p:sp>
          <p:nvSpPr>
            <p:cNvPr id="53" name="Rectangle 52">
              <a:extLst>
                <a:ext uri="{FF2B5EF4-FFF2-40B4-BE49-F238E27FC236}">
                  <a16:creationId xmlns:a16="http://schemas.microsoft.com/office/drawing/2014/main" id="{8D5F1491-1A3C-A31C-66A7-C25F791BB7B5}"/>
                </a:ext>
              </a:extLst>
            </p:cNvPr>
            <p:cNvSpPr/>
            <p:nvPr/>
          </p:nvSpPr>
          <p:spPr>
            <a:xfrm>
              <a:off x="258007" y="2217573"/>
              <a:ext cx="5713928" cy="4247472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0CCAD4A4-C5C3-2279-7587-3B741855EF3E}"/>
                </a:ext>
              </a:extLst>
            </p:cNvPr>
            <p:cNvSpPr txBox="1"/>
            <p:nvPr/>
          </p:nvSpPr>
          <p:spPr>
            <a:xfrm>
              <a:off x="394410" y="2413137"/>
              <a:ext cx="2636560" cy="233910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b="1" dirty="0">
                  <a:solidFill>
                    <a:srgbClr val="00B050"/>
                  </a:solidFill>
                </a:rPr>
                <a:t>MC SAMPLING</a:t>
              </a:r>
            </a:p>
            <a:p>
              <a:endParaRPr lang="en-US" sz="1800" dirty="0"/>
            </a:p>
            <a:p>
              <a:r>
                <a:rPr lang="en-US" sz="1800" b="1" u="sng" dirty="0">
                  <a:solidFill>
                    <a:srgbClr val="00B050"/>
                  </a:solidFill>
                </a:rPr>
                <a:t>ME event generators</a:t>
              </a:r>
              <a:r>
                <a:rPr lang="en-US" sz="1800" dirty="0"/>
                <a:t>* (</a:t>
              </a:r>
              <a:r>
                <a:rPr lang="en-US" sz="1800" i="1" dirty="0"/>
                <a:t>before</a:t>
              </a:r>
              <a:r>
                <a:rPr lang="en-US" sz="1800" dirty="0"/>
                <a:t> ME calculation):</a:t>
              </a:r>
            </a:p>
            <a:p>
              <a:pPr marL="285750" indent="-285750">
                <a:buFontTx/>
                <a:buChar char="-"/>
              </a:pPr>
              <a:r>
                <a:rPr lang="en-US" sz="1800" dirty="0"/>
                <a:t>MC integration (cross sections)</a:t>
              </a:r>
            </a:p>
            <a:p>
              <a:pPr marL="285750" indent="-285750">
                <a:buFontTx/>
                <a:buChar char="-"/>
              </a:pPr>
              <a:r>
                <a:rPr lang="en-US" sz="1800" dirty="0"/>
                <a:t>MC generation (event samples)</a:t>
              </a:r>
            </a:p>
          </p:txBody>
        </p:sp>
        <p:sp>
          <p:nvSpPr>
            <p:cNvPr id="71" name="TextBox 70">
              <a:extLst>
                <a:ext uri="{FF2B5EF4-FFF2-40B4-BE49-F238E27FC236}">
                  <a16:creationId xmlns:a16="http://schemas.microsoft.com/office/drawing/2014/main" id="{3AB6388B-C737-1DE6-8430-D1CB920F23AF}"/>
                </a:ext>
              </a:extLst>
            </p:cNvPr>
            <p:cNvSpPr txBox="1"/>
            <p:nvPr/>
          </p:nvSpPr>
          <p:spPr>
            <a:xfrm>
              <a:off x="351596" y="5866706"/>
              <a:ext cx="4337397" cy="596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i="1" dirty="0"/>
                <a:t>*NB: the CPU-intensive ME calculation comes </a:t>
              </a:r>
              <a:r>
                <a:rPr lang="en-US" sz="1600" i="1" u="sng" dirty="0"/>
                <a:t>before</a:t>
              </a:r>
              <a:r>
                <a:rPr lang="en-US" sz="1600" i="1" dirty="0"/>
                <a:t> PS, fragmentation, detector simulation </a:t>
              </a:r>
            </a:p>
          </p:txBody>
        </p:sp>
        <p:pic>
          <p:nvPicPr>
            <p:cNvPr id="76" name="Graphic 75" descr="Thumbs up sign outline">
              <a:extLst>
                <a:ext uri="{FF2B5EF4-FFF2-40B4-BE49-F238E27FC236}">
                  <a16:creationId xmlns:a16="http://schemas.microsoft.com/office/drawing/2014/main" id="{EC3E4C5C-41B4-3D6F-98FB-D3802044EDC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1360728" y="4885403"/>
              <a:ext cx="914400" cy="914400"/>
            </a:xfrm>
            <a:prstGeom prst="rect">
              <a:avLst/>
            </a:prstGeom>
          </p:spPr>
        </p:pic>
        <p:sp>
          <p:nvSpPr>
            <p:cNvPr id="79" name="TextBox 78">
              <a:extLst>
                <a:ext uri="{FF2B5EF4-FFF2-40B4-BE49-F238E27FC236}">
                  <a16:creationId xmlns:a16="http://schemas.microsoft.com/office/drawing/2014/main" id="{095E8CB1-E3BF-40C7-F6B2-C58BEBD557E2}"/>
                </a:ext>
              </a:extLst>
            </p:cNvPr>
            <p:cNvSpPr txBox="1"/>
            <p:nvPr/>
          </p:nvSpPr>
          <p:spPr>
            <a:xfrm>
              <a:off x="3814760" y="3181415"/>
              <a:ext cx="2109014" cy="523220"/>
            </a:xfrm>
            <a:prstGeom prst="rect">
              <a:avLst/>
            </a:prstGeom>
            <a:solidFill>
              <a:srgbClr val="99FF66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i="1" dirty="0"/>
                <a:t>SAME CALCULATION</a:t>
              </a:r>
            </a:p>
            <a:p>
              <a:pPr algn="ctr"/>
              <a:r>
                <a:rPr lang="en-US" b="1" i="1" dirty="0"/>
                <a:t>ON DIFFERENT DATA!</a:t>
              </a:r>
              <a:endParaRPr lang="en-CH" b="1" i="1" dirty="0"/>
            </a:p>
          </p:txBody>
        </p:sp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id="{8E92A5C2-853F-59C8-5F91-8B9D6BBBEE5B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2490975" y="2491151"/>
              <a:ext cx="2261567" cy="3262478"/>
              <a:chOff x="2490975" y="2595655"/>
              <a:chExt cx="2261567" cy="3262478"/>
            </a:xfrm>
          </p:grpSpPr>
          <p:sp>
            <p:nvSpPr>
              <p:cNvPr id="54" name="Rectangle 53">
                <a:extLst>
                  <a:ext uri="{FF2B5EF4-FFF2-40B4-BE49-F238E27FC236}">
                    <a16:creationId xmlns:a16="http://schemas.microsoft.com/office/drawing/2014/main" id="{0DA15D6B-97AA-E6E0-C934-DB1D748D255E}"/>
                  </a:ext>
                </a:extLst>
              </p:cNvPr>
              <p:cNvSpPr/>
              <p:nvPr/>
            </p:nvSpPr>
            <p:spPr>
              <a:xfrm>
                <a:off x="2697887" y="2595655"/>
                <a:ext cx="1810096" cy="508760"/>
              </a:xfrm>
              <a:prstGeom prst="rect">
                <a:avLst/>
              </a:prstGeom>
              <a:solidFill>
                <a:srgbClr val="FFFF00"/>
              </a:solidFill>
              <a:ln w="28575"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r>
                  <a:rPr lang="en-US" sz="1600" b="1" dirty="0">
                    <a:solidFill>
                      <a:srgbClr val="000000"/>
                    </a:solidFill>
                  </a:rPr>
                  <a:t>  INPUT</a:t>
                </a:r>
              </a:p>
            </p:txBody>
          </p:sp>
          <p:pic>
            <p:nvPicPr>
              <p:cNvPr id="56" name="Picture 55">
                <a:extLst>
                  <a:ext uri="{FF2B5EF4-FFF2-40B4-BE49-F238E27FC236}">
                    <a16:creationId xmlns:a16="http://schemas.microsoft.com/office/drawing/2014/main" id="{8B86B694-B0C6-75C5-C55B-F6BABCECAA4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602935" y="2626468"/>
                <a:ext cx="837656" cy="467843"/>
              </a:xfrm>
              <a:prstGeom prst="rect">
                <a:avLst/>
              </a:prstGeom>
            </p:spPr>
          </p:pic>
          <p:sp>
            <p:nvSpPr>
              <p:cNvPr id="57" name="Rectangle 56">
                <a:extLst>
                  <a:ext uri="{FF2B5EF4-FFF2-40B4-BE49-F238E27FC236}">
                    <a16:creationId xmlns:a16="http://schemas.microsoft.com/office/drawing/2014/main" id="{16C63118-CD4E-D1E6-BCCC-C7955B5DEA5B}"/>
                  </a:ext>
                </a:extLst>
              </p:cNvPr>
              <p:cNvSpPr/>
              <p:nvPr/>
            </p:nvSpPr>
            <p:spPr>
              <a:xfrm>
                <a:off x="2697887" y="4623045"/>
                <a:ext cx="1810096" cy="508760"/>
              </a:xfrm>
              <a:prstGeom prst="rect">
                <a:avLst/>
              </a:prstGeom>
              <a:solidFill>
                <a:srgbClr val="FFFF00"/>
              </a:solidFill>
              <a:ln w="28575"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600" b="1" dirty="0">
                    <a:solidFill>
                      <a:srgbClr val="000000"/>
                    </a:solidFill>
                  </a:rPr>
                  <a:t>  OUTPUT</a:t>
                </a:r>
              </a:p>
            </p:txBody>
          </p:sp>
          <p:sp>
            <p:nvSpPr>
              <p:cNvPr id="59" name="TextBox 58">
                <a:extLst>
                  <a:ext uri="{FF2B5EF4-FFF2-40B4-BE49-F238E27FC236}">
                    <a16:creationId xmlns:a16="http://schemas.microsoft.com/office/drawing/2014/main" id="{CA88C9B8-5811-5F20-2585-F05F2788DCB4}"/>
                  </a:ext>
                </a:extLst>
              </p:cNvPr>
              <p:cNvSpPr txBox="1"/>
              <p:nvPr/>
            </p:nvSpPr>
            <p:spPr>
              <a:xfrm>
                <a:off x="2490975" y="5270599"/>
                <a:ext cx="2252852" cy="5847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600" b="1" i="1" dirty="0">
                    <a:solidFill>
                      <a:srgbClr val="00B050"/>
                    </a:solidFill>
                  </a:rPr>
                  <a:t>Lockstep processing</a:t>
                </a:r>
              </a:p>
              <a:p>
                <a:pPr algn="ctr"/>
                <a:r>
                  <a:rPr lang="en-US" sz="1600" b="1" i="1" dirty="0">
                    <a:solidFill>
                      <a:srgbClr val="00B050"/>
                    </a:solidFill>
                  </a:rPr>
                  <a:t>Good for SIMT/SIMD</a:t>
                </a:r>
              </a:p>
            </p:txBody>
          </p:sp>
          <p:sp>
            <p:nvSpPr>
              <p:cNvPr id="74" name="Rectangle 73">
                <a:extLst>
                  <a:ext uri="{FF2B5EF4-FFF2-40B4-BE49-F238E27FC236}">
                    <a16:creationId xmlns:a16="http://schemas.microsoft.com/office/drawing/2014/main" id="{BB00CF0D-DAA9-4EA2-0ABC-73A88133ED98}"/>
                  </a:ext>
                </a:extLst>
              </p:cNvPr>
              <p:cNvSpPr/>
              <p:nvPr/>
            </p:nvSpPr>
            <p:spPr>
              <a:xfrm>
                <a:off x="2499694" y="5223933"/>
                <a:ext cx="2252848" cy="634200"/>
              </a:xfrm>
              <a:prstGeom prst="rect">
                <a:avLst/>
              </a:prstGeom>
              <a:noFill/>
              <a:ln w="57150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32" name="Straight Arrow Connector 31">
                <a:extLst>
                  <a:ext uri="{FF2B5EF4-FFF2-40B4-BE49-F238E27FC236}">
                    <a16:creationId xmlns:a16="http://schemas.microsoft.com/office/drawing/2014/main" id="{A21D820A-9C7D-1BE0-04D1-50CBDFD6FEBB}"/>
                  </a:ext>
                </a:extLst>
              </p:cNvPr>
              <p:cNvCxnSpPr/>
              <p:nvPr/>
            </p:nvCxnSpPr>
            <p:spPr>
              <a:xfrm>
                <a:off x="3461190" y="3104415"/>
                <a:ext cx="0" cy="1518631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Arrow Connector 32">
                <a:extLst>
                  <a:ext uri="{FF2B5EF4-FFF2-40B4-BE49-F238E27FC236}">
                    <a16:creationId xmlns:a16="http://schemas.microsoft.com/office/drawing/2014/main" id="{DEDF073C-2E63-E03E-D1E9-532194D53A8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555322" y="3104415"/>
                <a:ext cx="0" cy="1518631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Straight Arrow Connector 33">
                <a:extLst>
                  <a:ext uri="{FF2B5EF4-FFF2-40B4-BE49-F238E27FC236}">
                    <a16:creationId xmlns:a16="http://schemas.microsoft.com/office/drawing/2014/main" id="{59B17EB6-B862-A94D-BB8F-5975701EF4A4}"/>
                  </a:ext>
                </a:extLst>
              </p:cNvPr>
              <p:cNvCxnSpPr/>
              <p:nvPr/>
            </p:nvCxnSpPr>
            <p:spPr>
              <a:xfrm>
                <a:off x="3649447" y="3103575"/>
                <a:ext cx="0" cy="1518631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Straight Arrow Connector 34">
                <a:extLst>
                  <a:ext uri="{FF2B5EF4-FFF2-40B4-BE49-F238E27FC236}">
                    <a16:creationId xmlns:a16="http://schemas.microsoft.com/office/drawing/2014/main" id="{438A8AE6-8157-6F48-C07D-17368E118A7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743579" y="3103575"/>
                <a:ext cx="0" cy="1518631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2E2094DC-C00C-E28D-C4E9-CB2EAC78EE4F}"/>
              </a:ext>
            </a:extLst>
          </p:cNvPr>
          <p:cNvGrpSpPr>
            <a:grpSpLocks noChangeAspect="1"/>
          </p:cNvGrpSpPr>
          <p:nvPr/>
        </p:nvGrpSpPr>
        <p:grpSpPr>
          <a:xfrm>
            <a:off x="6254038" y="2217573"/>
            <a:ext cx="5835254" cy="4493077"/>
            <a:chOff x="6254038" y="2217573"/>
            <a:chExt cx="5835254" cy="4493077"/>
          </a:xfrm>
        </p:grpSpPr>
        <p:sp>
          <p:nvSpPr>
            <p:cNvPr id="61" name="Rectangle 60">
              <a:extLst>
                <a:ext uri="{FF2B5EF4-FFF2-40B4-BE49-F238E27FC236}">
                  <a16:creationId xmlns:a16="http://schemas.microsoft.com/office/drawing/2014/main" id="{72CAE0F9-1BF3-B8DC-60F6-9156FA6B36DD}"/>
                </a:ext>
              </a:extLst>
            </p:cNvPr>
            <p:cNvSpPr/>
            <p:nvPr/>
          </p:nvSpPr>
          <p:spPr>
            <a:xfrm>
              <a:off x="6254038" y="2217573"/>
              <a:ext cx="5713928" cy="4247472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TextBox 68">
              <a:extLst>
                <a:ext uri="{FF2B5EF4-FFF2-40B4-BE49-F238E27FC236}">
                  <a16:creationId xmlns:a16="http://schemas.microsoft.com/office/drawing/2014/main" id="{8A4A2E2B-1612-557B-066F-EDF9FA3AABF0}"/>
                </a:ext>
              </a:extLst>
            </p:cNvPr>
            <p:cNvSpPr txBox="1"/>
            <p:nvPr/>
          </p:nvSpPr>
          <p:spPr>
            <a:xfrm>
              <a:off x="8620460" y="2432555"/>
              <a:ext cx="3468832" cy="42780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b="1" dirty="0">
                  <a:solidFill>
                    <a:srgbClr val="FF0000"/>
                  </a:solidFill>
                </a:rPr>
                <a:t>MC DECISIONS</a:t>
              </a:r>
            </a:p>
            <a:p>
              <a:endParaRPr lang="en-US" sz="1800" dirty="0"/>
            </a:p>
            <a:p>
              <a:r>
                <a:rPr lang="en-US" sz="1800" b="1" u="sng" dirty="0">
                  <a:solidFill>
                    <a:srgbClr val="FF0000"/>
                  </a:solidFill>
                </a:rPr>
                <a:t>Detector simulation (Geant4)</a:t>
              </a:r>
            </a:p>
            <a:p>
              <a:pPr marL="285750" indent="-285750">
                <a:buFontTx/>
                <a:buChar char="-"/>
              </a:pPr>
              <a:r>
                <a:rPr lang="en-US" sz="1800" dirty="0"/>
                <a:t>Particle/matter interaction (when? how?)</a:t>
              </a:r>
            </a:p>
            <a:p>
              <a:pPr marL="285750" indent="-285750">
                <a:buFontTx/>
                <a:buChar char="-"/>
              </a:pPr>
              <a:r>
                <a:rPr lang="en-US" sz="1800" dirty="0"/>
                <a:t>Particle decays (when?)</a:t>
              </a:r>
            </a:p>
            <a:p>
              <a:endParaRPr lang="en-US" sz="1800" dirty="0"/>
            </a:p>
            <a:p>
              <a:endParaRPr lang="en-US" sz="1800" dirty="0"/>
            </a:p>
            <a:p>
              <a:endParaRPr lang="en-US" sz="1800" dirty="0"/>
            </a:p>
            <a:p>
              <a:r>
                <a:rPr lang="en-US" sz="1800" dirty="0"/>
                <a:t>Event generators*</a:t>
              </a:r>
            </a:p>
            <a:p>
              <a:r>
                <a:rPr lang="en-US" sz="1800" dirty="0"/>
                <a:t>(</a:t>
              </a:r>
              <a:r>
                <a:rPr lang="en-US" sz="1800" i="1" dirty="0"/>
                <a:t>after</a:t>
              </a:r>
              <a:r>
                <a:rPr lang="en-US" sz="1800" dirty="0"/>
                <a:t> ME calculation):</a:t>
              </a:r>
            </a:p>
            <a:p>
              <a:pPr marL="285750" indent="-285750">
                <a:buFontTx/>
                <a:buChar char="-"/>
              </a:pPr>
              <a:r>
                <a:rPr lang="en-US" sz="1800" dirty="0"/>
                <a:t>MC unweighting (keep/reject) Parton showers (PS)</a:t>
              </a:r>
            </a:p>
            <a:p>
              <a:pPr marL="285750" indent="-285750">
                <a:buFontTx/>
                <a:buChar char="-"/>
              </a:pPr>
              <a:r>
                <a:rPr lang="en-US" sz="1800" dirty="0"/>
                <a:t>Fragmentation and decays</a:t>
              </a:r>
            </a:p>
            <a:p>
              <a:endParaRPr lang="en-US" sz="1800" dirty="0"/>
            </a:p>
          </p:txBody>
        </p:sp>
        <p:pic>
          <p:nvPicPr>
            <p:cNvPr id="77" name="Graphic 76" descr="Thumbs Down outline">
              <a:extLst>
                <a:ext uri="{FF2B5EF4-FFF2-40B4-BE49-F238E27FC236}">
                  <a16:creationId xmlns:a16="http://schemas.microsoft.com/office/drawing/2014/main" id="{74511A33-FD27-1DA0-AE28-57F27D8BE352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10795352" y="2261188"/>
              <a:ext cx="914400" cy="914400"/>
            </a:xfrm>
            <a:prstGeom prst="rect">
              <a:avLst/>
            </a:prstGeom>
          </p:spPr>
        </p:pic>
        <p:sp>
          <p:nvSpPr>
            <p:cNvPr id="83" name="TextBox 82">
              <a:extLst>
                <a:ext uri="{FF2B5EF4-FFF2-40B4-BE49-F238E27FC236}">
                  <a16:creationId xmlns:a16="http://schemas.microsoft.com/office/drawing/2014/main" id="{267BD663-1AA0-1AC2-87B5-C56587338370}"/>
                </a:ext>
              </a:extLst>
            </p:cNvPr>
            <p:cNvSpPr txBox="1"/>
            <p:nvPr/>
          </p:nvSpPr>
          <p:spPr>
            <a:xfrm>
              <a:off x="8679867" y="4309992"/>
              <a:ext cx="2681932" cy="523220"/>
            </a:xfrm>
            <a:prstGeom prst="rect">
              <a:avLst/>
            </a:prstGeom>
            <a:solidFill>
              <a:srgbClr val="FF5050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i="1" dirty="0"/>
                <a:t>DIFFERENT CALCULATIONS</a:t>
              </a:r>
            </a:p>
            <a:p>
              <a:pPr algn="ctr"/>
              <a:r>
                <a:rPr lang="en-US" b="1" i="1" dirty="0"/>
                <a:t>ON DIFFERENT DATA!</a:t>
              </a:r>
              <a:endParaRPr lang="en-CH" b="1" i="1" dirty="0"/>
            </a:p>
          </p:txBody>
        </p:sp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89960BF9-9157-44BF-ED22-0EEEFE09D63F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6312097" y="2491151"/>
              <a:ext cx="2278105" cy="3259720"/>
              <a:chOff x="6312097" y="2595655"/>
              <a:chExt cx="2278105" cy="3259720"/>
            </a:xfrm>
          </p:grpSpPr>
          <p:sp>
            <p:nvSpPr>
              <p:cNvPr id="63" name="Diamond 62">
                <a:extLst>
                  <a:ext uri="{FF2B5EF4-FFF2-40B4-BE49-F238E27FC236}">
                    <a16:creationId xmlns:a16="http://schemas.microsoft.com/office/drawing/2014/main" id="{D3530D36-6147-10B8-BB08-3E49BAF4EDBD}"/>
                  </a:ext>
                </a:extLst>
              </p:cNvPr>
              <p:cNvSpPr/>
              <p:nvPr/>
            </p:nvSpPr>
            <p:spPr>
              <a:xfrm>
                <a:off x="6376922" y="3428621"/>
                <a:ext cx="2022160" cy="890582"/>
              </a:xfrm>
              <a:prstGeom prst="diamond">
                <a:avLst/>
              </a:prstGeom>
              <a:solidFill>
                <a:srgbClr val="66FFFF"/>
              </a:solidFill>
              <a:ln w="28575"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sz="1600" b="1" dirty="0">
                    <a:solidFill>
                      <a:srgbClr val="000000"/>
                    </a:solidFill>
                  </a:rPr>
                  <a:t>DECISION</a:t>
                </a:r>
              </a:p>
              <a:p>
                <a:pPr algn="ctr"/>
                <a:endParaRPr lang="en-US" sz="1600" b="1" dirty="0">
                  <a:solidFill>
                    <a:srgbClr val="000000"/>
                  </a:solidFill>
                </a:endParaRPr>
              </a:p>
            </p:txBody>
          </p:sp>
          <p:pic>
            <p:nvPicPr>
              <p:cNvPr id="64" name="Picture 63">
                <a:extLst>
                  <a:ext uri="{FF2B5EF4-FFF2-40B4-BE49-F238E27FC236}">
                    <a16:creationId xmlns:a16="http://schemas.microsoft.com/office/drawing/2014/main" id="{05D1CB4C-9005-7CCD-BC6B-FF4178ABFFC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021266" y="3843063"/>
                <a:ext cx="669453" cy="373899"/>
              </a:xfrm>
              <a:prstGeom prst="rect">
                <a:avLst/>
              </a:prstGeom>
            </p:spPr>
          </p:pic>
          <p:cxnSp>
            <p:nvCxnSpPr>
              <p:cNvPr id="66" name="Elbow Connector 38">
                <a:extLst>
                  <a:ext uri="{FF2B5EF4-FFF2-40B4-BE49-F238E27FC236}">
                    <a16:creationId xmlns:a16="http://schemas.microsoft.com/office/drawing/2014/main" id="{0FB0B88C-442D-7312-FCF1-1E51F4AA0BBA}"/>
                  </a:ext>
                </a:extLst>
              </p:cNvPr>
              <p:cNvCxnSpPr>
                <a:stCxn id="63" idx="3"/>
              </p:cNvCxnSpPr>
              <p:nvPr/>
            </p:nvCxnSpPr>
            <p:spPr>
              <a:xfrm flipH="1">
                <a:off x="7781873" y="3873913"/>
                <a:ext cx="617212" cy="766923"/>
              </a:xfrm>
              <a:prstGeom prst="bentConnector4">
                <a:avLst>
                  <a:gd name="adj1" fmla="val -23208"/>
                  <a:gd name="adj2" fmla="val 65708"/>
                </a:avLst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7" name="Rectangle 66">
                <a:extLst>
                  <a:ext uri="{FF2B5EF4-FFF2-40B4-BE49-F238E27FC236}">
                    <a16:creationId xmlns:a16="http://schemas.microsoft.com/office/drawing/2014/main" id="{180C2E72-78B0-E5A5-BA6D-A3B9F6B82CE7}"/>
                  </a:ext>
                </a:extLst>
              </p:cNvPr>
              <p:cNvSpPr/>
              <p:nvPr/>
            </p:nvSpPr>
            <p:spPr>
              <a:xfrm>
                <a:off x="6490008" y="2595655"/>
                <a:ext cx="1810095" cy="508760"/>
              </a:xfrm>
              <a:prstGeom prst="rect">
                <a:avLst/>
              </a:prstGeom>
              <a:solidFill>
                <a:srgbClr val="FFFF00"/>
              </a:solidFill>
              <a:ln w="28575"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600" b="1" dirty="0">
                    <a:solidFill>
                      <a:srgbClr val="000000"/>
                    </a:solidFill>
                  </a:rPr>
                  <a:t>  INPUT</a:t>
                </a:r>
              </a:p>
            </p:txBody>
          </p:sp>
          <p:sp>
            <p:nvSpPr>
              <p:cNvPr id="68" name="Rectangle 67">
                <a:extLst>
                  <a:ext uri="{FF2B5EF4-FFF2-40B4-BE49-F238E27FC236}">
                    <a16:creationId xmlns:a16="http://schemas.microsoft.com/office/drawing/2014/main" id="{AE429DF8-0753-4C6E-D163-CE6C0FD558D9}"/>
                  </a:ext>
                </a:extLst>
              </p:cNvPr>
              <p:cNvSpPr/>
              <p:nvPr/>
            </p:nvSpPr>
            <p:spPr>
              <a:xfrm>
                <a:off x="6490008" y="4639010"/>
                <a:ext cx="1810095" cy="508760"/>
              </a:xfrm>
              <a:prstGeom prst="rect">
                <a:avLst/>
              </a:prstGeom>
              <a:solidFill>
                <a:srgbClr val="FFFF00"/>
              </a:solidFill>
              <a:ln w="28575"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600" b="1" dirty="0">
                    <a:solidFill>
                      <a:srgbClr val="000000"/>
                    </a:solidFill>
                  </a:rPr>
                  <a:t>  OUTPUT</a:t>
                </a:r>
              </a:p>
            </p:txBody>
          </p:sp>
          <p:sp>
            <p:nvSpPr>
              <p:cNvPr id="70" name="TextBox 69">
                <a:extLst>
                  <a:ext uri="{FF2B5EF4-FFF2-40B4-BE49-F238E27FC236}">
                    <a16:creationId xmlns:a16="http://schemas.microsoft.com/office/drawing/2014/main" id="{BFF88488-753C-DB8B-2194-365BB88860CE}"/>
                  </a:ext>
                </a:extLst>
              </p:cNvPr>
              <p:cNvSpPr txBox="1"/>
              <p:nvPr/>
            </p:nvSpPr>
            <p:spPr>
              <a:xfrm>
                <a:off x="6312097" y="5270599"/>
                <a:ext cx="2252852" cy="5847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600" b="1" i="1" dirty="0">
                    <a:solidFill>
                      <a:srgbClr val="FF0000"/>
                    </a:solidFill>
                  </a:rPr>
                  <a:t>Stochastic branching</a:t>
                </a:r>
              </a:p>
              <a:p>
                <a:pPr algn="ctr"/>
                <a:r>
                  <a:rPr lang="en-US" sz="1600" b="1" i="1" dirty="0">
                    <a:solidFill>
                      <a:srgbClr val="FF0000"/>
                    </a:solidFill>
                  </a:rPr>
                  <a:t>Bad for SIMT/SIMD</a:t>
                </a:r>
              </a:p>
            </p:txBody>
          </p:sp>
          <p:sp>
            <p:nvSpPr>
              <p:cNvPr id="75" name="Rectangle 74">
                <a:extLst>
                  <a:ext uri="{FF2B5EF4-FFF2-40B4-BE49-F238E27FC236}">
                    <a16:creationId xmlns:a16="http://schemas.microsoft.com/office/drawing/2014/main" id="{F3FCAD18-7C63-F819-FC40-6DB63F07F0BF}"/>
                  </a:ext>
                </a:extLst>
              </p:cNvPr>
              <p:cNvSpPr/>
              <p:nvPr/>
            </p:nvSpPr>
            <p:spPr>
              <a:xfrm>
                <a:off x="6337354" y="5240861"/>
                <a:ext cx="2252848" cy="614514"/>
              </a:xfrm>
              <a:prstGeom prst="rect">
                <a:avLst/>
              </a:prstGeom>
              <a:noFill/>
              <a:ln w="5715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36" name="Straight Arrow Connector 35">
                <a:extLst>
                  <a:ext uri="{FF2B5EF4-FFF2-40B4-BE49-F238E27FC236}">
                    <a16:creationId xmlns:a16="http://schemas.microsoft.com/office/drawing/2014/main" id="{91286D0C-5E64-06D7-FFE3-FC1F456DED64}"/>
                  </a:ext>
                </a:extLst>
              </p:cNvPr>
              <p:cNvCxnSpPr/>
              <p:nvPr/>
            </p:nvCxnSpPr>
            <p:spPr>
              <a:xfrm>
                <a:off x="7425315" y="3104427"/>
                <a:ext cx="2" cy="334892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Straight Arrow Connector 36">
                <a:extLst>
                  <a:ext uri="{FF2B5EF4-FFF2-40B4-BE49-F238E27FC236}">
                    <a16:creationId xmlns:a16="http://schemas.microsoft.com/office/drawing/2014/main" id="{4330CAA4-F264-6B51-2E94-BEEB19C21485}"/>
                  </a:ext>
                </a:extLst>
              </p:cNvPr>
              <p:cNvCxnSpPr/>
              <p:nvPr/>
            </p:nvCxnSpPr>
            <p:spPr>
              <a:xfrm>
                <a:off x="7504263" y="3104470"/>
                <a:ext cx="2" cy="373479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Straight Arrow Connector 37">
                <a:extLst>
                  <a:ext uri="{FF2B5EF4-FFF2-40B4-BE49-F238E27FC236}">
                    <a16:creationId xmlns:a16="http://schemas.microsoft.com/office/drawing/2014/main" id="{5AE4CA3F-2150-3FCC-E381-0D09A06BE05E}"/>
                  </a:ext>
                </a:extLst>
              </p:cNvPr>
              <p:cNvCxnSpPr/>
              <p:nvPr/>
            </p:nvCxnSpPr>
            <p:spPr>
              <a:xfrm>
                <a:off x="7270387" y="3104050"/>
                <a:ext cx="2" cy="373479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Straight Arrow Connector 38">
                <a:extLst>
                  <a:ext uri="{FF2B5EF4-FFF2-40B4-BE49-F238E27FC236}">
                    <a16:creationId xmlns:a16="http://schemas.microsoft.com/office/drawing/2014/main" id="{B90C0D99-7AAE-3B21-0F53-D3455D536ADB}"/>
                  </a:ext>
                </a:extLst>
              </p:cNvPr>
              <p:cNvCxnSpPr/>
              <p:nvPr/>
            </p:nvCxnSpPr>
            <p:spPr>
              <a:xfrm>
                <a:off x="7346159" y="3104050"/>
                <a:ext cx="2" cy="334892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Straight Arrow Connector 41">
                <a:extLst>
                  <a:ext uri="{FF2B5EF4-FFF2-40B4-BE49-F238E27FC236}">
                    <a16:creationId xmlns:a16="http://schemas.microsoft.com/office/drawing/2014/main" id="{664809E1-9591-3B76-AAA8-D391A25AE653}"/>
                  </a:ext>
                </a:extLst>
              </p:cNvPr>
              <p:cNvCxnSpPr/>
              <p:nvPr/>
            </p:nvCxnSpPr>
            <p:spPr>
              <a:xfrm>
                <a:off x="7388001" y="4316628"/>
                <a:ext cx="2" cy="324206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Straight Arrow Connector 42">
                <a:extLst>
                  <a:ext uri="{FF2B5EF4-FFF2-40B4-BE49-F238E27FC236}">
                    <a16:creationId xmlns:a16="http://schemas.microsoft.com/office/drawing/2014/main" id="{030E11B4-1254-5031-01C6-1CDD2E1C2F95}"/>
                  </a:ext>
                </a:extLst>
              </p:cNvPr>
              <p:cNvCxnSpPr/>
              <p:nvPr/>
            </p:nvCxnSpPr>
            <p:spPr>
              <a:xfrm>
                <a:off x="7468963" y="4291267"/>
                <a:ext cx="2" cy="349567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Straight Arrow Connector 43">
                <a:extLst>
                  <a:ext uri="{FF2B5EF4-FFF2-40B4-BE49-F238E27FC236}">
                    <a16:creationId xmlns:a16="http://schemas.microsoft.com/office/drawing/2014/main" id="{22EE7D7D-A8D9-A561-9099-3A97EB28492D}"/>
                  </a:ext>
                </a:extLst>
              </p:cNvPr>
              <p:cNvCxnSpPr/>
              <p:nvPr/>
            </p:nvCxnSpPr>
            <p:spPr>
              <a:xfrm>
                <a:off x="7309043" y="4291013"/>
                <a:ext cx="2" cy="349567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6" name="TextBox 5">
            <a:extLst>
              <a:ext uri="{FF2B5EF4-FFF2-40B4-BE49-F238E27FC236}">
                <a16:creationId xmlns:a16="http://schemas.microsoft.com/office/drawing/2014/main" id="{AA6B94B7-1B84-87E0-B1B3-D5F4B4CBFE95}"/>
              </a:ext>
            </a:extLst>
          </p:cNvPr>
          <p:cNvSpPr txBox="1"/>
          <p:nvPr/>
        </p:nvSpPr>
        <p:spPr>
          <a:xfrm>
            <a:off x="482248" y="2037597"/>
            <a:ext cx="5326881" cy="349702"/>
          </a:xfrm>
          <a:prstGeom prst="rect">
            <a:avLst/>
          </a:prstGeom>
          <a:solidFill>
            <a:srgbClr val="FFFFCC"/>
          </a:solidFill>
          <a:ln w="38100">
            <a:solidFill>
              <a:schemeClr val="bg2"/>
            </a:solidFill>
          </a:ln>
        </p:spPr>
        <p:txBody>
          <a:bodyPr wrap="square" lIns="36000" tIns="36000" rIns="36000" bIns="36000" rtlCol="0">
            <a:spAutoFit/>
          </a:bodyPr>
          <a:lstStyle/>
          <a:p>
            <a:pPr algn="ctr"/>
            <a:r>
              <a:rPr lang="en-GB" sz="1800" b="1" i="1" dirty="0">
                <a:solidFill>
                  <a:schemeClr val="bg2"/>
                </a:solidFill>
              </a:rPr>
              <a:t>Data parallelism (NB: MULTI-EVENT API !)</a:t>
            </a:r>
            <a:endParaRPr lang="LID4096" sz="1800" b="1" i="1" dirty="0">
              <a:solidFill>
                <a:schemeClr val="bg2"/>
              </a:solidFill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7C02907-D7CE-2E08-D635-AAB889261DDB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0103998" y="886126"/>
            <a:ext cx="1987703" cy="11561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327338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0D0B38-2D0C-8F82-B760-EEB6B6428C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Madgraph5_aMC@NLO (MG5aMC)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 Placeholder 2">
                <a:extLst>
                  <a:ext uri="{FF2B5EF4-FFF2-40B4-BE49-F238E27FC236}">
                    <a16:creationId xmlns:a16="http://schemas.microsoft.com/office/drawing/2014/main" id="{77308B76-3090-3AE6-8F37-EFF93F74CA0B}"/>
                  </a:ext>
                </a:extLst>
              </p:cNvPr>
              <p:cNvSpPr>
                <a:spLocks noGrp="1"/>
              </p:cNvSpPr>
              <p:nvPr>
                <p:ph type="body" idx="1"/>
              </p:nvPr>
            </p:nvSpPr>
            <p:spPr>
              <a:xfrm>
                <a:off x="90935" y="815789"/>
                <a:ext cx="12099594" cy="5700514"/>
              </a:xfrm>
            </p:spPr>
            <p:txBody>
              <a:bodyPr/>
              <a:lstStyle/>
              <a:p>
                <a:r>
                  <a:rPr lang="en-GB" sz="2000" dirty="0"/>
                  <a:t>One of the workhorses for event generation in ATLAS and CMS!</a:t>
                </a:r>
              </a:p>
              <a:p>
                <a:endParaRPr lang="en-GB" sz="2000" dirty="0"/>
              </a:p>
              <a:p>
                <a:endParaRPr lang="en-GB" sz="2000" dirty="0"/>
              </a:p>
              <a:p>
                <a:endParaRPr lang="en-GB" sz="2000" dirty="0"/>
              </a:p>
              <a:p>
                <a:endParaRPr lang="en-GB" sz="2000" dirty="0"/>
              </a:p>
              <a:p>
                <a:endParaRPr lang="en-GB" sz="2000" dirty="0"/>
              </a:p>
              <a:p>
                <a:endParaRPr lang="en-GB" sz="2000" dirty="0"/>
              </a:p>
              <a:p>
                <a:pPr lvl="1"/>
                <a:endParaRPr lang="en-GB" sz="1800" dirty="0"/>
              </a:p>
              <a:p>
                <a:pPr lvl="2"/>
                <a:endParaRPr lang="en-GB" dirty="0"/>
              </a:p>
              <a:p>
                <a:r>
                  <a:rPr lang="en-GB" sz="2000" dirty="0"/>
                  <a:t>MG5aMC production version is in Fortran</a:t>
                </a:r>
              </a:p>
              <a:p>
                <a:pPr lvl="1"/>
                <a:r>
                  <a:rPr lang="en-GB" sz="1800" dirty="0">
                    <a:solidFill>
                      <a:srgbClr val="000000"/>
                    </a:solidFill>
                  </a:rPr>
                  <a:t>Software outer shell: Madevent (random sampling, integration and event generation + I/O, multi-jet merging...)</a:t>
                </a:r>
              </a:p>
              <a:p>
                <a:pPr lvl="1"/>
                <a:r>
                  <a:rPr lang="en-GB" sz="1800" dirty="0">
                    <a:solidFill>
                      <a:srgbClr val="000000"/>
                    </a:solidFill>
                  </a:rPr>
                  <a:t>Software inner core: Matrix Element (ME) calculation code, </a:t>
                </a:r>
                <a:r>
                  <a:rPr lang="en-GB" sz="1800" i="1" u="sng" dirty="0">
                    <a:solidFill>
                      <a:srgbClr val="000000"/>
                    </a:solidFill>
                  </a:rPr>
                  <a:t>automatically generated for each physics process</a:t>
                </a:r>
              </a:p>
              <a:p>
                <a:pPr lvl="2"/>
                <a:r>
                  <a:rPr lang="en-GB" sz="1600" i="1" dirty="0">
                    <a:solidFill>
                      <a:srgbClr val="FF0000"/>
                    </a:solidFill>
                  </a:rPr>
                  <a:t>Matrix Element calculations take 95%+ of the CPU time for complex processes</a:t>
                </a:r>
                <a:r>
                  <a:rPr lang="en-GB" sz="1600" dirty="0">
                    <a:solidFill>
                      <a:srgbClr val="000000"/>
                    </a:solidFill>
                  </a:rPr>
                  <a:t> (</a:t>
                </a:r>
                <a:r>
                  <a:rPr lang="en-GB" sz="1600" dirty="0"/>
                  <a:t>e.g.</a:t>
                </a:r>
                <a:r>
                  <a:rPr lang="en-GB" sz="1600" dirty="0">
                    <a:solidFill>
                      <a:srgbClr val="000000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160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gg</m:t>
                    </m:r>
                  </m:oMath>
                </a14:m>
                <a:r>
                  <a:rPr lang="en-US" sz="1600" dirty="0">
                    <a:solidFill>
                      <a:srgbClr val="000000"/>
                    </a:solidFill>
                    <a:sym typeface="Symbol" panose="05050102010706020507" pitchFamily="18" charset="2"/>
                  </a:rPr>
                  <a:t>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160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t</m:t>
                    </m:r>
                    <m:acc>
                      <m:accPr>
                        <m:chr m:val="̅"/>
                        <m:ctrlPr>
                          <a:rPr lang="en-US" sz="160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en-US" sz="1600" i="0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t</m:t>
                        </m:r>
                      </m:e>
                    </m:acc>
                    <m:r>
                      <m:rPr>
                        <m:sty m:val="p"/>
                      </m:rPr>
                      <a:rPr lang="en-US" sz="16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ggg</m:t>
                    </m:r>
                    <m:r>
                      <a:rPr lang="en-US" sz="16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GB" sz="1600" dirty="0">
                    <a:solidFill>
                      <a:srgbClr val="000000"/>
                    </a:solidFill>
                  </a:rPr>
                  <a:t>)</a:t>
                </a:r>
              </a:p>
              <a:p>
                <a:pPr lvl="2"/>
                <a:r>
                  <a:rPr lang="en-GB" sz="1600" i="1" dirty="0">
                    <a:solidFill>
                      <a:srgbClr val="FF0000"/>
                    </a:solidFill>
                  </a:rPr>
                  <a:t>And ME calculations are precisely one component that can be “easily” accelerated on GPUs and on vector CPUs... </a:t>
                </a:r>
              </a:p>
              <a:p>
                <a:pPr lvl="3"/>
                <a:endParaRPr lang="en-US" sz="1400" dirty="0"/>
              </a:p>
              <a:p>
                <a:r>
                  <a:rPr lang="en-US" sz="2000" dirty="0"/>
                  <a:t>Code repository recently moved from bazaar launchpad to </a:t>
                </a:r>
                <a:r>
                  <a:rPr lang="en-US" sz="2000" dirty="0">
                    <a:hlinkClick r:id="rId2"/>
                  </a:rPr>
                  <a:t>https://github.com/mg5amcnlo/mg5amcnlo</a:t>
                </a:r>
                <a:r>
                  <a:rPr lang="en-US" sz="2000" dirty="0"/>
                  <a:t> </a:t>
                </a:r>
              </a:p>
            </p:txBody>
          </p:sp>
        </mc:Choice>
        <mc:Fallback xmlns="">
          <p:sp>
            <p:nvSpPr>
              <p:cNvPr id="3" name="Text Placeholder 2">
                <a:extLst>
                  <a:ext uri="{FF2B5EF4-FFF2-40B4-BE49-F238E27FC236}">
                    <a16:creationId xmlns:a16="http://schemas.microsoft.com/office/drawing/2014/main" id="{77308B76-3090-3AE6-8F37-EFF93F74CA0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90935" y="815789"/>
                <a:ext cx="12099594" cy="5700514"/>
              </a:xfr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5" name="Group 4">
            <a:extLst>
              <a:ext uri="{FF2B5EF4-FFF2-40B4-BE49-F238E27FC236}">
                <a16:creationId xmlns:a16="http://schemas.microsoft.com/office/drawing/2014/main" id="{96077138-E7EE-90E5-1506-F29451BC8C82}"/>
              </a:ext>
            </a:extLst>
          </p:cNvPr>
          <p:cNvGrpSpPr>
            <a:grpSpLocks noChangeAspect="1"/>
          </p:cNvGrpSpPr>
          <p:nvPr/>
        </p:nvGrpSpPr>
        <p:grpSpPr>
          <a:xfrm>
            <a:off x="688229" y="1379927"/>
            <a:ext cx="4331050" cy="2193336"/>
            <a:chOff x="1530417" y="1380888"/>
            <a:chExt cx="10501489" cy="5318179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E8D26774-D90A-78A6-BA6A-E3EA0032FDF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530417" y="1380888"/>
              <a:ext cx="10171045" cy="4562712"/>
            </a:xfrm>
            <a:prstGeom prst="rect">
              <a:avLst/>
            </a:prstGeom>
            <a:ln>
              <a:solidFill>
                <a:srgbClr val="000000"/>
              </a:solidFill>
            </a:ln>
          </p:spPr>
        </p:pic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B5D08229-1574-C77F-A54A-C86B0045D2B8}"/>
                </a:ext>
              </a:extLst>
            </p:cNvPr>
            <p:cNvSpPr txBox="1"/>
            <p:nvPr/>
          </p:nvSpPr>
          <p:spPr>
            <a:xfrm>
              <a:off x="4368121" y="6027428"/>
              <a:ext cx="7663785" cy="6716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i="1" dirty="0">
                  <a:hlinkClick r:id="rId5"/>
                </a:rPr>
                <a:t>https://doi.org/10.1007/JHEP07(2014)079</a:t>
              </a:r>
              <a:endParaRPr lang="en-GB" sz="1200" i="1" dirty="0"/>
            </a:p>
          </p:txBody>
        </p:sp>
      </p:grpSp>
      <p:pic>
        <p:nvPicPr>
          <p:cNvPr id="9" name="Google Shape;126;p15">
            <a:extLst>
              <a:ext uri="{FF2B5EF4-FFF2-40B4-BE49-F238E27FC236}">
                <a16:creationId xmlns:a16="http://schemas.microsoft.com/office/drawing/2014/main" id="{6027A933-8750-D207-84F8-520B3DA2811F}"/>
              </a:ext>
            </a:extLst>
          </p:cNvPr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6391577" y="2006564"/>
            <a:ext cx="2002625" cy="1289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8E8CF6AD-E338-9932-DC50-D8718E90B87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842718" y="815788"/>
            <a:ext cx="1798685" cy="2763920"/>
          </a:xfrm>
          <a:prstGeom prst="rect">
            <a:avLst/>
          </a:prstGeom>
        </p:spPr>
      </p:pic>
      <p:pic>
        <p:nvPicPr>
          <p:cNvPr id="12" name="Picture 11" descr="Icon&#10;&#10;Description automatically generated">
            <a:extLst>
              <a:ext uri="{FF2B5EF4-FFF2-40B4-BE49-F238E27FC236}">
                <a16:creationId xmlns:a16="http://schemas.microsoft.com/office/drawing/2014/main" id="{811A9C34-735A-6284-F992-AFBF54D8003F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0826240" y="-9622"/>
            <a:ext cx="1364289" cy="1364289"/>
          </a:xfrm>
          <a:prstGeom prst="rect">
            <a:avLst/>
          </a:prstGeom>
        </p:spPr>
      </p:pic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6234AF4A-71E9-9530-47D1-D7BBFFEA83B6}"/>
              </a:ext>
            </a:extLst>
          </p:cNvPr>
          <p:cNvCxnSpPr/>
          <p:nvPr/>
        </p:nvCxnSpPr>
        <p:spPr>
          <a:xfrm>
            <a:off x="8413595" y="2631688"/>
            <a:ext cx="886522" cy="156117"/>
          </a:xfrm>
          <a:prstGeom prst="straightConnector1">
            <a:avLst/>
          </a:prstGeom>
          <a:ln w="28575">
            <a:solidFill>
              <a:srgbClr val="CC00CC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7793061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0D0B38-2D0C-8F82-B760-EEB6B6428C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MG5aMC and the madgraph4gpu project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7308B76-3090-3AE6-8F37-EFF93F74CA0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-168086" y="866480"/>
            <a:ext cx="12371373" cy="5351929"/>
          </a:xfrm>
        </p:spPr>
        <p:txBody>
          <a:bodyPr/>
          <a:lstStyle/>
          <a:p>
            <a:pPr>
              <a:spcBef>
                <a:spcPts val="0"/>
              </a:spcBef>
            </a:pPr>
            <a:r>
              <a:rPr lang="en-GB" sz="2000" i="1" dirty="0">
                <a:solidFill>
                  <a:srgbClr val="FF0000"/>
                </a:solidFill>
              </a:rPr>
              <a:t>madgraph4gpu: speed up Matrix Element calculation in MG5aMC </a:t>
            </a:r>
            <a:r>
              <a:rPr lang="en-GB" sz="2000" dirty="0"/>
              <a:t>on GPUs and vector CPUs</a:t>
            </a:r>
          </a:p>
          <a:p>
            <a:pPr lvl="1">
              <a:spcBef>
                <a:spcPts val="0"/>
              </a:spcBef>
            </a:pPr>
            <a:r>
              <a:rPr lang="en-GB" sz="1800" dirty="0"/>
              <a:t>Code repository, CI tests, issue tracker: </a:t>
            </a:r>
            <a:r>
              <a:rPr lang="en-GB" sz="1800" dirty="0">
                <a:hlinkClick r:id="rId2"/>
              </a:rPr>
              <a:t>https://github.com/madgraph5/madgraph4gpu</a:t>
            </a:r>
            <a:r>
              <a:rPr lang="en-GB" sz="1800" dirty="0"/>
              <a:t> </a:t>
            </a:r>
          </a:p>
          <a:p>
            <a:pPr lvl="1">
              <a:spcBef>
                <a:spcPts val="0"/>
              </a:spcBef>
            </a:pPr>
            <a:r>
              <a:rPr lang="en-GB" sz="1800" dirty="0"/>
              <a:t>Development meetings every two weeks: </a:t>
            </a:r>
          </a:p>
          <a:p>
            <a:pPr lvl="3">
              <a:spcBef>
                <a:spcPts val="0"/>
              </a:spcBef>
            </a:pPr>
            <a:endParaRPr lang="en-GB" sz="1400" dirty="0"/>
          </a:p>
          <a:p>
            <a:pPr>
              <a:spcBef>
                <a:spcPts val="0"/>
              </a:spcBef>
            </a:pPr>
            <a:r>
              <a:rPr lang="en-GB" sz="2000" dirty="0"/>
              <a:t>Collaboration of theoretical/experimental physicists with software engineers, born in HSF generator WG</a:t>
            </a:r>
          </a:p>
          <a:p>
            <a:pPr lvl="1">
              <a:spcBef>
                <a:spcPts val="0"/>
              </a:spcBef>
            </a:pPr>
            <a:r>
              <a:rPr lang="en-GB" sz="1800" dirty="0"/>
              <a:t>Initial core team since Q1 2020: Stefan Roiser – project leader, AV (CERN), Olivier Mattelaer (Louvain)</a:t>
            </a:r>
          </a:p>
          <a:p>
            <a:pPr lvl="1">
              <a:spcBef>
                <a:spcPts val="0"/>
              </a:spcBef>
            </a:pPr>
            <a:r>
              <a:rPr lang="en-GB" sz="1800" dirty="0"/>
              <a:t>Many other collaborators have joined over time and contributed to coding, testing and/or meeting discussions</a:t>
            </a:r>
          </a:p>
          <a:p>
            <a:pPr lvl="2">
              <a:spcBef>
                <a:spcPts val="0"/>
              </a:spcBef>
            </a:pPr>
            <a:r>
              <a:rPr lang="en-GB" sz="1600" dirty="0"/>
              <a:t>Currently active (alphabetical order): Taylor Childers, Walter Hopkins, Nathan Nichols (Argonne), Stephan Hageboeck, Jorgen Teig, Zenny Wettersten (CERN), Josh McFayden (Sussex), Carl Vuosalo (Wisconsin)</a:t>
            </a:r>
          </a:p>
          <a:p>
            <a:pPr lvl="2">
              <a:spcBef>
                <a:spcPts val="0"/>
              </a:spcBef>
            </a:pPr>
            <a:r>
              <a:rPr lang="en-GB" sz="1600" dirty="0"/>
              <a:t>Past collaborators: </a:t>
            </a:r>
            <a:r>
              <a:rPr lang="en-US" sz="1600" dirty="0"/>
              <a:t>Tyler Burch, Smita Darmora (Argonne), Taran Singhania (Bangalore), </a:t>
            </a:r>
            <a:r>
              <a:rPr lang="en-GB" sz="1600" dirty="0"/>
              <a:t>Vince Pascuzzi (Berkeley), </a:t>
            </a:r>
            <a:r>
              <a:rPr lang="en-US" sz="1600" dirty="0"/>
              <a:t>Laurence Field, Andreas Reepschlaeger, David Smith (CERN)</a:t>
            </a:r>
            <a:endParaRPr lang="en-GB" sz="1400" dirty="0"/>
          </a:p>
          <a:p>
            <a:pPr lvl="3">
              <a:spcBef>
                <a:spcPts val="0"/>
              </a:spcBef>
            </a:pPr>
            <a:endParaRPr lang="en-GB" sz="1400" dirty="0"/>
          </a:p>
          <a:p>
            <a:pPr>
              <a:spcBef>
                <a:spcPts val="0"/>
              </a:spcBef>
            </a:pPr>
            <a:r>
              <a:rPr lang="en-US" sz="2000" dirty="0"/>
              <a:t>Why MG5aMC and not another MC generator for our GPU port?</a:t>
            </a:r>
          </a:p>
          <a:p>
            <a:pPr lvl="1">
              <a:spcBef>
                <a:spcPts val="0"/>
              </a:spcBef>
            </a:pPr>
            <a:r>
              <a:rPr lang="en-US" sz="1800" dirty="0"/>
              <a:t>The reason is not that earlier ports of MG5aMC to GPUs exist (</a:t>
            </a:r>
            <a:r>
              <a:rPr lang="en-US" sz="1800" dirty="0">
                <a:hlinkClick r:id="rId3"/>
              </a:rPr>
              <a:t>HOW talk</a:t>
            </a:r>
            <a:r>
              <a:rPr lang="en-US" sz="1800" dirty="0"/>
              <a:t>): we are not leveraging on this work!</a:t>
            </a:r>
          </a:p>
          <a:p>
            <a:pPr lvl="2">
              <a:spcBef>
                <a:spcPts val="0"/>
              </a:spcBef>
            </a:pPr>
            <a:r>
              <a:rPr lang="en-US" sz="1600" dirty="0"/>
              <a:t>KEK developments in 2008-2013, based on old version of MG5aMC’s ME library were never released for production use</a:t>
            </a:r>
            <a:endParaRPr lang="en-US" sz="1800" dirty="0"/>
          </a:p>
          <a:p>
            <a:pPr lvl="1">
              <a:spcBef>
                <a:spcPts val="0"/>
              </a:spcBef>
            </a:pPr>
            <a:r>
              <a:rPr lang="en-US" sz="1800" dirty="0"/>
              <a:t>The main reason we focused on MG5aMC is the active involvement of Olivier (MG5aMC code developer)!</a:t>
            </a:r>
          </a:p>
          <a:p>
            <a:pPr lvl="2">
              <a:spcBef>
                <a:spcPts val="0"/>
              </a:spcBef>
            </a:pPr>
            <a:r>
              <a:rPr lang="en-US" sz="1600" dirty="0"/>
              <a:t>This is also one of the main reason our collaboration is making good progress!</a:t>
            </a:r>
          </a:p>
          <a:p>
            <a:pPr lvl="2">
              <a:spcBef>
                <a:spcPts val="0"/>
              </a:spcBef>
            </a:pPr>
            <a:r>
              <a:rPr lang="en-US" sz="1600" i="1" dirty="0">
                <a:solidFill>
                  <a:srgbClr val="FF0000"/>
                </a:solidFill>
              </a:rPr>
              <a:t>Need a good mix of technical expertise and domain-specific knowledge, either alone would not be enough...</a:t>
            </a:r>
            <a:endParaRPr lang="en-US" dirty="0"/>
          </a:p>
          <a:p>
            <a:pPr lvl="1">
              <a:spcBef>
                <a:spcPts val="0"/>
              </a:spcBef>
            </a:pPr>
            <a:r>
              <a:rPr lang="en-US" sz="1800" i="1" dirty="0">
                <a:solidFill>
                  <a:srgbClr val="003300"/>
                </a:solidFill>
              </a:rPr>
              <a:t>NB: many of the design ideas we describe are applicable to other generators...</a:t>
            </a:r>
            <a:endParaRPr lang="en-US" sz="1800" dirty="0">
              <a:solidFill>
                <a:srgbClr val="003300"/>
              </a:solidFill>
            </a:endParaRPr>
          </a:p>
          <a:p>
            <a:pPr lvl="3">
              <a:spcBef>
                <a:spcPts val="0"/>
              </a:spcBef>
            </a:pPr>
            <a:endParaRPr lang="en-GB" sz="1400" i="1" dirty="0"/>
          </a:p>
        </p:txBody>
      </p:sp>
    </p:spTree>
    <p:extLst>
      <p:ext uri="{BB962C8B-B14F-4D97-AF65-F5344CB8AC3E}">
        <p14:creationId xmlns:p14="http://schemas.microsoft.com/office/powerpoint/2010/main" val="40329545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0D0B38-2D0C-8F82-B760-EEB6B6428C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97493"/>
            <a:ext cx="12192000" cy="618295"/>
          </a:xfrm>
        </p:spPr>
        <p:txBody>
          <a:bodyPr/>
          <a:lstStyle/>
          <a:p>
            <a:r>
              <a:rPr lang="en-US" dirty="0"/>
              <a:t>Guide to the next slides – a few steps/alternatives in development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 Placeholder 2">
                <a:extLst>
                  <a:ext uri="{FF2B5EF4-FFF2-40B4-BE49-F238E27FC236}">
                    <a16:creationId xmlns:a16="http://schemas.microsoft.com/office/drawing/2014/main" id="{77308B76-3090-3AE6-8F37-EFF93F74CA0B}"/>
                  </a:ext>
                </a:extLst>
              </p:cNvPr>
              <p:cNvSpPr>
                <a:spLocks noGrp="1"/>
              </p:cNvSpPr>
              <p:nvPr>
                <p:ph type="body" idx="1"/>
              </p:nvPr>
            </p:nvSpPr>
            <p:spPr>
              <a:xfrm>
                <a:off x="-168086" y="866480"/>
                <a:ext cx="12371373" cy="5351929"/>
              </a:xfrm>
            </p:spPr>
            <p:txBody>
              <a:bodyPr/>
              <a:lstStyle/>
              <a:p>
                <a:pPr>
                  <a:spcBef>
                    <a:spcPts val="0"/>
                  </a:spcBef>
                </a:pPr>
                <a:r>
                  <a:rPr lang="en-GB" sz="2000" dirty="0"/>
                  <a:t>Over time, our approach to code generation for different physics processes has evolved</a:t>
                </a:r>
              </a:p>
              <a:p>
                <a:pPr lvl="1">
                  <a:spcBef>
                    <a:spcPts val="0"/>
                  </a:spcBef>
                </a:pPr>
                <a:r>
                  <a:rPr lang="en-GB" sz="1800" dirty="0"/>
                  <a:t>Initially, we started with </a:t>
                </a:r>
                <a:r>
                  <a:rPr lang="en-GB" sz="1800" dirty="0">
                    <a:solidFill>
                      <a:srgbClr val="003300"/>
                    </a:solidFill>
                    <a:latin typeface="+mn-lt"/>
                  </a:rPr>
                  <a:t>a simple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800" i="1" dirty="0" smtClean="0">
                            <a:solidFill>
                              <a:srgbClr val="0033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1800" i="0" dirty="0">
                            <a:solidFill>
                              <a:srgbClr val="003300"/>
                            </a:solidFill>
                            <a:latin typeface="Cambria Math" panose="02040503050406030204" pitchFamily="18" charset="0"/>
                          </a:rPr>
                          <m:t>e</m:t>
                        </m:r>
                      </m:e>
                      <m:sup>
                        <m:r>
                          <a:rPr lang="en-US" sz="1800" i="0" dirty="0">
                            <a:solidFill>
                              <a:srgbClr val="003300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lang="en-US" sz="1800" i="1" dirty="0">
                            <a:solidFill>
                              <a:srgbClr val="0033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1800" i="0" dirty="0">
                            <a:solidFill>
                              <a:srgbClr val="003300"/>
                            </a:solidFill>
                            <a:latin typeface="Cambria Math" panose="02040503050406030204" pitchFamily="18" charset="0"/>
                          </a:rPr>
                          <m:t>e</m:t>
                        </m:r>
                      </m:e>
                      <m:sup>
                        <m:r>
                          <a:rPr lang="en-US" sz="1800" i="0" dirty="0">
                            <a:solidFill>
                              <a:srgbClr val="003300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US" sz="1800" dirty="0">
                    <a:solidFill>
                      <a:srgbClr val="003300"/>
                    </a:solidFill>
                    <a:latin typeface="+mn-lt"/>
                    <a:sym typeface="Symbol" panose="05050102010706020507" pitchFamily="18" charset="2"/>
                  </a:rPr>
                  <a:t>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800" i="1" dirty="0">
                            <a:solidFill>
                              <a:srgbClr val="0033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800" i="0" dirty="0">
                            <a:solidFill>
                              <a:srgbClr val="003300"/>
                            </a:solidFill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  <m:t></m:t>
                        </m:r>
                      </m:e>
                      <m:sup>
                        <m:r>
                          <a:rPr lang="en-US" sz="1800" i="0" dirty="0">
                            <a:solidFill>
                              <a:srgbClr val="003300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lang="en-US" sz="1800" i="1" dirty="0">
                            <a:solidFill>
                              <a:srgbClr val="0033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800" i="0" dirty="0">
                            <a:solidFill>
                              <a:srgbClr val="003300"/>
                            </a:solidFill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  <m:t></m:t>
                        </m:r>
                      </m:e>
                      <m:sup>
                        <m:r>
                          <a:rPr lang="en-US" sz="1800" i="0" dirty="0">
                            <a:solidFill>
                              <a:srgbClr val="003300"/>
                            </a:solidFill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GB" sz="1800" dirty="0">
                    <a:solidFill>
                      <a:srgbClr val="003300"/>
                    </a:solidFill>
                    <a:latin typeface="+mn-lt"/>
                  </a:rPr>
                  <a:t> process, with infrequent back-ports to code generation</a:t>
                </a:r>
              </a:p>
              <a:p>
                <a:pPr lvl="1">
                  <a:spcBef>
                    <a:spcPts val="0"/>
                  </a:spcBef>
                </a:pPr>
                <a:r>
                  <a:rPr lang="en-GB" sz="1800" dirty="0">
                    <a:solidFill>
                      <a:srgbClr val="003300"/>
                    </a:solidFill>
                    <a:latin typeface="+mn-lt"/>
                  </a:rPr>
                  <a:t>By now, we back-port to code generation immediately and handle ~arbitrarily complex processes like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1800" dirty="0" smtClean="0">
                        <a:solidFill>
                          <a:srgbClr val="003300"/>
                        </a:solidFill>
                        <a:latin typeface="Cambria Math" panose="02040503050406030204" pitchFamily="18" charset="0"/>
                      </a:rPr>
                      <m:t>gg</m:t>
                    </m:r>
                  </m:oMath>
                </a14:m>
                <a:r>
                  <a:rPr lang="en-US" sz="1800" dirty="0">
                    <a:solidFill>
                      <a:srgbClr val="003300"/>
                    </a:solidFill>
                    <a:latin typeface="+mn-lt"/>
                    <a:sym typeface="Symbol" panose="05050102010706020507" pitchFamily="18" charset="2"/>
                  </a:rPr>
                  <a:t>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1800" dirty="0">
                        <a:solidFill>
                          <a:srgbClr val="003300"/>
                        </a:solidFill>
                        <a:latin typeface="Cambria Math" panose="02040503050406030204" pitchFamily="18" charset="0"/>
                      </a:rPr>
                      <m:t>t</m:t>
                    </m:r>
                    <m:acc>
                      <m:accPr>
                        <m:chr m:val="̅"/>
                        <m:ctrlPr>
                          <a:rPr lang="en-US" sz="1800" i="1" dirty="0">
                            <a:solidFill>
                              <a:srgbClr val="003300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en-US" sz="1800" dirty="0">
                            <a:solidFill>
                              <a:srgbClr val="003300"/>
                            </a:solidFill>
                            <a:latin typeface="Cambria Math" panose="02040503050406030204" pitchFamily="18" charset="0"/>
                          </a:rPr>
                          <m:t>t</m:t>
                        </m:r>
                      </m:e>
                    </m:acc>
                    <m:r>
                      <m:rPr>
                        <m:sty m:val="p"/>
                      </m:rPr>
                      <a:rPr lang="en-US" sz="1800" dirty="0">
                        <a:solidFill>
                          <a:srgbClr val="003300"/>
                        </a:solidFill>
                        <a:latin typeface="Cambria Math" panose="02040503050406030204" pitchFamily="18" charset="0"/>
                      </a:rPr>
                      <m:t>gg</m:t>
                    </m:r>
                    <m:r>
                      <m:rPr>
                        <m:sty m:val="p"/>
                      </m:rPr>
                      <a:rPr lang="en-US" sz="1800" b="0" i="0" dirty="0" smtClean="0">
                        <a:solidFill>
                          <a:srgbClr val="003300"/>
                        </a:solidFill>
                        <a:latin typeface="Cambria Math" panose="02040503050406030204" pitchFamily="18" charset="0"/>
                      </a:rPr>
                      <m:t>g</m:t>
                    </m:r>
                  </m:oMath>
                </a14:m>
                <a:endParaRPr lang="en-GB" sz="1800" dirty="0">
                  <a:solidFill>
                    <a:srgbClr val="003300"/>
                  </a:solidFill>
                  <a:latin typeface="+mn-lt"/>
                </a:endParaRPr>
              </a:p>
              <a:p>
                <a:pPr lvl="3">
                  <a:spcBef>
                    <a:spcPts val="0"/>
                  </a:spcBef>
                </a:pPr>
                <a:endParaRPr lang="en-GB" sz="1400" dirty="0"/>
              </a:p>
              <a:p>
                <a:pPr>
                  <a:spcBef>
                    <a:spcPts val="0"/>
                  </a:spcBef>
                </a:pPr>
                <a:r>
                  <a:rPr lang="en-GB" sz="2000" dirty="0"/>
                  <a:t>Two parallel approaches to reimplement the ME calculation</a:t>
                </a:r>
              </a:p>
              <a:p>
                <a:pPr lvl="1">
                  <a:spcBef>
                    <a:spcPts val="0"/>
                  </a:spcBef>
                </a:pPr>
                <a:r>
                  <a:rPr lang="en-GB" sz="1800" dirty="0">
                    <a:solidFill>
                      <a:srgbClr val="FF0000"/>
                    </a:solidFill>
                  </a:rPr>
                  <a:t>(1) “CUDACPP”</a:t>
                </a:r>
                <a:r>
                  <a:rPr lang="en-GB" sz="1800" dirty="0"/>
                  <a:t>, our initial single-code CUDA/C++ back-end targeting </a:t>
                </a:r>
                <a:r>
                  <a:rPr lang="en-GB" sz="1800" u="sng" dirty="0"/>
                  <a:t>NVidia GPUs</a:t>
                </a:r>
                <a:r>
                  <a:rPr lang="en-GB" sz="1800" dirty="0"/>
                  <a:t> and </a:t>
                </a:r>
                <a:r>
                  <a:rPr lang="en-GB" sz="1800" u="sng" dirty="0"/>
                  <a:t>SIMD on vector CPUs</a:t>
                </a:r>
              </a:p>
              <a:p>
                <a:pPr lvl="1">
                  <a:spcBef>
                    <a:spcPts val="0"/>
                  </a:spcBef>
                </a:pPr>
                <a:r>
                  <a:rPr lang="en-GB" sz="1800" dirty="0">
                    <a:solidFill>
                      <a:srgbClr val="FF0000"/>
                    </a:solidFill>
                  </a:rPr>
                  <a:t>(2) Portability Frameworks (PFs: Alpaka, Kokkos, SYCL)</a:t>
                </a:r>
                <a:r>
                  <a:rPr lang="en-GB" sz="1800" dirty="0"/>
                  <a:t>, later addition supporting </a:t>
                </a:r>
                <a:r>
                  <a:rPr lang="en-GB" sz="1800" u="sng" dirty="0"/>
                  <a:t>many GPUs</a:t>
                </a:r>
                <a:r>
                  <a:rPr lang="en-GB" sz="1800" dirty="0"/>
                  <a:t> (and CPUs too)</a:t>
                </a:r>
                <a:endParaRPr lang="en-GB" sz="1400" dirty="0"/>
              </a:p>
              <a:p>
                <a:pPr lvl="3">
                  <a:spcBef>
                    <a:spcPts val="0"/>
                  </a:spcBef>
                </a:pPr>
                <a:endParaRPr lang="en-GB" sz="1400" dirty="0"/>
              </a:p>
              <a:p>
                <a:pPr>
                  <a:spcBef>
                    <a:spcPts val="0"/>
                  </a:spcBef>
                </a:pPr>
                <a:r>
                  <a:rPr lang="en-GB" sz="2000" dirty="0"/>
                  <a:t>Two types of executables over time (in each of cudacpp and PFs) – both are still maintained in parallel</a:t>
                </a:r>
              </a:p>
              <a:p>
                <a:pPr lvl="1">
                  <a:spcBef>
                    <a:spcPts val="0"/>
                  </a:spcBef>
                </a:pPr>
                <a:r>
                  <a:rPr lang="en-GB" sz="1800" dirty="0">
                    <a:solidFill>
                      <a:srgbClr val="FF0000"/>
                    </a:solidFill>
                  </a:rPr>
                  <a:t>(a) standalone applications</a:t>
                </a:r>
                <a:r>
                  <a:rPr lang="en-GB" sz="1800" dirty="0"/>
                  <a:t>, our initial prototype – we still use this to optimize the ME calculation alone</a:t>
                </a:r>
              </a:p>
              <a:p>
                <a:pPr lvl="1">
                  <a:spcBef>
                    <a:spcPts val="0"/>
                  </a:spcBef>
                </a:pPr>
                <a:r>
                  <a:rPr lang="en-GB" sz="1800" dirty="0">
                    <a:solidFill>
                      <a:srgbClr val="FF0000"/>
                    </a:solidFill>
                  </a:rPr>
                  <a:t>(b) MadEvent-integrated applications</a:t>
                </a:r>
                <a:r>
                  <a:rPr lang="en-GB" sz="1800" dirty="0"/>
                  <a:t>, our final goal – usable by LHC experiments, same interface with faster ME!</a:t>
                </a:r>
              </a:p>
              <a:p>
                <a:pPr lvl="1">
                  <a:spcBef>
                    <a:spcPts val="0"/>
                  </a:spcBef>
                </a:pPr>
                <a:endParaRPr lang="en-GB" sz="1800" i="1" dirty="0"/>
              </a:p>
              <a:p>
                <a:pPr lvl="1">
                  <a:spcBef>
                    <a:spcPts val="0"/>
                  </a:spcBef>
                </a:pPr>
                <a:endParaRPr lang="en-GB" sz="1800" i="1" dirty="0"/>
              </a:p>
              <a:p>
                <a:pPr lvl="1">
                  <a:spcBef>
                    <a:spcPts val="0"/>
                  </a:spcBef>
                </a:pPr>
                <a:endParaRPr lang="en-GB" sz="1800" i="1" dirty="0"/>
              </a:p>
              <a:p>
                <a:pPr lvl="1">
                  <a:spcBef>
                    <a:spcPts val="0"/>
                  </a:spcBef>
                </a:pPr>
                <a:endParaRPr lang="en-GB" sz="1800" i="1" dirty="0"/>
              </a:p>
              <a:p>
                <a:pPr lvl="1">
                  <a:spcBef>
                    <a:spcPts val="0"/>
                  </a:spcBef>
                </a:pPr>
                <a:endParaRPr lang="en-GB" sz="1800" i="1" dirty="0"/>
              </a:p>
              <a:p>
                <a:r>
                  <a:rPr lang="en-US" sz="2000" i="1" dirty="0">
                    <a:solidFill>
                      <a:srgbClr val="FF0000"/>
                    </a:solidFill>
                    <a:highlight>
                      <a:srgbClr val="FFFF00"/>
                    </a:highlight>
                  </a:rPr>
                  <a:t>Disclaimer! I will ~only describe the CUDA/C++ implementation as it’s the one I work on and know best</a:t>
                </a:r>
              </a:p>
              <a:p>
                <a:pPr lvl="1"/>
                <a:r>
                  <a:rPr lang="en-US" sz="1800" dirty="0"/>
                  <a:t>New features (e.g. MadEvent integration) have been added to CUDA/C++ first and then ported to SYCL/Kokkos</a:t>
                </a:r>
              </a:p>
              <a:p>
                <a:pPr>
                  <a:spcBef>
                    <a:spcPts val="0"/>
                  </a:spcBef>
                </a:pPr>
                <a:endParaRPr lang="en-GB" sz="2000" i="1" dirty="0"/>
              </a:p>
              <a:p>
                <a:pPr lvl="1">
                  <a:spcBef>
                    <a:spcPts val="0"/>
                  </a:spcBef>
                </a:pPr>
                <a:endParaRPr lang="en-GB" sz="1200" i="1" dirty="0"/>
              </a:p>
              <a:p>
                <a:pPr>
                  <a:spcBef>
                    <a:spcPts val="0"/>
                  </a:spcBef>
                </a:pPr>
                <a:endParaRPr lang="en-GB" i="1" dirty="0"/>
              </a:p>
              <a:p>
                <a:pPr lvl="3">
                  <a:spcBef>
                    <a:spcPts val="0"/>
                  </a:spcBef>
                </a:pPr>
                <a:endParaRPr lang="en-GB" sz="1400" i="1" dirty="0"/>
              </a:p>
            </p:txBody>
          </p:sp>
        </mc:Choice>
        <mc:Fallback xmlns="">
          <p:sp>
            <p:nvSpPr>
              <p:cNvPr id="3" name="Text Placeholder 2">
                <a:extLst>
                  <a:ext uri="{FF2B5EF4-FFF2-40B4-BE49-F238E27FC236}">
                    <a16:creationId xmlns:a16="http://schemas.microsoft.com/office/drawing/2014/main" id="{77308B76-3090-3AE6-8F37-EFF93F74CA0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-168086" y="866480"/>
                <a:ext cx="12371373" cy="5351929"/>
              </a:xfrm>
              <a:blipFill>
                <a:blip r:embed="rId2"/>
                <a:stretch>
                  <a:fillRect r="-29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19113207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Arrow: Right 62" title="Year Arrow">
            <a:extLst>
              <a:ext uri="{FF2B5EF4-FFF2-40B4-BE49-F238E27FC236}">
                <a16:creationId xmlns:a16="http://schemas.microsoft.com/office/drawing/2014/main" id="{F58357AA-8A7F-B9E7-A0C2-57EAFAA4E0C5}"/>
              </a:ext>
            </a:extLst>
          </p:cNvPr>
          <p:cNvSpPr/>
          <p:nvPr/>
        </p:nvSpPr>
        <p:spPr>
          <a:xfrm>
            <a:off x="9516000" y="2846290"/>
            <a:ext cx="1800000" cy="732304"/>
          </a:xfrm>
          <a:prstGeom prst="rightArrow">
            <a:avLst>
              <a:gd name="adj1" fmla="val 100000"/>
              <a:gd name="adj2" fmla="val 50000"/>
            </a:avLst>
          </a:prstGeom>
          <a:solidFill>
            <a:schemeClr val="bg1">
              <a:lumMod val="95000"/>
            </a:schemeClr>
          </a:solidFill>
          <a:ln w="1905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chemeClr val="accent2"/>
              </a:solidFill>
            </a:endParaRPr>
          </a:p>
        </p:txBody>
      </p:sp>
      <p:sp>
        <p:nvSpPr>
          <p:cNvPr id="75" name="TextBox 74" title="Quarter Number">
            <a:extLst>
              <a:ext uri="{FF2B5EF4-FFF2-40B4-BE49-F238E27FC236}">
                <a16:creationId xmlns:a16="http://schemas.microsoft.com/office/drawing/2014/main" id="{21CFF835-F829-4A23-3654-2BA9201E6CC1}"/>
              </a:ext>
            </a:extLst>
          </p:cNvPr>
          <p:cNvSpPr txBox="1"/>
          <p:nvPr/>
        </p:nvSpPr>
        <p:spPr>
          <a:xfrm>
            <a:off x="9913582" y="3138489"/>
            <a:ext cx="1004328" cy="374933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2400" b="1" dirty="0">
                <a:solidFill>
                  <a:schemeClr val="accent2"/>
                </a:solidFill>
              </a:rPr>
              <a:t>2024</a:t>
            </a:r>
            <a:endParaRPr lang="en-US" sz="2400" dirty="0">
              <a:solidFill>
                <a:schemeClr val="accent2"/>
              </a:solidFill>
            </a:endParaRPr>
          </a:p>
        </p:txBody>
      </p:sp>
      <p:sp>
        <p:nvSpPr>
          <p:cNvPr id="108" name="Arrow: Right 107" title="Year Arrow">
            <a:extLst>
              <a:ext uri="{FF2B5EF4-FFF2-40B4-BE49-F238E27FC236}">
                <a16:creationId xmlns:a16="http://schemas.microsoft.com/office/drawing/2014/main" id="{B87D0505-4F9B-C9C4-D06A-A92903882110}"/>
              </a:ext>
            </a:extLst>
          </p:cNvPr>
          <p:cNvSpPr/>
          <p:nvPr/>
        </p:nvSpPr>
        <p:spPr>
          <a:xfrm>
            <a:off x="8076000" y="2846290"/>
            <a:ext cx="1800000" cy="732304"/>
          </a:xfrm>
          <a:prstGeom prst="rightArrow">
            <a:avLst>
              <a:gd name="adj1" fmla="val 100000"/>
              <a:gd name="adj2" fmla="val 50000"/>
            </a:avLst>
          </a:prstGeom>
          <a:solidFill>
            <a:schemeClr val="tx1">
              <a:lumMod val="20000"/>
              <a:lumOff val="80000"/>
            </a:schemeClr>
          </a:solidFill>
          <a:ln w="1905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chemeClr val="accent2"/>
              </a:solidFill>
            </a:endParaRPr>
          </a:p>
        </p:txBody>
      </p:sp>
      <p:sp>
        <p:nvSpPr>
          <p:cNvPr id="120" name="TextBox 119" title="Quarter Number">
            <a:extLst>
              <a:ext uri="{FF2B5EF4-FFF2-40B4-BE49-F238E27FC236}">
                <a16:creationId xmlns:a16="http://schemas.microsoft.com/office/drawing/2014/main" id="{837179E3-8777-72B2-EC77-1317A08F4B04}"/>
              </a:ext>
            </a:extLst>
          </p:cNvPr>
          <p:cNvSpPr txBox="1"/>
          <p:nvPr/>
        </p:nvSpPr>
        <p:spPr>
          <a:xfrm>
            <a:off x="8473582" y="3138489"/>
            <a:ext cx="1004328" cy="374933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2400" b="1" dirty="0">
                <a:solidFill>
                  <a:srgbClr val="002060"/>
                </a:solidFill>
              </a:rPr>
              <a:t>2023</a:t>
            </a:r>
            <a:endParaRPr lang="en-US" sz="2400" dirty="0">
              <a:solidFill>
                <a:srgbClr val="002060"/>
              </a:solidFill>
            </a:endParaRPr>
          </a:p>
        </p:txBody>
      </p:sp>
      <p:grpSp>
        <p:nvGrpSpPr>
          <p:cNvPr id="50" name="Group 49">
            <a:extLst>
              <a:ext uri="{FF2B5EF4-FFF2-40B4-BE49-F238E27FC236}">
                <a16:creationId xmlns:a16="http://schemas.microsoft.com/office/drawing/2014/main" id="{F08BF97B-04C0-5D36-A613-F20998746547}"/>
              </a:ext>
            </a:extLst>
          </p:cNvPr>
          <p:cNvGrpSpPr/>
          <p:nvPr/>
        </p:nvGrpSpPr>
        <p:grpSpPr>
          <a:xfrm>
            <a:off x="6636000" y="2851614"/>
            <a:ext cx="1800000" cy="725180"/>
            <a:chOff x="6636000" y="1271163"/>
            <a:chExt cx="1800000" cy="725180"/>
          </a:xfrm>
        </p:grpSpPr>
        <p:sp>
          <p:nvSpPr>
            <p:cNvPr id="154" name="Arrow: Right 153" title="Year Arrow">
              <a:extLst>
                <a:ext uri="{FF2B5EF4-FFF2-40B4-BE49-F238E27FC236}">
                  <a16:creationId xmlns:a16="http://schemas.microsoft.com/office/drawing/2014/main" id="{A3FE6204-E372-2E8E-EE5A-E190417EBCCD}"/>
                </a:ext>
              </a:extLst>
            </p:cNvPr>
            <p:cNvSpPr/>
            <p:nvPr/>
          </p:nvSpPr>
          <p:spPr>
            <a:xfrm>
              <a:off x="6636000" y="1271163"/>
              <a:ext cx="1800000" cy="725180"/>
            </a:xfrm>
            <a:prstGeom prst="rightArrow">
              <a:avLst>
                <a:gd name="adj1" fmla="val 100000"/>
                <a:gd name="adj2" fmla="val 50000"/>
              </a:avLst>
            </a:prstGeom>
            <a:gradFill flip="none" rotWithShape="1">
              <a:gsLst>
                <a:gs pos="0">
                  <a:schemeClr val="bg2">
                    <a:lumMod val="20000"/>
                    <a:lumOff val="80000"/>
                  </a:schemeClr>
                </a:gs>
                <a:gs pos="100000">
                  <a:schemeClr val="bg2">
                    <a:lumMod val="80000"/>
                    <a:lumOff val="20000"/>
                  </a:schemeClr>
                </a:gs>
              </a:gsLst>
              <a:lin ang="0" scaled="0"/>
              <a:tileRect/>
            </a:gradFill>
            <a:ln w="19050"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/>
            </a:p>
          </p:txBody>
        </p:sp>
        <p:sp>
          <p:nvSpPr>
            <p:cNvPr id="155" name="Oval 154" title="Quarter Background Cirlce">
              <a:extLst>
                <a:ext uri="{FF2B5EF4-FFF2-40B4-BE49-F238E27FC236}">
                  <a16:creationId xmlns:a16="http://schemas.microsoft.com/office/drawing/2014/main" id="{C114DDDB-E38E-CEFB-B75A-FA4E64EAA9BB}"/>
                </a:ext>
              </a:extLst>
            </p:cNvPr>
            <p:cNvSpPr/>
            <p:nvPr/>
          </p:nvSpPr>
          <p:spPr>
            <a:xfrm>
              <a:off x="7974182" y="1720233"/>
              <a:ext cx="211582" cy="21310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56" name="Oval 155" title="Quarter Background Cirlce">
              <a:extLst>
                <a:ext uri="{FF2B5EF4-FFF2-40B4-BE49-F238E27FC236}">
                  <a16:creationId xmlns:a16="http://schemas.microsoft.com/office/drawing/2014/main" id="{E114DA17-9ADF-D7AD-1300-B68A77CA8831}"/>
                </a:ext>
              </a:extLst>
            </p:cNvPr>
            <p:cNvSpPr/>
            <p:nvPr/>
          </p:nvSpPr>
          <p:spPr>
            <a:xfrm>
              <a:off x="7613437" y="1720233"/>
              <a:ext cx="211582" cy="21310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57" name="Oval 156" title="Quarter Background Cirlce">
              <a:extLst>
                <a:ext uri="{FF2B5EF4-FFF2-40B4-BE49-F238E27FC236}">
                  <a16:creationId xmlns:a16="http://schemas.microsoft.com/office/drawing/2014/main" id="{D6A4CAE6-276A-93CD-B57A-DAB2B31FC156}"/>
                </a:ext>
              </a:extLst>
            </p:cNvPr>
            <p:cNvSpPr/>
            <p:nvPr/>
          </p:nvSpPr>
          <p:spPr>
            <a:xfrm>
              <a:off x="7254172" y="1720233"/>
              <a:ext cx="211582" cy="21310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58" name="Oval 157" title="Quarter Background Cirlce">
              <a:extLst>
                <a:ext uri="{FF2B5EF4-FFF2-40B4-BE49-F238E27FC236}">
                  <a16:creationId xmlns:a16="http://schemas.microsoft.com/office/drawing/2014/main" id="{7ABBE85E-6DDD-BAD7-2876-AE954CE7DD67}"/>
                </a:ext>
              </a:extLst>
            </p:cNvPr>
            <p:cNvSpPr/>
            <p:nvPr/>
          </p:nvSpPr>
          <p:spPr>
            <a:xfrm>
              <a:off x="6893224" y="1720233"/>
              <a:ext cx="211582" cy="21310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62" name="TextBox 161" title="Quarter Number">
              <a:extLst>
                <a:ext uri="{FF2B5EF4-FFF2-40B4-BE49-F238E27FC236}">
                  <a16:creationId xmlns:a16="http://schemas.microsoft.com/office/drawing/2014/main" id="{54E2A3D6-66BD-50C7-B1ED-9981FDDB240A}"/>
                </a:ext>
              </a:extLst>
            </p:cNvPr>
            <p:cNvSpPr txBox="1"/>
            <p:nvPr/>
          </p:nvSpPr>
          <p:spPr>
            <a:xfrm>
              <a:off x="6854091" y="1748328"/>
              <a:ext cx="288000" cy="145036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ctr"/>
              <a:r>
                <a:rPr lang="en-US" sz="1000" b="1" dirty="0">
                  <a:solidFill>
                    <a:srgbClr val="002060"/>
                  </a:solidFill>
                </a:rPr>
                <a:t>Q1</a:t>
              </a:r>
              <a:endParaRPr lang="en-US" sz="1000" dirty="0">
                <a:solidFill>
                  <a:srgbClr val="002060"/>
                </a:solidFill>
              </a:endParaRPr>
            </a:p>
          </p:txBody>
        </p:sp>
        <p:sp>
          <p:nvSpPr>
            <p:cNvPr id="163" name="TextBox 162" title="Quarter Number">
              <a:extLst>
                <a:ext uri="{FF2B5EF4-FFF2-40B4-BE49-F238E27FC236}">
                  <a16:creationId xmlns:a16="http://schemas.microsoft.com/office/drawing/2014/main" id="{8316EF71-D171-01AF-F8D3-0D63B54CA809}"/>
                </a:ext>
              </a:extLst>
            </p:cNvPr>
            <p:cNvSpPr txBox="1"/>
            <p:nvPr/>
          </p:nvSpPr>
          <p:spPr>
            <a:xfrm>
              <a:off x="7216590" y="1748328"/>
              <a:ext cx="288000" cy="145036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ctr"/>
              <a:r>
                <a:rPr lang="en-US" sz="1000" b="1" dirty="0">
                  <a:solidFill>
                    <a:srgbClr val="002060"/>
                  </a:solidFill>
                </a:rPr>
                <a:t>Q2</a:t>
              </a:r>
              <a:endParaRPr lang="en-US" sz="1000" dirty="0">
                <a:solidFill>
                  <a:srgbClr val="002060"/>
                </a:solidFill>
              </a:endParaRPr>
            </a:p>
          </p:txBody>
        </p:sp>
        <p:sp>
          <p:nvSpPr>
            <p:cNvPr id="164" name="TextBox 163" title="Quarter Number">
              <a:extLst>
                <a:ext uri="{FF2B5EF4-FFF2-40B4-BE49-F238E27FC236}">
                  <a16:creationId xmlns:a16="http://schemas.microsoft.com/office/drawing/2014/main" id="{BC7C9A67-3123-CAA3-2026-EE59B1425FDD}"/>
                </a:ext>
              </a:extLst>
            </p:cNvPr>
            <p:cNvSpPr txBox="1"/>
            <p:nvPr/>
          </p:nvSpPr>
          <p:spPr>
            <a:xfrm>
              <a:off x="7567232" y="1748328"/>
              <a:ext cx="288000" cy="145036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ctr"/>
              <a:r>
                <a:rPr lang="en-US" sz="1000" b="1" dirty="0">
                  <a:solidFill>
                    <a:srgbClr val="002060"/>
                  </a:solidFill>
                </a:rPr>
                <a:t>Q3</a:t>
              </a:r>
              <a:endParaRPr lang="en-US" sz="1000" dirty="0">
                <a:solidFill>
                  <a:srgbClr val="002060"/>
                </a:solidFill>
              </a:endParaRPr>
            </a:p>
          </p:txBody>
        </p:sp>
        <p:sp>
          <p:nvSpPr>
            <p:cNvPr id="165" name="TextBox 164" title="Quarter Number">
              <a:extLst>
                <a:ext uri="{FF2B5EF4-FFF2-40B4-BE49-F238E27FC236}">
                  <a16:creationId xmlns:a16="http://schemas.microsoft.com/office/drawing/2014/main" id="{424AADD6-CCE2-D53F-B183-814600C0EFA3}"/>
                </a:ext>
              </a:extLst>
            </p:cNvPr>
            <p:cNvSpPr txBox="1"/>
            <p:nvPr/>
          </p:nvSpPr>
          <p:spPr>
            <a:xfrm>
              <a:off x="7919464" y="1748328"/>
              <a:ext cx="288000" cy="145036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ctr"/>
              <a:r>
                <a:rPr lang="en-US" sz="1000" b="1" dirty="0">
                  <a:solidFill>
                    <a:srgbClr val="002060"/>
                  </a:solidFill>
                </a:rPr>
                <a:t>Q4</a:t>
              </a:r>
              <a:endParaRPr lang="en-US" sz="1000" dirty="0">
                <a:solidFill>
                  <a:srgbClr val="002060"/>
                </a:solidFill>
              </a:endParaRPr>
            </a:p>
          </p:txBody>
        </p:sp>
        <p:sp>
          <p:nvSpPr>
            <p:cNvPr id="166" name="TextBox 165" title="Quarter Number">
              <a:extLst>
                <a:ext uri="{FF2B5EF4-FFF2-40B4-BE49-F238E27FC236}">
                  <a16:creationId xmlns:a16="http://schemas.microsoft.com/office/drawing/2014/main" id="{DF763354-A505-02F3-A9B7-FCD9DCD6048B}"/>
                </a:ext>
              </a:extLst>
            </p:cNvPr>
            <p:cNvSpPr txBox="1"/>
            <p:nvPr/>
          </p:nvSpPr>
          <p:spPr>
            <a:xfrm>
              <a:off x="6995998" y="1332823"/>
              <a:ext cx="1086990" cy="361305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ctr"/>
              <a:r>
                <a:rPr lang="en-US" sz="2400" b="1" dirty="0">
                  <a:solidFill>
                    <a:srgbClr val="002060"/>
                  </a:solidFill>
                </a:rPr>
                <a:t>2022</a:t>
              </a:r>
              <a:endParaRPr lang="en-US" sz="2400" dirty="0">
                <a:solidFill>
                  <a:srgbClr val="002060"/>
                </a:solidFill>
              </a:endParaRPr>
            </a:p>
          </p:txBody>
        </p:sp>
      </p:grpSp>
      <p:grpSp>
        <p:nvGrpSpPr>
          <p:cNvPr id="51" name="Group 50">
            <a:extLst>
              <a:ext uri="{FF2B5EF4-FFF2-40B4-BE49-F238E27FC236}">
                <a16:creationId xmlns:a16="http://schemas.microsoft.com/office/drawing/2014/main" id="{8570C23F-DB78-E36D-38B3-09197FAE0AEF}"/>
              </a:ext>
            </a:extLst>
          </p:cNvPr>
          <p:cNvGrpSpPr/>
          <p:nvPr/>
        </p:nvGrpSpPr>
        <p:grpSpPr>
          <a:xfrm>
            <a:off x="5196000" y="2846291"/>
            <a:ext cx="1800000" cy="730610"/>
            <a:chOff x="5196000" y="1265840"/>
            <a:chExt cx="1800000" cy="730610"/>
          </a:xfrm>
        </p:grpSpPr>
        <p:sp>
          <p:nvSpPr>
            <p:cNvPr id="139" name="Arrow: Right 138" title="Year Arrow">
              <a:extLst>
                <a:ext uri="{FF2B5EF4-FFF2-40B4-BE49-F238E27FC236}">
                  <a16:creationId xmlns:a16="http://schemas.microsoft.com/office/drawing/2014/main" id="{E6A35816-3996-2431-82A6-935541BF389A}"/>
                </a:ext>
              </a:extLst>
            </p:cNvPr>
            <p:cNvSpPr/>
            <p:nvPr/>
          </p:nvSpPr>
          <p:spPr>
            <a:xfrm>
              <a:off x="5196000" y="1265840"/>
              <a:ext cx="1800000" cy="730610"/>
            </a:xfrm>
            <a:prstGeom prst="rightArrow">
              <a:avLst>
                <a:gd name="adj1" fmla="val 100000"/>
                <a:gd name="adj2" fmla="val 50000"/>
              </a:avLst>
            </a:prstGeom>
            <a:gradFill flip="none" rotWithShape="1">
              <a:gsLst>
                <a:gs pos="0">
                  <a:schemeClr val="bg2">
                    <a:lumMod val="20000"/>
                    <a:lumOff val="80000"/>
                  </a:schemeClr>
                </a:gs>
                <a:gs pos="100000">
                  <a:schemeClr val="bg2">
                    <a:lumMod val="80000"/>
                    <a:lumOff val="20000"/>
                  </a:schemeClr>
                </a:gs>
              </a:gsLst>
              <a:lin ang="0" scaled="0"/>
              <a:tileRect/>
            </a:gradFill>
            <a:ln w="19050"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/>
            </a:p>
          </p:txBody>
        </p:sp>
        <p:sp>
          <p:nvSpPr>
            <p:cNvPr id="140" name="Oval 139" title="Quarter Background Cirlce">
              <a:extLst>
                <a:ext uri="{FF2B5EF4-FFF2-40B4-BE49-F238E27FC236}">
                  <a16:creationId xmlns:a16="http://schemas.microsoft.com/office/drawing/2014/main" id="{42F29B9C-64AE-F255-7827-8C542754F64C}"/>
                </a:ext>
              </a:extLst>
            </p:cNvPr>
            <p:cNvSpPr/>
            <p:nvPr/>
          </p:nvSpPr>
          <p:spPr>
            <a:xfrm>
              <a:off x="6534182" y="1718272"/>
              <a:ext cx="211582" cy="2147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41" name="Oval 140" title="Quarter Background Cirlce">
              <a:extLst>
                <a:ext uri="{FF2B5EF4-FFF2-40B4-BE49-F238E27FC236}">
                  <a16:creationId xmlns:a16="http://schemas.microsoft.com/office/drawing/2014/main" id="{5F5B6DAC-CE03-B743-C813-B9239912BAAC}"/>
                </a:ext>
              </a:extLst>
            </p:cNvPr>
            <p:cNvSpPr/>
            <p:nvPr/>
          </p:nvSpPr>
          <p:spPr>
            <a:xfrm>
              <a:off x="6173437" y="1718272"/>
              <a:ext cx="211582" cy="2147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42" name="Oval 141" title="Quarter Background Cirlce">
              <a:extLst>
                <a:ext uri="{FF2B5EF4-FFF2-40B4-BE49-F238E27FC236}">
                  <a16:creationId xmlns:a16="http://schemas.microsoft.com/office/drawing/2014/main" id="{43079E45-BED7-03B7-3D37-6747B073B2AC}"/>
                </a:ext>
              </a:extLst>
            </p:cNvPr>
            <p:cNvSpPr/>
            <p:nvPr/>
          </p:nvSpPr>
          <p:spPr>
            <a:xfrm>
              <a:off x="5814172" y="1718272"/>
              <a:ext cx="211582" cy="2147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43" name="Oval 142" title="Quarter Background Cirlce">
              <a:extLst>
                <a:ext uri="{FF2B5EF4-FFF2-40B4-BE49-F238E27FC236}">
                  <a16:creationId xmlns:a16="http://schemas.microsoft.com/office/drawing/2014/main" id="{6BA4B54E-1850-2533-1ED4-7A4E20DA73E8}"/>
                </a:ext>
              </a:extLst>
            </p:cNvPr>
            <p:cNvSpPr/>
            <p:nvPr/>
          </p:nvSpPr>
          <p:spPr>
            <a:xfrm>
              <a:off x="5453224" y="1718272"/>
              <a:ext cx="211582" cy="2147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47" name="TextBox 146" title="Quarter Number">
              <a:extLst>
                <a:ext uri="{FF2B5EF4-FFF2-40B4-BE49-F238E27FC236}">
                  <a16:creationId xmlns:a16="http://schemas.microsoft.com/office/drawing/2014/main" id="{E23814BF-1BC6-4593-8D4A-780C4E4F51BF}"/>
                </a:ext>
              </a:extLst>
            </p:cNvPr>
            <p:cNvSpPr txBox="1"/>
            <p:nvPr/>
          </p:nvSpPr>
          <p:spPr>
            <a:xfrm>
              <a:off x="5414091" y="1746578"/>
              <a:ext cx="288000" cy="146122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ctr"/>
              <a:r>
                <a:rPr lang="en-US" sz="1000" b="1" dirty="0">
                  <a:solidFill>
                    <a:srgbClr val="002060"/>
                  </a:solidFill>
                </a:rPr>
                <a:t>Q1</a:t>
              </a:r>
              <a:endParaRPr lang="en-US" sz="1000" dirty="0">
                <a:solidFill>
                  <a:srgbClr val="002060"/>
                </a:solidFill>
              </a:endParaRPr>
            </a:p>
          </p:txBody>
        </p:sp>
        <p:sp>
          <p:nvSpPr>
            <p:cNvPr id="148" name="TextBox 147" title="Quarter Number">
              <a:extLst>
                <a:ext uri="{FF2B5EF4-FFF2-40B4-BE49-F238E27FC236}">
                  <a16:creationId xmlns:a16="http://schemas.microsoft.com/office/drawing/2014/main" id="{F3A2CE82-F22D-D50F-0D61-49CDA3578A34}"/>
                </a:ext>
              </a:extLst>
            </p:cNvPr>
            <p:cNvSpPr txBox="1"/>
            <p:nvPr/>
          </p:nvSpPr>
          <p:spPr>
            <a:xfrm>
              <a:off x="5776590" y="1746578"/>
              <a:ext cx="288000" cy="146122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ctr"/>
              <a:r>
                <a:rPr lang="en-US" sz="1000" b="1" dirty="0">
                  <a:solidFill>
                    <a:srgbClr val="002060"/>
                  </a:solidFill>
                </a:rPr>
                <a:t>Q2</a:t>
              </a:r>
              <a:endParaRPr lang="en-US" sz="1000" dirty="0">
                <a:solidFill>
                  <a:srgbClr val="002060"/>
                </a:solidFill>
              </a:endParaRPr>
            </a:p>
          </p:txBody>
        </p:sp>
        <p:sp>
          <p:nvSpPr>
            <p:cNvPr id="149" name="TextBox 148" title="Quarter Number">
              <a:extLst>
                <a:ext uri="{FF2B5EF4-FFF2-40B4-BE49-F238E27FC236}">
                  <a16:creationId xmlns:a16="http://schemas.microsoft.com/office/drawing/2014/main" id="{E27E141B-2044-32EF-A673-C102FBECD216}"/>
                </a:ext>
              </a:extLst>
            </p:cNvPr>
            <p:cNvSpPr txBox="1"/>
            <p:nvPr/>
          </p:nvSpPr>
          <p:spPr>
            <a:xfrm>
              <a:off x="6127232" y="1746578"/>
              <a:ext cx="288000" cy="146122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ctr"/>
              <a:r>
                <a:rPr lang="en-US" sz="1000" b="1" dirty="0">
                  <a:solidFill>
                    <a:srgbClr val="002060"/>
                  </a:solidFill>
                </a:rPr>
                <a:t>Q3</a:t>
              </a:r>
              <a:endParaRPr lang="en-US" sz="1000" dirty="0">
                <a:solidFill>
                  <a:srgbClr val="002060"/>
                </a:solidFill>
              </a:endParaRPr>
            </a:p>
          </p:txBody>
        </p:sp>
        <p:sp>
          <p:nvSpPr>
            <p:cNvPr id="150" name="TextBox 149" title="Quarter Number">
              <a:extLst>
                <a:ext uri="{FF2B5EF4-FFF2-40B4-BE49-F238E27FC236}">
                  <a16:creationId xmlns:a16="http://schemas.microsoft.com/office/drawing/2014/main" id="{CB6F0500-A5AA-1786-305E-56155A971493}"/>
                </a:ext>
              </a:extLst>
            </p:cNvPr>
            <p:cNvSpPr txBox="1"/>
            <p:nvPr/>
          </p:nvSpPr>
          <p:spPr>
            <a:xfrm>
              <a:off x="6489738" y="1746577"/>
              <a:ext cx="288000" cy="146122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ctr"/>
              <a:r>
                <a:rPr lang="en-US" sz="1000" b="1" dirty="0">
                  <a:solidFill>
                    <a:srgbClr val="002060"/>
                  </a:solidFill>
                </a:rPr>
                <a:t>Q4</a:t>
              </a:r>
              <a:endParaRPr lang="en-US" sz="1000" dirty="0">
                <a:solidFill>
                  <a:srgbClr val="002060"/>
                </a:solidFill>
              </a:endParaRPr>
            </a:p>
          </p:txBody>
        </p:sp>
        <p:sp>
          <p:nvSpPr>
            <p:cNvPr id="151" name="TextBox 150" title="Quarter Number">
              <a:extLst>
                <a:ext uri="{FF2B5EF4-FFF2-40B4-BE49-F238E27FC236}">
                  <a16:creationId xmlns:a16="http://schemas.microsoft.com/office/drawing/2014/main" id="{1A409C3D-191C-32AD-C007-46462C7EA8FB}"/>
                </a:ext>
              </a:extLst>
            </p:cNvPr>
            <p:cNvSpPr txBox="1"/>
            <p:nvPr/>
          </p:nvSpPr>
          <p:spPr>
            <a:xfrm>
              <a:off x="5555829" y="1332826"/>
              <a:ext cx="1080169" cy="359149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ctr"/>
              <a:r>
                <a:rPr lang="en-US" sz="2400" b="1" dirty="0">
                  <a:solidFill>
                    <a:srgbClr val="002060"/>
                  </a:solidFill>
                </a:rPr>
                <a:t>2021</a:t>
              </a:r>
              <a:endParaRPr lang="en-US" sz="2400" dirty="0">
                <a:solidFill>
                  <a:srgbClr val="002060"/>
                </a:solidFill>
              </a:endParaRPr>
            </a:p>
          </p:txBody>
        </p:sp>
      </p:grpSp>
      <p:grpSp>
        <p:nvGrpSpPr>
          <p:cNvPr id="52" name="Group 51">
            <a:extLst>
              <a:ext uri="{FF2B5EF4-FFF2-40B4-BE49-F238E27FC236}">
                <a16:creationId xmlns:a16="http://schemas.microsoft.com/office/drawing/2014/main" id="{A457DFD7-8A0E-3595-30C4-3AC64055274F}"/>
              </a:ext>
            </a:extLst>
          </p:cNvPr>
          <p:cNvGrpSpPr/>
          <p:nvPr/>
        </p:nvGrpSpPr>
        <p:grpSpPr>
          <a:xfrm>
            <a:off x="3756000" y="2851614"/>
            <a:ext cx="1800000" cy="725180"/>
            <a:chOff x="3756000" y="1271163"/>
            <a:chExt cx="1800000" cy="725180"/>
          </a:xfrm>
        </p:grpSpPr>
        <p:sp>
          <p:nvSpPr>
            <p:cNvPr id="35" name="Arrow: Right 34" title="Year Arrow">
              <a:extLst>
                <a:ext uri="{FF2B5EF4-FFF2-40B4-BE49-F238E27FC236}">
                  <a16:creationId xmlns:a16="http://schemas.microsoft.com/office/drawing/2014/main" id="{A5008668-D239-F771-78E8-BCE58BF0DBF6}"/>
                </a:ext>
              </a:extLst>
            </p:cNvPr>
            <p:cNvSpPr/>
            <p:nvPr/>
          </p:nvSpPr>
          <p:spPr>
            <a:xfrm>
              <a:off x="3756000" y="1271163"/>
              <a:ext cx="1800000" cy="725180"/>
            </a:xfrm>
            <a:prstGeom prst="rightArrow">
              <a:avLst>
                <a:gd name="adj1" fmla="val 100000"/>
                <a:gd name="adj2" fmla="val 50000"/>
              </a:avLst>
            </a:prstGeom>
            <a:gradFill flip="none" rotWithShape="1">
              <a:gsLst>
                <a:gs pos="0">
                  <a:schemeClr val="bg2">
                    <a:lumMod val="20000"/>
                    <a:lumOff val="80000"/>
                  </a:schemeClr>
                </a:gs>
                <a:gs pos="100000">
                  <a:schemeClr val="bg2">
                    <a:lumMod val="80000"/>
                    <a:lumOff val="20000"/>
                  </a:schemeClr>
                </a:gs>
              </a:gsLst>
              <a:lin ang="0" scaled="0"/>
              <a:tileRect/>
            </a:gradFill>
            <a:ln w="19050"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/>
            </a:p>
          </p:txBody>
        </p:sp>
        <p:sp>
          <p:nvSpPr>
            <p:cNvPr id="36" name="Oval 35" title="Quarter Background Cirlce">
              <a:extLst>
                <a:ext uri="{FF2B5EF4-FFF2-40B4-BE49-F238E27FC236}">
                  <a16:creationId xmlns:a16="http://schemas.microsoft.com/office/drawing/2014/main" id="{5F0CE188-E791-506E-31D6-65500BB8E9EA}"/>
                </a:ext>
              </a:extLst>
            </p:cNvPr>
            <p:cNvSpPr/>
            <p:nvPr/>
          </p:nvSpPr>
          <p:spPr>
            <a:xfrm>
              <a:off x="5083908" y="1720233"/>
              <a:ext cx="211582" cy="21310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7" name="Oval 36" title="Quarter Background Cirlce">
              <a:extLst>
                <a:ext uri="{FF2B5EF4-FFF2-40B4-BE49-F238E27FC236}">
                  <a16:creationId xmlns:a16="http://schemas.microsoft.com/office/drawing/2014/main" id="{C77181B1-94FA-E352-8CC9-4E4732F2C820}"/>
                </a:ext>
              </a:extLst>
            </p:cNvPr>
            <p:cNvSpPr/>
            <p:nvPr/>
          </p:nvSpPr>
          <p:spPr>
            <a:xfrm>
              <a:off x="4733437" y="1720233"/>
              <a:ext cx="211582" cy="21310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8" name="Oval 37" title="Quarter Background Cirlce">
              <a:extLst>
                <a:ext uri="{FF2B5EF4-FFF2-40B4-BE49-F238E27FC236}">
                  <a16:creationId xmlns:a16="http://schemas.microsoft.com/office/drawing/2014/main" id="{F8ECEA9A-C75D-CBC8-8E91-0C7C8BA99333}"/>
                </a:ext>
              </a:extLst>
            </p:cNvPr>
            <p:cNvSpPr/>
            <p:nvPr/>
          </p:nvSpPr>
          <p:spPr>
            <a:xfrm>
              <a:off x="4374172" y="1720233"/>
              <a:ext cx="211582" cy="21310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9" name="Oval 38" title="Quarter Background Cirlce">
              <a:extLst>
                <a:ext uri="{FF2B5EF4-FFF2-40B4-BE49-F238E27FC236}">
                  <a16:creationId xmlns:a16="http://schemas.microsoft.com/office/drawing/2014/main" id="{703EBDD0-03C3-9BFD-7047-474D49CE04C1}"/>
                </a:ext>
              </a:extLst>
            </p:cNvPr>
            <p:cNvSpPr/>
            <p:nvPr/>
          </p:nvSpPr>
          <p:spPr>
            <a:xfrm>
              <a:off x="4013224" y="1720233"/>
              <a:ext cx="211582" cy="21310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3" name="TextBox 42" title="Quarter Number">
              <a:extLst>
                <a:ext uri="{FF2B5EF4-FFF2-40B4-BE49-F238E27FC236}">
                  <a16:creationId xmlns:a16="http://schemas.microsoft.com/office/drawing/2014/main" id="{AB890F3F-96E7-0E20-6980-CD14491274A4}"/>
                </a:ext>
              </a:extLst>
            </p:cNvPr>
            <p:cNvSpPr txBox="1"/>
            <p:nvPr/>
          </p:nvSpPr>
          <p:spPr>
            <a:xfrm>
              <a:off x="3974091" y="1748328"/>
              <a:ext cx="288000" cy="145036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ctr"/>
              <a:r>
                <a:rPr lang="en-US" sz="1000" b="1" dirty="0">
                  <a:solidFill>
                    <a:srgbClr val="002060"/>
                  </a:solidFill>
                </a:rPr>
                <a:t>Q1</a:t>
              </a:r>
              <a:endParaRPr lang="en-US" sz="1000" dirty="0">
                <a:solidFill>
                  <a:srgbClr val="002060"/>
                </a:solidFill>
              </a:endParaRPr>
            </a:p>
          </p:txBody>
        </p:sp>
        <p:sp>
          <p:nvSpPr>
            <p:cNvPr id="44" name="TextBox 43" title="Quarter Number">
              <a:extLst>
                <a:ext uri="{FF2B5EF4-FFF2-40B4-BE49-F238E27FC236}">
                  <a16:creationId xmlns:a16="http://schemas.microsoft.com/office/drawing/2014/main" id="{8D61C25F-49D0-012A-211F-E1CF81A71F49}"/>
                </a:ext>
              </a:extLst>
            </p:cNvPr>
            <p:cNvSpPr txBox="1"/>
            <p:nvPr/>
          </p:nvSpPr>
          <p:spPr>
            <a:xfrm>
              <a:off x="4336590" y="1748328"/>
              <a:ext cx="288000" cy="145036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ctr"/>
              <a:r>
                <a:rPr lang="en-US" sz="1000" b="1" dirty="0">
                  <a:solidFill>
                    <a:srgbClr val="002060"/>
                  </a:solidFill>
                </a:rPr>
                <a:t>Q2</a:t>
              </a:r>
              <a:endParaRPr lang="en-US" sz="1000" dirty="0">
                <a:solidFill>
                  <a:srgbClr val="002060"/>
                </a:solidFill>
              </a:endParaRPr>
            </a:p>
          </p:txBody>
        </p:sp>
        <p:sp>
          <p:nvSpPr>
            <p:cNvPr id="45" name="TextBox 44" title="Quarter Number">
              <a:extLst>
                <a:ext uri="{FF2B5EF4-FFF2-40B4-BE49-F238E27FC236}">
                  <a16:creationId xmlns:a16="http://schemas.microsoft.com/office/drawing/2014/main" id="{D423FF12-E8B9-A890-B8A2-7CFE73F5C4E8}"/>
                </a:ext>
              </a:extLst>
            </p:cNvPr>
            <p:cNvSpPr txBox="1"/>
            <p:nvPr/>
          </p:nvSpPr>
          <p:spPr>
            <a:xfrm>
              <a:off x="4687232" y="1748328"/>
              <a:ext cx="288000" cy="145036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ctr"/>
              <a:r>
                <a:rPr lang="en-US" sz="1000" b="1" dirty="0">
                  <a:solidFill>
                    <a:srgbClr val="002060"/>
                  </a:solidFill>
                </a:rPr>
                <a:t>Q3</a:t>
              </a:r>
              <a:endParaRPr lang="en-US" sz="1000" dirty="0">
                <a:solidFill>
                  <a:srgbClr val="002060"/>
                </a:solidFill>
              </a:endParaRPr>
            </a:p>
          </p:txBody>
        </p:sp>
        <p:sp>
          <p:nvSpPr>
            <p:cNvPr id="46" name="TextBox 45" title="Quarter Number">
              <a:extLst>
                <a:ext uri="{FF2B5EF4-FFF2-40B4-BE49-F238E27FC236}">
                  <a16:creationId xmlns:a16="http://schemas.microsoft.com/office/drawing/2014/main" id="{004D1645-5DE2-37D2-08E6-0AA7C3F1C507}"/>
                </a:ext>
              </a:extLst>
            </p:cNvPr>
            <p:cNvSpPr txBox="1"/>
            <p:nvPr/>
          </p:nvSpPr>
          <p:spPr>
            <a:xfrm>
              <a:off x="5049738" y="1748328"/>
              <a:ext cx="288000" cy="145036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ctr"/>
              <a:r>
                <a:rPr lang="en-US" sz="1000" b="1" dirty="0">
                  <a:solidFill>
                    <a:srgbClr val="002060"/>
                  </a:solidFill>
                </a:rPr>
                <a:t>Q4</a:t>
              </a:r>
              <a:endParaRPr lang="en-US" sz="1000" dirty="0">
                <a:solidFill>
                  <a:srgbClr val="002060"/>
                </a:solidFill>
              </a:endParaRPr>
            </a:p>
          </p:txBody>
        </p:sp>
        <p:sp>
          <p:nvSpPr>
            <p:cNvPr id="136" name="TextBox 135" title="Quarter Number">
              <a:extLst>
                <a:ext uri="{FF2B5EF4-FFF2-40B4-BE49-F238E27FC236}">
                  <a16:creationId xmlns:a16="http://schemas.microsoft.com/office/drawing/2014/main" id="{F5E47840-2FAE-BCE9-015C-C4B53642337F}"/>
                </a:ext>
              </a:extLst>
            </p:cNvPr>
            <p:cNvSpPr txBox="1"/>
            <p:nvPr/>
          </p:nvSpPr>
          <p:spPr>
            <a:xfrm>
              <a:off x="4108841" y="1332823"/>
              <a:ext cx="1094147" cy="361305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ctr"/>
              <a:r>
                <a:rPr lang="en-US" sz="2400" b="1" dirty="0">
                  <a:solidFill>
                    <a:srgbClr val="002060"/>
                  </a:solidFill>
                </a:rPr>
                <a:t>2020</a:t>
              </a:r>
              <a:endParaRPr lang="en-US" sz="2400" dirty="0">
                <a:solidFill>
                  <a:srgbClr val="002060"/>
                </a:solidFill>
              </a:endParaRPr>
            </a:p>
          </p:txBody>
        </p:sp>
      </p:grpSp>
      <p:sp>
        <p:nvSpPr>
          <p:cNvPr id="78" name="Arrow: Right 77" title="Year Arrow">
            <a:extLst>
              <a:ext uri="{FF2B5EF4-FFF2-40B4-BE49-F238E27FC236}">
                <a16:creationId xmlns:a16="http://schemas.microsoft.com/office/drawing/2014/main" id="{DE584D6C-91F1-9D90-2B10-3BC15E2A5858}"/>
              </a:ext>
            </a:extLst>
          </p:cNvPr>
          <p:cNvSpPr/>
          <p:nvPr/>
        </p:nvSpPr>
        <p:spPr>
          <a:xfrm>
            <a:off x="2316000" y="2846290"/>
            <a:ext cx="1800000" cy="732304"/>
          </a:xfrm>
          <a:prstGeom prst="rightArrow">
            <a:avLst>
              <a:gd name="adj1" fmla="val 100000"/>
              <a:gd name="adj2" fmla="val 50000"/>
            </a:avLst>
          </a:prstGeom>
          <a:solidFill>
            <a:schemeClr val="bg1">
              <a:lumMod val="95000"/>
            </a:schemeClr>
          </a:solidFill>
          <a:ln w="1905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chemeClr val="accent2"/>
              </a:solidFill>
            </a:endParaRPr>
          </a:p>
        </p:txBody>
      </p:sp>
      <p:sp>
        <p:nvSpPr>
          <p:cNvPr id="90" name="TextBox 89" title="Quarter Number">
            <a:extLst>
              <a:ext uri="{FF2B5EF4-FFF2-40B4-BE49-F238E27FC236}">
                <a16:creationId xmlns:a16="http://schemas.microsoft.com/office/drawing/2014/main" id="{D66B5411-5C32-49A7-0E65-CC0688EB780E}"/>
              </a:ext>
            </a:extLst>
          </p:cNvPr>
          <p:cNvSpPr txBox="1"/>
          <p:nvPr/>
        </p:nvSpPr>
        <p:spPr>
          <a:xfrm>
            <a:off x="2675998" y="3138489"/>
            <a:ext cx="1086990" cy="374933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2400" b="1" dirty="0">
                <a:solidFill>
                  <a:schemeClr val="accent2"/>
                </a:solidFill>
              </a:rPr>
              <a:t>2019</a:t>
            </a:r>
            <a:endParaRPr lang="en-US" sz="2400" dirty="0">
              <a:solidFill>
                <a:schemeClr val="accent2"/>
              </a:solidFill>
            </a:endParaRPr>
          </a:p>
        </p:txBody>
      </p:sp>
      <p:sp>
        <p:nvSpPr>
          <p:cNvPr id="3" name="Arrow: Right 2" title="Year Arrow">
            <a:extLst>
              <a:ext uri="{FF2B5EF4-FFF2-40B4-BE49-F238E27FC236}">
                <a16:creationId xmlns:a16="http://schemas.microsoft.com/office/drawing/2014/main" id="{202DE780-B601-1BE9-92B5-1E89650D6031}"/>
              </a:ext>
            </a:extLst>
          </p:cNvPr>
          <p:cNvSpPr/>
          <p:nvPr/>
        </p:nvSpPr>
        <p:spPr>
          <a:xfrm>
            <a:off x="876000" y="2846290"/>
            <a:ext cx="1800000" cy="732304"/>
          </a:xfrm>
          <a:prstGeom prst="rightArrow">
            <a:avLst>
              <a:gd name="adj1" fmla="val 100000"/>
              <a:gd name="adj2" fmla="val 50000"/>
            </a:avLst>
          </a:prstGeom>
          <a:solidFill>
            <a:schemeClr val="bg1">
              <a:lumMod val="95000"/>
            </a:schemeClr>
          </a:solidFill>
          <a:ln w="1905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chemeClr val="accent2"/>
              </a:solidFill>
            </a:endParaRPr>
          </a:p>
        </p:txBody>
      </p:sp>
      <p:sp>
        <p:nvSpPr>
          <p:cNvPr id="15" name="TextBox 14" title="Quarter Number">
            <a:extLst>
              <a:ext uri="{FF2B5EF4-FFF2-40B4-BE49-F238E27FC236}">
                <a16:creationId xmlns:a16="http://schemas.microsoft.com/office/drawing/2014/main" id="{62274702-DABB-1EB9-8284-25D67639531B}"/>
              </a:ext>
            </a:extLst>
          </p:cNvPr>
          <p:cNvSpPr txBox="1"/>
          <p:nvPr/>
        </p:nvSpPr>
        <p:spPr>
          <a:xfrm>
            <a:off x="1294544" y="3138489"/>
            <a:ext cx="989482" cy="374933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2400" b="1" dirty="0">
                <a:solidFill>
                  <a:schemeClr val="accent2"/>
                </a:solidFill>
              </a:rPr>
              <a:t>2018</a:t>
            </a:r>
            <a:endParaRPr lang="en-US" sz="2400" dirty="0">
              <a:solidFill>
                <a:schemeClr val="accent2"/>
              </a:solidFill>
            </a:endParaRPr>
          </a:p>
        </p:txBody>
      </p:sp>
      <p:sp>
        <p:nvSpPr>
          <p:cNvPr id="17" name="Title 16">
            <a:extLst>
              <a:ext uri="{FF2B5EF4-FFF2-40B4-BE49-F238E27FC236}">
                <a16:creationId xmlns:a16="http://schemas.microsoft.com/office/drawing/2014/main" id="{FBDA480B-21A5-F52D-D143-4597A7D3DF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(2) Implementation: design, technical details, progress so far</a:t>
            </a:r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699799FB-AD9F-DE0A-6697-9B3BC9834CC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40002" y="5650568"/>
            <a:ext cx="11721599" cy="732304"/>
          </a:xfrm>
        </p:spPr>
        <p:txBody>
          <a:bodyPr/>
          <a:lstStyle/>
          <a:p>
            <a:r>
              <a:rPr lang="en-US" sz="1800" i="1" dirty="0">
                <a:solidFill>
                  <a:srgbClr val="FF0000"/>
                </a:solidFill>
                <a:highlight>
                  <a:srgbClr val="FFFF00"/>
                </a:highlight>
              </a:rPr>
              <a:t>Disclaimer - again! Above and in the rest of this talk I focus on the CUDA/C++ implementation</a:t>
            </a:r>
          </a:p>
          <a:p>
            <a:endParaRPr lang="en-US" dirty="0"/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1081C5B8-A83B-4E7A-8F97-38ED300CC2E5}"/>
              </a:ext>
            </a:extLst>
          </p:cNvPr>
          <p:cNvCxnSpPr>
            <a:cxnSpLocks/>
          </p:cNvCxnSpPr>
          <p:nvPr/>
        </p:nvCxnSpPr>
        <p:spPr>
          <a:xfrm>
            <a:off x="876000" y="3576793"/>
            <a:ext cx="10073848" cy="1801"/>
          </a:xfrm>
          <a:prstGeom prst="line">
            <a:avLst/>
          </a:prstGeom>
          <a:ln w="38100">
            <a:solidFill>
              <a:srgbClr val="0033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14F45138-A116-216D-42A1-3C06F80CA7F9}"/>
              </a:ext>
            </a:extLst>
          </p:cNvPr>
          <p:cNvCxnSpPr>
            <a:cxnSpLocks/>
          </p:cNvCxnSpPr>
          <p:nvPr/>
        </p:nvCxnSpPr>
        <p:spPr>
          <a:xfrm>
            <a:off x="864278" y="2837607"/>
            <a:ext cx="10073848" cy="1801"/>
          </a:xfrm>
          <a:prstGeom prst="line">
            <a:avLst/>
          </a:prstGeom>
          <a:ln w="38100">
            <a:solidFill>
              <a:srgbClr val="0033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 title="Q lines">
            <a:extLst>
              <a:ext uri="{FF2B5EF4-FFF2-40B4-BE49-F238E27FC236}">
                <a16:creationId xmlns:a16="http://schemas.microsoft.com/office/drawing/2014/main" id="{E197D69C-0DFF-2A1B-457B-173E2211227B}"/>
              </a:ext>
            </a:extLst>
          </p:cNvPr>
          <p:cNvCxnSpPr>
            <a:cxnSpLocks/>
            <a:stCxn id="43" idx="1"/>
            <a:endCxn id="26" idx="0"/>
          </p:cNvCxnSpPr>
          <p:nvPr/>
        </p:nvCxnSpPr>
        <p:spPr>
          <a:xfrm flipH="1">
            <a:off x="1540422" y="3401297"/>
            <a:ext cx="2433669" cy="513580"/>
          </a:xfrm>
          <a:prstGeom prst="line">
            <a:avLst/>
          </a:prstGeom>
          <a:ln w="15875" cmpd="sng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 title="Q lines">
            <a:extLst>
              <a:ext uri="{FF2B5EF4-FFF2-40B4-BE49-F238E27FC236}">
                <a16:creationId xmlns:a16="http://schemas.microsoft.com/office/drawing/2014/main" id="{8BBC8BA4-2203-0FDF-F28F-E307F97374B3}"/>
              </a:ext>
            </a:extLst>
          </p:cNvPr>
          <p:cNvCxnSpPr>
            <a:cxnSpLocks/>
            <a:stCxn id="46" idx="2"/>
            <a:endCxn id="27" idx="0"/>
          </p:cNvCxnSpPr>
          <p:nvPr/>
        </p:nvCxnSpPr>
        <p:spPr>
          <a:xfrm flipH="1">
            <a:off x="2753193" y="3473815"/>
            <a:ext cx="2440545" cy="1333456"/>
          </a:xfrm>
          <a:prstGeom prst="line">
            <a:avLst/>
          </a:prstGeom>
          <a:ln cmpd="sng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832831A6-828F-9301-60BE-86D6D6C00171}"/>
                  </a:ext>
                </a:extLst>
              </p:cNvPr>
              <p:cNvSpPr txBox="1"/>
              <p:nvPr/>
            </p:nvSpPr>
            <p:spPr>
              <a:xfrm>
                <a:off x="251149" y="3914877"/>
                <a:ext cx="2578546" cy="73866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>
                    <a:solidFill>
                      <a:schemeClr val="bg2"/>
                    </a:solidFill>
                    <a:latin typeface="+mn-lt"/>
                  </a:rPr>
                  <a:t>Feb 2020: project starts </a:t>
                </a:r>
              </a:p>
              <a:p>
                <a:pPr algn="ctr"/>
                <a:r>
                  <a:rPr lang="en-US" dirty="0">
                    <a:solidFill>
                      <a:schemeClr val="bg2"/>
                    </a:solidFill>
                    <a:latin typeface="+mn-lt"/>
                  </a:rPr>
                  <a:t>CUDA and (scalar) C++ </a:t>
                </a:r>
              </a:p>
              <a:p>
                <a:pPr algn="ctr"/>
                <a:r>
                  <a:rPr lang="en-US" dirty="0">
                    <a:solidFill>
                      <a:schemeClr val="bg2"/>
                    </a:solidFill>
                    <a:latin typeface="+mn-lt"/>
                  </a:rPr>
                  <a:t>standalone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400" i="1" dirty="0" smtClean="0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1400" i="0" dirty="0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</a:rPr>
                          <m:t>e</m:t>
                        </m:r>
                      </m:e>
                      <m:sup>
                        <m:r>
                          <a:rPr lang="en-US" sz="1400" i="0" dirty="0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lang="en-US" sz="1400" i="1" dirty="0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1400" i="0" dirty="0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</a:rPr>
                          <m:t>e</m:t>
                        </m:r>
                      </m:e>
                      <m:sup>
                        <m:r>
                          <a:rPr lang="en-US" sz="1400" i="0" dirty="0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US" sz="1400" dirty="0">
                    <a:solidFill>
                      <a:schemeClr val="bg2"/>
                    </a:solidFill>
                    <a:latin typeface="+mn-lt"/>
                    <a:sym typeface="Symbol" panose="05050102010706020507" pitchFamily="18" charset="2"/>
                  </a:rPr>
                  <a:t>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400" i="1" dirty="0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400" i="0" dirty="0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  <m:t></m:t>
                        </m:r>
                      </m:e>
                      <m:sup>
                        <m:r>
                          <a:rPr lang="en-US" sz="1400" i="0" dirty="0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lang="en-US" sz="1400" i="1" dirty="0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400" i="0" dirty="0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  <m:t></m:t>
                        </m:r>
                      </m:e>
                      <m:sup>
                        <m:r>
                          <a:rPr lang="en-US" sz="1400" i="0" dirty="0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  <m:t>−</m:t>
                        </m:r>
                      </m:sup>
                    </m:sSup>
                  </m:oMath>
                </a14:m>
                <a:endParaRPr lang="en-US" dirty="0">
                  <a:solidFill>
                    <a:schemeClr val="bg2"/>
                  </a:solidFill>
                  <a:latin typeface="+mn-lt"/>
                </a:endParaRPr>
              </a:p>
            </p:txBody>
          </p:sp>
        </mc:Choice>
        <mc:Fallback xmlns="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832831A6-828F-9301-60BE-86D6D6C0017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1149" y="3914877"/>
                <a:ext cx="2578546" cy="738664"/>
              </a:xfrm>
              <a:prstGeom prst="rect">
                <a:avLst/>
              </a:prstGeom>
              <a:blipFill>
                <a:blip r:embed="rId2"/>
                <a:stretch>
                  <a:fillRect t="-1653" b="-826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7" name="TextBox 26">
            <a:extLst>
              <a:ext uri="{FF2B5EF4-FFF2-40B4-BE49-F238E27FC236}">
                <a16:creationId xmlns:a16="http://schemas.microsoft.com/office/drawing/2014/main" id="{5E045634-097B-EA82-9FCA-32114CE2241A}"/>
              </a:ext>
            </a:extLst>
          </p:cNvPr>
          <p:cNvSpPr txBox="1"/>
          <p:nvPr/>
        </p:nvSpPr>
        <p:spPr>
          <a:xfrm>
            <a:off x="1001067" y="4807271"/>
            <a:ext cx="350425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/>
                </a:solidFill>
              </a:rPr>
              <a:t>Dec 2020: </a:t>
            </a:r>
            <a:r>
              <a:rPr lang="en-US" b="1" u="sng" dirty="0">
                <a:solidFill>
                  <a:schemeClr val="bg2"/>
                </a:solidFill>
              </a:rPr>
              <a:t>C++ vectorization</a:t>
            </a:r>
          </a:p>
        </p:txBody>
      </p:sp>
      <p:cxnSp>
        <p:nvCxnSpPr>
          <p:cNvPr id="53" name="Straight Connector 52" title="Q lines">
            <a:extLst>
              <a:ext uri="{FF2B5EF4-FFF2-40B4-BE49-F238E27FC236}">
                <a16:creationId xmlns:a16="http://schemas.microsoft.com/office/drawing/2014/main" id="{237701F3-638F-BD9F-2A6D-DEB1CB16D51B}"/>
              </a:ext>
            </a:extLst>
          </p:cNvPr>
          <p:cNvCxnSpPr>
            <a:cxnSpLocks/>
            <a:stCxn id="148" idx="2"/>
            <a:endCxn id="56" idx="0"/>
          </p:cNvCxnSpPr>
          <p:nvPr/>
        </p:nvCxnSpPr>
        <p:spPr>
          <a:xfrm flipH="1">
            <a:off x="5270931" y="3473151"/>
            <a:ext cx="649659" cy="657170"/>
          </a:xfrm>
          <a:prstGeom prst="line">
            <a:avLst/>
          </a:prstGeom>
          <a:ln cmpd="sng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56" name="TextBox 55">
                <a:extLst>
                  <a:ext uri="{FF2B5EF4-FFF2-40B4-BE49-F238E27FC236}">
                    <a16:creationId xmlns:a16="http://schemas.microsoft.com/office/drawing/2014/main" id="{E571AC01-3B9D-A982-A249-4F175EF164A4}"/>
                  </a:ext>
                </a:extLst>
              </p:cNvPr>
              <p:cNvSpPr txBox="1"/>
              <p:nvPr/>
            </p:nvSpPr>
            <p:spPr>
              <a:xfrm>
                <a:off x="3529356" y="4130321"/>
                <a:ext cx="3483150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>
                    <a:solidFill>
                      <a:schemeClr val="bg2"/>
                    </a:solidFill>
                  </a:rPr>
                  <a:t>Jun 2021 vCHEP:</a:t>
                </a:r>
              </a:p>
              <a:p>
                <a:pPr algn="ctr"/>
                <a:r>
                  <a:rPr lang="en-US" dirty="0">
                    <a:solidFill>
                      <a:schemeClr val="bg2"/>
                    </a:solidFill>
                  </a:rPr>
                  <a:t>CUDA/C++ standalone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400" i="1" dirty="0" smtClean="0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1400" i="0" dirty="0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</a:rPr>
                          <m:t>e</m:t>
                        </m:r>
                      </m:e>
                      <m:sup>
                        <m:r>
                          <a:rPr lang="en-US" sz="1400" i="0" dirty="0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lang="en-US" sz="1400" i="1" dirty="0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1400" i="0" dirty="0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</a:rPr>
                          <m:t>e</m:t>
                        </m:r>
                      </m:e>
                      <m:sup>
                        <m:r>
                          <a:rPr lang="en-US" sz="1400" i="0" dirty="0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US" sz="1400" dirty="0">
                    <a:solidFill>
                      <a:schemeClr val="bg2"/>
                    </a:solidFill>
                    <a:latin typeface="+mn-lt"/>
                    <a:sym typeface="Symbol" panose="05050102010706020507" pitchFamily="18" charset="2"/>
                  </a:rPr>
                  <a:t>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400" i="1" dirty="0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400" i="0" dirty="0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  <m:t></m:t>
                        </m:r>
                      </m:e>
                      <m:sup>
                        <m:r>
                          <a:rPr lang="en-US" sz="1400" i="0" dirty="0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lang="en-US" sz="1400" i="1" dirty="0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400" i="0" dirty="0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  <m:t></m:t>
                        </m:r>
                      </m:e>
                      <m:sup>
                        <m:r>
                          <a:rPr lang="en-US" sz="1400" i="0" dirty="0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US" dirty="0">
                    <a:solidFill>
                      <a:schemeClr val="bg2"/>
                    </a:solidFill>
                  </a:rPr>
                  <a:t> </a:t>
                </a:r>
              </a:p>
            </p:txBody>
          </p:sp>
        </mc:Choice>
        <mc:Fallback>
          <p:sp>
            <p:nvSpPr>
              <p:cNvPr id="56" name="TextBox 55">
                <a:extLst>
                  <a:ext uri="{FF2B5EF4-FFF2-40B4-BE49-F238E27FC236}">
                    <a16:creationId xmlns:a16="http://schemas.microsoft.com/office/drawing/2014/main" id="{E571AC01-3B9D-A982-A249-4F175EF164A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29356" y="4130321"/>
                <a:ext cx="3483150" cy="523220"/>
              </a:xfrm>
              <a:prstGeom prst="rect">
                <a:avLst/>
              </a:prstGeom>
              <a:blipFill>
                <a:blip r:embed="rId3"/>
                <a:stretch>
                  <a:fillRect t="-2353" b="-1176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01" name="Group 100">
            <a:extLst>
              <a:ext uri="{FF2B5EF4-FFF2-40B4-BE49-F238E27FC236}">
                <a16:creationId xmlns:a16="http://schemas.microsoft.com/office/drawing/2014/main" id="{26A8EFE5-7B4E-6DB4-894D-12D63ECE75E6}"/>
              </a:ext>
            </a:extLst>
          </p:cNvPr>
          <p:cNvGrpSpPr>
            <a:grpSpLocks noChangeAspect="1"/>
          </p:cNvGrpSpPr>
          <p:nvPr/>
        </p:nvGrpSpPr>
        <p:grpSpPr>
          <a:xfrm>
            <a:off x="6962646" y="3843180"/>
            <a:ext cx="4472227" cy="1609354"/>
            <a:chOff x="7767587" y="2213810"/>
            <a:chExt cx="4472227" cy="1609354"/>
          </a:xfrm>
        </p:grpSpPr>
        <p:pic>
          <p:nvPicPr>
            <p:cNvPr id="102" name="Picture 101">
              <a:extLst>
                <a:ext uri="{FF2B5EF4-FFF2-40B4-BE49-F238E27FC236}">
                  <a16:creationId xmlns:a16="http://schemas.microsoft.com/office/drawing/2014/main" id="{AA61FF30-573E-4267-C078-A311B3E209A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767587" y="2213810"/>
              <a:ext cx="4401463" cy="1332021"/>
            </a:xfrm>
            <a:prstGeom prst="rect">
              <a:avLst/>
            </a:prstGeom>
            <a:ln>
              <a:solidFill>
                <a:srgbClr val="000000"/>
              </a:solidFill>
            </a:ln>
          </p:spPr>
        </p:pic>
        <p:sp>
          <p:nvSpPr>
            <p:cNvPr id="103" name="TextBox 102">
              <a:extLst>
                <a:ext uri="{FF2B5EF4-FFF2-40B4-BE49-F238E27FC236}">
                  <a16:creationId xmlns:a16="http://schemas.microsoft.com/office/drawing/2014/main" id="{63E60B6F-4D3F-B6A2-B5A8-6C31CF7D8F31}"/>
                </a:ext>
              </a:extLst>
            </p:cNvPr>
            <p:cNvSpPr txBox="1"/>
            <p:nvPr/>
          </p:nvSpPr>
          <p:spPr>
            <a:xfrm>
              <a:off x="8816742" y="3546165"/>
              <a:ext cx="342307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i="1" dirty="0">
                  <a:hlinkClick r:id="rId5"/>
                </a:rPr>
                <a:t> https://doi.org/10.1051/epjconf/202125103045</a:t>
              </a:r>
              <a:endParaRPr lang="en-US" sz="1200" i="1" dirty="0"/>
            </a:p>
          </p:txBody>
        </p:sp>
      </p:grpSp>
      <p:grpSp>
        <p:nvGrpSpPr>
          <p:cNvPr id="104" name="Group 103">
            <a:extLst>
              <a:ext uri="{FF2B5EF4-FFF2-40B4-BE49-F238E27FC236}">
                <a16:creationId xmlns:a16="http://schemas.microsoft.com/office/drawing/2014/main" id="{6BB257F0-D690-B32C-8319-80D55A216859}"/>
              </a:ext>
            </a:extLst>
          </p:cNvPr>
          <p:cNvGrpSpPr>
            <a:grpSpLocks noChangeAspect="1"/>
          </p:cNvGrpSpPr>
          <p:nvPr/>
        </p:nvGrpSpPr>
        <p:grpSpPr>
          <a:xfrm>
            <a:off x="421516" y="928667"/>
            <a:ext cx="2751034" cy="1686870"/>
            <a:chOff x="6400800" y="3342781"/>
            <a:chExt cx="2751034" cy="1686870"/>
          </a:xfrm>
        </p:grpSpPr>
        <p:pic>
          <p:nvPicPr>
            <p:cNvPr id="105" name="Picture 104">
              <a:extLst>
                <a:ext uri="{FF2B5EF4-FFF2-40B4-BE49-F238E27FC236}">
                  <a16:creationId xmlns:a16="http://schemas.microsoft.com/office/drawing/2014/main" id="{6AC7323E-BAC2-DC80-86A8-57B2BE7E53CF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6400800" y="3342781"/>
              <a:ext cx="2620227" cy="1405416"/>
            </a:xfrm>
            <a:prstGeom prst="rect">
              <a:avLst/>
            </a:prstGeom>
            <a:ln>
              <a:solidFill>
                <a:srgbClr val="000000"/>
              </a:solidFill>
            </a:ln>
          </p:spPr>
        </p:pic>
        <p:sp>
          <p:nvSpPr>
            <p:cNvPr id="121" name="TextBox 120">
              <a:extLst>
                <a:ext uri="{FF2B5EF4-FFF2-40B4-BE49-F238E27FC236}">
                  <a16:creationId xmlns:a16="http://schemas.microsoft.com/office/drawing/2014/main" id="{B5FA36E4-0374-1347-E713-19DA890B5A68}"/>
                </a:ext>
              </a:extLst>
            </p:cNvPr>
            <p:cNvSpPr txBox="1"/>
            <p:nvPr/>
          </p:nvSpPr>
          <p:spPr>
            <a:xfrm>
              <a:off x="6531607" y="4752652"/>
              <a:ext cx="262022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i="1" dirty="0">
                  <a:hlinkClick r:id="rId7"/>
                </a:rPr>
                <a:t>https://doi.org/10.22323/1.414.0212</a:t>
              </a:r>
              <a:endParaRPr lang="en-US" sz="1200" i="1" dirty="0"/>
            </a:p>
          </p:txBody>
        </p:sp>
        <p:sp>
          <p:nvSpPr>
            <p:cNvPr id="122" name="TextBox 121">
              <a:extLst>
                <a:ext uri="{FF2B5EF4-FFF2-40B4-BE49-F238E27FC236}">
                  <a16:creationId xmlns:a16="http://schemas.microsoft.com/office/drawing/2014/main" id="{DF9CF431-9D0E-A557-62F5-EE5CC859778C}"/>
                </a:ext>
              </a:extLst>
            </p:cNvPr>
            <p:cNvSpPr txBox="1"/>
            <p:nvPr/>
          </p:nvSpPr>
          <p:spPr>
            <a:xfrm>
              <a:off x="7005455" y="3659407"/>
              <a:ext cx="205980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latin typeface="Courier New" panose="02070309020205020404" pitchFamily="49" charset="0"/>
                  <a:cs typeface="Courier New" panose="02070309020205020404" pitchFamily="49" charset="0"/>
                </a:rPr>
                <a:t>PoS(ICHEP2022)212</a:t>
              </a:r>
            </a:p>
          </p:txBody>
        </p:sp>
      </p:grpSp>
      <p:cxnSp>
        <p:nvCxnSpPr>
          <p:cNvPr id="124" name="Straight Connector 123" title="Q lines">
            <a:extLst>
              <a:ext uri="{FF2B5EF4-FFF2-40B4-BE49-F238E27FC236}">
                <a16:creationId xmlns:a16="http://schemas.microsoft.com/office/drawing/2014/main" id="{D059CE25-F8A4-5466-E289-A39C0DE62C89}"/>
              </a:ext>
            </a:extLst>
          </p:cNvPr>
          <p:cNvCxnSpPr>
            <a:cxnSpLocks/>
            <a:stCxn id="150" idx="0"/>
            <a:endCxn id="127" idx="2"/>
          </p:cNvCxnSpPr>
          <p:nvPr/>
        </p:nvCxnSpPr>
        <p:spPr>
          <a:xfrm flipH="1" flipV="1">
            <a:off x="4660437" y="2735098"/>
            <a:ext cx="1973301" cy="591930"/>
          </a:xfrm>
          <a:prstGeom prst="line">
            <a:avLst/>
          </a:prstGeom>
          <a:ln cmpd="sng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27" name="TextBox 126">
                <a:extLst>
                  <a:ext uri="{FF2B5EF4-FFF2-40B4-BE49-F238E27FC236}">
                    <a16:creationId xmlns:a16="http://schemas.microsoft.com/office/drawing/2014/main" id="{DD2AEF5D-3819-6081-8E6C-1717C4DDE3C1}"/>
                  </a:ext>
                </a:extLst>
              </p:cNvPr>
              <p:cNvSpPr txBox="1"/>
              <p:nvPr/>
            </p:nvSpPr>
            <p:spPr>
              <a:xfrm>
                <a:off x="3295120" y="2211878"/>
                <a:ext cx="2730634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>
                    <a:solidFill>
                      <a:schemeClr val="tx1"/>
                    </a:solidFill>
                    <a:latin typeface="+mn-lt"/>
                  </a:rPr>
                  <a:t>Oct 2021: </a:t>
                </a:r>
                <a:r>
                  <a:rPr lang="en-US" b="1" u="sng" dirty="0">
                    <a:solidFill>
                      <a:schemeClr val="tx1"/>
                    </a:solidFill>
                    <a:latin typeface="+mn-lt"/>
                  </a:rPr>
                  <a:t>full code generation </a:t>
                </a:r>
              </a:p>
              <a:p>
                <a:pPr algn="ctr"/>
                <a:r>
                  <a:rPr lang="en-US" dirty="0">
                    <a:solidFill>
                      <a:schemeClr val="tx1"/>
                    </a:solidFill>
                    <a:latin typeface="+mn-lt"/>
                  </a:rPr>
                  <a:t>CUDA/C++ standalone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gg</m:t>
                    </m:r>
                  </m:oMath>
                </a14:m>
                <a:r>
                  <a:rPr lang="en-US" dirty="0">
                    <a:solidFill>
                      <a:schemeClr val="tx1"/>
                    </a:solidFill>
                    <a:latin typeface="+mn-lt"/>
                    <a:sym typeface="Symbol" panose="05050102010706020507" pitchFamily="18" charset="2"/>
                  </a:rPr>
                  <a:t>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t</m:t>
                    </m:r>
                    <m:acc>
                      <m:accPr>
                        <m:chr m:val="̅"/>
                        <m:ctrlPr>
                          <a:rPr lang="en-US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en-US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t</m:t>
                        </m:r>
                      </m:e>
                    </m:acc>
                    <m:r>
                      <m:rPr>
                        <m:sty m:val="p"/>
                      </m:rPr>
                      <a:rPr lang="en-US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gg</m:t>
                    </m:r>
                  </m:oMath>
                </a14:m>
                <a:endParaRPr lang="en-US" dirty="0">
                  <a:solidFill>
                    <a:schemeClr val="tx1"/>
                  </a:solidFill>
                  <a:latin typeface="+mn-lt"/>
                </a:endParaRPr>
              </a:p>
            </p:txBody>
          </p:sp>
        </mc:Choice>
        <mc:Fallback xmlns="">
          <p:sp>
            <p:nvSpPr>
              <p:cNvPr id="127" name="TextBox 126">
                <a:extLst>
                  <a:ext uri="{FF2B5EF4-FFF2-40B4-BE49-F238E27FC236}">
                    <a16:creationId xmlns:a16="http://schemas.microsoft.com/office/drawing/2014/main" id="{DD2AEF5D-3819-6081-8E6C-1717C4DDE3C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95120" y="2211878"/>
                <a:ext cx="2730634" cy="523220"/>
              </a:xfrm>
              <a:prstGeom prst="rect">
                <a:avLst/>
              </a:prstGeom>
              <a:blipFill>
                <a:blip r:embed="rId8"/>
                <a:stretch>
                  <a:fillRect t="-2326" r="-1790" b="-1046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71" name="TextBox 170">
                <a:extLst>
                  <a:ext uri="{FF2B5EF4-FFF2-40B4-BE49-F238E27FC236}">
                    <a16:creationId xmlns:a16="http://schemas.microsoft.com/office/drawing/2014/main" id="{6618570A-62D2-AAE0-17E3-D23E7F00AD8A}"/>
                  </a:ext>
                </a:extLst>
              </p:cNvPr>
              <p:cNvSpPr txBox="1"/>
              <p:nvPr/>
            </p:nvSpPr>
            <p:spPr>
              <a:xfrm>
                <a:off x="3702370" y="1044514"/>
                <a:ext cx="2917463" cy="73866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>
                    <a:solidFill>
                      <a:schemeClr val="bg2"/>
                    </a:solidFill>
                  </a:rPr>
                  <a:t>Jul 2022 ICHEP:</a:t>
                </a:r>
              </a:p>
              <a:p>
                <a:pPr algn="ctr"/>
                <a:r>
                  <a:rPr lang="en-US" dirty="0">
                    <a:solidFill>
                      <a:schemeClr val="bg2"/>
                    </a:solidFill>
                  </a:rPr>
                  <a:t>CUDA/C++ </a:t>
                </a:r>
                <a:r>
                  <a:rPr lang="en-US" b="1" u="sng" dirty="0">
                    <a:solidFill>
                      <a:schemeClr val="bg2"/>
                    </a:solidFill>
                  </a:rPr>
                  <a:t>madevent</a:t>
                </a:r>
                <a:r>
                  <a:rPr lang="en-US" dirty="0">
                    <a:solidFill>
                      <a:schemeClr val="bg2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gg</m:t>
                    </m:r>
                  </m:oMath>
                </a14:m>
                <a:r>
                  <a:rPr lang="en-US" dirty="0">
                    <a:solidFill>
                      <a:schemeClr val="tx1"/>
                    </a:solidFill>
                    <a:sym typeface="Symbol" panose="05050102010706020507" pitchFamily="18" charset="2"/>
                  </a:rPr>
                  <a:t>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t</m:t>
                    </m:r>
                    <m:acc>
                      <m:accPr>
                        <m:chr m:val="̅"/>
                        <m:ctrlPr>
                          <a:rPr lang="en-US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en-US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t</m:t>
                        </m:r>
                      </m:e>
                    </m:acc>
                    <m:r>
                      <m:rPr>
                        <m:sty m:val="p"/>
                      </m:rPr>
                      <a:rPr lang="en-US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gg</m:t>
                    </m:r>
                  </m:oMath>
                </a14:m>
                <a:endParaRPr lang="en-US" dirty="0">
                  <a:solidFill>
                    <a:schemeClr val="bg2"/>
                  </a:solidFill>
                </a:endParaRPr>
              </a:p>
              <a:p>
                <a:pPr algn="ctr"/>
                <a:r>
                  <a:rPr lang="en-US" dirty="0">
                    <a:solidFill>
                      <a:schemeClr val="bg2"/>
                    </a:solidFill>
                  </a:rPr>
                  <a:t>Kokkos/SYCL standalone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gg</m:t>
                    </m:r>
                  </m:oMath>
                </a14:m>
                <a:r>
                  <a:rPr lang="en-US" dirty="0">
                    <a:solidFill>
                      <a:schemeClr val="tx1"/>
                    </a:solidFill>
                    <a:sym typeface="Symbol" panose="05050102010706020507" pitchFamily="18" charset="2"/>
                  </a:rPr>
                  <a:t>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t</m:t>
                    </m:r>
                    <m:acc>
                      <m:accPr>
                        <m:chr m:val="̅"/>
                        <m:ctrlPr>
                          <a:rPr lang="en-US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en-US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t</m:t>
                        </m:r>
                      </m:e>
                    </m:acc>
                    <m:r>
                      <m:rPr>
                        <m:sty m:val="p"/>
                      </m:rPr>
                      <a:rPr lang="en-US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gg</m:t>
                    </m:r>
                  </m:oMath>
                </a14:m>
                <a:endParaRPr lang="en-US" dirty="0">
                  <a:solidFill>
                    <a:schemeClr val="bg2"/>
                  </a:solidFill>
                </a:endParaRPr>
              </a:p>
            </p:txBody>
          </p:sp>
        </mc:Choice>
        <mc:Fallback>
          <p:sp>
            <p:nvSpPr>
              <p:cNvPr id="171" name="TextBox 170">
                <a:extLst>
                  <a:ext uri="{FF2B5EF4-FFF2-40B4-BE49-F238E27FC236}">
                    <a16:creationId xmlns:a16="http://schemas.microsoft.com/office/drawing/2014/main" id="{6618570A-62D2-AAE0-17E3-D23E7F00AD8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02370" y="1044514"/>
                <a:ext cx="2917463" cy="738664"/>
              </a:xfrm>
              <a:prstGeom prst="rect">
                <a:avLst/>
              </a:prstGeom>
              <a:blipFill>
                <a:blip r:embed="rId9"/>
                <a:stretch>
                  <a:fillRect l="-209" t="-820" r="-1044" b="-737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75" name="Straight Connector 174" title="Q lines">
            <a:extLst>
              <a:ext uri="{FF2B5EF4-FFF2-40B4-BE49-F238E27FC236}">
                <a16:creationId xmlns:a16="http://schemas.microsoft.com/office/drawing/2014/main" id="{95ABCCFF-0365-C1FF-32C4-F4E1BAAF8493}"/>
              </a:ext>
            </a:extLst>
          </p:cNvPr>
          <p:cNvCxnSpPr>
            <a:cxnSpLocks/>
            <a:stCxn id="164" idx="0"/>
            <a:endCxn id="171" idx="2"/>
          </p:cNvCxnSpPr>
          <p:nvPr/>
        </p:nvCxnSpPr>
        <p:spPr>
          <a:xfrm flipH="1" flipV="1">
            <a:off x="5161102" y="1783178"/>
            <a:ext cx="2550130" cy="1545601"/>
          </a:xfrm>
          <a:prstGeom prst="line">
            <a:avLst/>
          </a:prstGeom>
          <a:ln cmpd="sng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Oval 5" title="Quarter Background Cirlce">
            <a:extLst>
              <a:ext uri="{FF2B5EF4-FFF2-40B4-BE49-F238E27FC236}">
                <a16:creationId xmlns:a16="http://schemas.microsoft.com/office/drawing/2014/main" id="{3702214F-FAF3-47A4-06C3-25F2D3BB564B}"/>
              </a:ext>
            </a:extLst>
          </p:cNvPr>
          <p:cNvSpPr/>
          <p:nvPr/>
        </p:nvSpPr>
        <p:spPr>
          <a:xfrm>
            <a:off x="8333224" y="2896762"/>
            <a:ext cx="211582" cy="215198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7" name="Straight Connector 6" title="Q lines">
            <a:extLst>
              <a:ext uri="{FF2B5EF4-FFF2-40B4-BE49-F238E27FC236}">
                <a16:creationId xmlns:a16="http://schemas.microsoft.com/office/drawing/2014/main" id="{7F3534F4-7B94-B573-307A-2E0A44B2097E}"/>
              </a:ext>
            </a:extLst>
          </p:cNvPr>
          <p:cNvCxnSpPr>
            <a:cxnSpLocks/>
            <a:stCxn id="10" idx="2"/>
            <a:endCxn id="8" idx="0"/>
          </p:cNvCxnSpPr>
          <p:nvPr/>
        </p:nvCxnSpPr>
        <p:spPr>
          <a:xfrm flipH="1">
            <a:off x="8438091" y="2636855"/>
            <a:ext cx="1859949" cy="288279"/>
          </a:xfrm>
          <a:prstGeom prst="line">
            <a:avLst/>
          </a:prstGeom>
          <a:ln cmpd="sng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 title="Quarter Number">
            <a:extLst>
              <a:ext uri="{FF2B5EF4-FFF2-40B4-BE49-F238E27FC236}">
                <a16:creationId xmlns:a16="http://schemas.microsoft.com/office/drawing/2014/main" id="{EF1EC26F-BFF0-A250-B195-B3D4DCB11B26}"/>
              </a:ext>
            </a:extLst>
          </p:cNvPr>
          <p:cNvSpPr txBox="1"/>
          <p:nvPr/>
        </p:nvSpPr>
        <p:spPr>
          <a:xfrm>
            <a:off x="8294091" y="2925134"/>
            <a:ext cx="288000" cy="146461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1000" b="1" dirty="0">
                <a:solidFill>
                  <a:srgbClr val="002060"/>
                </a:solidFill>
              </a:rPr>
              <a:t>Q1</a:t>
            </a:r>
            <a:endParaRPr lang="en-US" sz="1000" dirty="0">
              <a:solidFill>
                <a:srgbClr val="00206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96E3C9A8-A80A-751F-BFA6-6C672E63E0F7}"/>
                  </a:ext>
                </a:extLst>
              </p:cNvPr>
              <p:cNvSpPr txBox="1"/>
              <p:nvPr/>
            </p:nvSpPr>
            <p:spPr>
              <a:xfrm>
                <a:off x="8582091" y="1898191"/>
                <a:ext cx="3431898" cy="73866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b="1" dirty="0">
                    <a:solidFill>
                      <a:srgbClr val="FF0000"/>
                    </a:solidFill>
                  </a:rPr>
                  <a:t>NEW!</a:t>
                </a:r>
              </a:p>
              <a:p>
                <a:pPr algn="ctr"/>
                <a:r>
                  <a:rPr lang="en-US" dirty="0">
                    <a:solidFill>
                      <a:schemeClr val="bg2"/>
                    </a:solidFill>
                  </a:rPr>
                  <a:t>Jan 2023: CUDA/C++ madevent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gg</m:t>
                    </m:r>
                  </m:oMath>
                </a14:m>
                <a:r>
                  <a:rPr lang="en-US" dirty="0">
                    <a:solidFill>
                      <a:schemeClr val="tx1"/>
                    </a:solidFill>
                    <a:sym typeface="Symbol" panose="05050102010706020507" pitchFamily="18" charset="2"/>
                  </a:rPr>
                  <a:t>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t</m:t>
                    </m:r>
                    <m:acc>
                      <m:accPr>
                        <m:chr m:val="̅"/>
                        <m:ctrlPr>
                          <a:rPr lang="en-US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en-US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t</m:t>
                        </m:r>
                      </m:e>
                    </m:acc>
                    <m:r>
                      <m:rPr>
                        <m:sty m:val="p"/>
                      </m:rPr>
                      <a:rPr lang="en-US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gg</m:t>
                    </m:r>
                  </m:oMath>
                </a14:m>
                <a:r>
                  <a:rPr lang="en-US" dirty="0">
                    <a:solidFill>
                      <a:schemeClr val="bg2"/>
                    </a:solidFill>
                  </a:rPr>
                  <a:t> </a:t>
                </a:r>
                <a:r>
                  <a:rPr lang="en-US" b="1" u="sng" dirty="0">
                    <a:solidFill>
                      <a:schemeClr val="bg2"/>
                    </a:solidFill>
                  </a:rPr>
                  <a:t>functionally complete LHE files</a:t>
                </a:r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96E3C9A8-A80A-751F-BFA6-6C672E63E0F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582091" y="1898191"/>
                <a:ext cx="3431898" cy="738664"/>
              </a:xfrm>
              <a:prstGeom prst="rect">
                <a:avLst/>
              </a:prstGeom>
              <a:blipFill>
                <a:blip r:embed="rId10"/>
                <a:stretch>
                  <a:fillRect l="-355" t="-820" r="-1066" b="-737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6" name="Straight Connector 15" title="Q lines">
            <a:extLst>
              <a:ext uri="{FF2B5EF4-FFF2-40B4-BE49-F238E27FC236}">
                <a16:creationId xmlns:a16="http://schemas.microsoft.com/office/drawing/2014/main" id="{1BF776CB-0A89-19A8-8B29-09214A38CEB8}"/>
              </a:ext>
            </a:extLst>
          </p:cNvPr>
          <p:cNvCxnSpPr>
            <a:cxnSpLocks/>
            <a:stCxn id="165" idx="0"/>
            <a:endCxn id="21" idx="2"/>
          </p:cNvCxnSpPr>
          <p:nvPr/>
        </p:nvCxnSpPr>
        <p:spPr>
          <a:xfrm flipV="1">
            <a:off x="8063464" y="1418666"/>
            <a:ext cx="718808" cy="1910113"/>
          </a:xfrm>
          <a:prstGeom prst="line">
            <a:avLst/>
          </a:prstGeom>
          <a:ln w="15875" cmpd="sng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A03E8EF1-17C1-0AD0-3785-1810349B93FA}"/>
                  </a:ext>
                </a:extLst>
              </p:cNvPr>
              <p:cNvSpPr txBox="1"/>
              <p:nvPr/>
            </p:nvSpPr>
            <p:spPr>
              <a:xfrm>
                <a:off x="6534182" y="895446"/>
                <a:ext cx="4496180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>
                    <a:solidFill>
                      <a:schemeClr val="bg2"/>
                    </a:solidFill>
                    <a:latin typeface="+mn-lt"/>
                  </a:rPr>
                  <a:t>Oct 2022 ACAT: </a:t>
                </a:r>
                <a:r>
                  <a:rPr lang="en-US" dirty="0">
                    <a:solidFill>
                      <a:schemeClr val="bg2"/>
                    </a:solidFill>
                  </a:rPr>
                  <a:t>CUDA/C++ madevent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gg</m:t>
                    </m:r>
                  </m:oMath>
                </a14:m>
                <a:r>
                  <a:rPr lang="en-US" dirty="0">
                    <a:solidFill>
                      <a:schemeClr val="tx1"/>
                    </a:solidFill>
                    <a:sym typeface="Symbol" panose="05050102010706020507" pitchFamily="18" charset="2"/>
                  </a:rPr>
                  <a:t>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t</m:t>
                    </m:r>
                    <m:acc>
                      <m:accPr>
                        <m:chr m:val="̅"/>
                        <m:ctrlPr>
                          <a:rPr lang="en-US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en-US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t</m:t>
                        </m:r>
                      </m:e>
                    </m:acc>
                    <m:r>
                      <m:rPr>
                        <m:sty m:val="p"/>
                      </m:rPr>
                      <a:rPr lang="en-US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gg</m:t>
                    </m:r>
                  </m:oMath>
                </a14:m>
                <a:endParaRPr lang="en-US" dirty="0">
                  <a:solidFill>
                    <a:schemeClr val="tx1"/>
                  </a:solidFill>
                </a:endParaRPr>
              </a:p>
              <a:p>
                <a:pPr algn="ctr"/>
                <a:r>
                  <a:rPr lang="en-US" dirty="0">
                    <a:solidFill>
                      <a:schemeClr val="bg2"/>
                    </a:solidFill>
                  </a:rPr>
                  <a:t>performance studies (Amdahl, MT, heterogeneous)</a:t>
                </a:r>
              </a:p>
            </p:txBody>
          </p:sp>
        </mc:Choice>
        <mc:Fallback xmlns="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A03E8EF1-17C1-0AD0-3785-1810349B93F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34182" y="895446"/>
                <a:ext cx="4496180" cy="523220"/>
              </a:xfrm>
              <a:prstGeom prst="rect">
                <a:avLst/>
              </a:prstGeom>
              <a:blipFill>
                <a:blip r:embed="rId11"/>
                <a:stretch>
                  <a:fillRect t="-3488" b="-1046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6535448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build="p"/>
      <p:bldP spid="127" grpId="0"/>
      <p:bldP spid="171" grpId="0"/>
      <p:bldP spid="10" grpId="0"/>
      <p:bldP spid="21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1980FD-10B0-C2FD-4927-4D8316FAD8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CUDA/C++: a single source code approach (so far...)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1FC3321-E17E-A80E-2827-FF5085DB44C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0" y="1030943"/>
            <a:ext cx="12192000" cy="5351929"/>
          </a:xfrm>
        </p:spPr>
        <p:txBody>
          <a:bodyPr/>
          <a:lstStyle/>
          <a:p>
            <a:r>
              <a:rPr lang="en-US" dirty="0"/>
              <a:t>The main difference between our CPU (C++) and GPU (CUDA) implementations is the following</a:t>
            </a:r>
          </a:p>
          <a:p>
            <a:pPr lvl="1"/>
            <a:r>
              <a:rPr lang="en-US" i="1" dirty="0"/>
              <a:t>on the CPU</a:t>
            </a:r>
            <a:r>
              <a:rPr lang="en-US" dirty="0"/>
              <a:t>, all computations and all memory access takes place </a:t>
            </a:r>
            <a:r>
              <a:rPr lang="en-US" i="1" dirty="0">
                <a:solidFill>
                  <a:srgbClr val="FF0000"/>
                </a:solidFill>
              </a:rPr>
              <a:t>on the host</a:t>
            </a:r>
          </a:p>
          <a:p>
            <a:pPr lvl="1"/>
            <a:r>
              <a:rPr lang="en-US" i="1" dirty="0"/>
              <a:t>on the GPU</a:t>
            </a:r>
            <a:r>
              <a:rPr lang="en-US" dirty="0"/>
              <a:t>, it is necessary to distinguish computations and memory accesses </a:t>
            </a:r>
            <a:r>
              <a:rPr lang="en-US" i="1" dirty="0">
                <a:solidFill>
                  <a:srgbClr val="FF0000"/>
                </a:solidFill>
              </a:rPr>
              <a:t>on the host and on the device </a:t>
            </a:r>
          </a:p>
          <a:p>
            <a:pPr lvl="3"/>
            <a:endParaRPr lang="en-US" dirty="0"/>
          </a:p>
          <a:p>
            <a:r>
              <a:rPr lang="en-US" dirty="0"/>
              <a:t>Within the GPU code, the amount of code that is specific to NVidia/CUDA is minimal</a:t>
            </a:r>
          </a:p>
          <a:p>
            <a:pPr lvl="1"/>
            <a:r>
              <a:rPr lang="en-US" dirty="0"/>
              <a:t>Memory allocations (cudaMalloc), encapsulated within host/device buffer classes</a:t>
            </a:r>
          </a:p>
          <a:p>
            <a:pPr lvl="1"/>
            <a:r>
              <a:rPr lang="en-US" dirty="0"/>
              <a:t>Kernel executions (&lt;&lt;&lt;...&gt;&gt;&gt;), encapsulated within very few specific classes</a:t>
            </a:r>
          </a:p>
          <a:p>
            <a:pPr lvl="1"/>
            <a:r>
              <a:rPr lang="en-US" dirty="0"/>
              <a:t>A few specific types or features (thrust::complex, </a:t>
            </a:r>
            <a:r>
              <a:rPr lang="en-US" dirty="0" err="1"/>
              <a:t>curand</a:t>
            </a:r>
            <a:r>
              <a:rPr lang="en-US" dirty="0"/>
              <a:t>, cuBLAS), also encapsulated in specific classes</a:t>
            </a:r>
          </a:p>
          <a:p>
            <a:pPr lvl="3"/>
            <a:endParaRPr lang="en-US" dirty="0"/>
          </a:p>
          <a:p>
            <a:r>
              <a:rPr lang="en-US" i="1" dirty="0">
                <a:solidFill>
                  <a:srgbClr val="FF0000"/>
                </a:solidFill>
              </a:rPr>
              <a:t>The rest of the code is (at least formally – see example later) ~identical for C++ and CUDA!</a:t>
            </a:r>
          </a:p>
          <a:p>
            <a:pPr lvl="1"/>
            <a:r>
              <a:rPr lang="en-US" dirty="0"/>
              <a:t>There are almost more differences between scalar and vector C++ code...</a:t>
            </a:r>
          </a:p>
          <a:p>
            <a:pPr lvl="3"/>
            <a:endParaRPr lang="en-US" dirty="0"/>
          </a:p>
          <a:p>
            <a:r>
              <a:rPr lang="en-US" dirty="0"/>
              <a:t>Therefore, </a:t>
            </a:r>
            <a:r>
              <a:rPr lang="en-US" i="1" dirty="0">
                <a:solidFill>
                  <a:srgbClr val="FF0000"/>
                </a:solidFill>
              </a:rPr>
              <a:t>we presently use a single source code approach for CUDA/C++ (with #ifdef __CUDA__)</a:t>
            </a:r>
          </a:p>
          <a:p>
            <a:pPr lvl="1"/>
            <a:r>
              <a:rPr lang="en-US" dirty="0"/>
              <a:t>We might review this later on – as it sometimes imposes slightly unnatural choices, and may hinder readability</a:t>
            </a:r>
          </a:p>
          <a:p>
            <a:pPr lvl="1"/>
            <a:r>
              <a:rPr lang="en-US" dirty="0"/>
              <a:t>But so far it has allowed us to make rapid progress for both CUDA and C++ in parallel!</a:t>
            </a:r>
          </a:p>
        </p:txBody>
      </p:sp>
    </p:spTree>
    <p:extLst>
      <p:ext uri="{BB962C8B-B14F-4D97-AF65-F5344CB8AC3E}">
        <p14:creationId xmlns:p14="http://schemas.microsoft.com/office/powerpoint/2010/main" val="30743813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C13FA95-BB75-A8C6-838A-83E5E2394F0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40002" y="1580444"/>
            <a:ext cx="11721599" cy="4802428"/>
          </a:xfrm>
        </p:spPr>
        <p:txBody>
          <a:bodyPr/>
          <a:lstStyle/>
          <a:p>
            <a:pPr marL="152400" indent="0" algn="ctr">
              <a:buNone/>
            </a:pPr>
            <a:endParaRPr lang="en-US" sz="5400" dirty="0"/>
          </a:p>
          <a:p>
            <a:pPr marL="152400" indent="0" algn="ctr">
              <a:buNone/>
            </a:pPr>
            <a:r>
              <a:rPr lang="en-US" sz="1600" dirty="0"/>
              <a:t>(TRAILER – SPOILER ALERT!)</a:t>
            </a:r>
          </a:p>
          <a:p>
            <a:pPr marL="152400" indent="0" algn="ctr">
              <a:buNone/>
            </a:pPr>
            <a:r>
              <a:rPr lang="en-US" sz="6000" dirty="0"/>
              <a:t>THE 4-SLIDE VERSION</a:t>
            </a:r>
          </a:p>
        </p:txBody>
      </p:sp>
    </p:spTree>
    <p:extLst>
      <p:ext uri="{BB962C8B-B14F-4D97-AF65-F5344CB8AC3E}">
        <p14:creationId xmlns:p14="http://schemas.microsoft.com/office/powerpoint/2010/main" val="185012322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Title 1">
            <a:extLst>
              <a:ext uri="{FF2B5EF4-FFF2-40B4-BE49-F238E27FC236}">
                <a16:creationId xmlns:a16="http://schemas.microsoft.com/office/drawing/2014/main" id="{9F2D68FA-D4E2-5395-0BA3-08A09B1031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57475" y="73668"/>
            <a:ext cx="9304126" cy="618295"/>
          </a:xfrm>
        </p:spPr>
        <p:txBody>
          <a:bodyPr/>
          <a:lstStyle/>
          <a:p>
            <a:r>
              <a:rPr lang="en-US" dirty="0"/>
              <a:t>Memory layouts – AOS, SOA, AOSOA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96DF2E67-D9C3-8330-8D25-AF6B668736D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-104775" y="2060055"/>
            <a:ext cx="12372975" cy="3589392"/>
          </a:xfrm>
        </p:spPr>
        <p:txBody>
          <a:bodyPr/>
          <a:lstStyle/>
          <a:p>
            <a:pPr marL="152400" indent="0">
              <a:spcBef>
                <a:spcPts val="0"/>
              </a:spcBef>
              <a:buNone/>
            </a:pPr>
            <a:r>
              <a:rPr lang="en-US" dirty="0"/>
              <a:t>We have experimented with three possible memory layouts for momenta </a:t>
            </a:r>
          </a:p>
          <a:p>
            <a:pPr marL="152400" indent="0">
              <a:spcBef>
                <a:spcPts val="0"/>
              </a:spcBef>
              <a:buNone/>
            </a:pPr>
            <a:r>
              <a:rPr lang="en-US" dirty="0"/>
              <a:t>(1) Array-of-Structures </a:t>
            </a:r>
            <a:r>
              <a:rPr lang="en-US" b="1" dirty="0"/>
              <a:t>AOS</a:t>
            </a:r>
            <a:r>
              <a:rPr lang="en-US" dirty="0"/>
              <a:t>: momenta[Nevt][Npar][4]</a:t>
            </a:r>
          </a:p>
          <a:p>
            <a:pPr marL="152400" indent="0">
              <a:spcBef>
                <a:spcPts val="0"/>
              </a:spcBef>
              <a:buNone/>
            </a:pPr>
            <a:r>
              <a:rPr lang="en-US" dirty="0"/>
              <a:t>(2) Structure-of-Arrays </a:t>
            </a:r>
            <a:r>
              <a:rPr lang="en-US" b="1" dirty="0"/>
              <a:t>SOA</a:t>
            </a:r>
            <a:r>
              <a:rPr lang="en-US" dirty="0"/>
              <a:t>: momenta[Npar][4][Nevt]</a:t>
            </a:r>
          </a:p>
          <a:p>
            <a:pPr marL="152400" indent="0">
              <a:spcBef>
                <a:spcPts val="0"/>
              </a:spcBef>
              <a:buNone/>
            </a:pPr>
            <a:r>
              <a:rPr lang="en-US" dirty="0"/>
              <a:t>(3) </a:t>
            </a:r>
            <a:r>
              <a:rPr lang="en-US" b="1" dirty="0">
                <a:solidFill>
                  <a:srgbClr val="FF0000"/>
                </a:solidFill>
              </a:rPr>
              <a:t>AOSOA: momenta[Npag][Npar][4][Nepp] </a:t>
            </a:r>
            <a:r>
              <a:rPr lang="en-US" dirty="0"/>
              <a:t>with Nevt = Npag (“pages”) * Nepp (“events per page”)</a:t>
            </a:r>
          </a:p>
          <a:p>
            <a:pPr marL="152400" indent="0">
              <a:spcBef>
                <a:spcPts val="0"/>
              </a:spcBef>
              <a:buNone/>
            </a:pPr>
            <a:r>
              <a:rPr lang="en-US" dirty="0"/>
              <a:t>We are using AOSOA’s as the current default – but this is still largely configurable</a:t>
            </a:r>
          </a:p>
          <a:p>
            <a:pPr lvl="3">
              <a:spcBef>
                <a:spcPts val="0"/>
              </a:spcBef>
            </a:pPr>
            <a:endParaRPr lang="en-US" b="1" i="1" dirty="0">
              <a:solidFill>
                <a:srgbClr val="FF0000"/>
              </a:solidFill>
              <a:highlight>
                <a:srgbClr val="FFFF00"/>
              </a:highlight>
            </a:endParaRPr>
          </a:p>
          <a:p>
            <a:pPr>
              <a:spcBef>
                <a:spcPts val="0"/>
              </a:spcBef>
            </a:pPr>
            <a:r>
              <a:rPr lang="en-US" b="1" i="1" dirty="0">
                <a:solidFill>
                  <a:srgbClr val="FF0000"/>
                </a:solidFill>
                <a:highlight>
                  <a:srgbClr val="FFFF00"/>
                </a:highlight>
              </a:rPr>
              <a:t>For CPU vectorization, AOSOAs (or SOAs) are absolutely mandatory!</a:t>
            </a:r>
            <a:endParaRPr lang="en-US" dirty="0"/>
          </a:p>
          <a:p>
            <a:pPr lvl="1">
              <a:spcBef>
                <a:spcPts val="0"/>
              </a:spcBef>
            </a:pPr>
            <a:r>
              <a:rPr lang="en-US" dirty="0"/>
              <a:t>We use an AOSOA with Nepp equal to the SIMD vector size NeppV – and an </a:t>
            </a:r>
            <a:r>
              <a:rPr lang="en-US" dirty="0">
                <a:solidFill>
                  <a:srgbClr val="FF0000"/>
                </a:solidFill>
              </a:rPr>
              <a:t>aligned </a:t>
            </a:r>
            <a:r>
              <a:rPr lang="en-US" i="1" dirty="0">
                <a:solidFill>
                  <a:srgbClr val="FF0000"/>
                </a:solidFill>
              </a:rPr>
              <a:t>malloc </a:t>
            </a:r>
            <a:r>
              <a:rPr lang="en-US" dirty="0"/>
              <a:t>is needed too!</a:t>
            </a:r>
          </a:p>
          <a:p>
            <a:pPr lvl="1">
              <a:spcBef>
                <a:spcPts val="0"/>
              </a:spcBef>
            </a:pPr>
            <a:r>
              <a:rPr lang="en-US" dirty="0"/>
              <a:t>For performance comparison we also build a no-SIMD mode with Nepp=1, which is effectively an AOS</a:t>
            </a:r>
          </a:p>
          <a:p>
            <a:pPr lvl="3">
              <a:spcBef>
                <a:spcPts val="0"/>
              </a:spcBef>
            </a:pPr>
            <a:endParaRPr lang="en-US" dirty="0"/>
          </a:p>
          <a:p>
            <a:pPr>
              <a:spcBef>
                <a:spcPts val="0"/>
              </a:spcBef>
            </a:pPr>
            <a:r>
              <a:rPr lang="en-US" i="1" dirty="0">
                <a:solidFill>
                  <a:srgbClr val="FF0000"/>
                </a:solidFill>
                <a:highlight>
                  <a:srgbClr val="FFFF00"/>
                </a:highlight>
              </a:rPr>
              <a:t>For GPUs (1 event per thread), AOSOAs are faster (fewer memory accesses) but not strictly necessary</a:t>
            </a:r>
            <a:endParaRPr lang="en-US" dirty="0"/>
          </a:p>
          <a:p>
            <a:pPr lvl="1">
              <a:spcBef>
                <a:spcPts val="0"/>
              </a:spcBef>
            </a:pPr>
            <a:r>
              <a:rPr lang="en-US" dirty="0"/>
              <a:t>We use Nepp=4(8) for doubles(floats) so that each page is 32 bytes (the “sector” size, or L2 cache line size)</a:t>
            </a:r>
          </a:p>
          <a:p>
            <a:pPr lvl="1">
              <a:spcBef>
                <a:spcPts val="0"/>
              </a:spcBef>
            </a:pPr>
            <a:r>
              <a:rPr lang="en-US" dirty="0"/>
              <a:t>For a given number of “requests”, </a:t>
            </a:r>
            <a:r>
              <a:rPr lang="en-US" i="1" dirty="0">
                <a:solidFill>
                  <a:srgbClr val="FF0000"/>
                </a:solidFill>
              </a:rPr>
              <a:t>AOS uses 4 times more “sectors” (transactions) than AOSOA </a:t>
            </a:r>
            <a:r>
              <a:rPr lang="en-US" dirty="0"/>
              <a:t>with Nepp=4</a:t>
            </a:r>
          </a:p>
          <a:p>
            <a:pPr lvl="3">
              <a:spcBef>
                <a:spcPts val="0"/>
              </a:spcBef>
            </a:pPr>
            <a:endParaRPr lang="en-US" dirty="0"/>
          </a:p>
          <a:p>
            <a:pPr>
              <a:spcBef>
                <a:spcPts val="0"/>
              </a:spcBef>
            </a:pPr>
            <a:r>
              <a:rPr lang="en-US" dirty="0"/>
              <a:t>Coding for SIMD is more complex than coding for GPUs...</a:t>
            </a:r>
          </a:p>
          <a:p>
            <a:pPr lvl="1">
              <a:spcBef>
                <a:spcPts val="0"/>
              </a:spcBef>
            </a:pPr>
            <a:endParaRPr lang="en-US" dirty="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6B7773AC-044C-BDD8-74CA-AF11205DC4DC}"/>
              </a:ext>
            </a:extLst>
          </p:cNvPr>
          <p:cNvGrpSpPr/>
          <p:nvPr/>
        </p:nvGrpSpPr>
        <p:grpSpPr>
          <a:xfrm>
            <a:off x="190245" y="345143"/>
            <a:ext cx="1976631" cy="1547532"/>
            <a:chOff x="2645189" y="4880008"/>
            <a:chExt cx="1976631" cy="1547532"/>
          </a:xfrm>
        </p:grpSpPr>
        <p:sp>
          <p:nvSpPr>
            <p:cNvPr id="76" name="Rectangle 75">
              <a:extLst>
                <a:ext uri="{FF2B5EF4-FFF2-40B4-BE49-F238E27FC236}">
                  <a16:creationId xmlns:a16="http://schemas.microsoft.com/office/drawing/2014/main" id="{CE957C50-4DA7-0302-B94C-0F838812A2BE}"/>
                </a:ext>
              </a:extLst>
            </p:cNvPr>
            <p:cNvSpPr/>
            <p:nvPr/>
          </p:nvSpPr>
          <p:spPr>
            <a:xfrm>
              <a:off x="2645189" y="4880008"/>
              <a:ext cx="1976631" cy="1547532"/>
            </a:xfrm>
            <a:prstGeom prst="rect">
              <a:avLst/>
            </a:prstGeom>
            <a:solidFill>
              <a:schemeClr val="tx2">
                <a:lumMod val="65000"/>
              </a:schemeClr>
            </a:solidFill>
            <a:ln w="28575">
              <a:solidFill>
                <a:srgbClr val="00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7" name="TextBox 76">
              <a:extLst>
                <a:ext uri="{FF2B5EF4-FFF2-40B4-BE49-F238E27FC236}">
                  <a16:creationId xmlns:a16="http://schemas.microsoft.com/office/drawing/2014/main" id="{723E8345-65D7-DFF3-972F-1046234CF5A4}"/>
                </a:ext>
              </a:extLst>
            </p:cNvPr>
            <p:cNvSpPr txBox="1"/>
            <p:nvPr/>
          </p:nvSpPr>
          <p:spPr>
            <a:xfrm>
              <a:off x="2756450" y="6102908"/>
              <a:ext cx="1789002" cy="257369"/>
            </a:xfrm>
            <a:prstGeom prst="rect">
              <a:avLst/>
            </a:prstGeom>
            <a:solidFill>
              <a:srgbClr val="CCECFF"/>
            </a:solidFill>
            <a:ln>
              <a:noFill/>
            </a:ln>
          </p:spPr>
          <p:txBody>
            <a:bodyPr wrap="square" tIns="36000" bIns="36000" rtlCol="0">
              <a:spAutoFit/>
            </a:bodyPr>
            <a:lstStyle/>
            <a:p>
              <a:pPr algn="ctr"/>
              <a:r>
                <a:rPr lang="en-US" sz="1200" b="1" dirty="0">
                  <a:solidFill>
                    <a:srgbClr val="1E35FF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MATRIX ELEMENTS</a:t>
              </a:r>
            </a:p>
          </p:txBody>
        </p:sp>
        <p:sp>
          <p:nvSpPr>
            <p:cNvPr id="80" name="TextBox 79">
              <a:extLst>
                <a:ext uri="{FF2B5EF4-FFF2-40B4-BE49-F238E27FC236}">
                  <a16:creationId xmlns:a16="http://schemas.microsoft.com/office/drawing/2014/main" id="{36EBCE48-FAE1-DA7B-0AB6-571ABBD6C051}"/>
                </a:ext>
              </a:extLst>
            </p:cNvPr>
            <p:cNvSpPr txBox="1"/>
            <p:nvPr/>
          </p:nvSpPr>
          <p:spPr>
            <a:xfrm>
              <a:off x="2750792" y="5313944"/>
              <a:ext cx="1789001" cy="721700"/>
            </a:xfrm>
            <a:prstGeom prst="rect">
              <a:avLst/>
            </a:prstGeom>
            <a:solidFill>
              <a:srgbClr val="00FF00"/>
            </a:solidFill>
            <a:ln w="76200">
              <a:solidFill>
                <a:srgbClr val="FF00FF"/>
              </a:solidFill>
            </a:ln>
          </p:spPr>
          <p:txBody>
            <a:bodyPr wrap="square" lIns="36000" tIns="144000" rIns="36000" bIns="144000" rtlCol="0">
              <a:spAutoFit/>
            </a:bodyPr>
            <a:lstStyle/>
            <a:p>
              <a:pPr algn="ctr"/>
              <a:r>
                <a:rPr lang="en-US" sz="1200" b="1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CUDA/C++:</a:t>
              </a:r>
            </a:p>
            <a:p>
              <a:pPr algn="ctr"/>
              <a:r>
                <a:rPr lang="en-US" sz="1600" b="1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MEKERNELS</a:t>
              </a:r>
              <a:endParaRPr lang="en-US" sz="12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  <p:grpSp>
          <p:nvGrpSpPr>
            <p:cNvPr id="82" name="Group 81">
              <a:extLst>
                <a:ext uri="{FF2B5EF4-FFF2-40B4-BE49-F238E27FC236}">
                  <a16:creationId xmlns:a16="http://schemas.microsoft.com/office/drawing/2014/main" id="{447D3D31-E960-5CA1-E315-E01401A0BE6E}"/>
                </a:ext>
              </a:extLst>
            </p:cNvPr>
            <p:cNvGrpSpPr/>
            <p:nvPr/>
          </p:nvGrpSpPr>
          <p:grpSpPr>
            <a:xfrm>
              <a:off x="3433668" y="5940651"/>
              <a:ext cx="391384" cy="226331"/>
              <a:chOff x="3362498" y="3679432"/>
              <a:chExt cx="391384" cy="226331"/>
            </a:xfrm>
          </p:grpSpPr>
          <p:cxnSp>
            <p:nvCxnSpPr>
              <p:cNvPr id="102" name="Straight Arrow Connector 101">
                <a:extLst>
                  <a:ext uri="{FF2B5EF4-FFF2-40B4-BE49-F238E27FC236}">
                    <a16:creationId xmlns:a16="http://schemas.microsoft.com/office/drawing/2014/main" id="{3DE03A3B-86E5-161C-915D-5C1C1D518E42}"/>
                  </a:ext>
                </a:extLst>
              </p:cNvPr>
              <p:cNvCxnSpPr/>
              <p:nvPr/>
            </p:nvCxnSpPr>
            <p:spPr>
              <a:xfrm flipH="1">
                <a:off x="3362498" y="3679433"/>
                <a:ext cx="1" cy="226330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3" name="Straight Arrow Connector 102">
                <a:extLst>
                  <a:ext uri="{FF2B5EF4-FFF2-40B4-BE49-F238E27FC236}">
                    <a16:creationId xmlns:a16="http://schemas.microsoft.com/office/drawing/2014/main" id="{13E0E400-CBFA-ED7E-71EB-BFFA24B5683A}"/>
                  </a:ext>
                </a:extLst>
              </p:cNvPr>
              <p:cNvCxnSpPr/>
              <p:nvPr/>
            </p:nvCxnSpPr>
            <p:spPr>
              <a:xfrm flipH="1">
                <a:off x="3415691" y="3679432"/>
                <a:ext cx="1" cy="226330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4" name="Straight Arrow Connector 103">
                <a:extLst>
                  <a:ext uri="{FF2B5EF4-FFF2-40B4-BE49-F238E27FC236}">
                    <a16:creationId xmlns:a16="http://schemas.microsoft.com/office/drawing/2014/main" id="{3B3A3D0B-B2EE-E4F5-4056-FEDA072CC5D9}"/>
                  </a:ext>
                </a:extLst>
              </p:cNvPr>
              <p:cNvCxnSpPr/>
              <p:nvPr/>
            </p:nvCxnSpPr>
            <p:spPr>
              <a:xfrm flipH="1">
                <a:off x="3474538" y="3679432"/>
                <a:ext cx="1" cy="226330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5" name="Straight Arrow Connector 104">
                <a:extLst>
                  <a:ext uri="{FF2B5EF4-FFF2-40B4-BE49-F238E27FC236}">
                    <a16:creationId xmlns:a16="http://schemas.microsoft.com/office/drawing/2014/main" id="{4325C36D-BE24-40A4-557A-AFE73D33A7D2}"/>
                  </a:ext>
                </a:extLst>
              </p:cNvPr>
              <p:cNvCxnSpPr/>
              <p:nvPr/>
            </p:nvCxnSpPr>
            <p:spPr>
              <a:xfrm flipH="1">
                <a:off x="3531942" y="3679432"/>
                <a:ext cx="1" cy="226330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6" name="Straight Arrow Connector 105">
                <a:extLst>
                  <a:ext uri="{FF2B5EF4-FFF2-40B4-BE49-F238E27FC236}">
                    <a16:creationId xmlns:a16="http://schemas.microsoft.com/office/drawing/2014/main" id="{5F694BBD-2A8D-A550-7107-BC7DE600E742}"/>
                  </a:ext>
                </a:extLst>
              </p:cNvPr>
              <p:cNvCxnSpPr/>
              <p:nvPr/>
            </p:nvCxnSpPr>
            <p:spPr>
              <a:xfrm flipH="1">
                <a:off x="3584437" y="3679433"/>
                <a:ext cx="1" cy="226330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7" name="Straight Arrow Connector 106">
                <a:extLst>
                  <a:ext uri="{FF2B5EF4-FFF2-40B4-BE49-F238E27FC236}">
                    <a16:creationId xmlns:a16="http://schemas.microsoft.com/office/drawing/2014/main" id="{152A07A0-8EF9-6C5A-DADE-9DBD01D56E9F}"/>
                  </a:ext>
                </a:extLst>
              </p:cNvPr>
              <p:cNvCxnSpPr/>
              <p:nvPr/>
            </p:nvCxnSpPr>
            <p:spPr>
              <a:xfrm flipH="1">
                <a:off x="3637630" y="3679432"/>
                <a:ext cx="1" cy="226330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8" name="Straight Arrow Connector 107">
                <a:extLst>
                  <a:ext uri="{FF2B5EF4-FFF2-40B4-BE49-F238E27FC236}">
                    <a16:creationId xmlns:a16="http://schemas.microsoft.com/office/drawing/2014/main" id="{81D5A5EE-6670-A3B0-D66F-B01C8504EA70}"/>
                  </a:ext>
                </a:extLst>
              </p:cNvPr>
              <p:cNvCxnSpPr/>
              <p:nvPr/>
            </p:nvCxnSpPr>
            <p:spPr>
              <a:xfrm flipH="1">
                <a:off x="3696477" y="3679432"/>
                <a:ext cx="1" cy="226330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9" name="Straight Arrow Connector 108">
                <a:extLst>
                  <a:ext uri="{FF2B5EF4-FFF2-40B4-BE49-F238E27FC236}">
                    <a16:creationId xmlns:a16="http://schemas.microsoft.com/office/drawing/2014/main" id="{1E8750AE-6B72-7B59-B08F-7D3238B29125}"/>
                  </a:ext>
                </a:extLst>
              </p:cNvPr>
              <p:cNvCxnSpPr/>
              <p:nvPr/>
            </p:nvCxnSpPr>
            <p:spPr>
              <a:xfrm flipH="1">
                <a:off x="3753881" y="3679432"/>
                <a:ext cx="1" cy="226330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83" name="TextBox 82">
              <a:extLst>
                <a:ext uri="{FF2B5EF4-FFF2-40B4-BE49-F238E27FC236}">
                  <a16:creationId xmlns:a16="http://schemas.microsoft.com/office/drawing/2014/main" id="{C298ECD6-13EE-7DD7-A053-0E5123E62D34}"/>
                </a:ext>
              </a:extLst>
            </p:cNvPr>
            <p:cNvSpPr txBox="1"/>
            <p:nvPr/>
          </p:nvSpPr>
          <p:spPr>
            <a:xfrm>
              <a:off x="2750507" y="4975114"/>
              <a:ext cx="1789002" cy="257369"/>
            </a:xfrm>
            <a:prstGeom prst="rect">
              <a:avLst/>
            </a:prstGeom>
            <a:solidFill>
              <a:srgbClr val="CCECFF"/>
            </a:solidFill>
            <a:ln>
              <a:noFill/>
            </a:ln>
          </p:spPr>
          <p:txBody>
            <a:bodyPr wrap="square" tIns="36000" bIns="36000" rtlCol="0">
              <a:spAutoFit/>
            </a:bodyPr>
            <a:lstStyle/>
            <a:p>
              <a:pPr algn="ctr"/>
              <a:r>
                <a:rPr lang="en-US" sz="1200" b="1" dirty="0">
                  <a:solidFill>
                    <a:srgbClr val="1E35FF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MOMENTA</a:t>
              </a:r>
            </a:p>
          </p:txBody>
        </p:sp>
        <p:grpSp>
          <p:nvGrpSpPr>
            <p:cNvPr id="85" name="Group 84">
              <a:extLst>
                <a:ext uri="{FF2B5EF4-FFF2-40B4-BE49-F238E27FC236}">
                  <a16:creationId xmlns:a16="http://schemas.microsoft.com/office/drawing/2014/main" id="{331AD57D-A30D-8B29-76E9-FBBCE7CC909F}"/>
                </a:ext>
              </a:extLst>
            </p:cNvPr>
            <p:cNvGrpSpPr/>
            <p:nvPr/>
          </p:nvGrpSpPr>
          <p:grpSpPr>
            <a:xfrm>
              <a:off x="3441358" y="5213853"/>
              <a:ext cx="391384" cy="226331"/>
              <a:chOff x="5734958" y="2556917"/>
              <a:chExt cx="416905" cy="230782"/>
            </a:xfrm>
          </p:grpSpPr>
          <p:cxnSp>
            <p:nvCxnSpPr>
              <p:cNvPr id="86" name="Straight Arrow Connector 85">
                <a:extLst>
                  <a:ext uri="{FF2B5EF4-FFF2-40B4-BE49-F238E27FC236}">
                    <a16:creationId xmlns:a16="http://schemas.microsoft.com/office/drawing/2014/main" id="{1043FF20-BC21-2A4E-F6F3-894FDED20466}"/>
                  </a:ext>
                </a:extLst>
              </p:cNvPr>
              <p:cNvCxnSpPr/>
              <p:nvPr/>
            </p:nvCxnSpPr>
            <p:spPr>
              <a:xfrm flipH="1">
                <a:off x="5734958" y="2556918"/>
                <a:ext cx="1" cy="230781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7" name="Straight Arrow Connector 86">
                <a:extLst>
                  <a:ext uri="{FF2B5EF4-FFF2-40B4-BE49-F238E27FC236}">
                    <a16:creationId xmlns:a16="http://schemas.microsoft.com/office/drawing/2014/main" id="{7CE53C27-FBC5-AB22-C632-30CB7809D3E2}"/>
                  </a:ext>
                </a:extLst>
              </p:cNvPr>
              <p:cNvCxnSpPr/>
              <p:nvPr/>
            </p:nvCxnSpPr>
            <p:spPr>
              <a:xfrm flipH="1">
                <a:off x="5791620" y="2556917"/>
                <a:ext cx="1" cy="230781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8" name="Straight Arrow Connector 87">
                <a:extLst>
                  <a:ext uri="{FF2B5EF4-FFF2-40B4-BE49-F238E27FC236}">
                    <a16:creationId xmlns:a16="http://schemas.microsoft.com/office/drawing/2014/main" id="{A4E6789C-233E-C02B-C8FC-D4129A8D3798}"/>
                  </a:ext>
                </a:extLst>
              </p:cNvPr>
              <p:cNvCxnSpPr/>
              <p:nvPr/>
            </p:nvCxnSpPr>
            <p:spPr>
              <a:xfrm flipH="1">
                <a:off x="5854304" y="2556917"/>
                <a:ext cx="1" cy="230781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9" name="Straight Arrow Connector 88">
                <a:extLst>
                  <a:ext uri="{FF2B5EF4-FFF2-40B4-BE49-F238E27FC236}">
                    <a16:creationId xmlns:a16="http://schemas.microsoft.com/office/drawing/2014/main" id="{6DA60E2E-048B-D3BA-A9A4-F0457DFA2786}"/>
                  </a:ext>
                </a:extLst>
              </p:cNvPr>
              <p:cNvCxnSpPr/>
              <p:nvPr/>
            </p:nvCxnSpPr>
            <p:spPr>
              <a:xfrm flipH="1">
                <a:off x="5915451" y="2556917"/>
                <a:ext cx="1" cy="230781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0" name="Straight Arrow Connector 89">
                <a:extLst>
                  <a:ext uri="{FF2B5EF4-FFF2-40B4-BE49-F238E27FC236}">
                    <a16:creationId xmlns:a16="http://schemas.microsoft.com/office/drawing/2014/main" id="{41112D68-C9AF-2571-86A5-E0B13D1E63BD}"/>
                  </a:ext>
                </a:extLst>
              </p:cNvPr>
              <p:cNvCxnSpPr/>
              <p:nvPr/>
            </p:nvCxnSpPr>
            <p:spPr>
              <a:xfrm flipH="1">
                <a:off x="5971369" y="2556918"/>
                <a:ext cx="1" cy="230781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1" name="Straight Arrow Connector 90">
                <a:extLst>
                  <a:ext uri="{FF2B5EF4-FFF2-40B4-BE49-F238E27FC236}">
                    <a16:creationId xmlns:a16="http://schemas.microsoft.com/office/drawing/2014/main" id="{9DAE872E-4BF0-E8EA-9171-5C9CD8226487}"/>
                  </a:ext>
                </a:extLst>
              </p:cNvPr>
              <p:cNvCxnSpPr/>
              <p:nvPr/>
            </p:nvCxnSpPr>
            <p:spPr>
              <a:xfrm flipH="1">
                <a:off x="6028031" y="2556917"/>
                <a:ext cx="1" cy="230781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2" name="Straight Arrow Connector 91">
                <a:extLst>
                  <a:ext uri="{FF2B5EF4-FFF2-40B4-BE49-F238E27FC236}">
                    <a16:creationId xmlns:a16="http://schemas.microsoft.com/office/drawing/2014/main" id="{5734F74F-5FFB-0BFF-8981-5074F0E9D5B1}"/>
                  </a:ext>
                </a:extLst>
              </p:cNvPr>
              <p:cNvCxnSpPr/>
              <p:nvPr/>
            </p:nvCxnSpPr>
            <p:spPr>
              <a:xfrm flipH="1">
                <a:off x="6090715" y="2556917"/>
                <a:ext cx="1" cy="230781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3" name="Straight Arrow Connector 92">
                <a:extLst>
                  <a:ext uri="{FF2B5EF4-FFF2-40B4-BE49-F238E27FC236}">
                    <a16:creationId xmlns:a16="http://schemas.microsoft.com/office/drawing/2014/main" id="{2B5ABA2B-2281-6841-07D7-467BF74644F9}"/>
                  </a:ext>
                </a:extLst>
              </p:cNvPr>
              <p:cNvCxnSpPr/>
              <p:nvPr/>
            </p:nvCxnSpPr>
            <p:spPr>
              <a:xfrm flipH="1">
                <a:off x="6151862" y="2556917"/>
                <a:ext cx="1" cy="230781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 Placeholder 6">
                <a:extLst>
                  <a:ext uri="{FF2B5EF4-FFF2-40B4-BE49-F238E27FC236}">
                    <a16:creationId xmlns:a16="http://schemas.microsoft.com/office/drawing/2014/main" id="{5EEFC7E2-ACE6-16AA-20BE-F05741B163ED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761257" y="668844"/>
                <a:ext cx="10295594" cy="137545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lIns="91425" tIns="91425" rIns="91425" bIns="91425" anchor="t" anchorCtr="0"/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L="342900" marR="0" lvl="0" indent="-190500" algn="l" rtl="0">
                  <a:lnSpc>
                    <a:spcPct val="100000"/>
                  </a:lnSpc>
                  <a:spcBef>
                    <a:spcPts val="480"/>
                  </a:spcBef>
                  <a:spcAft>
                    <a:spcPts val="0"/>
                  </a:spcAft>
                  <a:buClr>
                    <a:srgbClr val="000000"/>
                  </a:buClr>
                  <a:buSzPct val="100000"/>
                  <a:buFont typeface="Arial"/>
                  <a:buChar char="•"/>
                  <a:defRPr sz="20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L="742950" marR="0" lvl="1" indent="-158750" algn="l" rtl="0">
                  <a:lnSpc>
                    <a:spcPct val="100000"/>
                  </a:lnSpc>
                  <a:spcBef>
                    <a:spcPts val="400"/>
                  </a:spcBef>
                  <a:spcAft>
                    <a:spcPts val="0"/>
                  </a:spcAft>
                  <a:buClr>
                    <a:srgbClr val="000000"/>
                  </a:buClr>
                  <a:buSzPct val="100000"/>
                  <a:buFont typeface="Arial"/>
                  <a:buChar char="–"/>
                  <a:defRPr sz="18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L="1143000" marR="0" lvl="2" indent="-114300" algn="l" rtl="0">
                  <a:lnSpc>
                    <a:spcPct val="100000"/>
                  </a:lnSpc>
                  <a:spcBef>
                    <a:spcPts val="360"/>
                  </a:spcBef>
                  <a:spcAft>
                    <a:spcPts val="0"/>
                  </a:spcAft>
                  <a:buClr>
                    <a:srgbClr val="000000"/>
                  </a:buClr>
                  <a:buSzPct val="100000"/>
                  <a:buFont typeface="Arial"/>
                  <a:buChar char="•"/>
                  <a:defRPr sz="16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L="1600200" marR="0" lvl="3" indent="-127000" algn="l" rtl="0">
                  <a:lnSpc>
                    <a:spcPct val="100000"/>
                  </a:lnSpc>
                  <a:spcBef>
                    <a:spcPts val="320"/>
                  </a:spcBef>
                  <a:spcAft>
                    <a:spcPts val="0"/>
                  </a:spcAft>
                  <a:buClr>
                    <a:srgbClr val="000000"/>
                  </a:buClr>
                  <a:buSzPct val="100000"/>
                  <a:buFont typeface="Arial"/>
                  <a:buChar char="–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L="2057400" marR="0" lvl="4" indent="-127000" algn="l" rtl="0">
                  <a:lnSpc>
                    <a:spcPct val="100000"/>
                  </a:lnSpc>
                  <a:spcBef>
                    <a:spcPts val="320"/>
                  </a:spcBef>
                  <a:spcAft>
                    <a:spcPts val="0"/>
                  </a:spcAft>
                  <a:buClr>
                    <a:srgbClr val="000000"/>
                  </a:buClr>
                  <a:buSzPct val="100000"/>
                  <a:buFont typeface="Arial"/>
                  <a:buChar char="»"/>
                  <a:defRPr sz="16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L="2514600" marR="0" lvl="5" indent="-101600" algn="l" rtl="0">
                  <a:lnSpc>
                    <a:spcPct val="100000"/>
                  </a:lnSpc>
                  <a:spcBef>
                    <a:spcPts val="400"/>
                  </a:spcBef>
                  <a:spcAft>
                    <a:spcPts val="0"/>
                  </a:spcAft>
                  <a:buClr>
                    <a:schemeClr val="dk1"/>
                  </a:buClr>
                  <a:buSzPct val="100000"/>
                  <a:buFont typeface="Arial"/>
                  <a:buChar char="•"/>
                  <a:defRPr sz="2000" b="0" i="0" u="none" strike="noStrike" cap="none">
                    <a:solidFill>
                      <a:schemeClr val="dk1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L="2971800" marR="0" lvl="6" indent="-101600" algn="l" rtl="0">
                  <a:lnSpc>
                    <a:spcPct val="100000"/>
                  </a:lnSpc>
                  <a:spcBef>
                    <a:spcPts val="400"/>
                  </a:spcBef>
                  <a:spcAft>
                    <a:spcPts val="0"/>
                  </a:spcAft>
                  <a:buClr>
                    <a:schemeClr val="dk1"/>
                  </a:buClr>
                  <a:buSzPct val="100000"/>
                  <a:buFont typeface="Arial"/>
                  <a:buChar char="•"/>
                  <a:defRPr sz="2000" b="0" i="0" u="none" strike="noStrike" cap="none">
                    <a:solidFill>
                      <a:schemeClr val="dk1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L="3429000" marR="0" lvl="7" indent="-101600" algn="l" rtl="0">
                  <a:lnSpc>
                    <a:spcPct val="100000"/>
                  </a:lnSpc>
                  <a:spcBef>
                    <a:spcPts val="400"/>
                  </a:spcBef>
                  <a:spcAft>
                    <a:spcPts val="0"/>
                  </a:spcAft>
                  <a:buClr>
                    <a:schemeClr val="dk1"/>
                  </a:buClr>
                  <a:buSzPct val="100000"/>
                  <a:buFont typeface="Arial"/>
                  <a:buChar char="•"/>
                  <a:defRPr sz="2000" b="0" i="0" u="none" strike="noStrike" cap="none">
                    <a:solidFill>
                      <a:schemeClr val="dk1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L="3886200" marR="0" lvl="8" indent="-101600" algn="l" rtl="0">
                  <a:lnSpc>
                    <a:spcPct val="100000"/>
                  </a:lnSpc>
                  <a:spcBef>
                    <a:spcPts val="400"/>
                  </a:spcBef>
                  <a:spcAft>
                    <a:spcPts val="0"/>
                  </a:spcAft>
                  <a:buClr>
                    <a:schemeClr val="dk1"/>
                  </a:buClr>
                  <a:buSzPct val="100000"/>
                  <a:buFont typeface="Arial"/>
                  <a:buChar char="•"/>
                  <a:defRPr sz="2000" b="0" i="0" u="none" strike="noStrike" cap="none">
                    <a:solidFill>
                      <a:schemeClr val="dk1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152400" indent="0">
                  <a:spcBef>
                    <a:spcPts val="0"/>
                  </a:spcBef>
                  <a:buNone/>
                </a:pPr>
                <a:r>
                  <a:rPr lang="en-US" sz="1800" dirty="0"/>
                  <a:t>      Matrix element calculation (simplified example)</a:t>
                </a:r>
              </a:p>
              <a:p>
                <a:pPr lvl="1">
                  <a:spcBef>
                    <a:spcPts val="0"/>
                  </a:spcBef>
                </a:pPr>
                <a:r>
                  <a:rPr lang="en-US" sz="1600" i="1" dirty="0">
                    <a:solidFill>
                      <a:srgbClr val="FF0000"/>
                    </a:solidFill>
                  </a:rPr>
                  <a:t>inputs[4*Npar*Nevt] </a:t>
                </a:r>
                <a:r>
                  <a:rPr lang="en-US" sz="1600" i="1" dirty="0"/>
                  <a:t>=</a:t>
                </a:r>
                <a:r>
                  <a:rPr lang="en-US" sz="1600" dirty="0"/>
                  <a:t> (x,y,z,E)-momentum of Npar particles for Nevt events (n-dim array, substructure)</a:t>
                </a:r>
              </a:p>
              <a:p>
                <a:pPr lvl="1">
                  <a:spcBef>
                    <a:spcPts val="0"/>
                  </a:spcBef>
                </a:pPr>
                <a:r>
                  <a:rPr lang="en-US" sz="1600" i="1" dirty="0"/>
                  <a:t>outputs[Nevt] =</a:t>
                </a:r>
                <a:r>
                  <a:rPr lang="en-US" sz="1600" dirty="0"/>
                  <a:t> matrix element for Nevt events (1-dim array, no substructure)</a:t>
                </a:r>
              </a:p>
              <a:p>
                <a:pPr marL="584200" lvl="1" indent="0">
                  <a:spcBef>
                    <a:spcPts val="0"/>
                  </a:spcBef>
                  <a:buNone/>
                </a:pPr>
                <a:endParaRPr lang="en-US" sz="700" dirty="0"/>
              </a:p>
              <a:p>
                <a:pPr marL="584200" lvl="1" indent="0">
                  <a:spcBef>
                    <a:spcPts val="0"/>
                  </a:spcBef>
                  <a:buNone/>
                </a:pPr>
                <a:r>
                  <a:rPr lang="en-US" sz="1600" dirty="0"/>
                  <a:t>Example: Npar=6 particles for the 2</a:t>
                </a:r>
                <a:r>
                  <a:rPr lang="en-US" sz="1600" dirty="0">
                    <a:solidFill>
                      <a:srgbClr val="003300"/>
                    </a:solidFill>
                    <a:latin typeface="+mn-lt"/>
                    <a:sym typeface="Symbol" panose="05050102010706020507" pitchFamily="18" charset="2"/>
                  </a:rPr>
                  <a:t>4</a:t>
                </a:r>
                <a:r>
                  <a:rPr lang="en-US" sz="1600" dirty="0"/>
                  <a:t> process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1600" dirty="0">
                        <a:solidFill>
                          <a:srgbClr val="003300"/>
                        </a:solidFill>
                        <a:latin typeface="Cambria Math" panose="02040503050406030204" pitchFamily="18" charset="0"/>
                      </a:rPr>
                      <m:t>gg</m:t>
                    </m:r>
                  </m:oMath>
                </a14:m>
                <a:r>
                  <a:rPr lang="en-US" sz="1600" dirty="0">
                    <a:solidFill>
                      <a:srgbClr val="003300"/>
                    </a:solidFill>
                    <a:sym typeface="Symbol" panose="05050102010706020507" pitchFamily="18" charset="2"/>
                  </a:rPr>
                  <a:t>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1600" dirty="0">
                        <a:solidFill>
                          <a:srgbClr val="003300"/>
                        </a:solidFill>
                        <a:latin typeface="Cambria Math" panose="02040503050406030204" pitchFamily="18" charset="0"/>
                      </a:rPr>
                      <m:t>t</m:t>
                    </m:r>
                    <m:acc>
                      <m:accPr>
                        <m:chr m:val="̅"/>
                        <m:ctrlPr>
                          <a:rPr lang="en-US" sz="1600" i="1" dirty="0">
                            <a:solidFill>
                              <a:srgbClr val="003300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en-US" sz="1600" dirty="0">
                            <a:solidFill>
                              <a:srgbClr val="003300"/>
                            </a:solidFill>
                            <a:latin typeface="Cambria Math" panose="02040503050406030204" pitchFamily="18" charset="0"/>
                          </a:rPr>
                          <m:t>t</m:t>
                        </m:r>
                      </m:e>
                    </m:acc>
                    <m:r>
                      <m:rPr>
                        <m:sty m:val="p"/>
                      </m:rPr>
                      <a:rPr lang="en-US" sz="1600" dirty="0">
                        <a:solidFill>
                          <a:srgbClr val="003300"/>
                        </a:solidFill>
                        <a:latin typeface="Cambria Math" panose="02040503050406030204" pitchFamily="18" charset="0"/>
                      </a:rPr>
                      <m:t>gg</m:t>
                    </m:r>
                  </m:oMath>
                </a14:m>
                <a:endParaRPr lang="en-US" sz="1600" dirty="0"/>
              </a:p>
            </p:txBody>
          </p:sp>
        </mc:Choice>
        <mc:Fallback xmlns="">
          <p:sp>
            <p:nvSpPr>
              <p:cNvPr id="8" name="Text Placeholder 6">
                <a:extLst>
                  <a:ext uri="{FF2B5EF4-FFF2-40B4-BE49-F238E27FC236}">
                    <a16:creationId xmlns:a16="http://schemas.microsoft.com/office/drawing/2014/main" id="{5EEFC7E2-ACE6-16AA-20BE-F05741B163E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61257" y="668844"/>
                <a:ext cx="10295594" cy="1375450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12945938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8AC1336-E0C8-9A4F-7336-7BFDB6BDF4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Monitoring GPU memory access – NSight Compute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 Placeholder 4">
                <a:extLst>
                  <a:ext uri="{FF2B5EF4-FFF2-40B4-BE49-F238E27FC236}">
                    <a16:creationId xmlns:a16="http://schemas.microsoft.com/office/drawing/2014/main" id="{1D242E55-135A-9695-4EE5-814EE6B64DDE}"/>
                  </a:ext>
                </a:extLst>
              </p:cNvPr>
              <p:cNvSpPr>
                <a:spLocks noGrp="1"/>
              </p:cNvSpPr>
              <p:nvPr>
                <p:ph type="body" idx="1"/>
              </p:nvPr>
            </p:nvSpPr>
            <p:spPr>
              <a:xfrm>
                <a:off x="240002" y="1123951"/>
                <a:ext cx="11721599" cy="5258922"/>
              </a:xfrm>
            </p:spPr>
            <p:txBody>
              <a:bodyPr/>
              <a:lstStyle/>
              <a:p>
                <a:r>
                  <a:rPr lang="en-US" dirty="0"/>
                  <a:t>Explicitly collect two relevant profiler metrics in NSight Compute</a:t>
                </a:r>
              </a:p>
              <a:p>
                <a:pPr lvl="1"/>
                <a:r>
                  <a:rPr lang="en-US" dirty="0">
                    <a:solidFill>
                      <a:srgbClr val="FF0000"/>
                    </a:solidFill>
                  </a:rPr>
                  <a:t>“requests” </a:t>
                </a:r>
                <a:r>
                  <a:rPr lang="en-US" dirty="0"/>
                  <a:t>: </a:t>
                </a:r>
                <a:r>
                  <a:rPr lang="en-US" i="1" dirty="0"/>
                  <a:t>l1tex__t_requests_pipe_lsu_mem_global_op_ld.sum</a:t>
                </a:r>
              </a:p>
              <a:p>
                <a:pPr lvl="1"/>
                <a:r>
                  <a:rPr lang="en-US" dirty="0">
                    <a:solidFill>
                      <a:srgbClr val="FF0000"/>
                    </a:solidFill>
                  </a:rPr>
                  <a:t>“sectors” </a:t>
                </a:r>
                <a:r>
                  <a:rPr lang="en-US" dirty="0"/>
                  <a:t>(i.e. transactions, network roundtrips): </a:t>
                </a:r>
                <a:r>
                  <a:rPr lang="en-US" i="1" dirty="0"/>
                  <a:t>l1tex__t_sectors_pipe_lsu_mem_global_op_ld.sum</a:t>
                </a:r>
              </a:p>
              <a:p>
                <a:pPr lvl="1"/>
                <a:r>
                  <a:rPr lang="en-US" dirty="0"/>
                  <a:t>this is from old tests in August 2020 (</a:t>
                </a:r>
                <a:r>
                  <a:rPr lang="en-US" dirty="0">
                    <a:hlinkClick r:id="rId2"/>
                  </a:rPr>
                  <a:t>issue #16</a:t>
                </a:r>
                <a:r>
                  <a:rPr lang="en-US" dirty="0"/>
                  <a:t>), the profiler metrics names may have changed since then</a:t>
                </a:r>
              </a:p>
              <a:p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  <a:p>
                <a:r>
                  <a:rPr lang="en-US" dirty="0"/>
                  <a:t>Profile AOS against the AOSOA baseline</a:t>
                </a:r>
              </a:p>
              <a:p>
                <a:pPr lvl="1"/>
                <a:r>
                  <a:rPr lang="en-US" dirty="0"/>
                  <a:t>same number of “requests” in AOS and AOSOA</a:t>
                </a:r>
              </a:p>
              <a:p>
                <a:pPr lvl="1"/>
                <a:r>
                  <a:rPr lang="en-US" dirty="0">
                    <a:solidFill>
                      <a:srgbClr val="009900"/>
                    </a:solidFill>
                  </a:rPr>
                  <a:t>AOS needs 4 times as many “sectors” as AOSOA </a:t>
                </a:r>
                <a:r>
                  <a:rPr lang="en-US" dirty="0"/>
                  <a:t>(which fits 4 doubles in a 32-byte cache line)</a:t>
                </a:r>
              </a:p>
              <a:p>
                <a:pPr lvl="1"/>
                <a:r>
                  <a:rPr lang="en-US" dirty="0"/>
                  <a:t>in other words: </a:t>
                </a:r>
                <a:r>
                  <a:rPr lang="en-US" i="1" dirty="0">
                    <a:solidFill>
                      <a:srgbClr val="FF0000"/>
                    </a:solidFill>
                  </a:rPr>
                  <a:t>AOSOA provides coalesced memory access, AOS does not</a:t>
                </a:r>
              </a:p>
              <a:p>
                <a:pPr lvl="1"/>
                <a:r>
                  <a:rPr lang="en-US" dirty="0"/>
                  <a:t>for what it is worth (not much!), the actual slowdown in this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800" i="1" dirty="0" smtClean="0">
                            <a:solidFill>
                              <a:srgbClr val="0033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1800" i="0" dirty="0">
                            <a:solidFill>
                              <a:srgbClr val="003300"/>
                            </a:solidFill>
                            <a:latin typeface="Cambria Math" panose="02040503050406030204" pitchFamily="18" charset="0"/>
                          </a:rPr>
                          <m:t>e</m:t>
                        </m:r>
                      </m:e>
                      <m:sup>
                        <m:r>
                          <a:rPr lang="en-US" sz="1800" i="0" dirty="0">
                            <a:solidFill>
                              <a:srgbClr val="003300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lang="en-US" sz="1800" i="1" dirty="0">
                            <a:solidFill>
                              <a:srgbClr val="0033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1800" i="0" dirty="0">
                            <a:solidFill>
                              <a:srgbClr val="003300"/>
                            </a:solidFill>
                            <a:latin typeface="Cambria Math" panose="02040503050406030204" pitchFamily="18" charset="0"/>
                          </a:rPr>
                          <m:t>e</m:t>
                        </m:r>
                      </m:e>
                      <m:sup>
                        <m:r>
                          <a:rPr lang="en-US" sz="1800" i="0" dirty="0">
                            <a:solidFill>
                              <a:srgbClr val="003300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US" sz="1800" dirty="0">
                    <a:solidFill>
                      <a:srgbClr val="003300"/>
                    </a:solidFill>
                    <a:latin typeface="+mn-lt"/>
                    <a:sym typeface="Symbol" panose="05050102010706020507" pitchFamily="18" charset="2"/>
                  </a:rPr>
                  <a:t>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800" i="1" dirty="0">
                            <a:solidFill>
                              <a:srgbClr val="0033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800" i="0" dirty="0">
                            <a:solidFill>
                              <a:srgbClr val="003300"/>
                            </a:solidFill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  <m:t></m:t>
                        </m:r>
                      </m:e>
                      <m:sup>
                        <m:r>
                          <a:rPr lang="en-US" sz="1800" i="0" dirty="0">
                            <a:solidFill>
                              <a:srgbClr val="003300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lang="en-US" sz="1800" i="1" dirty="0">
                            <a:solidFill>
                              <a:srgbClr val="0033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800" i="0" dirty="0">
                            <a:solidFill>
                              <a:srgbClr val="003300"/>
                            </a:solidFill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  <m:t></m:t>
                        </m:r>
                      </m:e>
                      <m:sup>
                        <m:r>
                          <a:rPr lang="en-US" sz="1800" i="0" dirty="0">
                            <a:solidFill>
                              <a:srgbClr val="003300"/>
                            </a:solidFill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  <m:t>−</m:t>
                        </m:r>
                      </m:sup>
                    </m:sSup>
                    <m:r>
                      <a:rPr lang="en-US" sz="1800" i="1" dirty="0">
                        <a:solidFill>
                          <a:srgbClr val="003300"/>
                        </a:solidFill>
                        <a:latin typeface="Cambria Math" panose="02040503050406030204" pitchFamily="18" charset="0"/>
                        <a:sym typeface="Symbol" panose="05050102010706020507" pitchFamily="18" charset="2"/>
                      </a:rPr>
                      <m:t> </m:t>
                    </m:r>
                  </m:oMath>
                </a14:m>
                <a:r>
                  <a:rPr lang="en-US" dirty="0"/>
                  <a:t>example was only 7% however</a:t>
                </a:r>
              </a:p>
              <a:p>
                <a:pPr lvl="1"/>
                <a:endParaRPr lang="en-US" i="1" dirty="0">
                  <a:solidFill>
                    <a:srgbClr val="FF0000"/>
                  </a:solidFill>
                </a:endParaRPr>
              </a:p>
              <a:p>
                <a:pPr lvl="1"/>
                <a:endParaRPr lang="en-US" dirty="0"/>
              </a:p>
              <a:p>
                <a:pPr lvl="1"/>
                <a:endParaRPr lang="en-US" dirty="0"/>
              </a:p>
              <a:p>
                <a:pPr lvl="1"/>
                <a:endParaRPr lang="en-US" dirty="0"/>
              </a:p>
              <a:p>
                <a:pPr lvl="1"/>
                <a:endParaRPr lang="en-US" dirty="0"/>
              </a:p>
              <a:p>
                <a:pPr lvl="1"/>
                <a:endParaRPr lang="en-US" dirty="0"/>
              </a:p>
              <a:p>
                <a:pPr lvl="1"/>
                <a:endParaRPr lang="en-US" dirty="0"/>
              </a:p>
              <a:p>
                <a:pPr lvl="1"/>
                <a:endParaRPr lang="en-US" dirty="0"/>
              </a:p>
              <a:p>
                <a:pPr lvl="1"/>
                <a:endParaRPr lang="en-US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5" name="Text Placeholder 4">
                <a:extLst>
                  <a:ext uri="{FF2B5EF4-FFF2-40B4-BE49-F238E27FC236}">
                    <a16:creationId xmlns:a16="http://schemas.microsoft.com/office/drawing/2014/main" id="{1D242E55-135A-9695-4EE5-814EE6B64DD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240002" y="1123951"/>
                <a:ext cx="11721599" cy="5258922"/>
              </a:xfr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Picture 6">
            <a:extLst>
              <a:ext uri="{FF2B5EF4-FFF2-40B4-BE49-F238E27FC236}">
                <a16:creationId xmlns:a16="http://schemas.microsoft.com/office/drawing/2014/main" id="{2EC9A236-2BBD-743A-BC25-EEA34349C7F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2772910"/>
            <a:ext cx="12192000" cy="1350280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19454686-1734-7682-8C82-F12411A4632F}"/>
              </a:ext>
            </a:extLst>
          </p:cNvPr>
          <p:cNvSpPr/>
          <p:nvPr/>
        </p:nvSpPr>
        <p:spPr>
          <a:xfrm>
            <a:off x="5966884" y="3897840"/>
            <a:ext cx="5739341" cy="206300"/>
          </a:xfrm>
          <a:prstGeom prst="rect">
            <a:avLst/>
          </a:prstGeom>
          <a:noFill/>
          <a:ln w="38100">
            <a:solidFill>
              <a:srgbClr val="00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8667C04C-B775-7BDE-40B3-70BA86BF487B}"/>
              </a:ext>
            </a:extLst>
          </p:cNvPr>
          <p:cNvCxnSpPr>
            <a:cxnSpLocks/>
            <a:endCxn id="10" idx="2"/>
          </p:cNvCxnSpPr>
          <p:nvPr/>
        </p:nvCxnSpPr>
        <p:spPr>
          <a:xfrm flipV="1">
            <a:off x="5966884" y="4104140"/>
            <a:ext cx="2869671" cy="982210"/>
          </a:xfrm>
          <a:prstGeom prst="straightConnector1">
            <a:avLst/>
          </a:prstGeom>
          <a:ln w="28575">
            <a:solidFill>
              <a:srgbClr val="0099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9324270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55" name="TextBox 54">
                <a:extLst>
                  <a:ext uri="{FF2B5EF4-FFF2-40B4-BE49-F238E27FC236}">
                    <a16:creationId xmlns:a16="http://schemas.microsoft.com/office/drawing/2014/main" id="{158EF9E1-FDDB-6984-A385-65B1491C9691}"/>
                  </a:ext>
                </a:extLst>
              </p:cNvPr>
              <p:cNvSpPr txBox="1"/>
              <p:nvPr/>
            </p:nvSpPr>
            <p:spPr>
              <a:xfrm>
                <a:off x="1" y="2158313"/>
                <a:ext cx="12281646" cy="424731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800" i="1" u="sng" dirty="0"/>
                  <a:t>In practice</a:t>
                </a:r>
                <a:r>
                  <a:rPr lang="en-US" sz="1800" dirty="0"/>
                  <a:t> in MG5aMC: use </a:t>
                </a:r>
                <a:r>
                  <a:rPr lang="en-US" sz="1800" b="1" dirty="0"/>
                  <a:t>helicity amplitudes and QCD color decomposition</a:t>
                </a:r>
              </a:p>
              <a:p>
                <a:endParaRPr lang="en-US" sz="1800" dirty="0"/>
              </a:p>
              <a:p>
                <a:r>
                  <a:rPr lang="en-US" sz="1800" dirty="0">
                    <a:latin typeface="+mj-lt"/>
                  </a:rPr>
                  <a:t>1. (for each helicity </a:t>
                </a:r>
                <a:r>
                  <a:rPr lang="en-US" sz="1800" dirty="0">
                    <a:latin typeface="+mj-lt"/>
                    <a:sym typeface="Symbol" panose="05050102010706020507" pitchFamily="18" charset="2"/>
                  </a:rPr>
                  <a:t>) compute partial amplitudes </a:t>
                </a:r>
                <a:r>
                  <a:rPr lang="en-US" sz="1800" dirty="0" err="1">
                    <a:latin typeface="+mj-lt"/>
                    <a:sym typeface="Symbol" panose="05050102010706020507" pitchFamily="18" charset="2"/>
                  </a:rPr>
                  <a:t>J</a:t>
                </a:r>
                <a:r>
                  <a:rPr lang="en-US" sz="1800" baseline="30000" dirty="0" err="1">
                    <a:latin typeface="+mj-lt"/>
                    <a:sym typeface="Symbol" panose="05050102010706020507" pitchFamily="18" charset="2"/>
                  </a:rPr>
                  <a:t>f</a:t>
                </a:r>
                <a:r>
                  <a:rPr lang="en-US" sz="1800" dirty="0">
                    <a:latin typeface="+mj-lt"/>
                    <a:sym typeface="Symbol" panose="05050102010706020507" pitchFamily="18" charset="2"/>
                  </a:rPr>
                  <a:t> for each color ordering permutation f (sum diagrams relevant to f)</a:t>
                </a:r>
                <a:endParaRPr lang="en-US" sz="1800" dirty="0">
                  <a:latin typeface="+mj-lt"/>
                </a:endParaRPr>
              </a:p>
              <a:p>
                <a:endParaRPr lang="en-US" sz="1800" dirty="0">
                  <a:latin typeface="+mj-lt"/>
                  <a:sym typeface="Symbol" panose="05050102010706020507" pitchFamily="18" charset="2"/>
                </a:endParaRPr>
              </a:p>
              <a:p>
                <a:endParaRPr lang="en-US" sz="1800" dirty="0">
                  <a:sym typeface="Symbol" panose="05050102010706020507" pitchFamily="18" charset="2"/>
                </a:endParaRPr>
              </a:p>
              <a:p>
                <a:endParaRPr lang="en-US" sz="1800" dirty="0">
                  <a:sym typeface="Symbol" panose="05050102010706020507" pitchFamily="18" charset="2"/>
                </a:endParaRPr>
              </a:p>
              <a:p>
                <a:endParaRPr lang="en-US" sz="1800" dirty="0">
                  <a:sym typeface="Symbol" panose="05050102010706020507" pitchFamily="18" charset="2"/>
                </a:endParaRPr>
              </a:p>
              <a:p>
                <a:r>
                  <a:rPr lang="en-US" sz="1800" dirty="0">
                    <a:sym typeface="Symbol" panose="05050102010706020507" pitchFamily="18" charset="2"/>
                  </a:rPr>
                  <a:t>2.</a:t>
                </a:r>
                <a:r>
                  <a:rPr lang="en-US" sz="1800" dirty="0"/>
                  <a:t> (for each helicity </a:t>
                </a:r>
                <a:r>
                  <a:rPr lang="en-US" sz="1800" dirty="0">
                    <a:sym typeface="Symbol" panose="05050102010706020507" pitchFamily="18" charset="2"/>
                  </a:rPr>
                  <a:t>) compute the sum over colors as the quadratic form JCJ* using the constant color matrix C</a:t>
                </a:r>
                <a:endParaRPr lang="en-US" sz="1800" dirty="0">
                  <a:latin typeface="+mj-lt"/>
                </a:endParaRPr>
              </a:p>
              <a:p>
                <a:endParaRPr lang="en-US" sz="1800" dirty="0">
                  <a:latin typeface="+mj-lt"/>
                  <a:sym typeface="Symbol" panose="05050102010706020507" pitchFamily="18" charset="2"/>
                </a:endParaRPr>
              </a:p>
              <a:p>
                <a:endParaRPr lang="en-US" sz="1800" dirty="0">
                  <a:sym typeface="Symbol" panose="05050102010706020507" pitchFamily="18" charset="2"/>
                </a:endParaRPr>
              </a:p>
              <a:p>
                <a:endParaRPr lang="en-US" sz="1800" dirty="0">
                  <a:sym typeface="Symbol" panose="05050102010706020507" pitchFamily="18" charset="2"/>
                </a:endParaRPr>
              </a:p>
              <a:p>
                <a:endParaRPr lang="en-US" sz="1800" dirty="0">
                  <a:sym typeface="Symbol" panose="05050102010706020507" pitchFamily="18" charset="2"/>
                </a:endParaRPr>
              </a:p>
              <a:p>
                <a:r>
                  <a:rPr lang="en-US" sz="1800" dirty="0">
                    <a:sym typeface="Symbol" panose="05050102010706020507" pitchFamily="18" charset="2"/>
                  </a:rPr>
                  <a:t>3. sum over helicities </a:t>
                </a:r>
                <a:r>
                  <a:rPr lang="en-US" dirty="0">
                    <a:latin typeface="+mj-lt"/>
                  </a:rPr>
                  <a:t>[Example </a:t>
                </a:r>
                <a:r>
                  <a:rPr lang="en-US" dirty="0">
                    <a:solidFill>
                      <a:srgbClr val="FF0000"/>
                    </a:solidFill>
                    <a:latin typeface="+mj-lt"/>
                  </a:rPr>
                  <a:t>for </a:t>
                </a:r>
                <a14:m>
                  <m:oMath xmlns:m="http://schemas.openxmlformats.org/officeDocument/2006/math">
                    <m:r>
                      <a:rPr lang="en-US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𝑔𝑔</m:t>
                    </m:r>
                  </m:oMath>
                </a14:m>
                <a:r>
                  <a:rPr lang="en-US" i="1" dirty="0">
                    <a:solidFill>
                      <a:srgbClr val="FF0000"/>
                    </a:solidFill>
                    <a:latin typeface="+mj-lt"/>
                    <a:sym typeface="Symbol" panose="05050102010706020507" pitchFamily="18" charset="2"/>
                  </a:rPr>
                  <a:t> </a:t>
                </a:r>
                <a14:m>
                  <m:oMath xmlns:m="http://schemas.openxmlformats.org/officeDocument/2006/math">
                    <m:r>
                      <a:rPr lang="en-US" i="1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𝑡</m:t>
                    </m:r>
                    <m:acc>
                      <m:accPr>
                        <m:chr m:val="̅"/>
                        <m:ctrlPr>
                          <a:rPr lang="en-US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acc>
                    <m:r>
                      <a:rPr lang="en-US" b="0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𝑔𝑔𝑔</m:t>
                    </m:r>
                  </m:oMath>
                </a14:m>
                <a:r>
                  <a:rPr lang="en-US" dirty="0">
                    <a:solidFill>
                      <a:srgbClr val="FF0000"/>
                    </a:solidFill>
                    <a:latin typeface="+mj-lt"/>
                  </a:rPr>
                  <a:t>: 128 helicities </a:t>
                </a:r>
                <a:r>
                  <a:rPr lang="en-US" dirty="0">
                    <a:latin typeface="+mj-lt"/>
                  </a:rPr>
                  <a:t>(before and after filtering)]</a:t>
                </a:r>
              </a:p>
              <a:p>
                <a:endParaRPr lang="en-US" sz="1800" dirty="0">
                  <a:latin typeface="+mj-lt"/>
                </a:endParaRPr>
              </a:p>
              <a:p>
                <a:r>
                  <a:rPr lang="en-US" sz="1800" b="1" i="1" u="sng" dirty="0">
                    <a:solidFill>
                      <a:srgbClr val="00B050"/>
                    </a:solidFill>
                    <a:latin typeface="+mj-lt"/>
                  </a:rPr>
                  <a:t>Each step computes many events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sz="1800" b="1" i="1" u="sng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GB" sz="1800" b="1" i="1" u="sng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𝒑</m:t>
                        </m:r>
                      </m:e>
                    </m:acc>
                    <m:r>
                      <a:rPr lang="en-GB" sz="1800" b="1" i="1" u="sng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1800" b="1" i="1" u="sng" dirty="0">
                    <a:solidFill>
                      <a:srgbClr val="00B050"/>
                    </a:solidFill>
                    <a:latin typeface="+mj-lt"/>
                  </a:rPr>
                  <a:t>in parallel! CPU: 1 SIMD event-vector at a time. GPU: 1 event per thread.</a:t>
                </a:r>
              </a:p>
            </p:txBody>
          </p:sp>
        </mc:Choice>
        <mc:Fallback>
          <p:sp>
            <p:nvSpPr>
              <p:cNvPr id="55" name="TextBox 54">
                <a:extLst>
                  <a:ext uri="{FF2B5EF4-FFF2-40B4-BE49-F238E27FC236}">
                    <a16:creationId xmlns:a16="http://schemas.microsoft.com/office/drawing/2014/main" id="{158EF9E1-FDDB-6984-A385-65B1491C969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" y="2158313"/>
                <a:ext cx="12281646" cy="4247317"/>
              </a:xfrm>
              <a:prstGeom prst="rect">
                <a:avLst/>
              </a:prstGeom>
              <a:blipFill>
                <a:blip r:embed="rId2"/>
                <a:stretch>
                  <a:fillRect l="-397" t="-717" b="-129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itle 1">
            <a:extLst>
              <a:ext uri="{FF2B5EF4-FFF2-40B4-BE49-F238E27FC236}">
                <a16:creationId xmlns:a16="http://schemas.microsoft.com/office/drawing/2014/main" id="{378CF47B-AF32-EF23-2533-3827E5A3FD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0002" y="113008"/>
            <a:ext cx="11721599" cy="618295"/>
          </a:xfrm>
        </p:spPr>
        <p:txBody>
          <a:bodyPr/>
          <a:lstStyle/>
          <a:p>
            <a:r>
              <a:rPr lang="en-US" dirty="0"/>
              <a:t>Inside the ME calculation: Feynman diagrams, colors, helicities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id="{C21FF088-45A0-9361-B4A4-7E8550915A47}"/>
                  </a:ext>
                </a:extLst>
              </p:cNvPr>
              <p:cNvSpPr txBox="1"/>
              <p:nvPr/>
            </p:nvSpPr>
            <p:spPr>
              <a:xfrm>
                <a:off x="4541286" y="719223"/>
                <a:ext cx="6747357" cy="12003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800" dirty="0"/>
                  <a:t>Given the momenta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sz="180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GB" sz="1800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</m:acc>
                  </m:oMath>
                </a14:m>
                <a:r>
                  <a:rPr lang="en-US" sz="1800" dirty="0"/>
                  <a:t> of initial+final partons </a:t>
                </a:r>
                <a:r>
                  <a:rPr lang="en-US" sz="1800" dirty="0">
                    <a:highlight>
                      <a:srgbClr val="FFFF00"/>
                    </a:highlight>
                  </a:rPr>
                  <a:t>in one specific event</a:t>
                </a:r>
              </a:p>
              <a:p>
                <a:r>
                  <a:rPr lang="en-US" sz="1800" dirty="0">
                    <a:highlight>
                      <a:srgbClr val="FFFF00"/>
                    </a:highlight>
                  </a:rPr>
                  <a:t>Sum over all helicity combinations </a:t>
                </a:r>
                <a:r>
                  <a:rPr lang="en-US" sz="1800" dirty="0">
                    <a:highlight>
                      <a:srgbClr val="FFFF00"/>
                    </a:highlight>
                    <a:sym typeface="Symbol" panose="05050102010706020507" pitchFamily="18" charset="2"/>
                  </a:rPr>
                  <a:t></a:t>
                </a:r>
                <a:r>
                  <a:rPr lang="en-US" sz="1800" dirty="0"/>
                  <a:t> of initial+final partons</a:t>
                </a:r>
              </a:p>
              <a:p>
                <a:r>
                  <a:rPr lang="en-US" sz="1800" dirty="0">
                    <a:highlight>
                      <a:srgbClr val="FFFF00"/>
                    </a:highlight>
                  </a:rPr>
                  <a:t>Sum over all color combinations </a:t>
                </a:r>
                <a:r>
                  <a:rPr lang="en-US" sz="1800" dirty="0">
                    <a:highlight>
                      <a:srgbClr val="FFFF00"/>
                    </a:highlight>
                    <a:sym typeface="Symbol" panose="05050102010706020507" pitchFamily="18" charset="2"/>
                  </a:rPr>
                  <a:t>c </a:t>
                </a:r>
                <a:r>
                  <a:rPr lang="en-US" sz="1800" dirty="0"/>
                  <a:t>of initial+final partons</a:t>
                </a:r>
              </a:p>
              <a:p>
                <a:r>
                  <a:rPr lang="en-US" sz="1800" dirty="0">
                    <a:highlight>
                      <a:srgbClr val="FFFF00"/>
                    </a:highlight>
                  </a:rPr>
                  <a:t>Include all Feynman diagrams d </a:t>
                </a:r>
                <a:r>
                  <a:rPr lang="en-US" sz="1800" dirty="0"/>
                  <a:t>allowed for the given </a:t>
                </a:r>
                <a:r>
                  <a:rPr lang="en-US" sz="1800" dirty="0">
                    <a:sym typeface="Symbol" panose="05050102010706020507" pitchFamily="18" charset="2"/>
                  </a:rPr>
                  <a:t> </a:t>
                </a:r>
                <a:r>
                  <a:rPr lang="en-US" sz="1800" dirty="0"/>
                  <a:t>and </a:t>
                </a:r>
                <a:r>
                  <a:rPr lang="en-US" sz="1800" dirty="0">
                    <a:sym typeface="Symbol" panose="05050102010706020507" pitchFamily="18" charset="2"/>
                  </a:rPr>
                  <a:t>c</a:t>
                </a:r>
                <a:endParaRPr lang="en-US" sz="1800" dirty="0"/>
              </a:p>
            </p:txBody>
          </p:sp>
        </mc:Choice>
        <mc:Fallback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id="{C21FF088-45A0-9361-B4A4-7E8550915A4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41286" y="719223"/>
                <a:ext cx="6747357" cy="1200329"/>
              </a:xfrm>
              <a:prstGeom prst="rect">
                <a:avLst/>
              </a:prstGeom>
              <a:blipFill>
                <a:blip r:embed="rId3"/>
                <a:stretch>
                  <a:fillRect l="-813" t="-6599" r="-181" b="-761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4" name="TextBox 83">
                <a:extLst>
                  <a:ext uri="{FF2B5EF4-FFF2-40B4-BE49-F238E27FC236}">
                    <a16:creationId xmlns:a16="http://schemas.microsoft.com/office/drawing/2014/main" id="{50C6F2E8-E124-AC32-D1C1-3ED42A132B57}"/>
                  </a:ext>
                </a:extLst>
              </p:cNvPr>
              <p:cNvSpPr txBox="1"/>
              <p:nvPr/>
            </p:nvSpPr>
            <p:spPr>
              <a:xfrm>
                <a:off x="4109423" y="3208062"/>
                <a:ext cx="7300702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Example </a:t>
                </a:r>
                <a:r>
                  <a:rPr lang="en-US" sz="1400" dirty="0">
                    <a:solidFill>
                      <a:srgbClr val="FF0000"/>
                    </a:solidFill>
                    <a:latin typeface="+mj-lt"/>
                  </a:rPr>
                  <a:t>for </a:t>
                </a:r>
                <a14:m>
                  <m:oMath xmlns:m="http://schemas.openxmlformats.org/officeDocument/2006/math">
                    <m:r>
                      <a:rPr lang="en-US" sz="1400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𝑔𝑔</m:t>
                    </m:r>
                  </m:oMath>
                </a14:m>
                <a:r>
                  <a:rPr lang="en-US" sz="1400" i="1" dirty="0">
                    <a:solidFill>
                      <a:srgbClr val="FF0000"/>
                    </a:solidFill>
                    <a:latin typeface="+mj-lt"/>
                    <a:sym typeface="Symbol" panose="05050102010706020507" pitchFamily="18" charset="2"/>
                  </a:rPr>
                  <a:t> </a:t>
                </a:r>
                <a14:m>
                  <m:oMath xmlns:m="http://schemas.openxmlformats.org/officeDocument/2006/math">
                    <m:r>
                      <a:rPr lang="en-US" sz="1400" i="1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𝑡</m:t>
                    </m:r>
                    <m:acc>
                      <m:accPr>
                        <m:chr m:val="̅"/>
                        <m:ctrlPr>
                          <a:rPr lang="en-US" sz="140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140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acc>
                    <m:r>
                      <a:rPr lang="en-US" sz="1400" b="0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𝑔𝑔𝑔</m:t>
                    </m:r>
                  </m:oMath>
                </a14:m>
                <a:r>
                  <a:rPr lang="en-US" sz="1400" dirty="0">
                    <a:solidFill>
                      <a:srgbClr val="FF0000"/>
                    </a:solidFill>
                    <a:latin typeface="+mj-lt"/>
                  </a:rPr>
                  <a:t>: 1240 Feynman diagrams </a:t>
                </a:r>
                <a:r>
                  <a:rPr lang="en-US" sz="1400" dirty="0">
                    <a:latin typeface="+mj-lt"/>
                  </a:rPr>
                  <a:t>(using helicity amplitudes)</a:t>
                </a:r>
              </a:p>
              <a:p>
                <a:r>
                  <a:rPr lang="en-US" dirty="0">
                    <a:latin typeface="+mj-lt"/>
                  </a:rPr>
                  <a:t>T</a:t>
                </a:r>
                <a:r>
                  <a:rPr lang="en-US" sz="1400" dirty="0">
                    <a:latin typeface="+mj-lt"/>
                  </a:rPr>
                  <a:t>his takes </a:t>
                </a:r>
                <a:r>
                  <a:rPr lang="en-US" sz="1400" b="1" dirty="0">
                    <a:solidFill>
                      <a:srgbClr val="FF0000"/>
                    </a:solidFill>
                    <a:latin typeface="+mj-lt"/>
                  </a:rPr>
                  <a:t>~40% of the CPU time </a:t>
                </a:r>
                <a:r>
                  <a:rPr lang="en-US" sz="1400" dirty="0">
                    <a:latin typeface="+mj-lt"/>
                  </a:rPr>
                  <a:t>for this process</a:t>
                </a:r>
                <a:endParaRPr lang="en-US" dirty="0"/>
              </a:p>
            </p:txBody>
          </p:sp>
        </mc:Choice>
        <mc:Fallback xmlns="">
          <p:sp>
            <p:nvSpPr>
              <p:cNvPr id="84" name="TextBox 83">
                <a:extLst>
                  <a:ext uri="{FF2B5EF4-FFF2-40B4-BE49-F238E27FC236}">
                    <a16:creationId xmlns:a16="http://schemas.microsoft.com/office/drawing/2014/main" id="{50C6F2E8-E124-AC32-D1C1-3ED42A132B5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09423" y="3208062"/>
                <a:ext cx="7300702" cy="523220"/>
              </a:xfrm>
              <a:prstGeom prst="rect">
                <a:avLst/>
              </a:prstGeom>
              <a:blipFill>
                <a:blip r:embed="rId7"/>
                <a:stretch>
                  <a:fillRect l="-250" t="-2326" b="-1162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5" name="TextBox 84">
                <a:extLst>
                  <a:ext uri="{FF2B5EF4-FFF2-40B4-BE49-F238E27FC236}">
                    <a16:creationId xmlns:a16="http://schemas.microsoft.com/office/drawing/2014/main" id="{FD719496-8251-CAAA-F9CE-FCA6E7B68868}"/>
                  </a:ext>
                </a:extLst>
              </p:cNvPr>
              <p:cNvSpPr txBox="1"/>
              <p:nvPr/>
            </p:nvSpPr>
            <p:spPr>
              <a:xfrm>
                <a:off x="5827060" y="4635072"/>
                <a:ext cx="6266328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Example </a:t>
                </a:r>
                <a:r>
                  <a:rPr lang="en-US" dirty="0">
                    <a:solidFill>
                      <a:srgbClr val="FF0000"/>
                    </a:solidFill>
                  </a:rPr>
                  <a:t>for </a:t>
                </a:r>
                <a14:m>
                  <m:oMath xmlns:m="http://schemas.openxmlformats.org/officeDocument/2006/math">
                    <m:r>
                      <a:rPr lang="en-US" i="1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𝑔𝑔</m:t>
                    </m:r>
                  </m:oMath>
                </a14:m>
                <a:r>
                  <a:rPr lang="en-US" i="1" dirty="0">
                    <a:solidFill>
                      <a:srgbClr val="FF0000"/>
                    </a:solidFill>
                    <a:sym typeface="Symbol" panose="05050102010706020507" pitchFamily="18" charset="2"/>
                  </a:rPr>
                  <a:t> </a:t>
                </a:r>
                <a14:m>
                  <m:oMath xmlns:m="http://schemas.openxmlformats.org/officeDocument/2006/math">
                    <m:r>
                      <a:rPr lang="en-US" i="1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𝑡</m:t>
                    </m:r>
                    <m:acc>
                      <m:accPr>
                        <m:chr m:val="̅"/>
                        <m:ctrlPr>
                          <a:rPr lang="en-US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acc>
                    <m:r>
                      <a:rPr lang="en-US" i="1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𝑔𝑔𝑔</m:t>
                    </m:r>
                  </m:oMath>
                </a14:m>
                <a:r>
                  <a:rPr lang="en-US" dirty="0">
                    <a:solidFill>
                      <a:srgbClr val="FF0000"/>
                    </a:solidFill>
                  </a:rPr>
                  <a:t>: 120 color ordering permutations, 120x120 matrix</a:t>
                </a:r>
              </a:p>
              <a:p>
                <a:r>
                  <a:rPr lang="en-US" dirty="0"/>
                  <a:t>This takes </a:t>
                </a:r>
                <a:r>
                  <a:rPr lang="en-US" b="1" dirty="0">
                    <a:solidFill>
                      <a:srgbClr val="FF0000"/>
                    </a:solidFill>
                  </a:rPr>
                  <a:t>~60% of the CPU time </a:t>
                </a:r>
                <a:r>
                  <a:rPr lang="en-US" dirty="0"/>
                  <a:t>for this process</a:t>
                </a:r>
              </a:p>
            </p:txBody>
          </p:sp>
        </mc:Choice>
        <mc:Fallback xmlns="">
          <p:sp>
            <p:nvSpPr>
              <p:cNvPr id="85" name="TextBox 84">
                <a:extLst>
                  <a:ext uri="{FF2B5EF4-FFF2-40B4-BE49-F238E27FC236}">
                    <a16:creationId xmlns:a16="http://schemas.microsoft.com/office/drawing/2014/main" id="{FD719496-8251-CAAA-F9CE-FCA6E7B6886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27060" y="4635072"/>
                <a:ext cx="6266328" cy="523220"/>
              </a:xfrm>
              <a:prstGeom prst="rect">
                <a:avLst/>
              </a:prstGeom>
              <a:blipFill>
                <a:blip r:embed="rId8"/>
                <a:stretch>
                  <a:fillRect l="-292" t="-2326" b="-1162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>
            <a:extLst>
              <a:ext uri="{FF2B5EF4-FFF2-40B4-BE49-F238E27FC236}">
                <a16:creationId xmlns:a16="http://schemas.microsoft.com/office/drawing/2014/main" id="{A7CF7DA5-78ED-2FBE-1930-CFF56B1ACE50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40002" y="857723"/>
            <a:ext cx="4133031" cy="903156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C4B54DF0-64EF-C32C-258B-7E7F82DE2D87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82613" y="3084152"/>
            <a:ext cx="3316288" cy="872460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F87A85DA-F24F-C6DB-0E48-22655E2B832B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582613" y="4447156"/>
            <a:ext cx="4612591" cy="936466"/>
          </a:xfrm>
          <a:prstGeom prst="rect">
            <a:avLst/>
          </a:prstGeom>
          <a:ln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388865735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6FA112-02DF-4E2A-544D-F1B55A1573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2890" y="197493"/>
            <a:ext cx="11932354" cy="618295"/>
          </a:xfrm>
        </p:spPr>
        <p:txBody>
          <a:bodyPr/>
          <a:lstStyle/>
          <a:p>
            <a:r>
              <a:rPr lang="en-US" dirty="0"/>
              <a:t>Helicity amplitudes – same code in CUDA and in vectorized C++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D43FDE0F-E691-C791-D727-1A6EC9DD3E3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184443" y="1030943"/>
            <a:ext cx="3928533" cy="5351929"/>
          </a:xfrm>
        </p:spPr>
        <p:txBody>
          <a:bodyPr/>
          <a:lstStyle/>
          <a:p>
            <a:r>
              <a:rPr lang="en-US" dirty="0"/>
              <a:t>Old slide! The new code is different, the idea is the same!</a:t>
            </a:r>
          </a:p>
          <a:p>
            <a:pPr lvl="3"/>
            <a:endParaRPr lang="en-US" dirty="0"/>
          </a:p>
          <a:p>
            <a:r>
              <a:rPr lang="en-US" i="1" dirty="0">
                <a:solidFill>
                  <a:srgbClr val="FF0000"/>
                </a:solidFill>
              </a:rPr>
              <a:t>Formally the same code for CUDA and scalar/vector C++</a:t>
            </a:r>
          </a:p>
          <a:p>
            <a:pPr lvl="1"/>
            <a:r>
              <a:rPr lang="en-US" dirty="0"/>
              <a:t>hide type behind a typedef</a:t>
            </a:r>
          </a:p>
          <a:p>
            <a:pPr lvl="1"/>
            <a:r>
              <a:rPr lang="en-US" dirty="0"/>
              <a:t>add a few missing operators</a:t>
            </a:r>
          </a:p>
          <a:p>
            <a:pPr lvl="3"/>
            <a:endParaRPr lang="en-US" dirty="0"/>
          </a:p>
          <a:p>
            <a:pPr marL="152400" indent="0">
              <a:buNone/>
            </a:pPr>
            <a:endParaRPr lang="en-US" b="1" dirty="0">
              <a:solidFill>
                <a:srgbClr val="FF0000"/>
              </a:solidFill>
              <a:highlight>
                <a:srgbClr val="FFFF00"/>
              </a:highlight>
            </a:endParaRPr>
          </a:p>
          <a:p>
            <a:pPr marL="152400" indent="0">
              <a:buNone/>
            </a:pPr>
            <a:r>
              <a:rPr lang="en-US" b="1" dirty="0">
                <a:solidFill>
                  <a:srgbClr val="FF0000"/>
                </a:solidFill>
                <a:highlight>
                  <a:srgbClr val="FFFF00"/>
                </a:highlight>
              </a:rPr>
              <a:t>SIMD in CUDA/C++ uses compiler vector extensions!</a:t>
            </a:r>
          </a:p>
          <a:p>
            <a:pPr marL="152400" indent="0">
              <a:buNone/>
            </a:pPr>
            <a:endParaRPr lang="en-US" dirty="0"/>
          </a:p>
          <a:p>
            <a:pPr marL="152400" indent="0">
              <a:buNone/>
            </a:pPr>
            <a:endParaRPr lang="en-US" dirty="0"/>
          </a:p>
          <a:p>
            <a:pPr marL="152400" indent="0">
              <a:buNone/>
            </a:pPr>
            <a:r>
              <a:rPr lang="en-US" sz="1600" i="1" dirty="0"/>
              <a:t>Flexible design: being reused            also for vectorized SYCL!</a:t>
            </a:r>
          </a:p>
          <a:p>
            <a:pPr marL="184150" indent="0">
              <a:buNone/>
            </a:pPr>
            <a:endParaRPr lang="en-US" sz="1600" dirty="0"/>
          </a:p>
          <a:p>
            <a:pPr marL="184150" indent="0">
              <a:buNone/>
            </a:pPr>
            <a:endParaRPr lang="en-US" dirty="0"/>
          </a:p>
          <a:p>
            <a:pPr marL="184150" indent="0">
              <a:buNone/>
            </a:pPr>
            <a:endParaRPr lang="en-US" dirty="0"/>
          </a:p>
          <a:p>
            <a:pPr marL="184150" indent="0">
              <a:buNone/>
            </a:pPr>
            <a:endParaRPr lang="en-US" b="1" dirty="0">
              <a:solidFill>
                <a:srgbClr val="FF0000"/>
              </a:solidFill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411FEBD-8DAC-9706-9A1B-5B05D946ACE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5777" y="900940"/>
            <a:ext cx="7937936" cy="5528081"/>
          </a:xfrm>
          <a:prstGeom prst="rect">
            <a:avLst/>
          </a:prstGeom>
          <a:ln>
            <a:solidFill>
              <a:srgbClr val="000000"/>
            </a:solidFill>
          </a:ln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1975F9F-2F82-DCC0-E0F6-4B0DEBD74DC5}"/>
              </a:ext>
            </a:extLst>
          </p:cNvPr>
          <p:cNvSpPr txBox="1"/>
          <p:nvPr/>
        </p:nvSpPr>
        <p:spPr>
          <a:xfrm>
            <a:off x="6073422" y="2551288"/>
            <a:ext cx="1862668" cy="58477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rgbClr val="FF0000"/>
                </a:solidFill>
              </a:rPr>
              <a:t>Automatically generated!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ECD4AEA-0AEB-AAB7-F364-98EE86F87C2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81981" y="5941474"/>
            <a:ext cx="3857625" cy="180975"/>
          </a:xfrm>
          <a:prstGeom prst="rect">
            <a:avLst/>
          </a:prstGeom>
        </p:spPr>
      </p:pic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F3873E81-CF7D-2912-676B-DE9CFBEAC239}"/>
              </a:ext>
            </a:extLst>
          </p:cNvPr>
          <p:cNvCxnSpPr/>
          <p:nvPr/>
        </p:nvCxnSpPr>
        <p:spPr>
          <a:xfrm flipV="1">
            <a:off x="7740713" y="4617267"/>
            <a:ext cx="1991762" cy="742384"/>
          </a:xfrm>
          <a:prstGeom prst="straightConnector1">
            <a:avLst/>
          </a:prstGeom>
          <a:ln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665847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24C33A-0F4F-8FF5-D8CF-83A2730810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C++ vectorization – why choose Compiler Vector Extensions?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6BC2018-96B2-2BF9-9947-048C0CE8DD7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40002" y="1309036"/>
            <a:ext cx="11721599" cy="5073836"/>
          </a:xfrm>
        </p:spPr>
        <p:txBody>
          <a:bodyPr/>
          <a:lstStyle/>
          <a:p>
            <a:pPr>
              <a:spcBef>
                <a:spcPts val="0"/>
              </a:spcBef>
            </a:pPr>
            <a:r>
              <a:rPr lang="en-US" dirty="0"/>
              <a:t>Portable – available in gcc, clang, icpx (from clang) with minimal differences</a:t>
            </a:r>
          </a:p>
          <a:p>
            <a:pPr lvl="1">
              <a:spcBef>
                <a:spcPts val="0"/>
              </a:spcBef>
            </a:pPr>
            <a:r>
              <a:rPr lang="en-US" i="1" dirty="0"/>
              <a:t>Do not require any external libraries </a:t>
            </a:r>
            <a:r>
              <a:rPr lang="en-US" dirty="0"/>
              <a:t>or tools (VC, VCL, VecCore, xSIMD, UME::SIMD, or SYCL...)</a:t>
            </a:r>
          </a:p>
          <a:p>
            <a:pPr lvl="3">
              <a:spcBef>
                <a:spcPts val="0"/>
              </a:spcBef>
            </a:pPr>
            <a:endParaRPr lang="en-US" dirty="0"/>
          </a:p>
          <a:p>
            <a:pPr>
              <a:spcBef>
                <a:spcPts val="0"/>
              </a:spcBef>
            </a:pPr>
            <a:r>
              <a:rPr lang="en-US" dirty="0"/>
              <a:t>Powerful, but easy to use</a:t>
            </a:r>
          </a:p>
          <a:p>
            <a:pPr lvl="1">
              <a:spcBef>
                <a:spcPts val="0"/>
              </a:spcBef>
            </a:pPr>
            <a:r>
              <a:rPr lang="en-US" i="1" dirty="0"/>
              <a:t>No need to debug auto-vectorization </a:t>
            </a:r>
            <a:r>
              <a:rPr lang="en-US" dirty="0"/>
              <a:t>when it does not vectorize</a:t>
            </a:r>
          </a:p>
          <a:p>
            <a:pPr lvl="1">
              <a:spcBef>
                <a:spcPts val="0"/>
              </a:spcBef>
            </a:pPr>
            <a:r>
              <a:rPr lang="en-US" i="1" dirty="0"/>
              <a:t>As powerful as intrinsics, but much easier to write </a:t>
            </a:r>
            <a:r>
              <a:rPr lang="en-US" dirty="0"/>
              <a:t>(higher-level abstractions) </a:t>
            </a:r>
          </a:p>
          <a:p>
            <a:pPr lvl="3">
              <a:spcBef>
                <a:spcPts val="0"/>
              </a:spcBef>
            </a:pPr>
            <a:endParaRPr lang="en-US" dirty="0"/>
          </a:p>
          <a:p>
            <a:pPr>
              <a:spcBef>
                <a:spcPts val="0"/>
              </a:spcBef>
            </a:pPr>
            <a:r>
              <a:rPr lang="en-US" dirty="0"/>
              <a:t>Intuitive – </a:t>
            </a:r>
            <a:r>
              <a:rPr lang="en-US" i="1" dirty="0"/>
              <a:t>CVEs force you to think in terms of vector types!</a:t>
            </a:r>
          </a:p>
          <a:p>
            <a:pPr lvl="3">
              <a:spcBef>
                <a:spcPts val="0"/>
              </a:spcBef>
            </a:pPr>
            <a:endParaRPr lang="en-US" dirty="0"/>
          </a:p>
          <a:p>
            <a:pPr>
              <a:spcBef>
                <a:spcPts val="0"/>
              </a:spcBef>
            </a:pPr>
            <a:r>
              <a:rPr lang="en-US" dirty="0"/>
              <a:t>Minor disadvantage – no vector complex type out of the box</a:t>
            </a:r>
          </a:p>
          <a:p>
            <a:pPr lvl="1">
              <a:spcBef>
                <a:spcPts val="0"/>
              </a:spcBef>
            </a:pPr>
            <a:r>
              <a:rPr lang="en-US" dirty="0"/>
              <a:t>But it was easy to write it in our case </a:t>
            </a:r>
            <a:r>
              <a:rPr lang="en-US" dirty="0">
                <a:sym typeface="Wingdings" panose="05000000000000000000" pitchFamily="2" charset="2"/>
              </a:rPr>
              <a:t>(RRRRIIII memory layout) </a:t>
            </a:r>
            <a:r>
              <a:rPr lang="en-US" dirty="0"/>
              <a:t>as we only need + - </a:t>
            </a:r>
            <a:r>
              <a:rPr lang="en-US" dirty="0">
                <a:sym typeface="Symbol" panose="05050102010706020507" pitchFamily="18" charset="2"/>
              </a:rPr>
              <a:t> </a:t>
            </a:r>
            <a:r>
              <a:rPr lang="en-US" dirty="0">
                <a:sym typeface="Wingdings" panose="05000000000000000000" pitchFamily="2" charset="2"/>
              </a:rPr>
              <a:t> </a:t>
            </a:r>
          </a:p>
          <a:p>
            <a:pPr lvl="1">
              <a:spcBef>
                <a:spcPts val="0"/>
              </a:spcBef>
            </a:pPr>
            <a:r>
              <a:rPr lang="en-US" dirty="0">
                <a:sym typeface="Wingdings" panose="05000000000000000000" pitchFamily="2" charset="2"/>
              </a:rPr>
              <a:t>A few extensions for Boolean vector masks were needed, too</a:t>
            </a:r>
          </a:p>
          <a:p>
            <a:pPr lvl="3">
              <a:spcBef>
                <a:spcPts val="0"/>
              </a:spcBef>
            </a:pPr>
            <a:endParaRPr lang="en-US" dirty="0">
              <a:sym typeface="Wingdings" panose="05000000000000000000" pitchFamily="2" charset="2"/>
            </a:endParaRPr>
          </a:p>
          <a:p>
            <a:pPr>
              <a:spcBef>
                <a:spcPts val="0"/>
              </a:spcBef>
            </a:pPr>
            <a:r>
              <a:rPr lang="en-US" dirty="0">
                <a:sym typeface="Wingdings" panose="05000000000000000000" pitchFamily="2" charset="2"/>
              </a:rPr>
              <a:t>One technical detail: we malloc a standard (aligned!) </a:t>
            </a:r>
            <a:r>
              <a:rPr lang="en-US" dirty="0" err="1">
                <a:sym typeface="Wingdings" panose="05000000000000000000" pitchFamily="2" charset="2"/>
              </a:rPr>
              <a:t>fptype</a:t>
            </a:r>
            <a:r>
              <a:rPr lang="en-US" dirty="0">
                <a:sym typeface="Wingdings" panose="05000000000000000000" pitchFamily="2" charset="2"/>
              </a:rPr>
              <a:t>* and </a:t>
            </a:r>
            <a:r>
              <a:rPr lang="en-US" dirty="0" err="1">
                <a:sym typeface="Wingdings" panose="05000000000000000000" pitchFamily="2" charset="2"/>
              </a:rPr>
              <a:t>reinterpret_cast</a:t>
            </a:r>
            <a:r>
              <a:rPr lang="en-US" dirty="0">
                <a:sym typeface="Wingdings" panose="05000000000000000000" pitchFamily="2" charset="2"/>
              </a:rPr>
              <a:t> as </a:t>
            </a:r>
            <a:r>
              <a:rPr lang="en-US" dirty="0" err="1">
                <a:sym typeface="Wingdings" panose="05000000000000000000" pitchFamily="2" charset="2"/>
              </a:rPr>
              <a:t>fptype_v</a:t>
            </a:r>
            <a:r>
              <a:rPr lang="en-US" dirty="0">
                <a:sym typeface="Wingdings" panose="05000000000000000000" pitchFamily="2" charset="2"/>
              </a:rPr>
              <a:t>*...</a:t>
            </a:r>
          </a:p>
          <a:p>
            <a:pPr lvl="1">
              <a:spcBef>
                <a:spcPts val="0"/>
              </a:spcBef>
            </a:pPr>
            <a:endParaRPr lang="en-US" dirty="0"/>
          </a:p>
          <a:p>
            <a:pPr>
              <a:spcBef>
                <a:spcPts val="0"/>
              </a:spcBef>
            </a:pPr>
            <a:endParaRPr lang="en-US" dirty="0"/>
          </a:p>
          <a:p>
            <a:pPr marL="152400" indent="0">
              <a:spcBef>
                <a:spcPts val="0"/>
              </a:spcBef>
              <a:buNone/>
            </a:pPr>
            <a:r>
              <a:rPr lang="en-US" b="1" i="1" dirty="0">
                <a:solidFill>
                  <a:srgbClr val="FF0000"/>
                </a:solidFill>
              </a:rPr>
              <a:t>HUGE THANKS TO SEBASTIEN PONCE </a:t>
            </a:r>
            <a:r>
              <a:rPr lang="en-US" i="1" dirty="0">
                <a:solidFill>
                  <a:srgbClr val="FF0000"/>
                </a:solidFill>
              </a:rPr>
              <a:t>for his </a:t>
            </a:r>
            <a:r>
              <a:rPr lang="en-US" i="1" dirty="0">
                <a:solidFill>
                  <a:srgbClr val="FF0000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Practical Vectorization lectures</a:t>
            </a:r>
            <a:r>
              <a:rPr lang="en-US" i="1" dirty="0">
                <a:solidFill>
                  <a:srgbClr val="FF0000"/>
                </a:solidFill>
              </a:rPr>
              <a:t> mentioning CVEs!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A2084F4-7D00-D700-1D13-7C37C049F02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38300" y="910012"/>
            <a:ext cx="8915400" cy="304800"/>
          </a:xfrm>
          <a:prstGeom prst="rect">
            <a:avLst/>
          </a:prstGeom>
          <a:ln w="28575"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313870123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1F276C45-6A8D-E9EA-2812-F166E3975BA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2315699"/>
            <a:ext cx="12192000" cy="1484776"/>
          </a:xfrm>
          <a:prstGeom prst="rect">
            <a:avLst/>
          </a:prstGeom>
        </p:spPr>
      </p:pic>
      <p:sp>
        <p:nvSpPr>
          <p:cNvPr id="4" name="Title 3">
            <a:extLst>
              <a:ext uri="{FF2B5EF4-FFF2-40B4-BE49-F238E27FC236}">
                <a16:creationId xmlns:a16="http://schemas.microsoft.com/office/drawing/2014/main" id="{68AC1336-E0C8-9A4F-7336-7BFDB6BDF4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Monitoring lockstep – GPU NSight compute, CPU disassemble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D242E55-135A-9695-4EE5-814EE6B64DD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0" y="914401"/>
            <a:ext cx="12192000" cy="3924299"/>
          </a:xfrm>
        </p:spPr>
        <p:txBody>
          <a:bodyPr/>
          <a:lstStyle/>
          <a:p>
            <a:r>
              <a:rPr lang="en-US" dirty="0"/>
              <a:t>GPU: explicitly collect one profiler metric in NSight Compute</a:t>
            </a:r>
          </a:p>
          <a:p>
            <a:pPr lvl="1"/>
            <a:r>
              <a:rPr lang="en-US" dirty="0">
                <a:solidFill>
                  <a:srgbClr val="FF0000"/>
                </a:solidFill>
              </a:rPr>
              <a:t>“branch efficiency” </a:t>
            </a:r>
            <a:r>
              <a:rPr lang="en-US" dirty="0"/>
              <a:t>: </a:t>
            </a:r>
            <a:r>
              <a:rPr lang="en-GB" i="1" dirty="0"/>
              <a:t>sm__sass_average_branch_targets_threads_uniform.pct</a:t>
            </a:r>
          </a:p>
          <a:p>
            <a:pPr lvl="1"/>
            <a:r>
              <a:rPr lang="en-GB" dirty="0"/>
              <a:t>old test </a:t>
            </a:r>
            <a:r>
              <a:rPr lang="en-US" dirty="0"/>
              <a:t>(May 2021 </a:t>
            </a:r>
            <a:r>
              <a:rPr lang="en-US" dirty="0">
                <a:hlinkClick r:id="rId3"/>
              </a:rPr>
              <a:t>issue #25</a:t>
            </a:r>
            <a:r>
              <a:rPr lang="en-US" dirty="0"/>
              <a:t>) comparing two code bases: </a:t>
            </a:r>
            <a:r>
              <a:rPr lang="en-US" i="1" dirty="0">
                <a:solidFill>
                  <a:srgbClr val="009900"/>
                </a:solidFill>
              </a:rPr>
              <a:t>no-divergence baseline has 100% efficiency</a:t>
            </a:r>
            <a:r>
              <a:rPr lang="en-US" dirty="0"/>
              <a:t>, alternative with minor forced divergence has 96% efficiency (and is 20% slower)</a:t>
            </a:r>
          </a:p>
          <a:p>
            <a:pPr lvl="1"/>
            <a:endParaRPr lang="en-GB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CPU: </a:t>
            </a:r>
            <a:r>
              <a:rPr lang="en-US" dirty="0">
                <a:solidFill>
                  <a:srgbClr val="FF0000"/>
                </a:solidFill>
              </a:rPr>
              <a:t>the best lockstep metric IMO is the speedup over a no-SIMD case (reach theoretical maximum!)</a:t>
            </a:r>
            <a:endParaRPr lang="en-US" dirty="0"/>
          </a:p>
          <a:p>
            <a:pPr lvl="1"/>
            <a:r>
              <a:rPr lang="en-US" dirty="0"/>
              <a:t>but is also useful to disassemble the object using objdump and categorize SIMD intrinsics symbols...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9454686-1734-7682-8C82-F12411A4632F}"/>
              </a:ext>
            </a:extLst>
          </p:cNvPr>
          <p:cNvSpPr/>
          <p:nvPr/>
        </p:nvSpPr>
        <p:spPr>
          <a:xfrm>
            <a:off x="6029325" y="3593039"/>
            <a:ext cx="5895976" cy="188385"/>
          </a:xfrm>
          <a:prstGeom prst="rect">
            <a:avLst/>
          </a:prstGeom>
          <a:noFill/>
          <a:ln w="38100">
            <a:solidFill>
              <a:srgbClr val="00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8667C04C-B775-7BDE-40B3-70BA86BF487B}"/>
              </a:ext>
            </a:extLst>
          </p:cNvPr>
          <p:cNvCxnSpPr>
            <a:cxnSpLocks/>
            <a:endCxn id="10" idx="0"/>
          </p:cNvCxnSpPr>
          <p:nvPr/>
        </p:nvCxnSpPr>
        <p:spPr>
          <a:xfrm flipH="1">
            <a:off x="8977313" y="2000250"/>
            <a:ext cx="547687" cy="1592789"/>
          </a:xfrm>
          <a:prstGeom prst="straightConnector1">
            <a:avLst/>
          </a:prstGeom>
          <a:ln w="28575">
            <a:solidFill>
              <a:srgbClr val="0099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4" name="Table 13">
            <a:extLst>
              <a:ext uri="{FF2B5EF4-FFF2-40B4-BE49-F238E27FC236}">
                <a16:creationId xmlns:a16="http://schemas.microsoft.com/office/drawing/2014/main" id="{85DD26A4-1F0E-06E8-70EC-57463C44981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26264775"/>
              </p:ext>
            </p:extLst>
          </p:nvPr>
        </p:nvGraphicFramePr>
        <p:xfrm>
          <a:off x="972609" y="4838700"/>
          <a:ext cx="3672000" cy="170688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080000">
                  <a:extLst>
                    <a:ext uri="{9D8B030D-6E8A-4147-A177-3AD203B41FA5}">
                      <a16:colId xmlns:a16="http://schemas.microsoft.com/office/drawing/2014/main" val="3512825562"/>
                    </a:ext>
                  </a:extLst>
                </a:gridCol>
                <a:gridCol w="648000">
                  <a:extLst>
                    <a:ext uri="{9D8B030D-6E8A-4147-A177-3AD203B41FA5}">
                      <a16:colId xmlns:a16="http://schemas.microsoft.com/office/drawing/2014/main" val="2489253850"/>
                    </a:ext>
                  </a:extLst>
                </a:gridCol>
                <a:gridCol w="648000">
                  <a:extLst>
                    <a:ext uri="{9D8B030D-6E8A-4147-A177-3AD203B41FA5}">
                      <a16:colId xmlns:a16="http://schemas.microsoft.com/office/drawing/2014/main" val="1158163595"/>
                    </a:ext>
                  </a:extLst>
                </a:gridCol>
                <a:gridCol w="648000">
                  <a:extLst>
                    <a:ext uri="{9D8B030D-6E8A-4147-A177-3AD203B41FA5}">
                      <a16:colId xmlns:a16="http://schemas.microsoft.com/office/drawing/2014/main" val="579092373"/>
                    </a:ext>
                  </a:extLst>
                </a:gridCol>
                <a:gridCol w="648000">
                  <a:extLst>
                    <a:ext uri="{9D8B030D-6E8A-4147-A177-3AD203B41FA5}">
                      <a16:colId xmlns:a16="http://schemas.microsoft.com/office/drawing/2014/main" val="1194560413"/>
                    </a:ext>
                  </a:extLst>
                </a:gridCol>
              </a:tblGrid>
              <a:tr h="216000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rgbClr val="000000"/>
                          </a:solidFill>
                        </a:rPr>
                        <a:t># Symbols in .o</a:t>
                      </a:r>
                    </a:p>
                  </a:txBody>
                  <a:tcPr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rgbClr val="000000"/>
                          </a:solidFill>
                        </a:rPr>
                        <a:t>SSE4.2 (xmm)</a:t>
                      </a:r>
                    </a:p>
                  </a:txBody>
                  <a:tcPr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rgbClr val="000000"/>
                          </a:solidFill>
                        </a:rPr>
                        <a:t>AVX2 (ymm)</a:t>
                      </a:r>
                    </a:p>
                  </a:txBody>
                  <a:tcPr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</a:rPr>
                        <a:t>AVX512</a:t>
                      </a:r>
                    </a:p>
                    <a:p>
                      <a:pPr algn="ctr"/>
                      <a:r>
                        <a:rPr lang="en-US" sz="1000" dirty="0">
                          <a:solidFill>
                            <a:srgbClr val="000000"/>
                          </a:solidFill>
                        </a:rPr>
                        <a:t>(ymm)</a:t>
                      </a:r>
                    </a:p>
                  </a:txBody>
                  <a:tcPr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</a:rPr>
                        <a:t>AVX512</a:t>
                      </a:r>
                    </a:p>
                    <a:p>
                      <a:pPr algn="ctr"/>
                      <a:r>
                        <a:rPr lang="en-US" sz="1000" dirty="0">
                          <a:solidFill>
                            <a:srgbClr val="000000"/>
                          </a:solidFill>
                        </a:rPr>
                        <a:t>(zmm)</a:t>
                      </a:r>
                    </a:p>
                  </a:txBody>
                  <a:tcPr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53535423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rgbClr val="000000"/>
                          </a:solidFill>
                        </a:rPr>
                        <a:t>Build type</a:t>
                      </a:r>
                    </a:p>
                  </a:txBody>
                  <a:tcPr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70051175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rgbClr val="000000"/>
                          </a:solidFill>
                        </a:rPr>
                        <a:t>Scalar</a:t>
                      </a:r>
                    </a:p>
                  </a:txBody>
                  <a:tcPr marL="0" marR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rgbClr val="000000"/>
                          </a:solidFill>
                        </a:rPr>
                        <a:t>4534</a:t>
                      </a:r>
                    </a:p>
                  </a:txBody>
                  <a:tcPr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rgbClr val="000000"/>
                          </a:solidFill>
                        </a:rPr>
                        <a:t>0</a:t>
                      </a:r>
                    </a:p>
                  </a:txBody>
                  <a:tcPr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rgbClr val="000000"/>
                          </a:solidFill>
                        </a:rPr>
                        <a:t>0</a:t>
                      </a:r>
                    </a:p>
                  </a:txBody>
                  <a:tcPr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rgbClr val="000000"/>
                          </a:solidFill>
                        </a:rPr>
                        <a:t>0</a:t>
                      </a:r>
                    </a:p>
                  </a:txBody>
                  <a:tcPr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12763931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rgbClr val="000000"/>
                          </a:solidFill>
                        </a:rPr>
                        <a:t>SSE4.2</a:t>
                      </a:r>
                    </a:p>
                  </a:txBody>
                  <a:tcPr marL="0" marR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rgbClr val="000000"/>
                          </a:solidFill>
                        </a:rPr>
                        <a:t>12916</a:t>
                      </a:r>
                    </a:p>
                  </a:txBody>
                  <a:tcPr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rgbClr val="000000"/>
                          </a:solidFill>
                        </a:rPr>
                        <a:t>0</a:t>
                      </a:r>
                    </a:p>
                  </a:txBody>
                  <a:tcPr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rgbClr val="000000"/>
                          </a:solidFill>
                        </a:rPr>
                        <a:t>0</a:t>
                      </a:r>
                    </a:p>
                  </a:txBody>
                  <a:tcPr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rgbClr val="000000"/>
                          </a:solidFill>
                        </a:rPr>
                        <a:t>0</a:t>
                      </a:r>
                    </a:p>
                  </a:txBody>
                  <a:tcPr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17898501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rgbClr val="000000"/>
                          </a:solidFill>
                        </a:rPr>
                        <a:t>AVX2</a:t>
                      </a:r>
                    </a:p>
                  </a:txBody>
                  <a:tcPr marL="0" marR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rgbClr val="000000"/>
                          </a:solidFill>
                        </a:rPr>
                        <a:t>0</a:t>
                      </a:r>
                    </a:p>
                  </a:txBody>
                  <a:tcPr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rgbClr val="000000"/>
                          </a:solidFill>
                        </a:rPr>
                        <a:t>10630</a:t>
                      </a:r>
                    </a:p>
                  </a:txBody>
                  <a:tcPr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rgbClr val="000000"/>
                          </a:solidFill>
                        </a:rPr>
                        <a:t>0</a:t>
                      </a:r>
                    </a:p>
                  </a:txBody>
                  <a:tcPr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rgbClr val="000000"/>
                          </a:solidFill>
                        </a:rPr>
                        <a:t>0</a:t>
                      </a:r>
                    </a:p>
                  </a:txBody>
                  <a:tcPr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15209135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rgbClr val="000000"/>
                          </a:solidFill>
                        </a:rPr>
                        <a:t>256-bit AVX512</a:t>
                      </a:r>
                    </a:p>
                  </a:txBody>
                  <a:tcPr marL="0" marR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rgbClr val="000000"/>
                          </a:solidFill>
                        </a:rPr>
                        <a:t>0</a:t>
                      </a:r>
                    </a:p>
                  </a:txBody>
                  <a:tcPr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rgbClr val="000000"/>
                          </a:solidFill>
                        </a:rPr>
                        <a:t>10366</a:t>
                      </a:r>
                    </a:p>
                  </a:txBody>
                  <a:tcPr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rgbClr val="000000"/>
                          </a:solidFill>
                        </a:rPr>
                        <a:t>12</a:t>
                      </a:r>
                    </a:p>
                  </a:txBody>
                  <a:tcPr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rgbClr val="000000"/>
                          </a:solidFill>
                        </a:rPr>
                        <a:t>0</a:t>
                      </a:r>
                    </a:p>
                  </a:txBody>
                  <a:tcPr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6529125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</a:rPr>
                        <a:t>512-bit AVX512</a:t>
                      </a:r>
                    </a:p>
                  </a:txBody>
                  <a:tcPr marL="0" marR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rgbClr val="000000"/>
                          </a:solidFill>
                        </a:rPr>
                        <a:t>0</a:t>
                      </a:r>
                    </a:p>
                  </a:txBody>
                  <a:tcPr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rgbClr val="000000"/>
                          </a:solidFill>
                        </a:rPr>
                        <a:t>1267</a:t>
                      </a:r>
                    </a:p>
                  </a:txBody>
                  <a:tcPr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rgbClr val="000000"/>
                          </a:solidFill>
                        </a:rPr>
                        <a:t>60</a:t>
                      </a:r>
                    </a:p>
                  </a:txBody>
                  <a:tcPr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rgbClr val="000000"/>
                          </a:solidFill>
                        </a:rPr>
                        <a:t>9910</a:t>
                      </a:r>
                    </a:p>
                  </a:txBody>
                  <a:tcPr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91521843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BAA7CB95-0960-1CBC-6B59-970E70A20865}"/>
                  </a:ext>
                </a:extLst>
              </p:cNvPr>
              <p:cNvSpPr txBox="1"/>
              <p:nvPr/>
            </p:nvSpPr>
            <p:spPr>
              <a:xfrm rot="16200000">
                <a:off x="63809" y="5644338"/>
                <a:ext cx="1523383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>
                    <a:latin typeface="+mn-lt"/>
                    <a:hlinkClick r:id="rId4"/>
                  </a:rPr>
                  <a:t>4a90ec2</a:t>
                </a:r>
                <a:r>
                  <a:rPr lang="en-US" sz="1200" dirty="0">
                    <a:latin typeface="+mn-lt"/>
                  </a:rPr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1200" dirty="0" smtClean="0">
                        <a:solidFill>
                          <a:srgbClr val="003300"/>
                        </a:solidFill>
                        <a:latin typeface="Cambria Math" panose="02040503050406030204" pitchFamily="18" charset="0"/>
                      </a:rPr>
                      <m:t>gg</m:t>
                    </m:r>
                  </m:oMath>
                </a14:m>
                <a:r>
                  <a:rPr lang="en-US" sz="1200" dirty="0">
                    <a:solidFill>
                      <a:srgbClr val="003300"/>
                    </a:solidFill>
                    <a:latin typeface="+mn-lt"/>
                    <a:sym typeface="Symbol" panose="05050102010706020507" pitchFamily="18" charset="2"/>
                  </a:rPr>
                  <a:t>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1200" dirty="0">
                        <a:solidFill>
                          <a:srgbClr val="003300"/>
                        </a:solidFill>
                        <a:latin typeface="Cambria Math" panose="02040503050406030204" pitchFamily="18" charset="0"/>
                      </a:rPr>
                      <m:t>t</m:t>
                    </m:r>
                    <m:acc>
                      <m:accPr>
                        <m:chr m:val="̅"/>
                        <m:ctrlPr>
                          <a:rPr lang="en-US" sz="1200" i="1" dirty="0">
                            <a:solidFill>
                              <a:srgbClr val="003300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en-US" sz="1200" dirty="0">
                            <a:solidFill>
                              <a:srgbClr val="003300"/>
                            </a:solidFill>
                            <a:latin typeface="Cambria Math" panose="02040503050406030204" pitchFamily="18" charset="0"/>
                          </a:rPr>
                          <m:t>t</m:t>
                        </m:r>
                      </m:e>
                    </m:acc>
                    <m:r>
                      <m:rPr>
                        <m:sty m:val="p"/>
                      </m:rPr>
                      <a:rPr lang="en-US" sz="1200" dirty="0">
                        <a:solidFill>
                          <a:srgbClr val="003300"/>
                        </a:solidFill>
                        <a:latin typeface="Cambria Math" panose="02040503050406030204" pitchFamily="18" charset="0"/>
                      </a:rPr>
                      <m:t>gg</m:t>
                    </m:r>
                  </m:oMath>
                </a14:m>
                <a:endParaRPr lang="en-US" sz="1200" dirty="0">
                  <a:latin typeface="+mn-lt"/>
                </a:endParaRPr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BAA7CB95-0960-1CBC-6B59-970E70A2086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6200000">
                <a:off x="63809" y="5644338"/>
                <a:ext cx="1523383" cy="276999"/>
              </a:xfrm>
              <a:prstGeom prst="rect">
                <a:avLst/>
              </a:prstGeom>
              <a:blipFill>
                <a:blip r:embed="rId5"/>
                <a:stretch>
                  <a:fillRect l="-4444" r="-1555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6" name="Group 15">
            <a:extLst>
              <a:ext uri="{FF2B5EF4-FFF2-40B4-BE49-F238E27FC236}">
                <a16:creationId xmlns:a16="http://schemas.microsoft.com/office/drawing/2014/main" id="{9541834E-BFF7-E241-0DB8-8D77A24BAF5E}"/>
              </a:ext>
            </a:extLst>
          </p:cNvPr>
          <p:cNvGrpSpPr>
            <a:grpSpLocks noChangeAspect="1"/>
          </p:cNvGrpSpPr>
          <p:nvPr/>
        </p:nvGrpSpPr>
        <p:grpSpPr>
          <a:xfrm>
            <a:off x="4987925" y="4744147"/>
            <a:ext cx="3016113" cy="1916360"/>
            <a:chOff x="1769534" y="1938860"/>
            <a:chExt cx="4114799" cy="2614437"/>
          </a:xfrm>
        </p:grpSpPr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6E76365D-0B88-571B-04E1-54F024F95A3B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769534" y="1959504"/>
              <a:ext cx="4114799" cy="2593793"/>
            </a:xfrm>
            <a:prstGeom prst="rect">
              <a:avLst/>
            </a:prstGeom>
          </p:spPr>
        </p:pic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F5858D23-5689-CA71-FA65-1BCB3F99C78E}"/>
                </a:ext>
              </a:extLst>
            </p:cNvPr>
            <p:cNvSpPr txBox="1"/>
            <p:nvPr/>
          </p:nvSpPr>
          <p:spPr>
            <a:xfrm>
              <a:off x="3266603" y="1938860"/>
              <a:ext cx="1295120" cy="377902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solidFill>
                <a:schemeClr val="bg2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1200" b="1" dirty="0"/>
                <a:t>ACAT2022</a:t>
              </a:r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2FE83ACB-8FA8-8A1A-4C1B-17885756AFBD}"/>
                </a:ext>
              </a:extLst>
            </p:cNvPr>
            <p:cNvSpPr/>
            <p:nvPr/>
          </p:nvSpPr>
          <p:spPr>
            <a:xfrm>
              <a:off x="5266128" y="3083445"/>
              <a:ext cx="597198" cy="1385393"/>
            </a:xfrm>
            <a:prstGeom prst="rect">
              <a:avLst/>
            </a:prstGeom>
            <a:solidFill>
              <a:srgbClr val="CC00CC">
                <a:alpha val="10196"/>
              </a:srgbClr>
            </a:solidFill>
            <a:ln w="57150">
              <a:solidFill>
                <a:srgbClr val="CC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20" name="Picture 19">
            <a:extLst>
              <a:ext uri="{FF2B5EF4-FFF2-40B4-BE49-F238E27FC236}">
                <a16:creationId xmlns:a16="http://schemas.microsoft.com/office/drawing/2014/main" id="{90A001C0-49DE-2CFF-C828-C1DEF458A3D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152894" y="5423996"/>
            <a:ext cx="3792832" cy="10380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87791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52EAEBCD-323B-3440-13E9-69B7343BA50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92070" y="955591"/>
            <a:ext cx="7429265" cy="5570514"/>
          </a:xfrm>
          <a:prstGeom prst="rect">
            <a:avLst/>
          </a:prstGeom>
          <a:ln>
            <a:solidFill>
              <a:srgbClr val="000000"/>
            </a:solidFill>
          </a:ln>
        </p:spPr>
      </p:pic>
      <p:sp>
        <p:nvSpPr>
          <p:cNvPr id="4" name="Title 3">
            <a:extLst>
              <a:ext uri="{FF2B5EF4-FFF2-40B4-BE49-F238E27FC236}">
                <a16:creationId xmlns:a16="http://schemas.microsoft.com/office/drawing/2014/main" id="{FAB17A31-0600-4BA7-5BC9-1EAF23A426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4489" y="197493"/>
            <a:ext cx="11796890" cy="618295"/>
          </a:xfrm>
        </p:spPr>
        <p:txBody>
          <a:bodyPr/>
          <a:lstStyle/>
          <a:p>
            <a:r>
              <a:rPr lang="en-US" dirty="0"/>
              <a:t>Code generation: how did we bootstrap the project?</a:t>
            </a:r>
          </a:p>
        </p:txBody>
      </p:sp>
    </p:spTree>
    <p:extLst>
      <p:ext uri="{BB962C8B-B14F-4D97-AF65-F5344CB8AC3E}">
        <p14:creationId xmlns:p14="http://schemas.microsoft.com/office/powerpoint/2010/main" val="132362840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Arc 11">
            <a:extLst>
              <a:ext uri="{FF2B5EF4-FFF2-40B4-BE49-F238E27FC236}">
                <a16:creationId xmlns:a16="http://schemas.microsoft.com/office/drawing/2014/main" id="{F7008F9A-511F-ABAF-FCE1-8F52097A3202}"/>
              </a:ext>
            </a:extLst>
          </p:cNvPr>
          <p:cNvSpPr/>
          <p:nvPr/>
        </p:nvSpPr>
        <p:spPr>
          <a:xfrm rot="14017976">
            <a:off x="5027513" y="2647835"/>
            <a:ext cx="2031705" cy="3000921"/>
          </a:xfrm>
          <a:prstGeom prst="arc">
            <a:avLst>
              <a:gd name="adj1" fmla="val 14465603"/>
              <a:gd name="adj2" fmla="val 0"/>
            </a:avLst>
          </a:prstGeom>
          <a:ln w="38100">
            <a:solidFill>
              <a:srgbClr val="0000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1C42BBB-5539-F076-F2B4-46D4731838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97493"/>
            <a:ext cx="12137455" cy="839548"/>
          </a:xfrm>
        </p:spPr>
        <p:txBody>
          <a:bodyPr/>
          <a:lstStyle/>
          <a:p>
            <a:pPr algn="r"/>
            <a:r>
              <a:rPr lang="en-US" dirty="0"/>
              <a:t>Code generation: from many “epochs” to a single evolving “epoch”</a:t>
            </a:r>
            <a:br>
              <a:rPr lang="en-US" dirty="0"/>
            </a:br>
            <a:r>
              <a:rPr lang="en-US" dirty="0"/>
              <a:t>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DA604A8-7E28-40A2-91AF-658CD0A89EB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2154" y="863288"/>
            <a:ext cx="2477433" cy="5557485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62D6BFE9-1788-EAD3-0E76-809665B91D83}"/>
              </a:ext>
            </a:extLst>
          </p:cNvPr>
          <p:cNvSpPr txBox="1"/>
          <p:nvPr/>
        </p:nvSpPr>
        <p:spPr>
          <a:xfrm>
            <a:off x="5459924" y="2853894"/>
            <a:ext cx="4025735" cy="1107996"/>
          </a:xfrm>
          <a:prstGeom prst="rect">
            <a:avLst/>
          </a:prstGeom>
          <a:solidFill>
            <a:schemeClr val="tx1">
              <a:lumMod val="60000"/>
              <a:lumOff val="40000"/>
            </a:schemeClr>
          </a:solidFill>
          <a:ln w="38100"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800" b="1" dirty="0">
                <a:solidFill>
                  <a:schemeClr val="bg1"/>
                </a:solidFill>
              </a:rPr>
              <a:t>Code generation infrastructure</a:t>
            </a:r>
            <a:endParaRPr lang="en-US" sz="1600" dirty="0">
              <a:solidFill>
                <a:schemeClr val="bg1"/>
              </a:solidFill>
            </a:endParaRPr>
          </a:p>
          <a:p>
            <a:pPr algn="ctr"/>
            <a:r>
              <a:rPr lang="en-US" sz="1600" dirty="0">
                <a:solidFill>
                  <a:schemeClr val="bg1"/>
                </a:solidFill>
              </a:rPr>
              <a:t>- Python framework and “cudacpp” plugin</a:t>
            </a:r>
          </a:p>
          <a:p>
            <a:pPr algn="ctr"/>
            <a:r>
              <a:rPr lang="en-US" sz="1600" dirty="0">
                <a:solidFill>
                  <a:schemeClr val="bg1"/>
                </a:solidFill>
              </a:rPr>
              <a:t>- Fortran, C++, CUDA templates</a:t>
            </a:r>
          </a:p>
          <a:p>
            <a:pPr algn="ctr"/>
            <a:r>
              <a:rPr lang="en-US" sz="1600" dirty="0">
                <a:solidFill>
                  <a:schemeClr val="bg1"/>
                </a:solidFill>
              </a:rPr>
              <a:t>- </a:t>
            </a:r>
            <a:r>
              <a:rPr lang="en-US" sz="1600" i="1" dirty="0">
                <a:solidFill>
                  <a:schemeClr val="bg1"/>
                </a:solidFill>
              </a:rPr>
              <a:t>Post-generation patches (temporary...)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F219E64-77C9-DB5E-7678-897A3320D963}"/>
              </a:ext>
            </a:extLst>
          </p:cNvPr>
          <p:cNvSpPr txBox="1"/>
          <p:nvPr/>
        </p:nvSpPr>
        <p:spPr>
          <a:xfrm>
            <a:off x="5459924" y="4723723"/>
            <a:ext cx="4025735" cy="861774"/>
          </a:xfrm>
          <a:prstGeom prst="rect">
            <a:avLst/>
          </a:prstGeom>
          <a:solidFill>
            <a:srgbClr val="FF3300"/>
          </a:solidFill>
          <a:ln w="38100"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800" b="1" dirty="0">
                <a:solidFill>
                  <a:schemeClr val="bg1"/>
                </a:solidFill>
              </a:rPr>
              <a:t>Automatically generated code</a:t>
            </a:r>
          </a:p>
          <a:p>
            <a:pPr algn="ctr"/>
            <a:r>
              <a:rPr lang="en-US" sz="1600" dirty="0">
                <a:solidFill>
                  <a:schemeClr val="bg1"/>
                </a:solidFill>
              </a:rPr>
              <a:t>- Fortran framework (Madevent)</a:t>
            </a:r>
          </a:p>
          <a:p>
            <a:pPr algn="ctr"/>
            <a:r>
              <a:rPr lang="en-US" sz="1600" dirty="0">
                <a:solidFill>
                  <a:schemeClr val="bg1"/>
                </a:solidFill>
              </a:rPr>
              <a:t>- CUDA/C++ Matrix Elements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897BCD5E-07A3-7D8F-2394-52F89B3B73FC}"/>
              </a:ext>
            </a:extLst>
          </p:cNvPr>
          <p:cNvCxnSpPr>
            <a:stCxn id="5" idx="2"/>
            <a:endCxn id="9" idx="0"/>
          </p:cNvCxnSpPr>
          <p:nvPr/>
        </p:nvCxnSpPr>
        <p:spPr>
          <a:xfrm>
            <a:off x="7472792" y="3961890"/>
            <a:ext cx="0" cy="761833"/>
          </a:xfrm>
          <a:prstGeom prst="straightConnector1">
            <a:avLst/>
          </a:prstGeom>
          <a:ln w="38100">
            <a:solidFill>
              <a:srgbClr val="0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0962E1E3-8ABD-B746-97A9-DE91D9A94867}"/>
              </a:ext>
            </a:extLst>
          </p:cNvPr>
          <p:cNvSpPr txBox="1"/>
          <p:nvPr/>
        </p:nvSpPr>
        <p:spPr>
          <a:xfrm>
            <a:off x="6108635" y="5830124"/>
            <a:ext cx="562933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(1) develop on top of auto-generated code</a:t>
            </a:r>
          </a:p>
          <a:p>
            <a:r>
              <a:rPr lang="en-US" sz="1600" dirty="0"/>
              <a:t>(2) backport immediately to code generation infrastructure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C148550-0B15-5731-73D9-A7B245E68557}"/>
              </a:ext>
            </a:extLst>
          </p:cNvPr>
          <p:cNvSpPr txBox="1"/>
          <p:nvPr/>
        </p:nvSpPr>
        <p:spPr>
          <a:xfrm>
            <a:off x="7597489" y="4336320"/>
            <a:ext cx="163314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(3) re-generate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18D5B43A-6E19-B91D-5899-FDE497BAC3C7}"/>
              </a:ext>
            </a:extLst>
          </p:cNvPr>
          <p:cNvSpPr txBox="1"/>
          <p:nvPr/>
        </p:nvSpPr>
        <p:spPr>
          <a:xfrm>
            <a:off x="4201139" y="5830124"/>
            <a:ext cx="1842226" cy="584775"/>
          </a:xfrm>
          <a:prstGeom prst="rect">
            <a:avLst/>
          </a:prstGeom>
          <a:solidFill>
            <a:srgbClr val="FFFF00"/>
          </a:solidFill>
          <a:ln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NEW MODEL</a:t>
            </a:r>
          </a:p>
          <a:p>
            <a:pPr algn="ctr"/>
            <a:r>
              <a:rPr lang="en-US" sz="1600" dirty="0"/>
              <a:t>(since end 2021)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A563A10B-EFF3-B6A1-9E7C-06531A28F0A7}"/>
              </a:ext>
            </a:extLst>
          </p:cNvPr>
          <p:cNvSpPr/>
          <p:nvPr/>
        </p:nvSpPr>
        <p:spPr>
          <a:xfrm>
            <a:off x="702153" y="3927285"/>
            <a:ext cx="838639" cy="58477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5B6F8F33-3637-6C5C-0A8C-B4954F689631}"/>
              </a:ext>
            </a:extLst>
          </p:cNvPr>
          <p:cNvSpPr txBox="1"/>
          <p:nvPr/>
        </p:nvSpPr>
        <p:spPr>
          <a:xfrm>
            <a:off x="96135" y="1416324"/>
            <a:ext cx="1842226" cy="584775"/>
          </a:xfrm>
          <a:prstGeom prst="rect">
            <a:avLst/>
          </a:prstGeom>
          <a:solidFill>
            <a:srgbClr val="FFFF00"/>
          </a:solidFill>
          <a:ln>
            <a:solidFill>
              <a:srgbClr val="000000"/>
            </a:solidFill>
          </a:ln>
        </p:spPr>
        <p:txBody>
          <a:bodyPr wrap="square" lIns="0" rIns="0" rtlCol="0">
            <a:spAutoFit/>
          </a:bodyPr>
          <a:lstStyle/>
          <a:p>
            <a:pPr algn="ctr"/>
            <a:r>
              <a:rPr lang="en-US" sz="1600" dirty="0"/>
              <a:t>OLD MODEL</a:t>
            </a:r>
          </a:p>
          <a:p>
            <a:pPr algn="ctr"/>
            <a:r>
              <a:rPr lang="en-US" sz="1600" dirty="0"/>
              <a:t>(2020- early 2021)</a:t>
            </a:r>
          </a:p>
        </p:txBody>
      </p:sp>
      <p:sp>
        <p:nvSpPr>
          <p:cNvPr id="19" name="Arrow: Right 18">
            <a:extLst>
              <a:ext uri="{FF2B5EF4-FFF2-40B4-BE49-F238E27FC236}">
                <a16:creationId xmlns:a16="http://schemas.microsoft.com/office/drawing/2014/main" id="{DF08BCDC-CBDE-172E-6AD9-3A830B851AB5}"/>
              </a:ext>
            </a:extLst>
          </p:cNvPr>
          <p:cNvSpPr/>
          <p:nvPr/>
        </p:nvSpPr>
        <p:spPr>
          <a:xfrm>
            <a:off x="3363093" y="2941614"/>
            <a:ext cx="1643566" cy="618295"/>
          </a:xfrm>
          <a:prstGeom prst="rightArrow">
            <a:avLst/>
          </a:prstGeom>
          <a:solidFill>
            <a:srgbClr val="FFFF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CF60C7A-9852-BE2C-B936-BC03E4D3CCFF}"/>
              </a:ext>
            </a:extLst>
          </p:cNvPr>
          <p:cNvSpPr txBox="1"/>
          <p:nvPr/>
        </p:nvSpPr>
        <p:spPr>
          <a:xfrm>
            <a:off x="4702694" y="1308601"/>
            <a:ext cx="4471909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(1) MG5AMC Python framework, Fortran templates: </a:t>
            </a:r>
          </a:p>
          <a:p>
            <a:r>
              <a:rPr lang="en-US" dirty="0"/>
              <a:t>“upstream” </a:t>
            </a:r>
            <a:r>
              <a:rPr lang="en-US" dirty="0">
                <a:hlinkClick r:id="rId3"/>
              </a:rPr>
              <a:t>https://github.com/mg5amcnlo/mg5amcnlo</a:t>
            </a:r>
            <a:endParaRPr lang="en-US" dirty="0"/>
          </a:p>
          <a:p>
            <a:endParaRPr lang="en-US" dirty="0"/>
          </a:p>
          <a:p>
            <a:r>
              <a:rPr lang="en-US" dirty="0"/>
              <a:t>(2) CUDACPP plugin, post-generation patches,</a:t>
            </a:r>
          </a:p>
          <a:p>
            <a:r>
              <a:rPr lang="en-US" dirty="0"/>
              <a:t>generated CUDA/C++ physics processes:</a:t>
            </a:r>
          </a:p>
          <a:p>
            <a:r>
              <a:rPr lang="en-US" dirty="0"/>
              <a:t>our </a:t>
            </a:r>
            <a:r>
              <a:rPr lang="en-US" dirty="0">
                <a:hlinkClick r:id="rId4"/>
              </a:rPr>
              <a:t>https://github.com/madgraph5/madgraph4gpu</a:t>
            </a:r>
            <a:r>
              <a:rPr lang="en-US" dirty="0"/>
              <a:t>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4A29357-50B2-B576-C074-CD382037AE95}"/>
              </a:ext>
            </a:extLst>
          </p:cNvPr>
          <p:cNvSpPr txBox="1"/>
          <p:nvPr/>
        </p:nvSpPr>
        <p:spPr>
          <a:xfrm>
            <a:off x="9634889" y="3140792"/>
            <a:ext cx="2557112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dirty="0">
                <a:solidFill>
                  <a:srgbClr val="FF0000"/>
                </a:solidFill>
              </a:rPr>
              <a:t>WIP to-do before a release: </a:t>
            </a:r>
            <a:r>
              <a:rPr lang="en-US" i="1" dirty="0">
                <a:solidFill>
                  <a:srgbClr val="FF0000"/>
                </a:solidFill>
              </a:rPr>
              <a:t>full port from madgraph4gpu to mg5amcnlo (remove post-generation Fortran patches, add CUDACPP upstream)</a:t>
            </a:r>
          </a:p>
        </p:txBody>
      </p:sp>
      <p:sp>
        <p:nvSpPr>
          <p:cNvPr id="7" name="Arrow: Right 6">
            <a:extLst>
              <a:ext uri="{FF2B5EF4-FFF2-40B4-BE49-F238E27FC236}">
                <a16:creationId xmlns:a16="http://schemas.microsoft.com/office/drawing/2014/main" id="{3FC80189-E79A-86C7-D580-AF728C206AF3}"/>
              </a:ext>
            </a:extLst>
          </p:cNvPr>
          <p:cNvSpPr/>
          <p:nvPr/>
        </p:nvSpPr>
        <p:spPr>
          <a:xfrm rot="2241385">
            <a:off x="9050216" y="2131441"/>
            <a:ext cx="1643566" cy="618295"/>
          </a:xfrm>
          <a:prstGeom prst="rightArrow">
            <a:avLst/>
          </a:prstGeom>
          <a:solidFill>
            <a:srgbClr val="FFFF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8983E0B4-E8CA-86A7-9DEB-B08494522CD3}"/>
              </a:ext>
            </a:extLst>
          </p:cNvPr>
          <p:cNvSpPr txBox="1">
            <a:spLocks/>
          </p:cNvSpPr>
          <p:nvPr/>
        </p:nvSpPr>
        <p:spPr>
          <a:xfrm>
            <a:off x="5643" y="191847"/>
            <a:ext cx="12137455" cy="83954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3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pPr algn="r"/>
            <a:br>
              <a:rPr lang="en-US" dirty="0"/>
            </a:br>
            <a:r>
              <a:rPr lang="en-US" dirty="0"/>
              <a:t>... and beyond</a:t>
            </a:r>
          </a:p>
        </p:txBody>
      </p:sp>
    </p:spTree>
    <p:extLst>
      <p:ext uri="{BB962C8B-B14F-4D97-AF65-F5344CB8AC3E}">
        <p14:creationId xmlns:p14="http://schemas.microsoft.com/office/powerpoint/2010/main" val="35752124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5" grpId="0" animBg="1"/>
      <p:bldP spid="9" grpId="0" animBg="1"/>
      <p:bldP spid="13" grpId="0"/>
      <p:bldP spid="14" grpId="0"/>
      <p:bldP spid="16" grpId="0" animBg="1"/>
      <p:bldP spid="19" grpId="0" animBg="1"/>
      <p:bldP spid="3" grpId="0"/>
      <p:bldP spid="6" grpId="0"/>
      <p:bldP spid="7" grpId="0" animBg="1"/>
      <p:bldP spid="10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FAB17A31-0600-4BA7-5BC9-1EAF23A426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Why focus on complex processes? Compute &gt;&gt; memory!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 Placeholder 5">
                <a:extLst>
                  <a:ext uri="{FF2B5EF4-FFF2-40B4-BE49-F238E27FC236}">
                    <a16:creationId xmlns:a16="http://schemas.microsoft.com/office/drawing/2014/main" id="{49EC0164-A588-4E28-768A-7CB737A61E4C}"/>
                  </a:ext>
                </a:extLst>
              </p:cNvPr>
              <p:cNvSpPr>
                <a:spLocks noGrp="1"/>
              </p:cNvSpPr>
              <p:nvPr>
                <p:ph type="body" idx="1"/>
              </p:nvPr>
            </p:nvSpPr>
            <p:spPr>
              <a:xfrm>
                <a:off x="8123722" y="1030943"/>
                <a:ext cx="3955393" cy="5351929"/>
              </a:xfrm>
            </p:spPr>
            <p:txBody>
              <a:bodyPr/>
              <a:lstStyle/>
              <a:p>
                <a:r>
                  <a:rPr lang="en-US" dirty="0">
                    <a:latin typeface="+mn-lt"/>
                  </a:rPr>
                  <a:t>We are lucky: the more complex the physics process, the less relevant is the cost of GPU-CPU data copies!</a:t>
                </a:r>
              </a:p>
              <a:p>
                <a:pPr lvl="1"/>
                <a:r>
                  <a:rPr lang="en-US" dirty="0">
                    <a:latin typeface="+mn-lt"/>
                  </a:rPr>
                  <a:t>Similarly (later): the more complex the process, the less relevant is the overhead from scalar Fortran in madevent!</a:t>
                </a:r>
              </a:p>
              <a:p>
                <a:pPr lvl="1"/>
                <a:r>
                  <a:rPr lang="en-US" dirty="0">
                    <a:solidFill>
                      <a:srgbClr val="000000"/>
                    </a:solidFill>
                    <a:latin typeface="+mn-lt"/>
                  </a:rPr>
                  <a:t>And the fewer events in flight needed to fill the GPU...</a:t>
                </a:r>
                <a:endParaRPr lang="en-US" dirty="0">
                  <a:latin typeface="+mn-lt"/>
                </a:endParaRPr>
              </a:p>
              <a:p>
                <a:pPr lvl="2"/>
                <a:endParaRPr lang="en-US" dirty="0">
                  <a:solidFill>
                    <a:srgbClr val="000000"/>
                  </a:solidFill>
                  <a:latin typeface="+mn-lt"/>
                </a:endParaRPr>
              </a:p>
              <a:p>
                <a:r>
                  <a:rPr lang="en-US" dirty="0">
                    <a:solidFill>
                      <a:srgbClr val="FF0000"/>
                    </a:solidFill>
                    <a:latin typeface="+mn-lt"/>
                  </a:rPr>
                  <a:t>In this talk I mainly give performance numbers for complex processes like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dirty="0" smtClean="0">
                        <a:solidFill>
                          <a:srgbClr val="FF0000"/>
                        </a:solidFill>
                        <a:latin typeface="+mn-lt"/>
                      </a:rPr>
                      <m:t>gg</m:t>
                    </m:r>
                  </m:oMath>
                </a14:m>
                <a:r>
                  <a:rPr lang="en-US" dirty="0">
                    <a:solidFill>
                      <a:srgbClr val="FF0000"/>
                    </a:solidFill>
                    <a:latin typeface="+mn-lt"/>
                    <a:sym typeface="Symbol" panose="05050102010706020507" pitchFamily="18" charset="2"/>
                  </a:rPr>
                  <a:t>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dirty="0">
                        <a:solidFill>
                          <a:srgbClr val="FF0000"/>
                        </a:solidFill>
                        <a:latin typeface="+mn-lt"/>
                      </a:rPr>
                      <m:t>t</m:t>
                    </m:r>
                    <m:acc>
                      <m:accPr>
                        <m:chr m:val="̅"/>
                        <m:ctrlPr>
                          <a:rPr lang="en-US" i="1" dirty="0">
                            <a:solidFill>
                              <a:srgbClr val="FF0000"/>
                            </a:solidFill>
                            <a:latin typeface="+mn-lt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en-US" dirty="0">
                            <a:solidFill>
                              <a:srgbClr val="FF0000"/>
                            </a:solidFill>
                            <a:latin typeface="+mn-lt"/>
                          </a:rPr>
                          <m:t>t</m:t>
                        </m:r>
                      </m:e>
                    </m:acc>
                    <m:r>
                      <m:rPr>
                        <m:sty m:val="p"/>
                      </m:rPr>
                      <a:rPr lang="en-US" dirty="0">
                        <a:solidFill>
                          <a:srgbClr val="FF0000"/>
                        </a:solidFill>
                        <a:latin typeface="+mn-lt"/>
                      </a:rPr>
                      <m:t>gg</m:t>
                    </m:r>
                  </m:oMath>
                </a14:m>
                <a:r>
                  <a:rPr lang="en-US" dirty="0">
                    <a:solidFill>
                      <a:srgbClr val="FF0000"/>
                    </a:solidFill>
                    <a:latin typeface="+mn-lt"/>
                  </a:rPr>
                  <a:t> or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dirty="0">
                        <a:solidFill>
                          <a:srgbClr val="FF0000"/>
                        </a:solidFill>
                        <a:latin typeface="+mn-lt"/>
                      </a:rPr>
                      <m:t>gg</m:t>
                    </m:r>
                  </m:oMath>
                </a14:m>
                <a:r>
                  <a:rPr lang="en-US" dirty="0">
                    <a:solidFill>
                      <a:srgbClr val="FF0000"/>
                    </a:solidFill>
                    <a:latin typeface="+mn-lt"/>
                    <a:sym typeface="Symbol" panose="05050102010706020507" pitchFamily="18" charset="2"/>
                  </a:rPr>
                  <a:t>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dirty="0">
                        <a:solidFill>
                          <a:srgbClr val="FF0000"/>
                        </a:solidFill>
                        <a:latin typeface="+mn-lt"/>
                      </a:rPr>
                      <m:t>t</m:t>
                    </m:r>
                    <m:acc>
                      <m:accPr>
                        <m:chr m:val="̅"/>
                        <m:ctrlPr>
                          <a:rPr lang="en-US" i="1" dirty="0">
                            <a:solidFill>
                              <a:srgbClr val="FF0000"/>
                            </a:solidFill>
                            <a:latin typeface="+mn-lt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en-US" dirty="0">
                            <a:solidFill>
                              <a:srgbClr val="FF0000"/>
                            </a:solidFill>
                            <a:latin typeface="+mn-lt"/>
                          </a:rPr>
                          <m:t>t</m:t>
                        </m:r>
                      </m:e>
                    </m:acc>
                    <m:r>
                      <m:rPr>
                        <m:sty m:val="p"/>
                      </m:rPr>
                      <a:rPr lang="en-US" dirty="0">
                        <a:solidFill>
                          <a:srgbClr val="FF0000"/>
                        </a:solidFill>
                        <a:latin typeface="+mn-lt"/>
                      </a:rPr>
                      <m:t>gg</m:t>
                    </m:r>
                    <m:r>
                      <m:rPr>
                        <m:sty m:val="p"/>
                      </m:rPr>
                      <a:rPr lang="en-US" b="0" i="0" dirty="0" smtClean="0">
                        <a:solidFill>
                          <a:srgbClr val="FF0000"/>
                        </a:solidFill>
                        <a:latin typeface="+mn-lt"/>
                      </a:rPr>
                      <m:t>g</m:t>
                    </m:r>
                  </m:oMath>
                </a14:m>
                <a:r>
                  <a:rPr lang="en-US" dirty="0">
                    <a:solidFill>
                      <a:srgbClr val="FF0000"/>
                    </a:solidFill>
                    <a:latin typeface="+mn-lt"/>
                  </a:rPr>
                  <a:t>  </a:t>
                </a:r>
              </a:p>
            </p:txBody>
          </p:sp>
        </mc:Choice>
        <mc:Fallback>
          <p:sp>
            <p:nvSpPr>
              <p:cNvPr id="6" name="Text Placeholder 5">
                <a:extLst>
                  <a:ext uri="{FF2B5EF4-FFF2-40B4-BE49-F238E27FC236}">
                    <a16:creationId xmlns:a16="http://schemas.microsoft.com/office/drawing/2014/main" id="{49EC0164-A588-4E28-768A-7CB737A61E4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8123722" y="1030943"/>
                <a:ext cx="3955393" cy="5351929"/>
              </a:xfrm>
              <a:blipFill>
                <a:blip r:embed="rId2"/>
                <a:stretch>
                  <a:fillRect r="-246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" name="Picture 1">
            <a:extLst>
              <a:ext uri="{FF2B5EF4-FFF2-40B4-BE49-F238E27FC236}">
                <a16:creationId xmlns:a16="http://schemas.microsoft.com/office/drawing/2014/main" id="{AEDF63DB-A6C5-3F76-0018-04E00D5D06A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9349" y="955591"/>
            <a:ext cx="7429266" cy="5570515"/>
          </a:xfrm>
          <a:prstGeom prst="rect">
            <a:avLst/>
          </a:prstGeom>
          <a:ln>
            <a:solidFill>
              <a:srgbClr val="000000"/>
            </a:solidFill>
          </a:ln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56C69A5C-D9B2-2153-E4EA-998F0A3DA733}"/>
              </a:ext>
            </a:extLst>
          </p:cNvPr>
          <p:cNvSpPr/>
          <p:nvPr/>
        </p:nvSpPr>
        <p:spPr>
          <a:xfrm>
            <a:off x="112885" y="4312355"/>
            <a:ext cx="7560000" cy="248356"/>
          </a:xfrm>
          <a:prstGeom prst="rect">
            <a:avLst/>
          </a:prstGeom>
          <a:solidFill>
            <a:srgbClr val="FFFF00">
              <a:alpha val="30196"/>
            </a:srgbClr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49AA249-532E-8417-470D-91DFF87FC7D5}"/>
              </a:ext>
            </a:extLst>
          </p:cNvPr>
          <p:cNvSpPr>
            <a:spLocks noChangeAspect="1"/>
          </p:cNvSpPr>
          <p:nvPr/>
        </p:nvSpPr>
        <p:spPr>
          <a:xfrm>
            <a:off x="6609243" y="3212149"/>
            <a:ext cx="1600475" cy="466651"/>
          </a:xfrm>
          <a:prstGeom prst="rect">
            <a:avLst/>
          </a:prstGeom>
          <a:solidFill>
            <a:srgbClr val="FFFF00"/>
          </a:solidFill>
          <a:ln w="635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2000" b="1" dirty="0">
                <a:solidFill>
                  <a:srgbClr val="000000"/>
                </a:solidFill>
                <a:sym typeface="Symbol" panose="05050102010706020507" pitchFamily="18" charset="2"/>
              </a:rPr>
              <a:t>e</a:t>
            </a:r>
            <a:r>
              <a:rPr lang="en-US" sz="2000" b="1" baseline="30000" dirty="0">
                <a:solidFill>
                  <a:srgbClr val="000000"/>
                </a:solidFill>
                <a:sym typeface="Symbol" panose="05050102010706020507" pitchFamily="18" charset="2"/>
              </a:rPr>
              <a:t>+</a:t>
            </a:r>
            <a:r>
              <a:rPr lang="en-US" sz="2000" b="1" dirty="0">
                <a:solidFill>
                  <a:srgbClr val="000000"/>
                </a:solidFill>
                <a:sym typeface="Symbol" panose="05050102010706020507" pitchFamily="18" charset="2"/>
              </a:rPr>
              <a:t>e</a:t>
            </a:r>
            <a:r>
              <a:rPr lang="en-US" sz="2000" b="1" baseline="30000" dirty="0">
                <a:solidFill>
                  <a:srgbClr val="000000"/>
                </a:solidFill>
                <a:sym typeface="Symbol" panose="05050102010706020507" pitchFamily="18" charset="2"/>
              </a:rPr>
              <a:t>-</a:t>
            </a:r>
            <a:r>
              <a:rPr lang="en-US" sz="2000" b="1" dirty="0">
                <a:solidFill>
                  <a:srgbClr val="000000"/>
                </a:solidFill>
                <a:sym typeface="Symbol" panose="05050102010706020507" pitchFamily="18" charset="2"/>
              </a:rPr>
              <a:t></a:t>
            </a:r>
            <a:r>
              <a:rPr lang="en-US" sz="2000" b="1" baseline="30000" dirty="0">
                <a:solidFill>
                  <a:srgbClr val="000000"/>
                </a:solidFill>
                <a:sym typeface="Symbol" panose="05050102010706020507" pitchFamily="18" charset="2"/>
              </a:rPr>
              <a:t>+</a:t>
            </a:r>
            <a:r>
              <a:rPr lang="en-US" sz="2000" b="1" dirty="0">
                <a:solidFill>
                  <a:srgbClr val="000000"/>
                </a:solidFill>
                <a:sym typeface="Symbol" panose="05050102010706020507" pitchFamily="18" charset="2"/>
              </a:rPr>
              <a:t></a:t>
            </a:r>
            <a:r>
              <a:rPr lang="en-US" sz="2000" b="1" baseline="30000" dirty="0">
                <a:solidFill>
                  <a:srgbClr val="000000"/>
                </a:solidFill>
                <a:sym typeface="Symbol" panose="05050102010706020507" pitchFamily="18" charset="2"/>
              </a:rPr>
              <a:t>-</a:t>
            </a:r>
            <a:endParaRPr lang="en-US" sz="2000" b="1" dirty="0">
              <a:solidFill>
                <a:srgbClr val="00000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E4D96824-0393-F820-07AF-BDBF120792CF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6609243" y="5189523"/>
                <a:ext cx="1600475" cy="466651"/>
              </a:xfrm>
              <a:prstGeom prst="rect">
                <a:avLst/>
              </a:prstGeom>
              <a:solidFill>
                <a:srgbClr val="FFFF00"/>
              </a:solidFill>
              <a:ln w="6350"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14:m>
                  <m:oMath xmlns:m="http://schemas.openxmlformats.org/officeDocument/2006/math">
                    <m:r>
                      <a:rPr lang="en-US" sz="20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𝐠𝐠</m:t>
                    </m:r>
                  </m:oMath>
                </a14:m>
                <a:r>
                  <a:rPr lang="en-US" sz="2000" b="1" dirty="0">
                    <a:solidFill>
                      <a:srgbClr val="000000"/>
                    </a:solidFill>
                    <a:sym typeface="Symbol" panose="05050102010706020507" pitchFamily="18" charset="2"/>
                  </a:rPr>
                  <a:t></a:t>
                </a:r>
                <a14:m>
                  <m:oMath xmlns:m="http://schemas.openxmlformats.org/officeDocument/2006/math">
                    <m:r>
                      <a:rPr lang="en-US" sz="20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𝐭</m:t>
                    </m:r>
                    <m:acc>
                      <m:accPr>
                        <m:chr m:val="̅"/>
                        <m:ctrlPr>
                          <a:rPr lang="en-US" sz="2000" b="1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0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𝐭</m:t>
                        </m:r>
                      </m:e>
                    </m:acc>
                    <m:r>
                      <a:rPr lang="en-US" sz="20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𝐠𝐠</m:t>
                    </m:r>
                  </m:oMath>
                </a14:m>
                <a:endParaRPr lang="en-US" sz="2000" b="1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E4D96824-0393-F820-07AF-BDBF120792C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09243" y="5189523"/>
                <a:ext cx="1600475" cy="466651"/>
              </a:xfrm>
              <a:prstGeom prst="rect">
                <a:avLst/>
              </a:prstGeom>
              <a:blipFill>
                <a:blip r:embed="rId4"/>
                <a:stretch>
                  <a:fillRect b="-14103"/>
                </a:stretch>
              </a:blipFill>
              <a:ln w="6350">
                <a:solidFill>
                  <a:srgbClr val="000000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60894084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461443-F0D6-9FD6-7B1E-2C92FAC6BE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Amdahl’s law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Text Placeholder 2">
                <a:extLst>
                  <a:ext uri="{FF2B5EF4-FFF2-40B4-BE49-F238E27FC236}">
                    <a16:creationId xmlns:a16="http://schemas.microsoft.com/office/drawing/2014/main" id="{C212EC4B-2447-F542-A471-4BC8A34A2286}"/>
                  </a:ext>
                </a:extLst>
              </p:cNvPr>
              <p:cNvSpPr>
                <a:spLocks noGrp="1"/>
              </p:cNvSpPr>
              <p:nvPr>
                <p:ph type="body" idx="1"/>
              </p:nvPr>
            </p:nvSpPr>
            <p:spPr>
              <a:xfrm>
                <a:off x="0" y="1030944"/>
                <a:ext cx="11961601" cy="1904762"/>
              </a:xfrm>
            </p:spPr>
            <p:txBody>
              <a:bodyPr/>
              <a:lstStyle/>
              <a:p>
                <a:r>
                  <a:rPr lang="en-US" dirty="0"/>
                  <a:t>The matrix element calculation is now the bottleneck (e.g. &gt;95% for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00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gg</m:t>
                    </m:r>
                  </m:oMath>
                </a14:m>
                <a:r>
                  <a:rPr lang="en-US" sz="2000" dirty="0">
                    <a:solidFill>
                      <a:srgbClr val="000000"/>
                    </a:solidFill>
                    <a:sym typeface="Symbol" panose="05050102010706020507" pitchFamily="18" charset="2"/>
                  </a:rPr>
                  <a:t>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00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t</m:t>
                    </m:r>
                    <m:acc>
                      <m:accPr>
                        <m:chr m:val="̅"/>
                        <m:ctrlPr>
                          <a:rPr lang="en-US" sz="200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en-US" sz="2000" i="0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t</m:t>
                        </m:r>
                      </m:e>
                    </m:acc>
                    <m:r>
                      <m:rPr>
                        <m:sty m:val="p"/>
                      </m:rPr>
                      <a:rPr lang="en-US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gg</m:t>
                    </m:r>
                  </m:oMath>
                </a14:m>
                <a:r>
                  <a:rPr lang="en-US" dirty="0"/>
                  <a:t>) in Fortran Madgraph</a:t>
                </a:r>
              </a:p>
              <a:p>
                <a:pPr lvl="1"/>
                <a:r>
                  <a:rPr lang="en-US" dirty="0"/>
                  <a:t>But the remaining &lt;5% may fast become the bottleneck if you accelerate the matrix element too much!</a:t>
                </a:r>
              </a:p>
              <a:p>
                <a:pPr lvl="1"/>
                <a:endParaRPr lang="en-US" dirty="0"/>
              </a:p>
              <a:p>
                <a:r>
                  <a:rPr lang="en-US" i="1" dirty="0">
                    <a:solidFill>
                      <a:srgbClr val="FF0000"/>
                    </a:solidFill>
                  </a:rPr>
                  <a:t>Amdahl’s law: if the parallelizable part takes a fraction of time p, the maximum speedup is 1/(1-p)</a:t>
                </a:r>
              </a:p>
              <a:p>
                <a:pPr lvl="1"/>
                <a:r>
                  <a:rPr lang="en-US" dirty="0"/>
                  <a:t>If the MadEvent overhead takes 5%, the maximum speedup is only 20 even if your GPU speedup s is 1000!</a:t>
                </a:r>
              </a:p>
            </p:txBody>
          </p:sp>
        </mc:Choice>
        <mc:Fallback>
          <p:sp>
            <p:nvSpPr>
              <p:cNvPr id="3" name="Text Placeholder 2">
                <a:extLst>
                  <a:ext uri="{FF2B5EF4-FFF2-40B4-BE49-F238E27FC236}">
                    <a16:creationId xmlns:a16="http://schemas.microsoft.com/office/drawing/2014/main" id="{C212EC4B-2447-F542-A471-4BC8A34A2286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0" y="1030944"/>
                <a:ext cx="11961601" cy="1904762"/>
              </a:xfr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4" descr="Chart, line chart&#10;&#10;Description automatically generated">
            <a:extLst>
              <a:ext uri="{FF2B5EF4-FFF2-40B4-BE49-F238E27FC236}">
                <a16:creationId xmlns:a16="http://schemas.microsoft.com/office/drawing/2014/main" id="{D7DD5B70-A3C8-64DB-6101-B415FDFFDF0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6788" y="3150862"/>
            <a:ext cx="4071869" cy="3181148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D9FE1721-272A-A51F-709B-7B7EDC062026}"/>
              </a:ext>
            </a:extLst>
          </p:cNvPr>
          <p:cNvSpPr txBox="1"/>
          <p:nvPr/>
        </p:nvSpPr>
        <p:spPr>
          <a:xfrm>
            <a:off x="4938657" y="5789712"/>
            <a:ext cx="3939139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hlinkClick r:id="rId4"/>
              </a:rPr>
              <a:t>https://en.wikipedia.org/wiki/Amdahl%27s_law</a:t>
            </a:r>
            <a:r>
              <a:rPr lang="en-US" dirty="0"/>
              <a:t> 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58908670-B4DE-80BA-876F-02EDD6E8903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88366" y="4149341"/>
            <a:ext cx="3075577" cy="865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43267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3D7E3B-1D75-E138-BEAD-F74EC47973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43378" y="197493"/>
            <a:ext cx="10824872" cy="618295"/>
          </a:xfrm>
        </p:spPr>
        <p:txBody>
          <a:bodyPr/>
          <a:lstStyle/>
          <a:p>
            <a:r>
              <a:rPr lang="en-GB" dirty="0"/>
              <a:t>The 4-slide version! – Executive summary for the impatient</a:t>
            </a:r>
            <a:endParaRPr lang="LID4096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Text Placeholder 2">
                <a:extLst>
                  <a:ext uri="{FF2B5EF4-FFF2-40B4-BE49-F238E27FC236}">
                    <a16:creationId xmlns:a16="http://schemas.microsoft.com/office/drawing/2014/main" id="{B0168A2F-4CC2-0F80-CDDC-1E79EC568C82}"/>
                  </a:ext>
                </a:extLst>
              </p:cNvPr>
              <p:cNvSpPr>
                <a:spLocks noGrp="1"/>
              </p:cNvSpPr>
              <p:nvPr>
                <p:ph type="body" idx="1"/>
              </p:nvPr>
            </p:nvSpPr>
            <p:spPr>
              <a:xfrm>
                <a:off x="0" y="1030943"/>
                <a:ext cx="12192000" cy="5351929"/>
              </a:xfrm>
            </p:spPr>
            <p:txBody>
              <a:bodyPr/>
              <a:lstStyle/>
              <a:p>
                <a:pPr>
                  <a:spcBef>
                    <a:spcPts val="0"/>
                  </a:spcBef>
                </a:pPr>
                <a:r>
                  <a:rPr lang="en-GB" sz="2000" dirty="0"/>
                  <a:t>The Matrix Element calculation in any ME generator can be efficiently parallelized using SIMD or GPUs</a:t>
                </a:r>
                <a:endParaRPr lang="en-GB" sz="1800" dirty="0"/>
              </a:p>
              <a:p>
                <a:pPr lvl="3">
                  <a:spcBef>
                    <a:spcPts val="0"/>
                  </a:spcBef>
                </a:pPr>
                <a:endParaRPr lang="en-GB" sz="1400" dirty="0"/>
              </a:p>
              <a:p>
                <a:pPr>
                  <a:spcBef>
                    <a:spcPts val="0"/>
                  </a:spcBef>
                </a:pPr>
                <a:r>
                  <a:rPr lang="en-GB" sz="2000" dirty="0"/>
                  <a:t>Our reengineering of MG5aMC is close to a first fully functional alpha release for LO QCD processes</a:t>
                </a:r>
              </a:p>
              <a:p>
                <a:pPr lvl="1">
                  <a:spcBef>
                    <a:spcPts val="0"/>
                  </a:spcBef>
                </a:pPr>
                <a:r>
                  <a:rPr lang="en-GB" sz="1800" i="1" dirty="0">
                    <a:solidFill>
                      <a:srgbClr val="FF0000"/>
                    </a:solidFill>
                  </a:rPr>
                  <a:t>The new ME calculation is integrated in MadEvent</a:t>
                </a:r>
                <a:r>
                  <a:rPr lang="en-GB" sz="1800" dirty="0"/>
                  <a:t> – we get the same cross section </a:t>
                </a:r>
                <a:r>
                  <a:rPr lang="en-GB" sz="1800" i="1" dirty="0"/>
                  <a:t>and LHE files </a:t>
                </a:r>
                <a:r>
                  <a:rPr lang="en-GB" sz="1800" dirty="0"/>
                  <a:t>as in Fortran!</a:t>
                </a:r>
              </a:p>
              <a:p>
                <a:pPr lvl="3">
                  <a:spcBef>
                    <a:spcPts val="0"/>
                  </a:spcBef>
                </a:pPr>
                <a:endParaRPr lang="en-GB" sz="1400" dirty="0"/>
              </a:p>
              <a:p>
                <a:pPr>
                  <a:spcBef>
                    <a:spcPts val="0"/>
                  </a:spcBef>
                </a:pPr>
                <a:r>
                  <a:rPr lang="en-GB" sz="2000" dirty="0"/>
                  <a:t>On CPUs, in vectorized C++ we </a:t>
                </a:r>
                <a:r>
                  <a:rPr lang="en-GB" sz="2000" i="1" dirty="0">
                    <a:solidFill>
                      <a:srgbClr val="FF0000"/>
                    </a:solidFill>
                  </a:rPr>
                  <a:t>reach the maximum x8/x16 (double/float) SIMD speedup for MEs alone</a:t>
                </a:r>
              </a:p>
              <a:p>
                <a:pPr lvl="1">
                  <a:spcBef>
                    <a:spcPts val="0"/>
                  </a:spcBef>
                </a:pPr>
                <a:r>
                  <a:rPr lang="en-GB" sz="1800" dirty="0"/>
                  <a:t>The speedups achieved for the overall workflow are slightly lower due to </a:t>
                </a:r>
                <a:r>
                  <a:rPr lang="en-GB" sz="1800" i="1" dirty="0"/>
                  <a:t>Amdahl's law</a:t>
                </a:r>
                <a:r>
                  <a:rPr lang="en-GB" sz="1800" dirty="0"/>
                  <a:t>, but not much</a:t>
                </a:r>
              </a:p>
              <a:p>
                <a:pPr lvl="1">
                  <a:spcBef>
                    <a:spcPts val="0"/>
                  </a:spcBef>
                </a:pPr>
                <a:r>
                  <a:rPr lang="en-GB" sz="1800" dirty="0"/>
                  <a:t>Example: our </a:t>
                </a:r>
                <a:r>
                  <a:rPr lang="en-GB" sz="1800" i="1" u="sng" dirty="0">
                    <a:solidFill>
                      <a:srgbClr val="FF0000"/>
                    </a:solidFill>
                  </a:rPr>
                  <a:t>current overall speedup is x6/x10 (double/float)</a:t>
                </a:r>
                <a:r>
                  <a:rPr lang="en-GB" sz="1800" dirty="0"/>
                  <a:t> for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180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gg</m:t>
                    </m:r>
                  </m:oMath>
                </a14:m>
                <a:r>
                  <a:rPr lang="en-US" sz="1800" dirty="0">
                    <a:solidFill>
                      <a:srgbClr val="000000"/>
                    </a:solidFill>
                    <a:sym typeface="Symbol" panose="05050102010706020507" pitchFamily="18" charset="2"/>
                  </a:rPr>
                  <a:t>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180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t</m:t>
                    </m:r>
                    <m:acc>
                      <m:accPr>
                        <m:chr m:val="̅"/>
                        <m:ctrlPr>
                          <a:rPr lang="en-US" sz="180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en-US" sz="1800" i="0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t</m:t>
                        </m:r>
                      </m:e>
                    </m:acc>
                    <m:r>
                      <m:rPr>
                        <m:sty m:val="p"/>
                      </m:rPr>
                      <a:rPr lang="en-US" sz="18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gg</m:t>
                    </m:r>
                  </m:oMath>
                </a14:m>
                <a:r>
                  <a:rPr lang="en-GB" sz="1800" dirty="0"/>
                  <a:t> (on one CPU core)</a:t>
                </a:r>
              </a:p>
              <a:p>
                <a:pPr lvl="3">
                  <a:spcBef>
                    <a:spcPts val="0"/>
                  </a:spcBef>
                </a:pPr>
                <a:endParaRPr lang="en-GB" sz="1400" dirty="0"/>
              </a:p>
              <a:p>
                <a:pPr>
                  <a:spcBef>
                    <a:spcPts val="0"/>
                  </a:spcBef>
                </a:pPr>
                <a:r>
                  <a:rPr lang="en-GB" sz="2000" dirty="0"/>
                  <a:t>On GPUs, using CUDA we </a:t>
                </a:r>
                <a:r>
                  <a:rPr lang="en-GB" sz="2000" i="1" dirty="0">
                    <a:solidFill>
                      <a:srgbClr val="FF0000"/>
                    </a:solidFill>
                  </a:rPr>
                  <a:t>achieve O(100-1000) speedups for MEs alone over one no-SIMD CPU core</a:t>
                </a:r>
              </a:p>
              <a:p>
                <a:pPr lvl="1">
                  <a:spcBef>
                    <a:spcPts val="0"/>
                  </a:spcBef>
                </a:pPr>
                <a:r>
                  <a:rPr lang="en-GB" sz="1800" dirty="0"/>
                  <a:t>The speedups may be much lower due to </a:t>
                </a:r>
                <a:r>
                  <a:rPr lang="en-GB" sz="1800" i="1" dirty="0"/>
                  <a:t>Amdahl's law</a:t>
                </a:r>
                <a:r>
                  <a:rPr lang="en-GB" sz="1800" dirty="0"/>
                  <a:t>, but we are improving on that</a:t>
                </a:r>
              </a:p>
              <a:p>
                <a:pPr lvl="1">
                  <a:spcBef>
                    <a:spcPts val="0"/>
                  </a:spcBef>
                </a:pPr>
                <a:r>
                  <a:rPr lang="en-GB" sz="1800" dirty="0"/>
                  <a:t>Example: our </a:t>
                </a:r>
                <a:r>
                  <a:rPr lang="en-GB" sz="1800" i="1" u="sng" dirty="0">
                    <a:solidFill>
                      <a:srgbClr val="FF0000"/>
                    </a:solidFill>
                  </a:rPr>
                  <a:t>current overall speedup is x60/x100 (double/float)</a:t>
                </a:r>
                <a:r>
                  <a:rPr lang="en-GB" sz="1800" dirty="0"/>
                  <a:t> for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180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gg</m:t>
                    </m:r>
                  </m:oMath>
                </a14:m>
                <a:r>
                  <a:rPr lang="en-US" sz="1800" dirty="0">
                    <a:solidFill>
                      <a:srgbClr val="000000"/>
                    </a:solidFill>
                    <a:sym typeface="Symbol" panose="05050102010706020507" pitchFamily="18" charset="2"/>
                  </a:rPr>
                  <a:t>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180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t</m:t>
                    </m:r>
                    <m:acc>
                      <m:accPr>
                        <m:chr m:val="̅"/>
                        <m:ctrlPr>
                          <a:rPr lang="en-US" sz="180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en-US" sz="1800" i="0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t</m:t>
                        </m:r>
                      </m:e>
                    </m:acc>
                    <m:r>
                      <m:rPr>
                        <m:sty m:val="p"/>
                      </m:rPr>
                      <a:rPr lang="en-US" sz="18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g</m:t>
                    </m:r>
                    <m:r>
                      <m:rPr>
                        <m:sty m:val="p"/>
                      </m:rPr>
                      <a:rPr lang="en-GB" sz="18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g</m:t>
                    </m:r>
                    <m:r>
                      <m:rPr>
                        <m:sty m:val="p"/>
                      </m:rPr>
                      <a:rPr lang="en-US" sz="18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g</m:t>
                    </m:r>
                  </m:oMath>
                </a14:m>
                <a:r>
                  <a:rPr lang="en-GB" sz="1800" dirty="0"/>
                  <a:t> on an NVidia V100</a:t>
                </a:r>
              </a:p>
              <a:p>
                <a:pPr lvl="3">
                  <a:spcBef>
                    <a:spcPts val="0"/>
                  </a:spcBef>
                </a:pPr>
                <a:endParaRPr lang="en-GB" sz="1400" dirty="0"/>
              </a:p>
              <a:p>
                <a:pPr>
                  <a:spcBef>
                    <a:spcPts val="0"/>
                  </a:spcBef>
                </a:pPr>
                <a:r>
                  <a:rPr lang="en-GB" sz="2000" dirty="0"/>
                  <a:t>Floats are x2 faster than doubles in SIMD and NVidia GPUs – we also added ‘mixed’ precision modes</a:t>
                </a:r>
              </a:p>
              <a:p>
                <a:pPr lvl="3">
                  <a:spcBef>
                    <a:spcPts val="0"/>
                  </a:spcBef>
                </a:pPr>
                <a:endParaRPr lang="en-GB" sz="1400" dirty="0"/>
              </a:p>
              <a:p>
                <a:pPr>
                  <a:spcBef>
                    <a:spcPts val="0"/>
                  </a:spcBef>
                </a:pPr>
                <a:r>
                  <a:rPr lang="en-GB" sz="2000" dirty="0"/>
                  <a:t>In SYCL we get ~similar performances to CUDA on NVidia and we may run also on AMD or Intel GPUs</a:t>
                </a:r>
              </a:p>
              <a:p>
                <a:pPr lvl="3">
                  <a:spcBef>
                    <a:spcPts val="0"/>
                  </a:spcBef>
                </a:pPr>
                <a:endParaRPr lang="en-GB" sz="1400" dirty="0"/>
              </a:p>
              <a:p>
                <a:pPr>
                  <a:spcBef>
                    <a:spcPts val="0"/>
                  </a:spcBef>
                </a:pPr>
                <a:r>
                  <a:rPr lang="en-GB" sz="2000" dirty="0"/>
                  <a:t>Future challenges include optimizing heterogenous processing on one GPU and multiple CPU cores</a:t>
                </a:r>
                <a:endParaRPr lang="LID4096" sz="2000" dirty="0"/>
              </a:p>
            </p:txBody>
          </p:sp>
        </mc:Choice>
        <mc:Fallback>
          <p:sp>
            <p:nvSpPr>
              <p:cNvPr id="3" name="Text Placeholder 2">
                <a:extLst>
                  <a:ext uri="{FF2B5EF4-FFF2-40B4-BE49-F238E27FC236}">
                    <a16:creationId xmlns:a16="http://schemas.microsoft.com/office/drawing/2014/main" id="{B0168A2F-4CC2-0F80-CDDC-1E79EC568C8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0" y="1030943"/>
                <a:ext cx="12192000" cy="5351929"/>
              </a:xfrm>
              <a:blipFill>
                <a:blip r:embed="rId2"/>
                <a:stretch>
                  <a:fillRect r="-2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extBox 4">
            <a:extLst>
              <a:ext uri="{FF2B5EF4-FFF2-40B4-BE49-F238E27FC236}">
                <a16:creationId xmlns:a16="http://schemas.microsoft.com/office/drawing/2014/main" id="{808DA076-D887-BBB1-7225-4B518F93CBC7}"/>
              </a:ext>
            </a:extLst>
          </p:cNvPr>
          <p:cNvSpPr txBox="1"/>
          <p:nvPr/>
        </p:nvSpPr>
        <p:spPr>
          <a:xfrm>
            <a:off x="27852" y="184057"/>
            <a:ext cx="1292948" cy="646331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800" b="1" dirty="0">
                <a:solidFill>
                  <a:srgbClr val="FF0000"/>
                </a:solidFill>
              </a:rPr>
              <a:t>SPOILER </a:t>
            </a:r>
          </a:p>
          <a:p>
            <a:pPr algn="ctr"/>
            <a:r>
              <a:rPr lang="en-US" sz="1800" b="1" dirty="0">
                <a:solidFill>
                  <a:srgbClr val="FF0000"/>
                </a:solidFill>
              </a:rPr>
              <a:t>ALERT!</a:t>
            </a:r>
          </a:p>
        </p:txBody>
      </p:sp>
    </p:spTree>
    <p:extLst>
      <p:ext uri="{BB962C8B-B14F-4D97-AF65-F5344CB8AC3E}">
        <p14:creationId xmlns:p14="http://schemas.microsoft.com/office/powerpoint/2010/main" val="8202737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Title 1">
            <a:extLst>
              <a:ext uri="{FF2B5EF4-FFF2-40B4-BE49-F238E27FC236}">
                <a16:creationId xmlns:a16="http://schemas.microsoft.com/office/drawing/2014/main" id="{9F2D68FA-D4E2-5395-0BA3-08A09B1031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63788" y="197493"/>
            <a:ext cx="8151003" cy="618295"/>
          </a:xfrm>
        </p:spPr>
        <p:txBody>
          <a:bodyPr/>
          <a:lstStyle/>
          <a:p>
            <a:r>
              <a:rPr lang="en-US" dirty="0"/>
              <a:t>MG5aMC: old and new architecture designs</a:t>
            </a:r>
          </a:p>
        </p:txBody>
      </p:sp>
      <p:sp>
        <p:nvSpPr>
          <p:cNvPr id="138" name="TextBox 137">
            <a:extLst>
              <a:ext uri="{FF2B5EF4-FFF2-40B4-BE49-F238E27FC236}">
                <a16:creationId xmlns:a16="http://schemas.microsoft.com/office/drawing/2014/main" id="{3B91C4AF-8ECD-D1A0-B5AF-77D67248709D}"/>
              </a:ext>
            </a:extLst>
          </p:cNvPr>
          <p:cNvSpPr txBox="1"/>
          <p:nvPr/>
        </p:nvSpPr>
        <p:spPr>
          <a:xfrm>
            <a:off x="2552522" y="2452695"/>
            <a:ext cx="209914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/>
              <a:t>1. STANDALONE</a:t>
            </a:r>
          </a:p>
          <a:p>
            <a:pPr algn="ctr"/>
            <a:r>
              <a:rPr lang="en-GB" b="1" dirty="0"/>
              <a:t>(TOY APPLICATIONS)</a:t>
            </a:r>
          </a:p>
          <a:p>
            <a:pPr algn="ctr"/>
            <a:r>
              <a:rPr lang="en-GB" b="1" dirty="0"/>
              <a:t>MULTI-EVENT API</a:t>
            </a:r>
            <a:endParaRPr lang="LID4096" b="1" dirty="0"/>
          </a:p>
        </p:txBody>
      </p:sp>
      <p:sp>
        <p:nvSpPr>
          <p:cNvPr id="140" name="TextBox 139">
            <a:extLst>
              <a:ext uri="{FF2B5EF4-FFF2-40B4-BE49-F238E27FC236}">
                <a16:creationId xmlns:a16="http://schemas.microsoft.com/office/drawing/2014/main" id="{CE5E0782-1D6D-E220-7F83-59F483066062}"/>
              </a:ext>
            </a:extLst>
          </p:cNvPr>
          <p:cNvSpPr txBox="1"/>
          <p:nvPr/>
        </p:nvSpPr>
        <p:spPr>
          <a:xfrm>
            <a:off x="7412209" y="2444792"/>
            <a:ext cx="209914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/>
              <a:t>2. NEW MADEVENT</a:t>
            </a:r>
          </a:p>
          <a:p>
            <a:pPr algn="ctr"/>
            <a:r>
              <a:rPr lang="en-GB" b="1" i="1" u="sng" dirty="0">
                <a:solidFill>
                  <a:srgbClr val="FF0000"/>
                </a:solidFill>
              </a:rPr>
              <a:t>(GOAL: LHC PROD)</a:t>
            </a:r>
          </a:p>
          <a:p>
            <a:pPr algn="ctr"/>
            <a:r>
              <a:rPr lang="en-GB" b="1" dirty="0"/>
              <a:t>MULTI-EVENT API</a:t>
            </a:r>
            <a:endParaRPr lang="LID4096" b="1" dirty="0"/>
          </a:p>
        </p:txBody>
      </p:sp>
      <p:sp>
        <p:nvSpPr>
          <p:cNvPr id="173" name="TextBox 172">
            <a:extLst>
              <a:ext uri="{FF2B5EF4-FFF2-40B4-BE49-F238E27FC236}">
                <a16:creationId xmlns:a16="http://schemas.microsoft.com/office/drawing/2014/main" id="{FDAEA18E-CC7A-52C9-7FE1-215069DE7375}"/>
              </a:ext>
            </a:extLst>
          </p:cNvPr>
          <p:cNvSpPr txBox="1"/>
          <p:nvPr/>
        </p:nvSpPr>
        <p:spPr>
          <a:xfrm>
            <a:off x="177209" y="197493"/>
            <a:ext cx="209914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/>
              <a:t>OLD MADEVENT</a:t>
            </a:r>
          </a:p>
          <a:p>
            <a:pPr algn="ctr"/>
            <a:r>
              <a:rPr lang="en-GB" b="1" i="1" u="sng" dirty="0">
                <a:solidFill>
                  <a:srgbClr val="FF0000"/>
                </a:solidFill>
              </a:rPr>
              <a:t>(NOW: LHC PROD)</a:t>
            </a:r>
          </a:p>
          <a:p>
            <a:pPr algn="ctr"/>
            <a:r>
              <a:rPr lang="en-GB" b="1" dirty="0"/>
              <a:t>SINGLE-EVENT API</a:t>
            </a:r>
            <a:endParaRPr lang="LID4096" b="1" dirty="0"/>
          </a:p>
        </p:txBody>
      </p:sp>
      <p:pic>
        <p:nvPicPr>
          <p:cNvPr id="248" name="Picture 247">
            <a:extLst>
              <a:ext uri="{FF2B5EF4-FFF2-40B4-BE49-F238E27FC236}">
                <a16:creationId xmlns:a16="http://schemas.microsoft.com/office/drawing/2014/main" id="{DCBE2AC5-335A-70E4-B92E-7E715D9E2D2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2873" y="991063"/>
            <a:ext cx="1767682" cy="2716280"/>
          </a:xfrm>
          <a:prstGeom prst="rect">
            <a:avLst/>
          </a:prstGeom>
        </p:spPr>
      </p:pic>
      <p:sp>
        <p:nvSpPr>
          <p:cNvPr id="264" name="TextBox 263">
            <a:extLst>
              <a:ext uri="{FF2B5EF4-FFF2-40B4-BE49-F238E27FC236}">
                <a16:creationId xmlns:a16="http://schemas.microsoft.com/office/drawing/2014/main" id="{05FEEC6F-E491-FF8F-9C1A-F655CD1C60FB}"/>
              </a:ext>
            </a:extLst>
          </p:cNvPr>
          <p:cNvSpPr txBox="1"/>
          <p:nvPr/>
        </p:nvSpPr>
        <p:spPr>
          <a:xfrm>
            <a:off x="2060838" y="1337008"/>
            <a:ext cx="297828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dirty="0">
                <a:solidFill>
                  <a:schemeClr val="bg2"/>
                </a:solidFill>
              </a:rPr>
              <a:t>First we developed </a:t>
            </a:r>
          </a:p>
          <a:p>
            <a:pPr algn="ctr"/>
            <a:r>
              <a:rPr lang="en-US" sz="1800" dirty="0">
                <a:solidFill>
                  <a:schemeClr val="bg2"/>
                </a:solidFill>
              </a:rPr>
              <a:t>the new ME engines </a:t>
            </a:r>
          </a:p>
          <a:p>
            <a:pPr algn="ctr"/>
            <a:r>
              <a:rPr lang="en-US" sz="1800" dirty="0">
                <a:solidFill>
                  <a:schemeClr val="bg2"/>
                </a:solidFill>
              </a:rPr>
              <a:t>in standalone applications</a:t>
            </a:r>
          </a:p>
        </p:txBody>
      </p:sp>
      <p:cxnSp>
        <p:nvCxnSpPr>
          <p:cNvPr id="253" name="Straight Arrow Connector 252">
            <a:extLst>
              <a:ext uri="{FF2B5EF4-FFF2-40B4-BE49-F238E27FC236}">
                <a16:creationId xmlns:a16="http://schemas.microsoft.com/office/drawing/2014/main" id="{604D6083-3FD8-9335-A169-2263C2D9D329}"/>
              </a:ext>
            </a:extLst>
          </p:cNvPr>
          <p:cNvCxnSpPr>
            <a:cxnSpLocks/>
            <a:stCxn id="173" idx="3"/>
            <a:endCxn id="264" idx="0"/>
          </p:cNvCxnSpPr>
          <p:nvPr/>
        </p:nvCxnSpPr>
        <p:spPr>
          <a:xfrm>
            <a:off x="2276354" y="566825"/>
            <a:ext cx="1273625" cy="770183"/>
          </a:xfrm>
          <a:prstGeom prst="straightConnector1">
            <a:avLst/>
          </a:prstGeom>
          <a:ln w="12700">
            <a:solidFill>
              <a:schemeClr val="bg2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6" name="Straight Arrow Connector 255">
            <a:extLst>
              <a:ext uri="{FF2B5EF4-FFF2-40B4-BE49-F238E27FC236}">
                <a16:creationId xmlns:a16="http://schemas.microsoft.com/office/drawing/2014/main" id="{27AFE080-724A-5C6E-18B7-D157C17F3ACC}"/>
              </a:ext>
            </a:extLst>
          </p:cNvPr>
          <p:cNvCxnSpPr>
            <a:cxnSpLocks/>
            <a:stCxn id="173" idx="3"/>
          </p:cNvCxnSpPr>
          <p:nvPr/>
        </p:nvCxnSpPr>
        <p:spPr>
          <a:xfrm>
            <a:off x="2276354" y="566825"/>
            <a:ext cx="6185427" cy="521343"/>
          </a:xfrm>
          <a:prstGeom prst="straightConnector1">
            <a:avLst/>
          </a:prstGeom>
          <a:ln w="12700">
            <a:solidFill>
              <a:schemeClr val="bg2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1" name="Group 70">
            <a:extLst>
              <a:ext uri="{FF2B5EF4-FFF2-40B4-BE49-F238E27FC236}">
                <a16:creationId xmlns:a16="http://schemas.microsoft.com/office/drawing/2014/main" id="{F615341A-2495-ED41-9F8E-36A03E007403}"/>
              </a:ext>
            </a:extLst>
          </p:cNvPr>
          <p:cNvGrpSpPr/>
          <p:nvPr/>
        </p:nvGrpSpPr>
        <p:grpSpPr>
          <a:xfrm>
            <a:off x="10526887" y="3344890"/>
            <a:ext cx="1698981" cy="2730029"/>
            <a:chOff x="10526887" y="3567316"/>
            <a:chExt cx="1698981" cy="2730029"/>
          </a:xfrm>
        </p:grpSpPr>
        <p:sp>
          <p:nvSpPr>
            <p:cNvPr id="68" name="TextBox 67">
              <a:extLst>
                <a:ext uri="{FF2B5EF4-FFF2-40B4-BE49-F238E27FC236}">
                  <a16:creationId xmlns:a16="http://schemas.microsoft.com/office/drawing/2014/main" id="{846B9CBC-EB43-965B-74D7-DF70DC80445E}"/>
                </a:ext>
              </a:extLst>
            </p:cNvPr>
            <p:cNvSpPr txBox="1"/>
            <p:nvPr/>
          </p:nvSpPr>
          <p:spPr>
            <a:xfrm>
              <a:off x="10586449" y="3680743"/>
              <a:ext cx="1639419" cy="24622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i="1" dirty="0">
                  <a:solidFill>
                    <a:srgbClr val="CC00CC"/>
                  </a:solidFill>
                </a:rPr>
                <a:t>(Amdahl...)</a:t>
              </a:r>
            </a:p>
            <a:p>
              <a:pPr algn="ctr"/>
              <a:endParaRPr lang="en-US" b="1" i="1" dirty="0">
                <a:solidFill>
                  <a:srgbClr val="CC00CC"/>
                </a:solidFill>
              </a:endParaRPr>
            </a:p>
            <a:p>
              <a:pPr algn="ctr"/>
              <a:r>
                <a:rPr lang="en-US" b="1" i="1" dirty="0">
                  <a:solidFill>
                    <a:srgbClr val="CC00CC"/>
                  </a:solidFill>
                </a:rPr>
                <a:t>SCALAR:</a:t>
              </a:r>
            </a:p>
            <a:p>
              <a:pPr algn="ctr"/>
              <a:r>
                <a:rPr lang="en-US" b="1" i="1" dirty="0">
                  <a:solidFill>
                    <a:srgbClr val="CC00CC"/>
                  </a:solidFill>
                </a:rPr>
                <a:t>NEW BOTTLENECK?</a:t>
              </a:r>
            </a:p>
            <a:p>
              <a:pPr algn="ctr"/>
              <a:endParaRPr lang="en-US" b="1" i="1" dirty="0">
                <a:solidFill>
                  <a:srgbClr val="CC00CC"/>
                </a:solidFill>
              </a:endParaRPr>
            </a:p>
            <a:p>
              <a:pPr algn="ctr"/>
              <a:endParaRPr lang="en-US" b="1" i="1" dirty="0">
                <a:solidFill>
                  <a:srgbClr val="CC00CC"/>
                </a:solidFill>
              </a:endParaRPr>
            </a:p>
            <a:p>
              <a:pPr algn="ctr"/>
              <a:endParaRPr lang="en-US" b="1" i="1" dirty="0">
                <a:solidFill>
                  <a:srgbClr val="CC00CC"/>
                </a:solidFill>
              </a:endParaRPr>
            </a:p>
            <a:p>
              <a:pPr algn="ctr"/>
              <a:endParaRPr lang="en-US" b="1" i="1" dirty="0">
                <a:solidFill>
                  <a:srgbClr val="CC00CC"/>
                </a:solidFill>
              </a:endParaRPr>
            </a:p>
            <a:p>
              <a:pPr algn="ctr"/>
              <a:r>
                <a:rPr lang="en-US" b="1" i="1" dirty="0">
                  <a:solidFill>
                    <a:srgbClr val="CC00CC"/>
                  </a:solidFill>
                </a:rPr>
                <a:t>PARALLEL:</a:t>
              </a:r>
            </a:p>
            <a:p>
              <a:pPr algn="ctr"/>
              <a:r>
                <a:rPr lang="en-US" b="1" i="1" dirty="0">
                  <a:solidFill>
                    <a:srgbClr val="CC00CC"/>
                  </a:solidFill>
                </a:rPr>
                <a:t>MUCH FASTER!</a:t>
              </a:r>
            </a:p>
          </p:txBody>
        </p:sp>
        <p:sp>
          <p:nvSpPr>
            <p:cNvPr id="69" name="Right Brace 68">
              <a:extLst>
                <a:ext uri="{FF2B5EF4-FFF2-40B4-BE49-F238E27FC236}">
                  <a16:creationId xmlns:a16="http://schemas.microsoft.com/office/drawing/2014/main" id="{288BBC0E-E516-9591-3E75-194E6EE7D91E}"/>
                </a:ext>
              </a:extLst>
            </p:cNvPr>
            <p:cNvSpPr/>
            <p:nvPr/>
          </p:nvSpPr>
          <p:spPr>
            <a:xfrm>
              <a:off x="10532533" y="3567316"/>
              <a:ext cx="225777" cy="1656000"/>
            </a:xfrm>
            <a:prstGeom prst="rightBrace">
              <a:avLst/>
            </a:prstGeom>
            <a:ln w="1905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Right Brace 69">
              <a:extLst>
                <a:ext uri="{FF2B5EF4-FFF2-40B4-BE49-F238E27FC236}">
                  <a16:creationId xmlns:a16="http://schemas.microsoft.com/office/drawing/2014/main" id="{17D21B5A-6F3C-8A2A-A28C-DC7FB2115A39}"/>
                </a:ext>
              </a:extLst>
            </p:cNvPr>
            <p:cNvSpPr/>
            <p:nvPr/>
          </p:nvSpPr>
          <p:spPr>
            <a:xfrm>
              <a:off x="10526887" y="5433345"/>
              <a:ext cx="225777" cy="864000"/>
            </a:xfrm>
            <a:prstGeom prst="rightBrace">
              <a:avLst/>
            </a:prstGeom>
            <a:ln w="1905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3" name="TextBox 72">
            <a:extLst>
              <a:ext uri="{FF2B5EF4-FFF2-40B4-BE49-F238E27FC236}">
                <a16:creationId xmlns:a16="http://schemas.microsoft.com/office/drawing/2014/main" id="{76BE41E4-5EA6-A50F-BB36-C687BD4528F6}"/>
              </a:ext>
            </a:extLst>
          </p:cNvPr>
          <p:cNvSpPr txBox="1"/>
          <p:nvPr/>
        </p:nvSpPr>
        <p:spPr>
          <a:xfrm>
            <a:off x="45787" y="3842680"/>
            <a:ext cx="184657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i="1" dirty="0">
                <a:solidFill>
                  <a:srgbClr val="CC00CC"/>
                </a:solidFill>
              </a:rPr>
              <a:t>MATRIX ELEMENT: CPU BOTTLENECK IN OLD MADEVENT</a:t>
            </a:r>
          </a:p>
        </p:txBody>
      </p:sp>
      <p:grpSp>
        <p:nvGrpSpPr>
          <p:cNvPr id="75" name="Group 74">
            <a:extLst>
              <a:ext uri="{FF2B5EF4-FFF2-40B4-BE49-F238E27FC236}">
                <a16:creationId xmlns:a16="http://schemas.microsoft.com/office/drawing/2014/main" id="{362AE350-678E-DA77-8225-99B940DD3565}"/>
              </a:ext>
            </a:extLst>
          </p:cNvPr>
          <p:cNvGrpSpPr/>
          <p:nvPr/>
        </p:nvGrpSpPr>
        <p:grpSpPr>
          <a:xfrm>
            <a:off x="2645189" y="3259479"/>
            <a:ext cx="1976631" cy="3168061"/>
            <a:chOff x="742244" y="1344172"/>
            <a:chExt cx="1976631" cy="3168061"/>
          </a:xfrm>
        </p:grpSpPr>
        <p:sp>
          <p:nvSpPr>
            <p:cNvPr id="76" name="Rectangle 75">
              <a:extLst>
                <a:ext uri="{FF2B5EF4-FFF2-40B4-BE49-F238E27FC236}">
                  <a16:creationId xmlns:a16="http://schemas.microsoft.com/office/drawing/2014/main" id="{CE957C50-4DA7-0302-B94C-0F838812A2BE}"/>
                </a:ext>
              </a:extLst>
            </p:cNvPr>
            <p:cNvSpPr/>
            <p:nvPr/>
          </p:nvSpPr>
          <p:spPr>
            <a:xfrm>
              <a:off x="742244" y="1344172"/>
              <a:ext cx="1976631" cy="3168061"/>
            </a:xfrm>
            <a:prstGeom prst="rect">
              <a:avLst/>
            </a:prstGeom>
            <a:solidFill>
              <a:schemeClr val="tx2">
                <a:lumMod val="65000"/>
              </a:schemeClr>
            </a:solidFill>
            <a:ln w="28575">
              <a:solidFill>
                <a:srgbClr val="00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7" name="TextBox 76">
              <a:extLst>
                <a:ext uri="{FF2B5EF4-FFF2-40B4-BE49-F238E27FC236}">
                  <a16:creationId xmlns:a16="http://schemas.microsoft.com/office/drawing/2014/main" id="{723E8345-65D7-DFF3-972F-1046234CF5A4}"/>
                </a:ext>
              </a:extLst>
            </p:cNvPr>
            <p:cNvSpPr txBox="1"/>
            <p:nvPr/>
          </p:nvSpPr>
          <p:spPr>
            <a:xfrm>
              <a:off x="853505" y="4187601"/>
              <a:ext cx="1789002" cy="257369"/>
            </a:xfrm>
            <a:prstGeom prst="rect">
              <a:avLst/>
            </a:prstGeom>
            <a:solidFill>
              <a:srgbClr val="CCECFF"/>
            </a:solidFill>
            <a:ln>
              <a:noFill/>
            </a:ln>
          </p:spPr>
          <p:txBody>
            <a:bodyPr wrap="square" tIns="36000" bIns="36000" rtlCol="0">
              <a:spAutoFit/>
            </a:bodyPr>
            <a:lstStyle/>
            <a:p>
              <a:pPr algn="ctr"/>
              <a:r>
                <a:rPr lang="en-US" sz="1200" b="1" dirty="0">
                  <a:solidFill>
                    <a:srgbClr val="1E35FF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MATRIX ELEMENTS</a:t>
              </a:r>
            </a:p>
          </p:txBody>
        </p:sp>
        <p:sp>
          <p:nvSpPr>
            <p:cNvPr id="78" name="TextBox 77">
              <a:extLst>
                <a:ext uri="{FF2B5EF4-FFF2-40B4-BE49-F238E27FC236}">
                  <a16:creationId xmlns:a16="http://schemas.microsoft.com/office/drawing/2014/main" id="{CA21B780-E869-0D59-E0A3-D71B3F0A81E6}"/>
                </a:ext>
              </a:extLst>
            </p:cNvPr>
            <p:cNvSpPr txBox="1"/>
            <p:nvPr/>
          </p:nvSpPr>
          <p:spPr>
            <a:xfrm>
              <a:off x="847847" y="1442952"/>
              <a:ext cx="1789002" cy="721700"/>
            </a:xfrm>
            <a:prstGeom prst="rect">
              <a:avLst/>
            </a:prstGeom>
            <a:solidFill>
              <a:srgbClr val="00FF00"/>
            </a:solidFill>
            <a:ln>
              <a:noFill/>
            </a:ln>
          </p:spPr>
          <p:txBody>
            <a:bodyPr wrap="square" tIns="144000" bIns="144000" rtlCol="0">
              <a:spAutoFit/>
            </a:bodyPr>
            <a:lstStyle/>
            <a:p>
              <a:pPr algn="ctr"/>
              <a:r>
                <a:rPr lang="en-US" sz="1200" b="1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CUDA/C++ or PFs:</a:t>
              </a:r>
            </a:p>
            <a:p>
              <a:pPr algn="ctr"/>
              <a:r>
                <a:rPr lang="en-US" sz="1600" b="1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cuRAND</a:t>
              </a:r>
            </a:p>
          </p:txBody>
        </p:sp>
        <p:sp>
          <p:nvSpPr>
            <p:cNvPr id="79" name="TextBox 78">
              <a:extLst>
                <a:ext uri="{FF2B5EF4-FFF2-40B4-BE49-F238E27FC236}">
                  <a16:creationId xmlns:a16="http://schemas.microsoft.com/office/drawing/2014/main" id="{58D61FB1-73B4-5044-E595-2AF5BD30E47C}"/>
                </a:ext>
              </a:extLst>
            </p:cNvPr>
            <p:cNvSpPr txBox="1"/>
            <p:nvPr/>
          </p:nvSpPr>
          <p:spPr>
            <a:xfrm>
              <a:off x="847846" y="2284871"/>
              <a:ext cx="1789002" cy="721700"/>
            </a:xfrm>
            <a:prstGeom prst="rect">
              <a:avLst/>
            </a:prstGeom>
            <a:solidFill>
              <a:srgbClr val="00FF00"/>
            </a:solidFill>
            <a:ln>
              <a:noFill/>
            </a:ln>
          </p:spPr>
          <p:txBody>
            <a:bodyPr wrap="square" tIns="144000" bIns="144000" rtlCol="0">
              <a:spAutoFit/>
            </a:bodyPr>
            <a:lstStyle/>
            <a:p>
              <a:pPr algn="ctr"/>
              <a:r>
                <a:rPr lang="en-US" sz="1200" b="1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CUDA/C++ or PFs:</a:t>
              </a:r>
            </a:p>
            <a:p>
              <a:pPr algn="ctr"/>
              <a:r>
                <a:rPr lang="en-US" sz="1600" b="1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RAMBO</a:t>
              </a:r>
              <a:endParaRPr lang="en-US" sz="12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80" name="TextBox 79">
              <a:extLst>
                <a:ext uri="{FF2B5EF4-FFF2-40B4-BE49-F238E27FC236}">
                  <a16:creationId xmlns:a16="http://schemas.microsoft.com/office/drawing/2014/main" id="{36EBCE48-FAE1-DA7B-0AB6-571ABBD6C051}"/>
                </a:ext>
              </a:extLst>
            </p:cNvPr>
            <p:cNvSpPr txBox="1"/>
            <p:nvPr/>
          </p:nvSpPr>
          <p:spPr>
            <a:xfrm>
              <a:off x="847847" y="3398637"/>
              <a:ext cx="1789001" cy="721700"/>
            </a:xfrm>
            <a:prstGeom prst="rect">
              <a:avLst/>
            </a:prstGeom>
            <a:solidFill>
              <a:srgbClr val="00FF00"/>
            </a:solidFill>
            <a:ln w="76200">
              <a:solidFill>
                <a:srgbClr val="FF00FF"/>
              </a:solidFill>
            </a:ln>
          </p:spPr>
          <p:txBody>
            <a:bodyPr wrap="square" lIns="36000" tIns="144000" rIns="36000" bIns="144000" rtlCol="0">
              <a:spAutoFit/>
            </a:bodyPr>
            <a:lstStyle/>
            <a:p>
              <a:pPr algn="ctr"/>
              <a:r>
                <a:rPr lang="en-US" sz="1200" b="1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CUDA/C++ or PFs:</a:t>
              </a:r>
            </a:p>
            <a:p>
              <a:pPr algn="ctr"/>
              <a:r>
                <a:rPr lang="en-US" sz="1600" b="1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MEKERNELS</a:t>
              </a:r>
              <a:endParaRPr lang="en-US" sz="12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  <p:grpSp>
          <p:nvGrpSpPr>
            <p:cNvPr id="81" name="Group 80">
              <a:extLst>
                <a:ext uri="{FF2B5EF4-FFF2-40B4-BE49-F238E27FC236}">
                  <a16:creationId xmlns:a16="http://schemas.microsoft.com/office/drawing/2014/main" id="{FB9DD552-E1C6-9B8B-6C38-2AEBEDB98137}"/>
                </a:ext>
              </a:extLst>
            </p:cNvPr>
            <p:cNvGrpSpPr/>
            <p:nvPr/>
          </p:nvGrpSpPr>
          <p:grpSpPr>
            <a:xfrm>
              <a:off x="1463388" y="2088528"/>
              <a:ext cx="557918" cy="295194"/>
              <a:chOff x="5622360" y="1836969"/>
              <a:chExt cx="594299" cy="300999"/>
            </a:xfrm>
            <a:solidFill>
              <a:srgbClr val="000000"/>
            </a:solidFill>
          </p:grpSpPr>
          <p:grpSp>
            <p:nvGrpSpPr>
              <p:cNvPr id="110" name="Group 109">
                <a:extLst>
                  <a:ext uri="{FF2B5EF4-FFF2-40B4-BE49-F238E27FC236}">
                    <a16:creationId xmlns:a16="http://schemas.microsoft.com/office/drawing/2014/main" id="{DAE93279-C697-EFA6-1D9B-75F9D2423994}"/>
                  </a:ext>
                </a:extLst>
              </p:cNvPr>
              <p:cNvGrpSpPr/>
              <p:nvPr/>
            </p:nvGrpSpPr>
            <p:grpSpPr>
              <a:xfrm>
                <a:off x="5706998" y="1907186"/>
                <a:ext cx="416905" cy="230782"/>
                <a:chOff x="5706998" y="1602371"/>
                <a:chExt cx="416905" cy="230782"/>
              </a:xfrm>
              <a:grpFill/>
            </p:grpSpPr>
            <p:cxnSp>
              <p:nvCxnSpPr>
                <p:cNvPr id="119" name="Straight Arrow Connector 118">
                  <a:extLst>
                    <a:ext uri="{FF2B5EF4-FFF2-40B4-BE49-F238E27FC236}">
                      <a16:creationId xmlns:a16="http://schemas.microsoft.com/office/drawing/2014/main" id="{8F52F4F7-A8EE-CA0B-673A-06D352439225}"/>
                    </a:ext>
                  </a:extLst>
                </p:cNvPr>
                <p:cNvCxnSpPr/>
                <p:nvPr/>
              </p:nvCxnSpPr>
              <p:spPr>
                <a:xfrm flipH="1">
                  <a:off x="5706998" y="1602372"/>
                  <a:ext cx="1" cy="230781"/>
                </a:xfrm>
                <a:prstGeom prst="straightConnector1">
                  <a:avLst/>
                </a:prstGeom>
                <a:grpFill/>
                <a:ln w="28575">
                  <a:solidFill>
                    <a:srgbClr val="00000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0" name="Straight Arrow Connector 119">
                  <a:extLst>
                    <a:ext uri="{FF2B5EF4-FFF2-40B4-BE49-F238E27FC236}">
                      <a16:creationId xmlns:a16="http://schemas.microsoft.com/office/drawing/2014/main" id="{7F04FFCB-9E92-5782-579C-10AD6F07A15D}"/>
                    </a:ext>
                  </a:extLst>
                </p:cNvPr>
                <p:cNvCxnSpPr/>
                <p:nvPr/>
              </p:nvCxnSpPr>
              <p:spPr>
                <a:xfrm flipH="1">
                  <a:off x="5763660" y="1602371"/>
                  <a:ext cx="1" cy="230781"/>
                </a:xfrm>
                <a:prstGeom prst="straightConnector1">
                  <a:avLst/>
                </a:prstGeom>
                <a:grpFill/>
                <a:ln w="28575">
                  <a:solidFill>
                    <a:srgbClr val="00000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1" name="Straight Arrow Connector 120">
                  <a:extLst>
                    <a:ext uri="{FF2B5EF4-FFF2-40B4-BE49-F238E27FC236}">
                      <a16:creationId xmlns:a16="http://schemas.microsoft.com/office/drawing/2014/main" id="{9B22BD51-C49D-45DC-9725-110980CF8ADF}"/>
                    </a:ext>
                  </a:extLst>
                </p:cNvPr>
                <p:cNvCxnSpPr/>
                <p:nvPr/>
              </p:nvCxnSpPr>
              <p:spPr>
                <a:xfrm flipH="1">
                  <a:off x="5826344" y="1602371"/>
                  <a:ext cx="1" cy="230781"/>
                </a:xfrm>
                <a:prstGeom prst="straightConnector1">
                  <a:avLst/>
                </a:prstGeom>
                <a:grpFill/>
                <a:ln w="28575">
                  <a:solidFill>
                    <a:srgbClr val="00000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2" name="Straight Arrow Connector 121">
                  <a:extLst>
                    <a:ext uri="{FF2B5EF4-FFF2-40B4-BE49-F238E27FC236}">
                      <a16:creationId xmlns:a16="http://schemas.microsoft.com/office/drawing/2014/main" id="{58B667E0-60B2-84BB-3EB3-B3442EE9FE5A}"/>
                    </a:ext>
                  </a:extLst>
                </p:cNvPr>
                <p:cNvCxnSpPr/>
                <p:nvPr/>
              </p:nvCxnSpPr>
              <p:spPr>
                <a:xfrm flipH="1">
                  <a:off x="5887491" y="1602371"/>
                  <a:ext cx="1" cy="230781"/>
                </a:xfrm>
                <a:prstGeom prst="straightConnector1">
                  <a:avLst/>
                </a:prstGeom>
                <a:grpFill/>
                <a:ln w="28575">
                  <a:solidFill>
                    <a:srgbClr val="00000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3" name="Straight Arrow Connector 122">
                  <a:extLst>
                    <a:ext uri="{FF2B5EF4-FFF2-40B4-BE49-F238E27FC236}">
                      <a16:creationId xmlns:a16="http://schemas.microsoft.com/office/drawing/2014/main" id="{0005C993-F943-0416-5548-695E6B663ACC}"/>
                    </a:ext>
                  </a:extLst>
                </p:cNvPr>
                <p:cNvCxnSpPr/>
                <p:nvPr/>
              </p:nvCxnSpPr>
              <p:spPr>
                <a:xfrm flipH="1">
                  <a:off x="5943409" y="1602372"/>
                  <a:ext cx="1" cy="230781"/>
                </a:xfrm>
                <a:prstGeom prst="straightConnector1">
                  <a:avLst/>
                </a:prstGeom>
                <a:grpFill/>
                <a:ln w="28575">
                  <a:solidFill>
                    <a:srgbClr val="00000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4" name="Straight Arrow Connector 123">
                  <a:extLst>
                    <a:ext uri="{FF2B5EF4-FFF2-40B4-BE49-F238E27FC236}">
                      <a16:creationId xmlns:a16="http://schemas.microsoft.com/office/drawing/2014/main" id="{D79F0FCF-6259-B6DC-CBCF-C3C99FE6811E}"/>
                    </a:ext>
                  </a:extLst>
                </p:cNvPr>
                <p:cNvCxnSpPr/>
                <p:nvPr/>
              </p:nvCxnSpPr>
              <p:spPr>
                <a:xfrm flipH="1">
                  <a:off x="6000071" y="1602371"/>
                  <a:ext cx="1" cy="230781"/>
                </a:xfrm>
                <a:prstGeom prst="straightConnector1">
                  <a:avLst/>
                </a:prstGeom>
                <a:grpFill/>
                <a:ln w="28575">
                  <a:solidFill>
                    <a:srgbClr val="00000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5" name="Straight Arrow Connector 124">
                  <a:extLst>
                    <a:ext uri="{FF2B5EF4-FFF2-40B4-BE49-F238E27FC236}">
                      <a16:creationId xmlns:a16="http://schemas.microsoft.com/office/drawing/2014/main" id="{72954822-FC83-6999-B2F5-0BF451B2AA87}"/>
                    </a:ext>
                  </a:extLst>
                </p:cNvPr>
                <p:cNvCxnSpPr/>
                <p:nvPr/>
              </p:nvCxnSpPr>
              <p:spPr>
                <a:xfrm flipH="1">
                  <a:off x="6062755" y="1602371"/>
                  <a:ext cx="1" cy="230781"/>
                </a:xfrm>
                <a:prstGeom prst="straightConnector1">
                  <a:avLst/>
                </a:prstGeom>
                <a:grpFill/>
                <a:ln w="28575">
                  <a:solidFill>
                    <a:srgbClr val="00000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6" name="Straight Arrow Connector 125">
                  <a:extLst>
                    <a:ext uri="{FF2B5EF4-FFF2-40B4-BE49-F238E27FC236}">
                      <a16:creationId xmlns:a16="http://schemas.microsoft.com/office/drawing/2014/main" id="{1168EA40-139E-86EA-357A-018C85026E58}"/>
                    </a:ext>
                  </a:extLst>
                </p:cNvPr>
                <p:cNvCxnSpPr/>
                <p:nvPr/>
              </p:nvCxnSpPr>
              <p:spPr>
                <a:xfrm flipH="1">
                  <a:off x="6123902" y="1602371"/>
                  <a:ext cx="1" cy="230781"/>
                </a:xfrm>
                <a:prstGeom prst="straightConnector1">
                  <a:avLst/>
                </a:prstGeom>
                <a:grpFill/>
                <a:ln w="28575">
                  <a:solidFill>
                    <a:srgbClr val="00000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11" name="Oval 110">
                <a:extLst>
                  <a:ext uri="{FF2B5EF4-FFF2-40B4-BE49-F238E27FC236}">
                    <a16:creationId xmlns:a16="http://schemas.microsoft.com/office/drawing/2014/main" id="{3E210A35-4B41-16FB-7AD6-AEB78DB4A0FB}"/>
                  </a:ext>
                </a:extLst>
              </p:cNvPr>
              <p:cNvSpPr/>
              <p:nvPr/>
            </p:nvSpPr>
            <p:spPr>
              <a:xfrm>
                <a:off x="5935838" y="1836973"/>
                <a:ext cx="45715" cy="45715"/>
              </a:xfrm>
              <a:prstGeom prst="ellipse">
                <a:avLst/>
              </a:prstGeom>
              <a:grpFill/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2" name="Oval 111">
                <a:extLst>
                  <a:ext uri="{FF2B5EF4-FFF2-40B4-BE49-F238E27FC236}">
                    <a16:creationId xmlns:a16="http://schemas.microsoft.com/office/drawing/2014/main" id="{091596E3-C025-D13A-4483-08C91FBD24BC}"/>
                  </a:ext>
                </a:extLst>
              </p:cNvPr>
              <p:cNvSpPr/>
              <p:nvPr/>
            </p:nvSpPr>
            <p:spPr>
              <a:xfrm>
                <a:off x="6014201" y="1836969"/>
                <a:ext cx="45715" cy="45715"/>
              </a:xfrm>
              <a:prstGeom prst="ellipse">
                <a:avLst/>
              </a:prstGeom>
              <a:grpFill/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3" name="Oval 112">
                <a:extLst>
                  <a:ext uri="{FF2B5EF4-FFF2-40B4-BE49-F238E27FC236}">
                    <a16:creationId xmlns:a16="http://schemas.microsoft.com/office/drawing/2014/main" id="{65DB03A1-981E-DF38-5EC6-028EBE4EEF1D}"/>
                  </a:ext>
                </a:extLst>
              </p:cNvPr>
              <p:cNvSpPr/>
              <p:nvPr/>
            </p:nvSpPr>
            <p:spPr>
              <a:xfrm>
                <a:off x="6092574" y="1836970"/>
                <a:ext cx="45715" cy="45715"/>
              </a:xfrm>
              <a:prstGeom prst="ellipse">
                <a:avLst/>
              </a:prstGeom>
              <a:grpFill/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4" name="Oval 113">
                <a:extLst>
                  <a:ext uri="{FF2B5EF4-FFF2-40B4-BE49-F238E27FC236}">
                    <a16:creationId xmlns:a16="http://schemas.microsoft.com/office/drawing/2014/main" id="{FA7AE547-EA9A-0D2C-B11D-D47E250F1BFD}"/>
                  </a:ext>
                </a:extLst>
              </p:cNvPr>
              <p:cNvSpPr/>
              <p:nvPr/>
            </p:nvSpPr>
            <p:spPr>
              <a:xfrm>
                <a:off x="6170944" y="1836969"/>
                <a:ext cx="45715" cy="45715"/>
              </a:xfrm>
              <a:prstGeom prst="ellipse">
                <a:avLst/>
              </a:prstGeom>
              <a:grpFill/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5" name="Oval 114">
                <a:extLst>
                  <a:ext uri="{FF2B5EF4-FFF2-40B4-BE49-F238E27FC236}">
                    <a16:creationId xmlns:a16="http://schemas.microsoft.com/office/drawing/2014/main" id="{47BA8A7B-8F66-9451-D1C0-2CB8CDD7F50F}"/>
                  </a:ext>
                </a:extLst>
              </p:cNvPr>
              <p:cNvSpPr/>
              <p:nvPr/>
            </p:nvSpPr>
            <p:spPr>
              <a:xfrm>
                <a:off x="5622360" y="1836973"/>
                <a:ext cx="45715" cy="45715"/>
              </a:xfrm>
              <a:prstGeom prst="ellipse">
                <a:avLst/>
              </a:prstGeom>
              <a:grpFill/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6" name="Oval 115">
                <a:extLst>
                  <a:ext uri="{FF2B5EF4-FFF2-40B4-BE49-F238E27FC236}">
                    <a16:creationId xmlns:a16="http://schemas.microsoft.com/office/drawing/2014/main" id="{960596EB-C07E-5D02-7281-41EF8155E0EF}"/>
                  </a:ext>
                </a:extLst>
              </p:cNvPr>
              <p:cNvSpPr/>
              <p:nvPr/>
            </p:nvSpPr>
            <p:spPr>
              <a:xfrm>
                <a:off x="5700723" y="1836969"/>
                <a:ext cx="45715" cy="45715"/>
              </a:xfrm>
              <a:prstGeom prst="ellipse">
                <a:avLst/>
              </a:prstGeom>
              <a:grpFill/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7" name="Oval 116">
                <a:extLst>
                  <a:ext uri="{FF2B5EF4-FFF2-40B4-BE49-F238E27FC236}">
                    <a16:creationId xmlns:a16="http://schemas.microsoft.com/office/drawing/2014/main" id="{D3AFE2C0-067E-439E-E30D-C42B0051DC80}"/>
                  </a:ext>
                </a:extLst>
              </p:cNvPr>
              <p:cNvSpPr/>
              <p:nvPr/>
            </p:nvSpPr>
            <p:spPr>
              <a:xfrm>
                <a:off x="5779096" y="1836970"/>
                <a:ext cx="45715" cy="45715"/>
              </a:xfrm>
              <a:prstGeom prst="ellipse">
                <a:avLst/>
              </a:prstGeom>
              <a:grpFill/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8" name="Oval 117">
                <a:extLst>
                  <a:ext uri="{FF2B5EF4-FFF2-40B4-BE49-F238E27FC236}">
                    <a16:creationId xmlns:a16="http://schemas.microsoft.com/office/drawing/2014/main" id="{CFD1C17D-89D4-9E29-4EC8-85AD4C4DA28D}"/>
                  </a:ext>
                </a:extLst>
              </p:cNvPr>
              <p:cNvSpPr/>
              <p:nvPr/>
            </p:nvSpPr>
            <p:spPr>
              <a:xfrm>
                <a:off x="5857466" y="1836969"/>
                <a:ext cx="45715" cy="45715"/>
              </a:xfrm>
              <a:prstGeom prst="ellipse">
                <a:avLst/>
              </a:prstGeom>
              <a:grpFill/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82" name="Group 81">
              <a:extLst>
                <a:ext uri="{FF2B5EF4-FFF2-40B4-BE49-F238E27FC236}">
                  <a16:creationId xmlns:a16="http://schemas.microsoft.com/office/drawing/2014/main" id="{447D3D31-E960-5CA1-E315-E01401A0BE6E}"/>
                </a:ext>
              </a:extLst>
            </p:cNvPr>
            <p:cNvGrpSpPr/>
            <p:nvPr/>
          </p:nvGrpSpPr>
          <p:grpSpPr>
            <a:xfrm>
              <a:off x="1530723" y="4025344"/>
              <a:ext cx="391384" cy="226331"/>
              <a:chOff x="3362498" y="3679432"/>
              <a:chExt cx="391384" cy="226331"/>
            </a:xfrm>
          </p:grpSpPr>
          <p:cxnSp>
            <p:nvCxnSpPr>
              <p:cNvPr id="102" name="Straight Arrow Connector 101">
                <a:extLst>
                  <a:ext uri="{FF2B5EF4-FFF2-40B4-BE49-F238E27FC236}">
                    <a16:creationId xmlns:a16="http://schemas.microsoft.com/office/drawing/2014/main" id="{3DE03A3B-86E5-161C-915D-5C1C1D518E42}"/>
                  </a:ext>
                </a:extLst>
              </p:cNvPr>
              <p:cNvCxnSpPr/>
              <p:nvPr/>
            </p:nvCxnSpPr>
            <p:spPr>
              <a:xfrm flipH="1">
                <a:off x="3362498" y="3679433"/>
                <a:ext cx="1" cy="226330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3" name="Straight Arrow Connector 102">
                <a:extLst>
                  <a:ext uri="{FF2B5EF4-FFF2-40B4-BE49-F238E27FC236}">
                    <a16:creationId xmlns:a16="http://schemas.microsoft.com/office/drawing/2014/main" id="{13E0E400-CBFA-ED7E-71EB-BFFA24B5683A}"/>
                  </a:ext>
                </a:extLst>
              </p:cNvPr>
              <p:cNvCxnSpPr/>
              <p:nvPr/>
            </p:nvCxnSpPr>
            <p:spPr>
              <a:xfrm flipH="1">
                <a:off x="3415691" y="3679432"/>
                <a:ext cx="1" cy="226330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4" name="Straight Arrow Connector 103">
                <a:extLst>
                  <a:ext uri="{FF2B5EF4-FFF2-40B4-BE49-F238E27FC236}">
                    <a16:creationId xmlns:a16="http://schemas.microsoft.com/office/drawing/2014/main" id="{3B3A3D0B-B2EE-E4F5-4056-FEDA072CC5D9}"/>
                  </a:ext>
                </a:extLst>
              </p:cNvPr>
              <p:cNvCxnSpPr/>
              <p:nvPr/>
            </p:nvCxnSpPr>
            <p:spPr>
              <a:xfrm flipH="1">
                <a:off x="3474538" y="3679432"/>
                <a:ext cx="1" cy="226330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5" name="Straight Arrow Connector 104">
                <a:extLst>
                  <a:ext uri="{FF2B5EF4-FFF2-40B4-BE49-F238E27FC236}">
                    <a16:creationId xmlns:a16="http://schemas.microsoft.com/office/drawing/2014/main" id="{4325C36D-BE24-40A4-557A-AFE73D33A7D2}"/>
                  </a:ext>
                </a:extLst>
              </p:cNvPr>
              <p:cNvCxnSpPr/>
              <p:nvPr/>
            </p:nvCxnSpPr>
            <p:spPr>
              <a:xfrm flipH="1">
                <a:off x="3531942" y="3679432"/>
                <a:ext cx="1" cy="226330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6" name="Straight Arrow Connector 105">
                <a:extLst>
                  <a:ext uri="{FF2B5EF4-FFF2-40B4-BE49-F238E27FC236}">
                    <a16:creationId xmlns:a16="http://schemas.microsoft.com/office/drawing/2014/main" id="{5F694BBD-2A8D-A550-7107-BC7DE600E742}"/>
                  </a:ext>
                </a:extLst>
              </p:cNvPr>
              <p:cNvCxnSpPr/>
              <p:nvPr/>
            </p:nvCxnSpPr>
            <p:spPr>
              <a:xfrm flipH="1">
                <a:off x="3584437" y="3679433"/>
                <a:ext cx="1" cy="226330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7" name="Straight Arrow Connector 106">
                <a:extLst>
                  <a:ext uri="{FF2B5EF4-FFF2-40B4-BE49-F238E27FC236}">
                    <a16:creationId xmlns:a16="http://schemas.microsoft.com/office/drawing/2014/main" id="{152A07A0-8EF9-6C5A-DADE-9DBD01D56E9F}"/>
                  </a:ext>
                </a:extLst>
              </p:cNvPr>
              <p:cNvCxnSpPr/>
              <p:nvPr/>
            </p:nvCxnSpPr>
            <p:spPr>
              <a:xfrm flipH="1">
                <a:off x="3637630" y="3679432"/>
                <a:ext cx="1" cy="226330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8" name="Straight Arrow Connector 107">
                <a:extLst>
                  <a:ext uri="{FF2B5EF4-FFF2-40B4-BE49-F238E27FC236}">
                    <a16:creationId xmlns:a16="http://schemas.microsoft.com/office/drawing/2014/main" id="{81D5A5EE-6670-A3B0-D66F-B01C8504EA70}"/>
                  </a:ext>
                </a:extLst>
              </p:cNvPr>
              <p:cNvCxnSpPr/>
              <p:nvPr/>
            </p:nvCxnSpPr>
            <p:spPr>
              <a:xfrm flipH="1">
                <a:off x="3696477" y="3679432"/>
                <a:ext cx="1" cy="226330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9" name="Straight Arrow Connector 108">
                <a:extLst>
                  <a:ext uri="{FF2B5EF4-FFF2-40B4-BE49-F238E27FC236}">
                    <a16:creationId xmlns:a16="http://schemas.microsoft.com/office/drawing/2014/main" id="{1E8750AE-6B72-7B59-B08F-7D3238B29125}"/>
                  </a:ext>
                </a:extLst>
              </p:cNvPr>
              <p:cNvCxnSpPr/>
              <p:nvPr/>
            </p:nvCxnSpPr>
            <p:spPr>
              <a:xfrm flipH="1">
                <a:off x="3753881" y="3679432"/>
                <a:ext cx="1" cy="226330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83" name="TextBox 82">
              <a:extLst>
                <a:ext uri="{FF2B5EF4-FFF2-40B4-BE49-F238E27FC236}">
                  <a16:creationId xmlns:a16="http://schemas.microsoft.com/office/drawing/2014/main" id="{C298ECD6-13EE-7DD7-A053-0E5123E62D34}"/>
                </a:ext>
              </a:extLst>
            </p:cNvPr>
            <p:cNvSpPr txBox="1"/>
            <p:nvPr/>
          </p:nvSpPr>
          <p:spPr>
            <a:xfrm>
              <a:off x="847562" y="3059807"/>
              <a:ext cx="1789002" cy="257369"/>
            </a:xfrm>
            <a:prstGeom prst="rect">
              <a:avLst/>
            </a:prstGeom>
            <a:solidFill>
              <a:srgbClr val="CCECFF"/>
            </a:solidFill>
            <a:ln>
              <a:noFill/>
            </a:ln>
          </p:spPr>
          <p:txBody>
            <a:bodyPr wrap="square" tIns="36000" bIns="36000" rtlCol="0">
              <a:spAutoFit/>
            </a:bodyPr>
            <a:lstStyle/>
            <a:p>
              <a:pPr algn="ctr"/>
              <a:r>
                <a:rPr lang="en-US" sz="1200" b="1" dirty="0">
                  <a:solidFill>
                    <a:srgbClr val="1E35FF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MOMENTA</a:t>
              </a:r>
            </a:p>
          </p:txBody>
        </p:sp>
        <p:grpSp>
          <p:nvGrpSpPr>
            <p:cNvPr id="84" name="Group 83">
              <a:extLst>
                <a:ext uri="{FF2B5EF4-FFF2-40B4-BE49-F238E27FC236}">
                  <a16:creationId xmlns:a16="http://schemas.microsoft.com/office/drawing/2014/main" id="{7EE5072F-8A7B-4B41-9EC6-8D368451DDA4}"/>
                </a:ext>
              </a:extLst>
            </p:cNvPr>
            <p:cNvGrpSpPr/>
            <p:nvPr/>
          </p:nvGrpSpPr>
          <p:grpSpPr>
            <a:xfrm>
              <a:off x="1546654" y="2886649"/>
              <a:ext cx="391384" cy="226331"/>
              <a:chOff x="5734958" y="2556917"/>
              <a:chExt cx="416905" cy="230782"/>
            </a:xfrm>
          </p:grpSpPr>
          <p:cxnSp>
            <p:nvCxnSpPr>
              <p:cNvPr id="94" name="Straight Arrow Connector 93">
                <a:extLst>
                  <a:ext uri="{FF2B5EF4-FFF2-40B4-BE49-F238E27FC236}">
                    <a16:creationId xmlns:a16="http://schemas.microsoft.com/office/drawing/2014/main" id="{7C22A2DD-05EE-38B8-32F5-C273083BB642}"/>
                  </a:ext>
                </a:extLst>
              </p:cNvPr>
              <p:cNvCxnSpPr/>
              <p:nvPr/>
            </p:nvCxnSpPr>
            <p:spPr>
              <a:xfrm flipH="1">
                <a:off x="5734958" y="2556918"/>
                <a:ext cx="1" cy="230781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5" name="Straight Arrow Connector 94">
                <a:extLst>
                  <a:ext uri="{FF2B5EF4-FFF2-40B4-BE49-F238E27FC236}">
                    <a16:creationId xmlns:a16="http://schemas.microsoft.com/office/drawing/2014/main" id="{EE0F411E-4CCE-E5E6-534B-BDFEDDB62A18}"/>
                  </a:ext>
                </a:extLst>
              </p:cNvPr>
              <p:cNvCxnSpPr/>
              <p:nvPr/>
            </p:nvCxnSpPr>
            <p:spPr>
              <a:xfrm flipH="1">
                <a:off x="5791620" y="2556917"/>
                <a:ext cx="1" cy="230781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6" name="Straight Arrow Connector 95">
                <a:extLst>
                  <a:ext uri="{FF2B5EF4-FFF2-40B4-BE49-F238E27FC236}">
                    <a16:creationId xmlns:a16="http://schemas.microsoft.com/office/drawing/2014/main" id="{0773581B-6340-9545-C5FA-5F65B9AF0623}"/>
                  </a:ext>
                </a:extLst>
              </p:cNvPr>
              <p:cNvCxnSpPr/>
              <p:nvPr/>
            </p:nvCxnSpPr>
            <p:spPr>
              <a:xfrm flipH="1">
                <a:off x="5854304" y="2556917"/>
                <a:ext cx="1" cy="230781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7" name="Straight Arrow Connector 96">
                <a:extLst>
                  <a:ext uri="{FF2B5EF4-FFF2-40B4-BE49-F238E27FC236}">
                    <a16:creationId xmlns:a16="http://schemas.microsoft.com/office/drawing/2014/main" id="{1F8E5404-4901-7074-D4AE-D734CB0283B2}"/>
                  </a:ext>
                </a:extLst>
              </p:cNvPr>
              <p:cNvCxnSpPr/>
              <p:nvPr/>
            </p:nvCxnSpPr>
            <p:spPr>
              <a:xfrm flipH="1">
                <a:off x="5915451" y="2556917"/>
                <a:ext cx="1" cy="230781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8" name="Straight Arrow Connector 97">
                <a:extLst>
                  <a:ext uri="{FF2B5EF4-FFF2-40B4-BE49-F238E27FC236}">
                    <a16:creationId xmlns:a16="http://schemas.microsoft.com/office/drawing/2014/main" id="{2794055B-C143-750F-1730-9C220E75BE99}"/>
                  </a:ext>
                </a:extLst>
              </p:cNvPr>
              <p:cNvCxnSpPr/>
              <p:nvPr/>
            </p:nvCxnSpPr>
            <p:spPr>
              <a:xfrm flipH="1">
                <a:off x="5971369" y="2556918"/>
                <a:ext cx="1" cy="230781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9" name="Straight Arrow Connector 98">
                <a:extLst>
                  <a:ext uri="{FF2B5EF4-FFF2-40B4-BE49-F238E27FC236}">
                    <a16:creationId xmlns:a16="http://schemas.microsoft.com/office/drawing/2014/main" id="{E8D18322-EAAA-DDE6-F4C2-CF8DB8114AB9}"/>
                  </a:ext>
                </a:extLst>
              </p:cNvPr>
              <p:cNvCxnSpPr/>
              <p:nvPr/>
            </p:nvCxnSpPr>
            <p:spPr>
              <a:xfrm flipH="1">
                <a:off x="6028031" y="2556917"/>
                <a:ext cx="1" cy="230781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0" name="Straight Arrow Connector 99">
                <a:extLst>
                  <a:ext uri="{FF2B5EF4-FFF2-40B4-BE49-F238E27FC236}">
                    <a16:creationId xmlns:a16="http://schemas.microsoft.com/office/drawing/2014/main" id="{9F3671A5-003A-0E7F-4729-2F0F51638463}"/>
                  </a:ext>
                </a:extLst>
              </p:cNvPr>
              <p:cNvCxnSpPr/>
              <p:nvPr/>
            </p:nvCxnSpPr>
            <p:spPr>
              <a:xfrm flipH="1">
                <a:off x="6090715" y="2556917"/>
                <a:ext cx="1" cy="230781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1" name="Straight Arrow Connector 100">
                <a:extLst>
                  <a:ext uri="{FF2B5EF4-FFF2-40B4-BE49-F238E27FC236}">
                    <a16:creationId xmlns:a16="http://schemas.microsoft.com/office/drawing/2014/main" id="{6A945AFE-07B7-A66A-5D34-4F5C6D92C30F}"/>
                  </a:ext>
                </a:extLst>
              </p:cNvPr>
              <p:cNvCxnSpPr/>
              <p:nvPr/>
            </p:nvCxnSpPr>
            <p:spPr>
              <a:xfrm flipH="1">
                <a:off x="6151862" y="2556917"/>
                <a:ext cx="1" cy="230781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85" name="Group 84">
              <a:extLst>
                <a:ext uri="{FF2B5EF4-FFF2-40B4-BE49-F238E27FC236}">
                  <a16:creationId xmlns:a16="http://schemas.microsoft.com/office/drawing/2014/main" id="{331AD57D-A30D-8B29-76E9-FBBCE7CC909F}"/>
                </a:ext>
              </a:extLst>
            </p:cNvPr>
            <p:cNvGrpSpPr/>
            <p:nvPr/>
          </p:nvGrpSpPr>
          <p:grpSpPr>
            <a:xfrm>
              <a:off x="1538413" y="3298546"/>
              <a:ext cx="391384" cy="226331"/>
              <a:chOff x="5734958" y="2556917"/>
              <a:chExt cx="416905" cy="230782"/>
            </a:xfrm>
          </p:grpSpPr>
          <p:cxnSp>
            <p:nvCxnSpPr>
              <p:cNvPr id="86" name="Straight Arrow Connector 85">
                <a:extLst>
                  <a:ext uri="{FF2B5EF4-FFF2-40B4-BE49-F238E27FC236}">
                    <a16:creationId xmlns:a16="http://schemas.microsoft.com/office/drawing/2014/main" id="{1043FF20-BC21-2A4E-F6F3-894FDED20466}"/>
                  </a:ext>
                </a:extLst>
              </p:cNvPr>
              <p:cNvCxnSpPr/>
              <p:nvPr/>
            </p:nvCxnSpPr>
            <p:spPr>
              <a:xfrm flipH="1">
                <a:off x="5734958" y="2556918"/>
                <a:ext cx="1" cy="230781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7" name="Straight Arrow Connector 86">
                <a:extLst>
                  <a:ext uri="{FF2B5EF4-FFF2-40B4-BE49-F238E27FC236}">
                    <a16:creationId xmlns:a16="http://schemas.microsoft.com/office/drawing/2014/main" id="{7CE53C27-FBC5-AB22-C632-30CB7809D3E2}"/>
                  </a:ext>
                </a:extLst>
              </p:cNvPr>
              <p:cNvCxnSpPr/>
              <p:nvPr/>
            </p:nvCxnSpPr>
            <p:spPr>
              <a:xfrm flipH="1">
                <a:off x="5791620" y="2556917"/>
                <a:ext cx="1" cy="230781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8" name="Straight Arrow Connector 87">
                <a:extLst>
                  <a:ext uri="{FF2B5EF4-FFF2-40B4-BE49-F238E27FC236}">
                    <a16:creationId xmlns:a16="http://schemas.microsoft.com/office/drawing/2014/main" id="{A4E6789C-233E-C02B-C8FC-D4129A8D3798}"/>
                  </a:ext>
                </a:extLst>
              </p:cNvPr>
              <p:cNvCxnSpPr/>
              <p:nvPr/>
            </p:nvCxnSpPr>
            <p:spPr>
              <a:xfrm flipH="1">
                <a:off x="5854304" y="2556917"/>
                <a:ext cx="1" cy="230781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9" name="Straight Arrow Connector 88">
                <a:extLst>
                  <a:ext uri="{FF2B5EF4-FFF2-40B4-BE49-F238E27FC236}">
                    <a16:creationId xmlns:a16="http://schemas.microsoft.com/office/drawing/2014/main" id="{6DA60E2E-048B-D3BA-A9A4-F0457DFA2786}"/>
                  </a:ext>
                </a:extLst>
              </p:cNvPr>
              <p:cNvCxnSpPr/>
              <p:nvPr/>
            </p:nvCxnSpPr>
            <p:spPr>
              <a:xfrm flipH="1">
                <a:off x="5915451" y="2556917"/>
                <a:ext cx="1" cy="230781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0" name="Straight Arrow Connector 89">
                <a:extLst>
                  <a:ext uri="{FF2B5EF4-FFF2-40B4-BE49-F238E27FC236}">
                    <a16:creationId xmlns:a16="http://schemas.microsoft.com/office/drawing/2014/main" id="{41112D68-C9AF-2571-86A5-E0B13D1E63BD}"/>
                  </a:ext>
                </a:extLst>
              </p:cNvPr>
              <p:cNvCxnSpPr/>
              <p:nvPr/>
            </p:nvCxnSpPr>
            <p:spPr>
              <a:xfrm flipH="1">
                <a:off x="5971369" y="2556918"/>
                <a:ext cx="1" cy="230781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1" name="Straight Arrow Connector 90">
                <a:extLst>
                  <a:ext uri="{FF2B5EF4-FFF2-40B4-BE49-F238E27FC236}">
                    <a16:creationId xmlns:a16="http://schemas.microsoft.com/office/drawing/2014/main" id="{9DAE872E-4BF0-E8EA-9171-5C9CD8226487}"/>
                  </a:ext>
                </a:extLst>
              </p:cNvPr>
              <p:cNvCxnSpPr/>
              <p:nvPr/>
            </p:nvCxnSpPr>
            <p:spPr>
              <a:xfrm flipH="1">
                <a:off x="6028031" y="2556917"/>
                <a:ext cx="1" cy="230781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2" name="Straight Arrow Connector 91">
                <a:extLst>
                  <a:ext uri="{FF2B5EF4-FFF2-40B4-BE49-F238E27FC236}">
                    <a16:creationId xmlns:a16="http://schemas.microsoft.com/office/drawing/2014/main" id="{5734F74F-5FFB-0BFF-8981-5074F0E9D5B1}"/>
                  </a:ext>
                </a:extLst>
              </p:cNvPr>
              <p:cNvCxnSpPr/>
              <p:nvPr/>
            </p:nvCxnSpPr>
            <p:spPr>
              <a:xfrm flipH="1">
                <a:off x="6090715" y="2556917"/>
                <a:ext cx="1" cy="230781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3" name="Straight Arrow Connector 92">
                <a:extLst>
                  <a:ext uri="{FF2B5EF4-FFF2-40B4-BE49-F238E27FC236}">
                    <a16:creationId xmlns:a16="http://schemas.microsoft.com/office/drawing/2014/main" id="{2B5ABA2B-2281-6841-07D7-467BF74644F9}"/>
                  </a:ext>
                </a:extLst>
              </p:cNvPr>
              <p:cNvCxnSpPr/>
              <p:nvPr/>
            </p:nvCxnSpPr>
            <p:spPr>
              <a:xfrm flipH="1">
                <a:off x="6151862" y="2556917"/>
                <a:ext cx="1" cy="230781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353" name="Group 352">
            <a:extLst>
              <a:ext uri="{FF2B5EF4-FFF2-40B4-BE49-F238E27FC236}">
                <a16:creationId xmlns:a16="http://schemas.microsoft.com/office/drawing/2014/main" id="{AAEFDD10-0E81-0314-5135-FC2ABE8F431E}"/>
              </a:ext>
            </a:extLst>
          </p:cNvPr>
          <p:cNvGrpSpPr/>
          <p:nvPr/>
        </p:nvGrpSpPr>
        <p:grpSpPr>
          <a:xfrm>
            <a:off x="8513980" y="3260426"/>
            <a:ext cx="1976631" cy="3168060"/>
            <a:chOff x="5647208" y="1345119"/>
            <a:chExt cx="1976631" cy="3168060"/>
          </a:xfrm>
        </p:grpSpPr>
        <p:sp>
          <p:nvSpPr>
            <p:cNvPr id="354" name="Rectangle 353">
              <a:extLst>
                <a:ext uri="{FF2B5EF4-FFF2-40B4-BE49-F238E27FC236}">
                  <a16:creationId xmlns:a16="http://schemas.microsoft.com/office/drawing/2014/main" id="{D8E16F8A-55B2-35B7-7CFD-62891300F19F}"/>
                </a:ext>
              </a:extLst>
            </p:cNvPr>
            <p:cNvSpPr/>
            <p:nvPr/>
          </p:nvSpPr>
          <p:spPr>
            <a:xfrm>
              <a:off x="5647208" y="1345119"/>
              <a:ext cx="1976631" cy="3168060"/>
            </a:xfrm>
            <a:prstGeom prst="rect">
              <a:avLst/>
            </a:prstGeom>
            <a:solidFill>
              <a:schemeClr val="tx2">
                <a:lumMod val="65000"/>
              </a:schemeClr>
            </a:solidFill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5" name="TextBox 354">
              <a:extLst>
                <a:ext uri="{FF2B5EF4-FFF2-40B4-BE49-F238E27FC236}">
                  <a16:creationId xmlns:a16="http://schemas.microsoft.com/office/drawing/2014/main" id="{AF218CA3-84FC-D345-A79A-6F9C949637EF}"/>
                </a:ext>
              </a:extLst>
            </p:cNvPr>
            <p:cNvSpPr txBox="1"/>
            <p:nvPr/>
          </p:nvSpPr>
          <p:spPr>
            <a:xfrm>
              <a:off x="5752811" y="1443898"/>
              <a:ext cx="1789002" cy="721700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txBody>
            <a:bodyPr wrap="square" tIns="144000" bIns="144000" rtlCol="0">
              <a:spAutoFit/>
            </a:bodyPr>
            <a:lstStyle/>
            <a:p>
              <a:pPr algn="ctr"/>
              <a:r>
                <a:rPr lang="en-US" sz="1200" b="1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FORTRAN:</a:t>
              </a:r>
            </a:p>
            <a:p>
              <a:pPr algn="ctr"/>
              <a:r>
                <a:rPr lang="en-US" sz="1600" b="1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RANMAR</a:t>
              </a:r>
            </a:p>
          </p:txBody>
        </p:sp>
        <p:sp>
          <p:nvSpPr>
            <p:cNvPr id="356" name="TextBox 355">
              <a:extLst>
                <a:ext uri="{FF2B5EF4-FFF2-40B4-BE49-F238E27FC236}">
                  <a16:creationId xmlns:a16="http://schemas.microsoft.com/office/drawing/2014/main" id="{859638D0-3DC3-D095-8FCD-B39A946C4ACA}"/>
                </a:ext>
              </a:extLst>
            </p:cNvPr>
            <p:cNvSpPr txBox="1"/>
            <p:nvPr/>
          </p:nvSpPr>
          <p:spPr>
            <a:xfrm>
              <a:off x="5752810" y="2285817"/>
              <a:ext cx="1789002" cy="721700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txBody>
            <a:bodyPr wrap="square" tIns="144000" bIns="144000" rtlCol="0">
              <a:spAutoFit/>
            </a:bodyPr>
            <a:lstStyle/>
            <a:p>
              <a:pPr algn="ctr"/>
              <a:r>
                <a:rPr lang="en-US" sz="1200" b="1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FORTRAN:</a:t>
              </a:r>
            </a:p>
            <a:p>
              <a:pPr algn="ctr"/>
              <a:r>
                <a:rPr lang="en-US" sz="1600" b="1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MADEVENT</a:t>
              </a:r>
              <a:endParaRPr lang="en-US" sz="12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357" name="TextBox 356">
              <a:extLst>
                <a:ext uri="{FF2B5EF4-FFF2-40B4-BE49-F238E27FC236}">
                  <a16:creationId xmlns:a16="http://schemas.microsoft.com/office/drawing/2014/main" id="{535B7A97-21ED-31D6-9C95-AFB1A99DEB57}"/>
                </a:ext>
              </a:extLst>
            </p:cNvPr>
            <p:cNvSpPr txBox="1"/>
            <p:nvPr/>
          </p:nvSpPr>
          <p:spPr>
            <a:xfrm>
              <a:off x="5752811" y="3399584"/>
              <a:ext cx="1789001" cy="721700"/>
            </a:xfrm>
            <a:prstGeom prst="rect">
              <a:avLst/>
            </a:prstGeom>
            <a:solidFill>
              <a:srgbClr val="00FF00"/>
            </a:solidFill>
            <a:ln w="76200">
              <a:solidFill>
                <a:srgbClr val="FF00FF"/>
              </a:solidFill>
            </a:ln>
          </p:spPr>
          <p:txBody>
            <a:bodyPr wrap="square" lIns="36000" tIns="144000" rIns="36000" bIns="144000" rtlCol="0">
              <a:spAutoFit/>
            </a:bodyPr>
            <a:lstStyle/>
            <a:p>
              <a:pPr algn="ctr"/>
              <a:r>
                <a:rPr lang="en-US" sz="1200" b="1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CUDA/C++ or PFs:</a:t>
              </a:r>
            </a:p>
            <a:p>
              <a:pPr algn="ctr"/>
              <a:r>
                <a:rPr lang="en-US" sz="1600" b="1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MEKERNELS</a:t>
              </a:r>
              <a:endParaRPr lang="en-US" sz="12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  <p:grpSp>
          <p:nvGrpSpPr>
            <p:cNvPr id="358" name="Group 357">
              <a:extLst>
                <a:ext uri="{FF2B5EF4-FFF2-40B4-BE49-F238E27FC236}">
                  <a16:creationId xmlns:a16="http://schemas.microsoft.com/office/drawing/2014/main" id="{81833709-D98B-46AD-F9A5-BF25ECC13ADF}"/>
                </a:ext>
              </a:extLst>
            </p:cNvPr>
            <p:cNvGrpSpPr/>
            <p:nvPr/>
          </p:nvGrpSpPr>
          <p:grpSpPr>
            <a:xfrm>
              <a:off x="6368352" y="2089474"/>
              <a:ext cx="557918" cy="295194"/>
              <a:chOff x="5622360" y="1836969"/>
              <a:chExt cx="594299" cy="300999"/>
            </a:xfrm>
            <a:solidFill>
              <a:srgbClr val="000000"/>
            </a:solidFill>
          </p:grpSpPr>
          <p:grpSp>
            <p:nvGrpSpPr>
              <p:cNvPr id="388" name="Group 387">
                <a:extLst>
                  <a:ext uri="{FF2B5EF4-FFF2-40B4-BE49-F238E27FC236}">
                    <a16:creationId xmlns:a16="http://schemas.microsoft.com/office/drawing/2014/main" id="{F4782B4A-A102-39CA-5037-F4FED00D3E46}"/>
                  </a:ext>
                </a:extLst>
              </p:cNvPr>
              <p:cNvGrpSpPr/>
              <p:nvPr/>
            </p:nvGrpSpPr>
            <p:grpSpPr>
              <a:xfrm>
                <a:off x="5706998" y="1907186"/>
                <a:ext cx="416905" cy="230782"/>
                <a:chOff x="5706998" y="1602371"/>
                <a:chExt cx="416905" cy="230782"/>
              </a:xfrm>
              <a:grpFill/>
            </p:grpSpPr>
            <p:cxnSp>
              <p:nvCxnSpPr>
                <p:cNvPr id="397" name="Straight Arrow Connector 396">
                  <a:extLst>
                    <a:ext uri="{FF2B5EF4-FFF2-40B4-BE49-F238E27FC236}">
                      <a16:creationId xmlns:a16="http://schemas.microsoft.com/office/drawing/2014/main" id="{9802FE13-92F0-BBB1-6776-E5F233327926}"/>
                    </a:ext>
                  </a:extLst>
                </p:cNvPr>
                <p:cNvCxnSpPr/>
                <p:nvPr/>
              </p:nvCxnSpPr>
              <p:spPr>
                <a:xfrm flipH="1">
                  <a:off x="5706998" y="1602372"/>
                  <a:ext cx="1" cy="230781"/>
                </a:xfrm>
                <a:prstGeom prst="straightConnector1">
                  <a:avLst/>
                </a:prstGeom>
                <a:grpFill/>
                <a:ln w="28575">
                  <a:solidFill>
                    <a:srgbClr val="00000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98" name="Straight Arrow Connector 397">
                  <a:extLst>
                    <a:ext uri="{FF2B5EF4-FFF2-40B4-BE49-F238E27FC236}">
                      <a16:creationId xmlns:a16="http://schemas.microsoft.com/office/drawing/2014/main" id="{EB952045-EBEE-1F1C-2B49-1EF8039EAEF5}"/>
                    </a:ext>
                  </a:extLst>
                </p:cNvPr>
                <p:cNvCxnSpPr/>
                <p:nvPr/>
              </p:nvCxnSpPr>
              <p:spPr>
                <a:xfrm flipH="1">
                  <a:off x="5763660" y="1602371"/>
                  <a:ext cx="1" cy="230781"/>
                </a:xfrm>
                <a:prstGeom prst="straightConnector1">
                  <a:avLst/>
                </a:prstGeom>
                <a:grpFill/>
                <a:ln w="28575">
                  <a:solidFill>
                    <a:srgbClr val="00000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99" name="Straight Arrow Connector 398">
                  <a:extLst>
                    <a:ext uri="{FF2B5EF4-FFF2-40B4-BE49-F238E27FC236}">
                      <a16:creationId xmlns:a16="http://schemas.microsoft.com/office/drawing/2014/main" id="{280A553C-8480-8CF2-542D-9363D680EBE8}"/>
                    </a:ext>
                  </a:extLst>
                </p:cNvPr>
                <p:cNvCxnSpPr/>
                <p:nvPr/>
              </p:nvCxnSpPr>
              <p:spPr>
                <a:xfrm flipH="1">
                  <a:off x="5826344" y="1602371"/>
                  <a:ext cx="1" cy="230781"/>
                </a:xfrm>
                <a:prstGeom prst="straightConnector1">
                  <a:avLst/>
                </a:prstGeom>
                <a:grpFill/>
                <a:ln w="28575">
                  <a:solidFill>
                    <a:srgbClr val="00000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00" name="Straight Arrow Connector 399">
                  <a:extLst>
                    <a:ext uri="{FF2B5EF4-FFF2-40B4-BE49-F238E27FC236}">
                      <a16:creationId xmlns:a16="http://schemas.microsoft.com/office/drawing/2014/main" id="{9ECEB6B0-AF8A-8129-92A6-307AF696D23F}"/>
                    </a:ext>
                  </a:extLst>
                </p:cNvPr>
                <p:cNvCxnSpPr/>
                <p:nvPr/>
              </p:nvCxnSpPr>
              <p:spPr>
                <a:xfrm flipH="1">
                  <a:off x="5887491" y="1602371"/>
                  <a:ext cx="1" cy="230781"/>
                </a:xfrm>
                <a:prstGeom prst="straightConnector1">
                  <a:avLst/>
                </a:prstGeom>
                <a:grpFill/>
                <a:ln w="28575">
                  <a:solidFill>
                    <a:srgbClr val="00000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01" name="Straight Arrow Connector 400">
                  <a:extLst>
                    <a:ext uri="{FF2B5EF4-FFF2-40B4-BE49-F238E27FC236}">
                      <a16:creationId xmlns:a16="http://schemas.microsoft.com/office/drawing/2014/main" id="{7A7F707C-67AB-13E2-5D1B-D5925B70C017}"/>
                    </a:ext>
                  </a:extLst>
                </p:cNvPr>
                <p:cNvCxnSpPr/>
                <p:nvPr/>
              </p:nvCxnSpPr>
              <p:spPr>
                <a:xfrm flipH="1">
                  <a:off x="5943409" y="1602372"/>
                  <a:ext cx="1" cy="230781"/>
                </a:xfrm>
                <a:prstGeom prst="straightConnector1">
                  <a:avLst/>
                </a:prstGeom>
                <a:grpFill/>
                <a:ln w="28575">
                  <a:solidFill>
                    <a:srgbClr val="00000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02" name="Straight Arrow Connector 401">
                  <a:extLst>
                    <a:ext uri="{FF2B5EF4-FFF2-40B4-BE49-F238E27FC236}">
                      <a16:creationId xmlns:a16="http://schemas.microsoft.com/office/drawing/2014/main" id="{D9AD1B43-A3BC-4669-FB01-376271D6B5D1}"/>
                    </a:ext>
                  </a:extLst>
                </p:cNvPr>
                <p:cNvCxnSpPr/>
                <p:nvPr/>
              </p:nvCxnSpPr>
              <p:spPr>
                <a:xfrm flipH="1">
                  <a:off x="6000071" y="1602371"/>
                  <a:ext cx="1" cy="230781"/>
                </a:xfrm>
                <a:prstGeom prst="straightConnector1">
                  <a:avLst/>
                </a:prstGeom>
                <a:grpFill/>
                <a:ln w="28575">
                  <a:solidFill>
                    <a:srgbClr val="00000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03" name="Straight Arrow Connector 402">
                  <a:extLst>
                    <a:ext uri="{FF2B5EF4-FFF2-40B4-BE49-F238E27FC236}">
                      <a16:creationId xmlns:a16="http://schemas.microsoft.com/office/drawing/2014/main" id="{7C15F797-966C-4A65-2A0C-6E11C709159C}"/>
                    </a:ext>
                  </a:extLst>
                </p:cNvPr>
                <p:cNvCxnSpPr/>
                <p:nvPr/>
              </p:nvCxnSpPr>
              <p:spPr>
                <a:xfrm flipH="1">
                  <a:off x="6062755" y="1602371"/>
                  <a:ext cx="1" cy="230781"/>
                </a:xfrm>
                <a:prstGeom prst="straightConnector1">
                  <a:avLst/>
                </a:prstGeom>
                <a:grpFill/>
                <a:ln w="28575">
                  <a:solidFill>
                    <a:srgbClr val="00000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04" name="Straight Arrow Connector 403">
                  <a:extLst>
                    <a:ext uri="{FF2B5EF4-FFF2-40B4-BE49-F238E27FC236}">
                      <a16:creationId xmlns:a16="http://schemas.microsoft.com/office/drawing/2014/main" id="{E6ACE7B4-8311-D1A9-8989-986547E37A3A}"/>
                    </a:ext>
                  </a:extLst>
                </p:cNvPr>
                <p:cNvCxnSpPr/>
                <p:nvPr/>
              </p:nvCxnSpPr>
              <p:spPr>
                <a:xfrm flipH="1">
                  <a:off x="6123902" y="1602371"/>
                  <a:ext cx="1" cy="230781"/>
                </a:xfrm>
                <a:prstGeom prst="straightConnector1">
                  <a:avLst/>
                </a:prstGeom>
                <a:grpFill/>
                <a:ln w="28575">
                  <a:solidFill>
                    <a:srgbClr val="00000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389" name="Oval 388">
                <a:extLst>
                  <a:ext uri="{FF2B5EF4-FFF2-40B4-BE49-F238E27FC236}">
                    <a16:creationId xmlns:a16="http://schemas.microsoft.com/office/drawing/2014/main" id="{B906AC5B-ECD8-9976-D457-9DEFE2D35C00}"/>
                  </a:ext>
                </a:extLst>
              </p:cNvPr>
              <p:cNvSpPr/>
              <p:nvPr/>
            </p:nvSpPr>
            <p:spPr>
              <a:xfrm>
                <a:off x="5935838" y="1836973"/>
                <a:ext cx="45715" cy="45715"/>
              </a:xfrm>
              <a:prstGeom prst="ellipse">
                <a:avLst/>
              </a:prstGeom>
              <a:grpFill/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90" name="Oval 389">
                <a:extLst>
                  <a:ext uri="{FF2B5EF4-FFF2-40B4-BE49-F238E27FC236}">
                    <a16:creationId xmlns:a16="http://schemas.microsoft.com/office/drawing/2014/main" id="{99217DFD-046B-D86B-93E7-2516827C3237}"/>
                  </a:ext>
                </a:extLst>
              </p:cNvPr>
              <p:cNvSpPr/>
              <p:nvPr/>
            </p:nvSpPr>
            <p:spPr>
              <a:xfrm>
                <a:off x="6014201" y="1836969"/>
                <a:ext cx="45715" cy="45715"/>
              </a:xfrm>
              <a:prstGeom prst="ellipse">
                <a:avLst/>
              </a:prstGeom>
              <a:grpFill/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91" name="Oval 390">
                <a:extLst>
                  <a:ext uri="{FF2B5EF4-FFF2-40B4-BE49-F238E27FC236}">
                    <a16:creationId xmlns:a16="http://schemas.microsoft.com/office/drawing/2014/main" id="{C1C83333-2652-51F2-401A-A761CC2CD0CB}"/>
                  </a:ext>
                </a:extLst>
              </p:cNvPr>
              <p:cNvSpPr/>
              <p:nvPr/>
            </p:nvSpPr>
            <p:spPr>
              <a:xfrm>
                <a:off x="6092574" y="1836970"/>
                <a:ext cx="45715" cy="45715"/>
              </a:xfrm>
              <a:prstGeom prst="ellipse">
                <a:avLst/>
              </a:prstGeom>
              <a:grpFill/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92" name="Oval 391">
                <a:extLst>
                  <a:ext uri="{FF2B5EF4-FFF2-40B4-BE49-F238E27FC236}">
                    <a16:creationId xmlns:a16="http://schemas.microsoft.com/office/drawing/2014/main" id="{507CD8C4-AC6A-28F6-3411-48BF8FD71F82}"/>
                  </a:ext>
                </a:extLst>
              </p:cNvPr>
              <p:cNvSpPr/>
              <p:nvPr/>
            </p:nvSpPr>
            <p:spPr>
              <a:xfrm>
                <a:off x="6170944" y="1836969"/>
                <a:ext cx="45715" cy="45715"/>
              </a:xfrm>
              <a:prstGeom prst="ellipse">
                <a:avLst/>
              </a:prstGeom>
              <a:grpFill/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93" name="Oval 392">
                <a:extLst>
                  <a:ext uri="{FF2B5EF4-FFF2-40B4-BE49-F238E27FC236}">
                    <a16:creationId xmlns:a16="http://schemas.microsoft.com/office/drawing/2014/main" id="{2095E03D-AFCA-8D6E-2969-896655DC8684}"/>
                  </a:ext>
                </a:extLst>
              </p:cNvPr>
              <p:cNvSpPr/>
              <p:nvPr/>
            </p:nvSpPr>
            <p:spPr>
              <a:xfrm>
                <a:off x="5622360" y="1836973"/>
                <a:ext cx="45715" cy="45715"/>
              </a:xfrm>
              <a:prstGeom prst="ellipse">
                <a:avLst/>
              </a:prstGeom>
              <a:grpFill/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94" name="Oval 393">
                <a:extLst>
                  <a:ext uri="{FF2B5EF4-FFF2-40B4-BE49-F238E27FC236}">
                    <a16:creationId xmlns:a16="http://schemas.microsoft.com/office/drawing/2014/main" id="{B16398F3-BD98-303A-A152-092CF29CA71B}"/>
                  </a:ext>
                </a:extLst>
              </p:cNvPr>
              <p:cNvSpPr/>
              <p:nvPr/>
            </p:nvSpPr>
            <p:spPr>
              <a:xfrm>
                <a:off x="5700723" y="1836969"/>
                <a:ext cx="45715" cy="45715"/>
              </a:xfrm>
              <a:prstGeom prst="ellipse">
                <a:avLst/>
              </a:prstGeom>
              <a:grpFill/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95" name="Oval 394">
                <a:extLst>
                  <a:ext uri="{FF2B5EF4-FFF2-40B4-BE49-F238E27FC236}">
                    <a16:creationId xmlns:a16="http://schemas.microsoft.com/office/drawing/2014/main" id="{FD7C21E8-F717-1844-DC69-8B4A04F988B1}"/>
                  </a:ext>
                </a:extLst>
              </p:cNvPr>
              <p:cNvSpPr/>
              <p:nvPr/>
            </p:nvSpPr>
            <p:spPr>
              <a:xfrm>
                <a:off x="5779096" y="1836970"/>
                <a:ext cx="45715" cy="45715"/>
              </a:xfrm>
              <a:prstGeom prst="ellipse">
                <a:avLst/>
              </a:prstGeom>
              <a:grpFill/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96" name="Oval 395">
                <a:extLst>
                  <a:ext uri="{FF2B5EF4-FFF2-40B4-BE49-F238E27FC236}">
                    <a16:creationId xmlns:a16="http://schemas.microsoft.com/office/drawing/2014/main" id="{A43470D9-CF8B-5BB7-0547-F20637674DA9}"/>
                  </a:ext>
                </a:extLst>
              </p:cNvPr>
              <p:cNvSpPr/>
              <p:nvPr/>
            </p:nvSpPr>
            <p:spPr>
              <a:xfrm>
                <a:off x="5857466" y="1836969"/>
                <a:ext cx="45715" cy="45715"/>
              </a:xfrm>
              <a:prstGeom prst="ellipse">
                <a:avLst/>
              </a:prstGeom>
              <a:grpFill/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359" name="TextBox 358">
              <a:extLst>
                <a:ext uri="{FF2B5EF4-FFF2-40B4-BE49-F238E27FC236}">
                  <a16:creationId xmlns:a16="http://schemas.microsoft.com/office/drawing/2014/main" id="{3E6E238A-F34F-1833-482C-24DD51F7EF6A}"/>
                </a:ext>
              </a:extLst>
            </p:cNvPr>
            <p:cNvSpPr txBox="1"/>
            <p:nvPr/>
          </p:nvSpPr>
          <p:spPr>
            <a:xfrm>
              <a:off x="5759823" y="3066759"/>
              <a:ext cx="1789002" cy="257369"/>
            </a:xfrm>
            <a:prstGeom prst="rect">
              <a:avLst/>
            </a:prstGeom>
            <a:solidFill>
              <a:srgbClr val="CCECFF"/>
            </a:solidFill>
            <a:ln>
              <a:noFill/>
            </a:ln>
          </p:spPr>
          <p:txBody>
            <a:bodyPr wrap="square" tIns="36000" bIns="36000" rtlCol="0">
              <a:spAutoFit/>
            </a:bodyPr>
            <a:lstStyle/>
            <a:p>
              <a:pPr algn="ctr"/>
              <a:r>
                <a:rPr lang="en-US" sz="1200" b="1" dirty="0">
                  <a:solidFill>
                    <a:srgbClr val="1E35FF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MOMENTA</a:t>
              </a:r>
            </a:p>
          </p:txBody>
        </p:sp>
        <p:grpSp>
          <p:nvGrpSpPr>
            <p:cNvPr id="360" name="Group 359">
              <a:extLst>
                <a:ext uri="{FF2B5EF4-FFF2-40B4-BE49-F238E27FC236}">
                  <a16:creationId xmlns:a16="http://schemas.microsoft.com/office/drawing/2014/main" id="{F59FBE09-4A1E-384D-1C04-9B2EFF4173DE}"/>
                </a:ext>
              </a:extLst>
            </p:cNvPr>
            <p:cNvGrpSpPr/>
            <p:nvPr/>
          </p:nvGrpSpPr>
          <p:grpSpPr>
            <a:xfrm>
              <a:off x="6451618" y="2899952"/>
              <a:ext cx="391384" cy="226331"/>
              <a:chOff x="5734958" y="2556917"/>
              <a:chExt cx="416905" cy="230782"/>
            </a:xfrm>
          </p:grpSpPr>
          <p:cxnSp>
            <p:nvCxnSpPr>
              <p:cNvPr id="380" name="Straight Arrow Connector 379">
                <a:extLst>
                  <a:ext uri="{FF2B5EF4-FFF2-40B4-BE49-F238E27FC236}">
                    <a16:creationId xmlns:a16="http://schemas.microsoft.com/office/drawing/2014/main" id="{BB63CD1A-CF74-BFD2-9741-340FF55B66A3}"/>
                  </a:ext>
                </a:extLst>
              </p:cNvPr>
              <p:cNvCxnSpPr/>
              <p:nvPr/>
            </p:nvCxnSpPr>
            <p:spPr>
              <a:xfrm flipH="1">
                <a:off x="5734958" y="2556918"/>
                <a:ext cx="1" cy="230781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1" name="Straight Arrow Connector 380">
                <a:extLst>
                  <a:ext uri="{FF2B5EF4-FFF2-40B4-BE49-F238E27FC236}">
                    <a16:creationId xmlns:a16="http://schemas.microsoft.com/office/drawing/2014/main" id="{EA3B2C3F-23EB-96A3-3077-8A74EE33DD51}"/>
                  </a:ext>
                </a:extLst>
              </p:cNvPr>
              <p:cNvCxnSpPr/>
              <p:nvPr/>
            </p:nvCxnSpPr>
            <p:spPr>
              <a:xfrm flipH="1">
                <a:off x="5791620" y="2556917"/>
                <a:ext cx="1" cy="230781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2" name="Straight Arrow Connector 381">
                <a:extLst>
                  <a:ext uri="{FF2B5EF4-FFF2-40B4-BE49-F238E27FC236}">
                    <a16:creationId xmlns:a16="http://schemas.microsoft.com/office/drawing/2014/main" id="{3B0678C3-3199-A138-DB85-932CC8582206}"/>
                  </a:ext>
                </a:extLst>
              </p:cNvPr>
              <p:cNvCxnSpPr/>
              <p:nvPr/>
            </p:nvCxnSpPr>
            <p:spPr>
              <a:xfrm flipH="1">
                <a:off x="5854304" y="2556917"/>
                <a:ext cx="1" cy="230781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3" name="Straight Arrow Connector 382">
                <a:extLst>
                  <a:ext uri="{FF2B5EF4-FFF2-40B4-BE49-F238E27FC236}">
                    <a16:creationId xmlns:a16="http://schemas.microsoft.com/office/drawing/2014/main" id="{E5415F6C-14D6-732D-E85C-B6162C6DC410}"/>
                  </a:ext>
                </a:extLst>
              </p:cNvPr>
              <p:cNvCxnSpPr/>
              <p:nvPr/>
            </p:nvCxnSpPr>
            <p:spPr>
              <a:xfrm flipH="1">
                <a:off x="5915451" y="2556917"/>
                <a:ext cx="1" cy="230781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4" name="Straight Arrow Connector 383">
                <a:extLst>
                  <a:ext uri="{FF2B5EF4-FFF2-40B4-BE49-F238E27FC236}">
                    <a16:creationId xmlns:a16="http://schemas.microsoft.com/office/drawing/2014/main" id="{B6EDE95F-B1C8-E57E-9F53-10AFF418EA58}"/>
                  </a:ext>
                </a:extLst>
              </p:cNvPr>
              <p:cNvCxnSpPr/>
              <p:nvPr/>
            </p:nvCxnSpPr>
            <p:spPr>
              <a:xfrm flipH="1">
                <a:off x="5971369" y="2556918"/>
                <a:ext cx="1" cy="230781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5" name="Straight Arrow Connector 384">
                <a:extLst>
                  <a:ext uri="{FF2B5EF4-FFF2-40B4-BE49-F238E27FC236}">
                    <a16:creationId xmlns:a16="http://schemas.microsoft.com/office/drawing/2014/main" id="{5E984B32-3B0C-F346-0A26-DBE0A3E5834F}"/>
                  </a:ext>
                </a:extLst>
              </p:cNvPr>
              <p:cNvCxnSpPr/>
              <p:nvPr/>
            </p:nvCxnSpPr>
            <p:spPr>
              <a:xfrm flipH="1">
                <a:off x="6028031" y="2556917"/>
                <a:ext cx="1" cy="230781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6" name="Straight Arrow Connector 385">
                <a:extLst>
                  <a:ext uri="{FF2B5EF4-FFF2-40B4-BE49-F238E27FC236}">
                    <a16:creationId xmlns:a16="http://schemas.microsoft.com/office/drawing/2014/main" id="{545EEA85-B1A8-8B87-A6A1-B09C2F86DD89}"/>
                  </a:ext>
                </a:extLst>
              </p:cNvPr>
              <p:cNvCxnSpPr/>
              <p:nvPr/>
            </p:nvCxnSpPr>
            <p:spPr>
              <a:xfrm flipH="1">
                <a:off x="6090715" y="2556917"/>
                <a:ext cx="1" cy="230781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7" name="Straight Arrow Connector 386">
                <a:extLst>
                  <a:ext uri="{FF2B5EF4-FFF2-40B4-BE49-F238E27FC236}">
                    <a16:creationId xmlns:a16="http://schemas.microsoft.com/office/drawing/2014/main" id="{669936C0-2DA9-BD15-1A69-0925F4B0985B}"/>
                  </a:ext>
                </a:extLst>
              </p:cNvPr>
              <p:cNvCxnSpPr/>
              <p:nvPr/>
            </p:nvCxnSpPr>
            <p:spPr>
              <a:xfrm flipH="1">
                <a:off x="6151862" y="2556917"/>
                <a:ext cx="1" cy="230781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61" name="Group 360">
              <a:extLst>
                <a:ext uri="{FF2B5EF4-FFF2-40B4-BE49-F238E27FC236}">
                  <a16:creationId xmlns:a16="http://schemas.microsoft.com/office/drawing/2014/main" id="{A86DDC08-9A3C-A59D-2E85-7B65A10645B9}"/>
                </a:ext>
              </a:extLst>
            </p:cNvPr>
            <p:cNvGrpSpPr/>
            <p:nvPr/>
          </p:nvGrpSpPr>
          <p:grpSpPr>
            <a:xfrm>
              <a:off x="6436290" y="3302902"/>
              <a:ext cx="391384" cy="226331"/>
              <a:chOff x="5734958" y="2556917"/>
              <a:chExt cx="416905" cy="230782"/>
            </a:xfrm>
          </p:grpSpPr>
          <p:cxnSp>
            <p:nvCxnSpPr>
              <p:cNvPr id="372" name="Straight Arrow Connector 371">
                <a:extLst>
                  <a:ext uri="{FF2B5EF4-FFF2-40B4-BE49-F238E27FC236}">
                    <a16:creationId xmlns:a16="http://schemas.microsoft.com/office/drawing/2014/main" id="{43CFBA20-02F4-9A83-D95B-12D9F0E3E501}"/>
                  </a:ext>
                </a:extLst>
              </p:cNvPr>
              <p:cNvCxnSpPr/>
              <p:nvPr/>
            </p:nvCxnSpPr>
            <p:spPr>
              <a:xfrm flipH="1">
                <a:off x="5734958" y="2556918"/>
                <a:ext cx="1" cy="230781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3" name="Straight Arrow Connector 372">
                <a:extLst>
                  <a:ext uri="{FF2B5EF4-FFF2-40B4-BE49-F238E27FC236}">
                    <a16:creationId xmlns:a16="http://schemas.microsoft.com/office/drawing/2014/main" id="{F23F0D8A-7E85-E723-EC70-103341E79637}"/>
                  </a:ext>
                </a:extLst>
              </p:cNvPr>
              <p:cNvCxnSpPr/>
              <p:nvPr/>
            </p:nvCxnSpPr>
            <p:spPr>
              <a:xfrm flipH="1">
                <a:off x="5791620" y="2556917"/>
                <a:ext cx="1" cy="230781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4" name="Straight Arrow Connector 373">
                <a:extLst>
                  <a:ext uri="{FF2B5EF4-FFF2-40B4-BE49-F238E27FC236}">
                    <a16:creationId xmlns:a16="http://schemas.microsoft.com/office/drawing/2014/main" id="{1D8A981F-91CA-68DF-6721-E02D178B0703}"/>
                  </a:ext>
                </a:extLst>
              </p:cNvPr>
              <p:cNvCxnSpPr/>
              <p:nvPr/>
            </p:nvCxnSpPr>
            <p:spPr>
              <a:xfrm flipH="1">
                <a:off x="5854304" y="2556917"/>
                <a:ext cx="1" cy="230781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5" name="Straight Arrow Connector 374">
                <a:extLst>
                  <a:ext uri="{FF2B5EF4-FFF2-40B4-BE49-F238E27FC236}">
                    <a16:creationId xmlns:a16="http://schemas.microsoft.com/office/drawing/2014/main" id="{96B2ABF7-FE1B-EE44-F39D-7BFC23F09C0D}"/>
                  </a:ext>
                </a:extLst>
              </p:cNvPr>
              <p:cNvCxnSpPr/>
              <p:nvPr/>
            </p:nvCxnSpPr>
            <p:spPr>
              <a:xfrm flipH="1">
                <a:off x="5915451" y="2556917"/>
                <a:ext cx="1" cy="230781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6" name="Straight Arrow Connector 375">
                <a:extLst>
                  <a:ext uri="{FF2B5EF4-FFF2-40B4-BE49-F238E27FC236}">
                    <a16:creationId xmlns:a16="http://schemas.microsoft.com/office/drawing/2014/main" id="{4871BB1F-7782-5813-A365-BE9519D59B02}"/>
                  </a:ext>
                </a:extLst>
              </p:cNvPr>
              <p:cNvCxnSpPr/>
              <p:nvPr/>
            </p:nvCxnSpPr>
            <p:spPr>
              <a:xfrm flipH="1">
                <a:off x="5971369" y="2556918"/>
                <a:ext cx="1" cy="230781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7" name="Straight Arrow Connector 376">
                <a:extLst>
                  <a:ext uri="{FF2B5EF4-FFF2-40B4-BE49-F238E27FC236}">
                    <a16:creationId xmlns:a16="http://schemas.microsoft.com/office/drawing/2014/main" id="{15445952-2AB3-BD8F-C7D1-5856D71F4E6F}"/>
                  </a:ext>
                </a:extLst>
              </p:cNvPr>
              <p:cNvCxnSpPr/>
              <p:nvPr/>
            </p:nvCxnSpPr>
            <p:spPr>
              <a:xfrm flipH="1">
                <a:off x="6028031" y="2556917"/>
                <a:ext cx="1" cy="230781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8" name="Straight Arrow Connector 377">
                <a:extLst>
                  <a:ext uri="{FF2B5EF4-FFF2-40B4-BE49-F238E27FC236}">
                    <a16:creationId xmlns:a16="http://schemas.microsoft.com/office/drawing/2014/main" id="{879E9A75-884A-4018-E531-BA9298144F7A}"/>
                  </a:ext>
                </a:extLst>
              </p:cNvPr>
              <p:cNvCxnSpPr/>
              <p:nvPr/>
            </p:nvCxnSpPr>
            <p:spPr>
              <a:xfrm flipH="1">
                <a:off x="6090715" y="2556917"/>
                <a:ext cx="1" cy="230781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9" name="Straight Arrow Connector 378">
                <a:extLst>
                  <a:ext uri="{FF2B5EF4-FFF2-40B4-BE49-F238E27FC236}">
                    <a16:creationId xmlns:a16="http://schemas.microsoft.com/office/drawing/2014/main" id="{1D672AA9-4385-5ED6-A36D-F5ECE8D915F4}"/>
                  </a:ext>
                </a:extLst>
              </p:cNvPr>
              <p:cNvCxnSpPr/>
              <p:nvPr/>
            </p:nvCxnSpPr>
            <p:spPr>
              <a:xfrm flipH="1">
                <a:off x="6151862" y="2556917"/>
                <a:ext cx="1" cy="230781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62" name="TextBox 361">
              <a:extLst>
                <a:ext uri="{FF2B5EF4-FFF2-40B4-BE49-F238E27FC236}">
                  <a16:creationId xmlns:a16="http://schemas.microsoft.com/office/drawing/2014/main" id="{340CEA0A-2753-27BB-D367-1311AA796864}"/>
                </a:ext>
              </a:extLst>
            </p:cNvPr>
            <p:cNvSpPr txBox="1"/>
            <p:nvPr/>
          </p:nvSpPr>
          <p:spPr>
            <a:xfrm>
              <a:off x="5760661" y="4191971"/>
              <a:ext cx="1789002" cy="257369"/>
            </a:xfrm>
            <a:prstGeom prst="rect">
              <a:avLst/>
            </a:prstGeom>
            <a:solidFill>
              <a:srgbClr val="CCECFF"/>
            </a:solidFill>
            <a:ln>
              <a:noFill/>
            </a:ln>
          </p:spPr>
          <p:txBody>
            <a:bodyPr wrap="square" tIns="36000" bIns="36000" rtlCol="0">
              <a:spAutoFit/>
            </a:bodyPr>
            <a:lstStyle/>
            <a:p>
              <a:pPr algn="ctr"/>
              <a:r>
                <a:rPr lang="en-US" sz="1200" b="1" dirty="0">
                  <a:solidFill>
                    <a:srgbClr val="1E35FF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MATRIX ELEMENTS</a:t>
              </a:r>
            </a:p>
          </p:txBody>
        </p:sp>
        <p:grpSp>
          <p:nvGrpSpPr>
            <p:cNvPr id="363" name="Group 362">
              <a:extLst>
                <a:ext uri="{FF2B5EF4-FFF2-40B4-BE49-F238E27FC236}">
                  <a16:creationId xmlns:a16="http://schemas.microsoft.com/office/drawing/2014/main" id="{CC19138A-2FF6-7FAF-863F-99BD31DD5783}"/>
                </a:ext>
              </a:extLst>
            </p:cNvPr>
            <p:cNvGrpSpPr/>
            <p:nvPr/>
          </p:nvGrpSpPr>
          <p:grpSpPr>
            <a:xfrm>
              <a:off x="6437006" y="4025349"/>
              <a:ext cx="391384" cy="226331"/>
              <a:chOff x="6437006" y="3778209"/>
              <a:chExt cx="391384" cy="226331"/>
            </a:xfrm>
          </p:grpSpPr>
          <p:cxnSp>
            <p:nvCxnSpPr>
              <p:cNvPr id="364" name="Straight Arrow Connector 363">
                <a:extLst>
                  <a:ext uri="{FF2B5EF4-FFF2-40B4-BE49-F238E27FC236}">
                    <a16:creationId xmlns:a16="http://schemas.microsoft.com/office/drawing/2014/main" id="{98E7A541-DB4F-C643-10AC-643614A98482}"/>
                  </a:ext>
                </a:extLst>
              </p:cNvPr>
              <p:cNvCxnSpPr/>
              <p:nvPr/>
            </p:nvCxnSpPr>
            <p:spPr>
              <a:xfrm flipH="1">
                <a:off x="6437006" y="3778210"/>
                <a:ext cx="1" cy="226330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5" name="Straight Arrow Connector 364">
                <a:extLst>
                  <a:ext uri="{FF2B5EF4-FFF2-40B4-BE49-F238E27FC236}">
                    <a16:creationId xmlns:a16="http://schemas.microsoft.com/office/drawing/2014/main" id="{BF2224F9-7D0F-A443-13AC-B01F035D0CD3}"/>
                  </a:ext>
                </a:extLst>
              </p:cNvPr>
              <p:cNvCxnSpPr/>
              <p:nvPr/>
            </p:nvCxnSpPr>
            <p:spPr>
              <a:xfrm flipH="1">
                <a:off x="6490199" y="3778209"/>
                <a:ext cx="1" cy="226330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6" name="Straight Arrow Connector 365">
                <a:extLst>
                  <a:ext uri="{FF2B5EF4-FFF2-40B4-BE49-F238E27FC236}">
                    <a16:creationId xmlns:a16="http://schemas.microsoft.com/office/drawing/2014/main" id="{535EC32B-36DF-7CA4-6FD3-6ADB199C7B40}"/>
                  </a:ext>
                </a:extLst>
              </p:cNvPr>
              <p:cNvCxnSpPr/>
              <p:nvPr/>
            </p:nvCxnSpPr>
            <p:spPr>
              <a:xfrm flipH="1">
                <a:off x="6549046" y="3778209"/>
                <a:ext cx="1" cy="226330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7" name="Straight Arrow Connector 366">
                <a:extLst>
                  <a:ext uri="{FF2B5EF4-FFF2-40B4-BE49-F238E27FC236}">
                    <a16:creationId xmlns:a16="http://schemas.microsoft.com/office/drawing/2014/main" id="{212B63BE-154A-7C36-9CEC-970E0519D189}"/>
                  </a:ext>
                </a:extLst>
              </p:cNvPr>
              <p:cNvCxnSpPr/>
              <p:nvPr/>
            </p:nvCxnSpPr>
            <p:spPr>
              <a:xfrm flipH="1">
                <a:off x="6606450" y="3778209"/>
                <a:ext cx="1" cy="226330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8" name="Straight Arrow Connector 367">
                <a:extLst>
                  <a:ext uri="{FF2B5EF4-FFF2-40B4-BE49-F238E27FC236}">
                    <a16:creationId xmlns:a16="http://schemas.microsoft.com/office/drawing/2014/main" id="{1828DED8-D7F6-3102-89EE-2960E2FC8EEF}"/>
                  </a:ext>
                </a:extLst>
              </p:cNvPr>
              <p:cNvCxnSpPr/>
              <p:nvPr/>
            </p:nvCxnSpPr>
            <p:spPr>
              <a:xfrm flipH="1">
                <a:off x="6658945" y="3778210"/>
                <a:ext cx="1" cy="226330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9" name="Straight Arrow Connector 368">
                <a:extLst>
                  <a:ext uri="{FF2B5EF4-FFF2-40B4-BE49-F238E27FC236}">
                    <a16:creationId xmlns:a16="http://schemas.microsoft.com/office/drawing/2014/main" id="{4BDA3976-CCB5-9D81-5F1A-6A66085C4934}"/>
                  </a:ext>
                </a:extLst>
              </p:cNvPr>
              <p:cNvCxnSpPr/>
              <p:nvPr/>
            </p:nvCxnSpPr>
            <p:spPr>
              <a:xfrm flipH="1">
                <a:off x="6712138" y="3778209"/>
                <a:ext cx="1" cy="226330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0" name="Straight Arrow Connector 369">
                <a:extLst>
                  <a:ext uri="{FF2B5EF4-FFF2-40B4-BE49-F238E27FC236}">
                    <a16:creationId xmlns:a16="http://schemas.microsoft.com/office/drawing/2014/main" id="{BC91F80C-F114-F60F-92FE-18D5825BEC33}"/>
                  </a:ext>
                </a:extLst>
              </p:cNvPr>
              <p:cNvCxnSpPr/>
              <p:nvPr/>
            </p:nvCxnSpPr>
            <p:spPr>
              <a:xfrm flipH="1">
                <a:off x="6770985" y="3778209"/>
                <a:ext cx="1" cy="226330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1" name="Straight Arrow Connector 370">
                <a:extLst>
                  <a:ext uri="{FF2B5EF4-FFF2-40B4-BE49-F238E27FC236}">
                    <a16:creationId xmlns:a16="http://schemas.microsoft.com/office/drawing/2014/main" id="{E529A41C-C786-7084-EE47-A84DB684FE78}"/>
                  </a:ext>
                </a:extLst>
              </p:cNvPr>
              <p:cNvCxnSpPr/>
              <p:nvPr/>
            </p:nvCxnSpPr>
            <p:spPr>
              <a:xfrm flipH="1">
                <a:off x="6828389" y="3778209"/>
                <a:ext cx="1" cy="226330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405" name="Group 404">
            <a:extLst>
              <a:ext uri="{FF2B5EF4-FFF2-40B4-BE49-F238E27FC236}">
                <a16:creationId xmlns:a16="http://schemas.microsoft.com/office/drawing/2014/main" id="{CEDD364A-26E0-565A-1959-9AC1CEC5333D}"/>
              </a:ext>
            </a:extLst>
          </p:cNvPr>
          <p:cNvGrpSpPr/>
          <p:nvPr/>
        </p:nvGrpSpPr>
        <p:grpSpPr>
          <a:xfrm>
            <a:off x="6374126" y="3259479"/>
            <a:ext cx="1976631" cy="3168060"/>
            <a:chOff x="3507354" y="1344172"/>
            <a:chExt cx="1976631" cy="3168060"/>
          </a:xfrm>
        </p:grpSpPr>
        <p:sp>
          <p:nvSpPr>
            <p:cNvPr id="406" name="Rectangle 405">
              <a:extLst>
                <a:ext uri="{FF2B5EF4-FFF2-40B4-BE49-F238E27FC236}">
                  <a16:creationId xmlns:a16="http://schemas.microsoft.com/office/drawing/2014/main" id="{522B5FE8-A163-7B2A-5129-90A2F3D7F1CB}"/>
                </a:ext>
              </a:extLst>
            </p:cNvPr>
            <p:cNvSpPr/>
            <p:nvPr/>
          </p:nvSpPr>
          <p:spPr>
            <a:xfrm>
              <a:off x="3507354" y="1344172"/>
              <a:ext cx="1976631" cy="3168060"/>
            </a:xfrm>
            <a:prstGeom prst="rect">
              <a:avLst/>
            </a:prstGeom>
            <a:solidFill>
              <a:schemeClr val="tx2">
                <a:lumMod val="65000"/>
              </a:schemeClr>
            </a:solidFill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7" name="TextBox 406">
              <a:extLst>
                <a:ext uri="{FF2B5EF4-FFF2-40B4-BE49-F238E27FC236}">
                  <a16:creationId xmlns:a16="http://schemas.microsoft.com/office/drawing/2014/main" id="{02D0FFBA-F1EE-53C2-757B-06BF6A03FFCD}"/>
                </a:ext>
              </a:extLst>
            </p:cNvPr>
            <p:cNvSpPr txBox="1"/>
            <p:nvPr/>
          </p:nvSpPr>
          <p:spPr>
            <a:xfrm>
              <a:off x="3612957" y="1442951"/>
              <a:ext cx="1789002" cy="721700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txBody>
            <a:bodyPr wrap="square" tIns="144000" bIns="144000" rtlCol="0">
              <a:spAutoFit/>
            </a:bodyPr>
            <a:lstStyle/>
            <a:p>
              <a:pPr algn="ctr"/>
              <a:r>
                <a:rPr lang="en-US" sz="1200" b="1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FORTRAN:</a:t>
              </a:r>
            </a:p>
            <a:p>
              <a:pPr algn="ctr"/>
              <a:r>
                <a:rPr lang="en-US" sz="1600" b="1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RANMAR</a:t>
              </a:r>
            </a:p>
          </p:txBody>
        </p:sp>
        <p:sp>
          <p:nvSpPr>
            <p:cNvPr id="408" name="TextBox 407">
              <a:extLst>
                <a:ext uri="{FF2B5EF4-FFF2-40B4-BE49-F238E27FC236}">
                  <a16:creationId xmlns:a16="http://schemas.microsoft.com/office/drawing/2014/main" id="{82585232-EABE-52D9-7288-8584F579F84A}"/>
                </a:ext>
              </a:extLst>
            </p:cNvPr>
            <p:cNvSpPr txBox="1"/>
            <p:nvPr/>
          </p:nvSpPr>
          <p:spPr>
            <a:xfrm>
              <a:off x="3612956" y="2284870"/>
              <a:ext cx="1789002" cy="721700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txBody>
            <a:bodyPr wrap="square" tIns="144000" bIns="144000" rtlCol="0">
              <a:spAutoFit/>
            </a:bodyPr>
            <a:lstStyle/>
            <a:p>
              <a:pPr algn="ctr"/>
              <a:r>
                <a:rPr lang="en-US" sz="1200" b="1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FORTRAN:</a:t>
              </a:r>
            </a:p>
            <a:p>
              <a:pPr algn="ctr"/>
              <a:r>
                <a:rPr lang="en-US" sz="1600" b="1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MADEVENT</a:t>
              </a:r>
              <a:endParaRPr lang="en-US" sz="12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409" name="TextBox 408">
              <a:extLst>
                <a:ext uri="{FF2B5EF4-FFF2-40B4-BE49-F238E27FC236}">
                  <a16:creationId xmlns:a16="http://schemas.microsoft.com/office/drawing/2014/main" id="{81E56F04-D7F8-D65C-2F57-E085F69487EB}"/>
                </a:ext>
              </a:extLst>
            </p:cNvPr>
            <p:cNvSpPr txBox="1"/>
            <p:nvPr/>
          </p:nvSpPr>
          <p:spPr>
            <a:xfrm>
              <a:off x="3612957" y="3398637"/>
              <a:ext cx="1789001" cy="721700"/>
            </a:xfrm>
            <a:prstGeom prst="rect">
              <a:avLst/>
            </a:prstGeom>
            <a:solidFill>
              <a:srgbClr val="FFFF00"/>
            </a:solidFill>
            <a:ln w="76200">
              <a:solidFill>
                <a:srgbClr val="FF00FF"/>
              </a:solidFill>
            </a:ln>
          </p:spPr>
          <p:txBody>
            <a:bodyPr wrap="square" lIns="36000" tIns="144000" rIns="36000" bIns="144000" rtlCol="0">
              <a:spAutoFit/>
            </a:bodyPr>
            <a:lstStyle/>
            <a:p>
              <a:pPr algn="ctr"/>
              <a:r>
                <a:rPr lang="en-US" sz="1200" b="1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FORTRAN:</a:t>
              </a:r>
            </a:p>
            <a:p>
              <a:pPr algn="ctr"/>
              <a:r>
                <a:rPr lang="en-US" sz="1600" b="1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MATRIX1</a:t>
              </a:r>
              <a:endParaRPr lang="en-US" sz="12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  <p:grpSp>
          <p:nvGrpSpPr>
            <p:cNvPr id="410" name="Group 409">
              <a:extLst>
                <a:ext uri="{FF2B5EF4-FFF2-40B4-BE49-F238E27FC236}">
                  <a16:creationId xmlns:a16="http://schemas.microsoft.com/office/drawing/2014/main" id="{2D5B7338-EC21-CBFF-136E-FE58A3E18C12}"/>
                </a:ext>
              </a:extLst>
            </p:cNvPr>
            <p:cNvGrpSpPr/>
            <p:nvPr/>
          </p:nvGrpSpPr>
          <p:grpSpPr>
            <a:xfrm>
              <a:off x="4228498" y="2088527"/>
              <a:ext cx="557918" cy="295194"/>
              <a:chOff x="5622360" y="1836969"/>
              <a:chExt cx="594299" cy="300999"/>
            </a:xfrm>
            <a:solidFill>
              <a:srgbClr val="000000"/>
            </a:solidFill>
          </p:grpSpPr>
          <p:grpSp>
            <p:nvGrpSpPr>
              <p:cNvPr id="440" name="Group 439">
                <a:extLst>
                  <a:ext uri="{FF2B5EF4-FFF2-40B4-BE49-F238E27FC236}">
                    <a16:creationId xmlns:a16="http://schemas.microsoft.com/office/drawing/2014/main" id="{79A93152-8A1E-7F46-313A-2093BD7FBF1C}"/>
                  </a:ext>
                </a:extLst>
              </p:cNvPr>
              <p:cNvGrpSpPr/>
              <p:nvPr/>
            </p:nvGrpSpPr>
            <p:grpSpPr>
              <a:xfrm>
                <a:off x="5706998" y="1907186"/>
                <a:ext cx="416905" cy="230782"/>
                <a:chOff x="5706998" y="1602371"/>
                <a:chExt cx="416905" cy="230782"/>
              </a:xfrm>
              <a:grpFill/>
            </p:grpSpPr>
            <p:cxnSp>
              <p:nvCxnSpPr>
                <p:cNvPr id="449" name="Straight Arrow Connector 448">
                  <a:extLst>
                    <a:ext uri="{FF2B5EF4-FFF2-40B4-BE49-F238E27FC236}">
                      <a16:creationId xmlns:a16="http://schemas.microsoft.com/office/drawing/2014/main" id="{499EF935-BEB4-832A-4880-DEE15DFB2EE3}"/>
                    </a:ext>
                  </a:extLst>
                </p:cNvPr>
                <p:cNvCxnSpPr/>
                <p:nvPr/>
              </p:nvCxnSpPr>
              <p:spPr>
                <a:xfrm flipH="1">
                  <a:off x="5706998" y="1602372"/>
                  <a:ext cx="1" cy="230781"/>
                </a:xfrm>
                <a:prstGeom prst="straightConnector1">
                  <a:avLst/>
                </a:prstGeom>
                <a:grpFill/>
                <a:ln w="28575">
                  <a:solidFill>
                    <a:srgbClr val="00000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50" name="Straight Arrow Connector 449">
                  <a:extLst>
                    <a:ext uri="{FF2B5EF4-FFF2-40B4-BE49-F238E27FC236}">
                      <a16:creationId xmlns:a16="http://schemas.microsoft.com/office/drawing/2014/main" id="{A088B867-B3BB-7A64-9E4B-E9B44D194C52}"/>
                    </a:ext>
                  </a:extLst>
                </p:cNvPr>
                <p:cNvCxnSpPr/>
                <p:nvPr/>
              </p:nvCxnSpPr>
              <p:spPr>
                <a:xfrm flipH="1">
                  <a:off x="5763660" y="1602371"/>
                  <a:ext cx="1" cy="230781"/>
                </a:xfrm>
                <a:prstGeom prst="straightConnector1">
                  <a:avLst/>
                </a:prstGeom>
                <a:grpFill/>
                <a:ln w="28575">
                  <a:solidFill>
                    <a:srgbClr val="00000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51" name="Straight Arrow Connector 450">
                  <a:extLst>
                    <a:ext uri="{FF2B5EF4-FFF2-40B4-BE49-F238E27FC236}">
                      <a16:creationId xmlns:a16="http://schemas.microsoft.com/office/drawing/2014/main" id="{D377EDF1-A0B3-94B8-CFAE-161F4F59854C}"/>
                    </a:ext>
                  </a:extLst>
                </p:cNvPr>
                <p:cNvCxnSpPr/>
                <p:nvPr/>
              </p:nvCxnSpPr>
              <p:spPr>
                <a:xfrm flipH="1">
                  <a:off x="5826344" y="1602371"/>
                  <a:ext cx="1" cy="230781"/>
                </a:xfrm>
                <a:prstGeom prst="straightConnector1">
                  <a:avLst/>
                </a:prstGeom>
                <a:grpFill/>
                <a:ln w="28575">
                  <a:solidFill>
                    <a:srgbClr val="00000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52" name="Straight Arrow Connector 451">
                  <a:extLst>
                    <a:ext uri="{FF2B5EF4-FFF2-40B4-BE49-F238E27FC236}">
                      <a16:creationId xmlns:a16="http://schemas.microsoft.com/office/drawing/2014/main" id="{073B3E06-BC38-5B51-EE56-4E9E22F38367}"/>
                    </a:ext>
                  </a:extLst>
                </p:cNvPr>
                <p:cNvCxnSpPr/>
                <p:nvPr/>
              </p:nvCxnSpPr>
              <p:spPr>
                <a:xfrm flipH="1">
                  <a:off x="5887491" y="1602371"/>
                  <a:ext cx="1" cy="230781"/>
                </a:xfrm>
                <a:prstGeom prst="straightConnector1">
                  <a:avLst/>
                </a:prstGeom>
                <a:grpFill/>
                <a:ln w="28575">
                  <a:solidFill>
                    <a:srgbClr val="00000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53" name="Straight Arrow Connector 452">
                  <a:extLst>
                    <a:ext uri="{FF2B5EF4-FFF2-40B4-BE49-F238E27FC236}">
                      <a16:creationId xmlns:a16="http://schemas.microsoft.com/office/drawing/2014/main" id="{FAF70227-2F10-39AC-6101-CFD23A1F6221}"/>
                    </a:ext>
                  </a:extLst>
                </p:cNvPr>
                <p:cNvCxnSpPr/>
                <p:nvPr/>
              </p:nvCxnSpPr>
              <p:spPr>
                <a:xfrm flipH="1">
                  <a:off x="5943409" y="1602372"/>
                  <a:ext cx="1" cy="230781"/>
                </a:xfrm>
                <a:prstGeom prst="straightConnector1">
                  <a:avLst/>
                </a:prstGeom>
                <a:grpFill/>
                <a:ln w="28575">
                  <a:solidFill>
                    <a:srgbClr val="00000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54" name="Straight Arrow Connector 453">
                  <a:extLst>
                    <a:ext uri="{FF2B5EF4-FFF2-40B4-BE49-F238E27FC236}">
                      <a16:creationId xmlns:a16="http://schemas.microsoft.com/office/drawing/2014/main" id="{E29654CC-9849-E663-E21F-5E420C90AEF6}"/>
                    </a:ext>
                  </a:extLst>
                </p:cNvPr>
                <p:cNvCxnSpPr/>
                <p:nvPr/>
              </p:nvCxnSpPr>
              <p:spPr>
                <a:xfrm flipH="1">
                  <a:off x="6000071" y="1602371"/>
                  <a:ext cx="1" cy="230781"/>
                </a:xfrm>
                <a:prstGeom prst="straightConnector1">
                  <a:avLst/>
                </a:prstGeom>
                <a:grpFill/>
                <a:ln w="28575">
                  <a:solidFill>
                    <a:srgbClr val="00000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55" name="Straight Arrow Connector 454">
                  <a:extLst>
                    <a:ext uri="{FF2B5EF4-FFF2-40B4-BE49-F238E27FC236}">
                      <a16:creationId xmlns:a16="http://schemas.microsoft.com/office/drawing/2014/main" id="{A2FBA8E2-07E3-3B37-8CAB-B3E8DC8D734C}"/>
                    </a:ext>
                  </a:extLst>
                </p:cNvPr>
                <p:cNvCxnSpPr/>
                <p:nvPr/>
              </p:nvCxnSpPr>
              <p:spPr>
                <a:xfrm flipH="1">
                  <a:off x="6062755" y="1602371"/>
                  <a:ext cx="1" cy="230781"/>
                </a:xfrm>
                <a:prstGeom prst="straightConnector1">
                  <a:avLst/>
                </a:prstGeom>
                <a:grpFill/>
                <a:ln w="28575">
                  <a:solidFill>
                    <a:srgbClr val="00000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56" name="Straight Arrow Connector 455">
                  <a:extLst>
                    <a:ext uri="{FF2B5EF4-FFF2-40B4-BE49-F238E27FC236}">
                      <a16:creationId xmlns:a16="http://schemas.microsoft.com/office/drawing/2014/main" id="{B33DD1D2-DAD8-3F8C-C085-4DC4AC5E99B4}"/>
                    </a:ext>
                  </a:extLst>
                </p:cNvPr>
                <p:cNvCxnSpPr/>
                <p:nvPr/>
              </p:nvCxnSpPr>
              <p:spPr>
                <a:xfrm flipH="1">
                  <a:off x="6123902" y="1602371"/>
                  <a:ext cx="1" cy="230781"/>
                </a:xfrm>
                <a:prstGeom prst="straightConnector1">
                  <a:avLst/>
                </a:prstGeom>
                <a:grpFill/>
                <a:ln w="28575">
                  <a:solidFill>
                    <a:srgbClr val="00000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441" name="Oval 440">
                <a:extLst>
                  <a:ext uri="{FF2B5EF4-FFF2-40B4-BE49-F238E27FC236}">
                    <a16:creationId xmlns:a16="http://schemas.microsoft.com/office/drawing/2014/main" id="{D82956EC-4C98-5FD2-7356-F1A18D7113E8}"/>
                  </a:ext>
                </a:extLst>
              </p:cNvPr>
              <p:cNvSpPr/>
              <p:nvPr/>
            </p:nvSpPr>
            <p:spPr>
              <a:xfrm>
                <a:off x="5935838" y="1836973"/>
                <a:ext cx="45715" cy="45715"/>
              </a:xfrm>
              <a:prstGeom prst="ellipse">
                <a:avLst/>
              </a:prstGeom>
              <a:grpFill/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42" name="Oval 441">
                <a:extLst>
                  <a:ext uri="{FF2B5EF4-FFF2-40B4-BE49-F238E27FC236}">
                    <a16:creationId xmlns:a16="http://schemas.microsoft.com/office/drawing/2014/main" id="{7CCD22A1-2A24-82FA-B8DA-100610000F1E}"/>
                  </a:ext>
                </a:extLst>
              </p:cNvPr>
              <p:cNvSpPr/>
              <p:nvPr/>
            </p:nvSpPr>
            <p:spPr>
              <a:xfrm>
                <a:off x="6014201" y="1836969"/>
                <a:ext cx="45715" cy="45715"/>
              </a:xfrm>
              <a:prstGeom prst="ellipse">
                <a:avLst/>
              </a:prstGeom>
              <a:grpFill/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43" name="Oval 442">
                <a:extLst>
                  <a:ext uri="{FF2B5EF4-FFF2-40B4-BE49-F238E27FC236}">
                    <a16:creationId xmlns:a16="http://schemas.microsoft.com/office/drawing/2014/main" id="{D5D9C95B-725B-EDF7-CA13-81C08D1B4452}"/>
                  </a:ext>
                </a:extLst>
              </p:cNvPr>
              <p:cNvSpPr/>
              <p:nvPr/>
            </p:nvSpPr>
            <p:spPr>
              <a:xfrm>
                <a:off x="6092574" y="1836970"/>
                <a:ext cx="45715" cy="45715"/>
              </a:xfrm>
              <a:prstGeom prst="ellipse">
                <a:avLst/>
              </a:prstGeom>
              <a:grpFill/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44" name="Oval 443">
                <a:extLst>
                  <a:ext uri="{FF2B5EF4-FFF2-40B4-BE49-F238E27FC236}">
                    <a16:creationId xmlns:a16="http://schemas.microsoft.com/office/drawing/2014/main" id="{9B2055A5-362F-AB5A-71B9-13FF98204699}"/>
                  </a:ext>
                </a:extLst>
              </p:cNvPr>
              <p:cNvSpPr/>
              <p:nvPr/>
            </p:nvSpPr>
            <p:spPr>
              <a:xfrm>
                <a:off x="6170944" y="1836969"/>
                <a:ext cx="45715" cy="45715"/>
              </a:xfrm>
              <a:prstGeom prst="ellipse">
                <a:avLst/>
              </a:prstGeom>
              <a:grpFill/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45" name="Oval 444">
                <a:extLst>
                  <a:ext uri="{FF2B5EF4-FFF2-40B4-BE49-F238E27FC236}">
                    <a16:creationId xmlns:a16="http://schemas.microsoft.com/office/drawing/2014/main" id="{B1AF9D99-695B-40CD-F2D9-97EDAA7371B3}"/>
                  </a:ext>
                </a:extLst>
              </p:cNvPr>
              <p:cNvSpPr/>
              <p:nvPr/>
            </p:nvSpPr>
            <p:spPr>
              <a:xfrm>
                <a:off x="5622360" y="1836973"/>
                <a:ext cx="45715" cy="45715"/>
              </a:xfrm>
              <a:prstGeom prst="ellipse">
                <a:avLst/>
              </a:prstGeom>
              <a:grpFill/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46" name="Oval 445">
                <a:extLst>
                  <a:ext uri="{FF2B5EF4-FFF2-40B4-BE49-F238E27FC236}">
                    <a16:creationId xmlns:a16="http://schemas.microsoft.com/office/drawing/2014/main" id="{DFF66EA6-BA5E-FFD0-579D-5041E92B634D}"/>
                  </a:ext>
                </a:extLst>
              </p:cNvPr>
              <p:cNvSpPr/>
              <p:nvPr/>
            </p:nvSpPr>
            <p:spPr>
              <a:xfrm>
                <a:off x="5700723" y="1836969"/>
                <a:ext cx="45715" cy="45715"/>
              </a:xfrm>
              <a:prstGeom prst="ellipse">
                <a:avLst/>
              </a:prstGeom>
              <a:grpFill/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47" name="Oval 446">
                <a:extLst>
                  <a:ext uri="{FF2B5EF4-FFF2-40B4-BE49-F238E27FC236}">
                    <a16:creationId xmlns:a16="http://schemas.microsoft.com/office/drawing/2014/main" id="{898DFAC9-4950-110F-D3C6-BCB8ABD781F0}"/>
                  </a:ext>
                </a:extLst>
              </p:cNvPr>
              <p:cNvSpPr/>
              <p:nvPr/>
            </p:nvSpPr>
            <p:spPr>
              <a:xfrm>
                <a:off x="5779096" y="1836970"/>
                <a:ext cx="45715" cy="45715"/>
              </a:xfrm>
              <a:prstGeom prst="ellipse">
                <a:avLst/>
              </a:prstGeom>
              <a:grpFill/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48" name="Oval 447">
                <a:extLst>
                  <a:ext uri="{FF2B5EF4-FFF2-40B4-BE49-F238E27FC236}">
                    <a16:creationId xmlns:a16="http://schemas.microsoft.com/office/drawing/2014/main" id="{6A9DD979-31AE-21A1-681B-93DB8BDB94F8}"/>
                  </a:ext>
                </a:extLst>
              </p:cNvPr>
              <p:cNvSpPr/>
              <p:nvPr/>
            </p:nvSpPr>
            <p:spPr>
              <a:xfrm>
                <a:off x="5857466" y="1836969"/>
                <a:ext cx="45715" cy="45715"/>
              </a:xfrm>
              <a:prstGeom prst="ellipse">
                <a:avLst/>
              </a:prstGeom>
              <a:grpFill/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11" name="TextBox 410">
              <a:extLst>
                <a:ext uri="{FF2B5EF4-FFF2-40B4-BE49-F238E27FC236}">
                  <a16:creationId xmlns:a16="http://schemas.microsoft.com/office/drawing/2014/main" id="{D0A5303F-D7B0-EEBC-027A-BF57FBA820CC}"/>
                </a:ext>
              </a:extLst>
            </p:cNvPr>
            <p:cNvSpPr txBox="1"/>
            <p:nvPr/>
          </p:nvSpPr>
          <p:spPr>
            <a:xfrm>
              <a:off x="3606784" y="3062587"/>
              <a:ext cx="1789002" cy="257369"/>
            </a:xfrm>
            <a:prstGeom prst="rect">
              <a:avLst/>
            </a:prstGeom>
            <a:solidFill>
              <a:srgbClr val="CCECFF"/>
            </a:solidFill>
            <a:ln>
              <a:noFill/>
            </a:ln>
          </p:spPr>
          <p:txBody>
            <a:bodyPr wrap="square" tIns="36000" bIns="36000" rtlCol="0">
              <a:spAutoFit/>
            </a:bodyPr>
            <a:lstStyle/>
            <a:p>
              <a:pPr algn="ctr"/>
              <a:r>
                <a:rPr lang="en-US" sz="1200" b="1" dirty="0">
                  <a:solidFill>
                    <a:srgbClr val="1E35FF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MOMENTA</a:t>
              </a:r>
            </a:p>
          </p:txBody>
        </p:sp>
        <p:grpSp>
          <p:nvGrpSpPr>
            <p:cNvPr id="412" name="Group 411">
              <a:extLst>
                <a:ext uri="{FF2B5EF4-FFF2-40B4-BE49-F238E27FC236}">
                  <a16:creationId xmlns:a16="http://schemas.microsoft.com/office/drawing/2014/main" id="{26EAA769-E28A-BB8F-7240-461729B093EB}"/>
                </a:ext>
              </a:extLst>
            </p:cNvPr>
            <p:cNvGrpSpPr/>
            <p:nvPr/>
          </p:nvGrpSpPr>
          <p:grpSpPr>
            <a:xfrm>
              <a:off x="4311764" y="2899005"/>
              <a:ext cx="391384" cy="226331"/>
              <a:chOff x="5734958" y="2556917"/>
              <a:chExt cx="416905" cy="230782"/>
            </a:xfrm>
          </p:grpSpPr>
          <p:cxnSp>
            <p:nvCxnSpPr>
              <p:cNvPr id="432" name="Straight Arrow Connector 431">
                <a:extLst>
                  <a:ext uri="{FF2B5EF4-FFF2-40B4-BE49-F238E27FC236}">
                    <a16:creationId xmlns:a16="http://schemas.microsoft.com/office/drawing/2014/main" id="{38F24F9D-103B-4768-7CF0-69A2F7CDE1C3}"/>
                  </a:ext>
                </a:extLst>
              </p:cNvPr>
              <p:cNvCxnSpPr/>
              <p:nvPr/>
            </p:nvCxnSpPr>
            <p:spPr>
              <a:xfrm flipH="1">
                <a:off x="5734958" y="2556918"/>
                <a:ext cx="1" cy="230781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3" name="Straight Arrow Connector 432">
                <a:extLst>
                  <a:ext uri="{FF2B5EF4-FFF2-40B4-BE49-F238E27FC236}">
                    <a16:creationId xmlns:a16="http://schemas.microsoft.com/office/drawing/2014/main" id="{859A38CD-C5D4-14C3-3D88-37E8A21E35FD}"/>
                  </a:ext>
                </a:extLst>
              </p:cNvPr>
              <p:cNvCxnSpPr/>
              <p:nvPr/>
            </p:nvCxnSpPr>
            <p:spPr>
              <a:xfrm flipH="1">
                <a:off x="5791620" y="2556917"/>
                <a:ext cx="1" cy="230781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4" name="Straight Arrow Connector 433">
                <a:extLst>
                  <a:ext uri="{FF2B5EF4-FFF2-40B4-BE49-F238E27FC236}">
                    <a16:creationId xmlns:a16="http://schemas.microsoft.com/office/drawing/2014/main" id="{67A60BFC-A78E-85F2-6CBF-A2581E0DA1F9}"/>
                  </a:ext>
                </a:extLst>
              </p:cNvPr>
              <p:cNvCxnSpPr/>
              <p:nvPr/>
            </p:nvCxnSpPr>
            <p:spPr>
              <a:xfrm flipH="1">
                <a:off x="5854304" y="2556917"/>
                <a:ext cx="1" cy="230781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5" name="Straight Arrow Connector 434">
                <a:extLst>
                  <a:ext uri="{FF2B5EF4-FFF2-40B4-BE49-F238E27FC236}">
                    <a16:creationId xmlns:a16="http://schemas.microsoft.com/office/drawing/2014/main" id="{9A5E28A4-1FDD-1D78-9ECC-BF343BC66B19}"/>
                  </a:ext>
                </a:extLst>
              </p:cNvPr>
              <p:cNvCxnSpPr/>
              <p:nvPr/>
            </p:nvCxnSpPr>
            <p:spPr>
              <a:xfrm flipH="1">
                <a:off x="5915451" y="2556917"/>
                <a:ext cx="1" cy="230781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6" name="Straight Arrow Connector 435">
                <a:extLst>
                  <a:ext uri="{FF2B5EF4-FFF2-40B4-BE49-F238E27FC236}">
                    <a16:creationId xmlns:a16="http://schemas.microsoft.com/office/drawing/2014/main" id="{74BE1C3E-42DD-6A47-70C5-7981EC451723}"/>
                  </a:ext>
                </a:extLst>
              </p:cNvPr>
              <p:cNvCxnSpPr/>
              <p:nvPr/>
            </p:nvCxnSpPr>
            <p:spPr>
              <a:xfrm flipH="1">
                <a:off x="5971369" y="2556918"/>
                <a:ext cx="1" cy="230781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7" name="Straight Arrow Connector 436">
                <a:extLst>
                  <a:ext uri="{FF2B5EF4-FFF2-40B4-BE49-F238E27FC236}">
                    <a16:creationId xmlns:a16="http://schemas.microsoft.com/office/drawing/2014/main" id="{B5D6D3EF-5456-4D4E-1DE7-21163C1F2C69}"/>
                  </a:ext>
                </a:extLst>
              </p:cNvPr>
              <p:cNvCxnSpPr/>
              <p:nvPr/>
            </p:nvCxnSpPr>
            <p:spPr>
              <a:xfrm flipH="1">
                <a:off x="6028031" y="2556917"/>
                <a:ext cx="1" cy="230781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8" name="Straight Arrow Connector 437">
                <a:extLst>
                  <a:ext uri="{FF2B5EF4-FFF2-40B4-BE49-F238E27FC236}">
                    <a16:creationId xmlns:a16="http://schemas.microsoft.com/office/drawing/2014/main" id="{1E000230-8A59-2790-4999-ADC90A603234}"/>
                  </a:ext>
                </a:extLst>
              </p:cNvPr>
              <p:cNvCxnSpPr/>
              <p:nvPr/>
            </p:nvCxnSpPr>
            <p:spPr>
              <a:xfrm flipH="1">
                <a:off x="6090715" y="2556917"/>
                <a:ext cx="1" cy="230781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9" name="Straight Arrow Connector 438">
                <a:extLst>
                  <a:ext uri="{FF2B5EF4-FFF2-40B4-BE49-F238E27FC236}">
                    <a16:creationId xmlns:a16="http://schemas.microsoft.com/office/drawing/2014/main" id="{CA5622AE-8D68-0453-F2D2-339884FD2146}"/>
                  </a:ext>
                </a:extLst>
              </p:cNvPr>
              <p:cNvCxnSpPr/>
              <p:nvPr/>
            </p:nvCxnSpPr>
            <p:spPr>
              <a:xfrm flipH="1">
                <a:off x="6151862" y="2556917"/>
                <a:ext cx="1" cy="230781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13" name="Group 412">
              <a:extLst>
                <a:ext uri="{FF2B5EF4-FFF2-40B4-BE49-F238E27FC236}">
                  <a16:creationId xmlns:a16="http://schemas.microsoft.com/office/drawing/2014/main" id="{F738DB4D-7E43-D3C7-1A1A-68F09E1261EB}"/>
                </a:ext>
              </a:extLst>
            </p:cNvPr>
            <p:cNvGrpSpPr/>
            <p:nvPr/>
          </p:nvGrpSpPr>
          <p:grpSpPr>
            <a:xfrm>
              <a:off x="4311764" y="3304192"/>
              <a:ext cx="391384" cy="226331"/>
              <a:chOff x="5734958" y="2556917"/>
              <a:chExt cx="416905" cy="230782"/>
            </a:xfrm>
          </p:grpSpPr>
          <p:cxnSp>
            <p:nvCxnSpPr>
              <p:cNvPr id="424" name="Straight Arrow Connector 423">
                <a:extLst>
                  <a:ext uri="{FF2B5EF4-FFF2-40B4-BE49-F238E27FC236}">
                    <a16:creationId xmlns:a16="http://schemas.microsoft.com/office/drawing/2014/main" id="{2CB595AE-C9F7-D6F9-5F74-9C55239E68C9}"/>
                  </a:ext>
                </a:extLst>
              </p:cNvPr>
              <p:cNvCxnSpPr/>
              <p:nvPr/>
            </p:nvCxnSpPr>
            <p:spPr>
              <a:xfrm flipH="1">
                <a:off x="5734958" y="2556918"/>
                <a:ext cx="1" cy="230781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5" name="Straight Arrow Connector 424">
                <a:extLst>
                  <a:ext uri="{FF2B5EF4-FFF2-40B4-BE49-F238E27FC236}">
                    <a16:creationId xmlns:a16="http://schemas.microsoft.com/office/drawing/2014/main" id="{FB1C6E3F-F810-F654-F55A-32830F7C14ED}"/>
                  </a:ext>
                </a:extLst>
              </p:cNvPr>
              <p:cNvCxnSpPr/>
              <p:nvPr/>
            </p:nvCxnSpPr>
            <p:spPr>
              <a:xfrm flipH="1">
                <a:off x="5791620" y="2556917"/>
                <a:ext cx="1" cy="230781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6" name="Straight Arrow Connector 425">
                <a:extLst>
                  <a:ext uri="{FF2B5EF4-FFF2-40B4-BE49-F238E27FC236}">
                    <a16:creationId xmlns:a16="http://schemas.microsoft.com/office/drawing/2014/main" id="{C7A3BF65-E2A9-EFE8-D4D7-C5D339C9F1B6}"/>
                  </a:ext>
                </a:extLst>
              </p:cNvPr>
              <p:cNvCxnSpPr/>
              <p:nvPr/>
            </p:nvCxnSpPr>
            <p:spPr>
              <a:xfrm flipH="1">
                <a:off x="5854304" y="2556917"/>
                <a:ext cx="1" cy="230781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7" name="Straight Arrow Connector 426">
                <a:extLst>
                  <a:ext uri="{FF2B5EF4-FFF2-40B4-BE49-F238E27FC236}">
                    <a16:creationId xmlns:a16="http://schemas.microsoft.com/office/drawing/2014/main" id="{687A720B-2DEB-5BB1-B2FE-A2992CAFAC44}"/>
                  </a:ext>
                </a:extLst>
              </p:cNvPr>
              <p:cNvCxnSpPr/>
              <p:nvPr/>
            </p:nvCxnSpPr>
            <p:spPr>
              <a:xfrm flipH="1">
                <a:off x="5915451" y="2556917"/>
                <a:ext cx="1" cy="230781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8" name="Straight Arrow Connector 427">
                <a:extLst>
                  <a:ext uri="{FF2B5EF4-FFF2-40B4-BE49-F238E27FC236}">
                    <a16:creationId xmlns:a16="http://schemas.microsoft.com/office/drawing/2014/main" id="{71272327-909F-AB00-EC02-159006AFAFC9}"/>
                  </a:ext>
                </a:extLst>
              </p:cNvPr>
              <p:cNvCxnSpPr/>
              <p:nvPr/>
            </p:nvCxnSpPr>
            <p:spPr>
              <a:xfrm flipH="1">
                <a:off x="5971369" y="2556918"/>
                <a:ext cx="1" cy="230781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9" name="Straight Arrow Connector 428">
                <a:extLst>
                  <a:ext uri="{FF2B5EF4-FFF2-40B4-BE49-F238E27FC236}">
                    <a16:creationId xmlns:a16="http://schemas.microsoft.com/office/drawing/2014/main" id="{6DB2C1D3-5B6E-6F22-55FF-BFEF1DD7E248}"/>
                  </a:ext>
                </a:extLst>
              </p:cNvPr>
              <p:cNvCxnSpPr/>
              <p:nvPr/>
            </p:nvCxnSpPr>
            <p:spPr>
              <a:xfrm flipH="1">
                <a:off x="6028031" y="2556917"/>
                <a:ext cx="1" cy="230781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0" name="Straight Arrow Connector 429">
                <a:extLst>
                  <a:ext uri="{FF2B5EF4-FFF2-40B4-BE49-F238E27FC236}">
                    <a16:creationId xmlns:a16="http://schemas.microsoft.com/office/drawing/2014/main" id="{D54F8C2B-A3E6-37A6-AC3E-3C7994C3125B}"/>
                  </a:ext>
                </a:extLst>
              </p:cNvPr>
              <p:cNvCxnSpPr/>
              <p:nvPr/>
            </p:nvCxnSpPr>
            <p:spPr>
              <a:xfrm flipH="1">
                <a:off x="6090715" y="2556917"/>
                <a:ext cx="1" cy="230781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1" name="Straight Arrow Connector 430">
                <a:extLst>
                  <a:ext uri="{FF2B5EF4-FFF2-40B4-BE49-F238E27FC236}">
                    <a16:creationId xmlns:a16="http://schemas.microsoft.com/office/drawing/2014/main" id="{F1E6020E-C997-F6AA-FED3-35AEED06D236}"/>
                  </a:ext>
                </a:extLst>
              </p:cNvPr>
              <p:cNvCxnSpPr/>
              <p:nvPr/>
            </p:nvCxnSpPr>
            <p:spPr>
              <a:xfrm flipH="1">
                <a:off x="6151862" y="2556917"/>
                <a:ext cx="1" cy="230781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14" name="TextBox 413">
              <a:extLst>
                <a:ext uri="{FF2B5EF4-FFF2-40B4-BE49-F238E27FC236}">
                  <a16:creationId xmlns:a16="http://schemas.microsoft.com/office/drawing/2014/main" id="{4481E0B1-C0EF-3ACC-7F0B-0B71E0151F79}"/>
                </a:ext>
              </a:extLst>
            </p:cNvPr>
            <p:cNvSpPr txBox="1"/>
            <p:nvPr/>
          </p:nvSpPr>
          <p:spPr>
            <a:xfrm>
              <a:off x="3615725" y="4189808"/>
              <a:ext cx="1789002" cy="257369"/>
            </a:xfrm>
            <a:prstGeom prst="rect">
              <a:avLst/>
            </a:prstGeom>
            <a:solidFill>
              <a:srgbClr val="CCECFF"/>
            </a:solidFill>
            <a:ln>
              <a:noFill/>
            </a:ln>
          </p:spPr>
          <p:txBody>
            <a:bodyPr wrap="square" tIns="36000" bIns="36000" rtlCol="0">
              <a:spAutoFit/>
            </a:bodyPr>
            <a:lstStyle/>
            <a:p>
              <a:pPr algn="ctr"/>
              <a:r>
                <a:rPr lang="en-US" sz="1200" b="1" dirty="0">
                  <a:solidFill>
                    <a:srgbClr val="1E35FF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MATRIX ELEMENTS</a:t>
              </a:r>
            </a:p>
          </p:txBody>
        </p:sp>
        <p:grpSp>
          <p:nvGrpSpPr>
            <p:cNvPr id="415" name="Group 414">
              <a:extLst>
                <a:ext uri="{FF2B5EF4-FFF2-40B4-BE49-F238E27FC236}">
                  <a16:creationId xmlns:a16="http://schemas.microsoft.com/office/drawing/2014/main" id="{073CD759-4D9D-0FFE-F516-A597401076F0}"/>
                </a:ext>
              </a:extLst>
            </p:cNvPr>
            <p:cNvGrpSpPr/>
            <p:nvPr/>
          </p:nvGrpSpPr>
          <p:grpSpPr>
            <a:xfrm>
              <a:off x="4294770" y="4032944"/>
              <a:ext cx="391384" cy="226331"/>
              <a:chOff x="4294770" y="3785804"/>
              <a:chExt cx="391384" cy="226331"/>
            </a:xfrm>
          </p:grpSpPr>
          <p:cxnSp>
            <p:nvCxnSpPr>
              <p:cNvPr id="416" name="Straight Arrow Connector 415">
                <a:extLst>
                  <a:ext uri="{FF2B5EF4-FFF2-40B4-BE49-F238E27FC236}">
                    <a16:creationId xmlns:a16="http://schemas.microsoft.com/office/drawing/2014/main" id="{E5DE08CC-313D-D6B1-6365-531DF9FDDE6E}"/>
                  </a:ext>
                </a:extLst>
              </p:cNvPr>
              <p:cNvCxnSpPr/>
              <p:nvPr/>
            </p:nvCxnSpPr>
            <p:spPr>
              <a:xfrm flipH="1">
                <a:off x="4294770" y="3785805"/>
                <a:ext cx="1" cy="226330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7" name="Straight Arrow Connector 416">
                <a:extLst>
                  <a:ext uri="{FF2B5EF4-FFF2-40B4-BE49-F238E27FC236}">
                    <a16:creationId xmlns:a16="http://schemas.microsoft.com/office/drawing/2014/main" id="{25A2FC28-17FC-2A4B-EE0B-589B5CA32A87}"/>
                  </a:ext>
                </a:extLst>
              </p:cNvPr>
              <p:cNvCxnSpPr/>
              <p:nvPr/>
            </p:nvCxnSpPr>
            <p:spPr>
              <a:xfrm flipH="1">
                <a:off x="4347963" y="3785804"/>
                <a:ext cx="1" cy="226330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8" name="Straight Arrow Connector 417">
                <a:extLst>
                  <a:ext uri="{FF2B5EF4-FFF2-40B4-BE49-F238E27FC236}">
                    <a16:creationId xmlns:a16="http://schemas.microsoft.com/office/drawing/2014/main" id="{F95DADF1-85CA-FD0E-E096-01518A165B4B}"/>
                  </a:ext>
                </a:extLst>
              </p:cNvPr>
              <p:cNvCxnSpPr/>
              <p:nvPr/>
            </p:nvCxnSpPr>
            <p:spPr>
              <a:xfrm flipH="1">
                <a:off x="4406810" y="3785804"/>
                <a:ext cx="1" cy="226330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9" name="Straight Arrow Connector 418">
                <a:extLst>
                  <a:ext uri="{FF2B5EF4-FFF2-40B4-BE49-F238E27FC236}">
                    <a16:creationId xmlns:a16="http://schemas.microsoft.com/office/drawing/2014/main" id="{FDE39004-A056-5039-069E-24E5C7B1F7C4}"/>
                  </a:ext>
                </a:extLst>
              </p:cNvPr>
              <p:cNvCxnSpPr/>
              <p:nvPr/>
            </p:nvCxnSpPr>
            <p:spPr>
              <a:xfrm flipH="1">
                <a:off x="4464214" y="3785804"/>
                <a:ext cx="1" cy="226330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0" name="Straight Arrow Connector 419">
                <a:extLst>
                  <a:ext uri="{FF2B5EF4-FFF2-40B4-BE49-F238E27FC236}">
                    <a16:creationId xmlns:a16="http://schemas.microsoft.com/office/drawing/2014/main" id="{BDE9F817-45F4-4482-5D2D-DB9106AF21C5}"/>
                  </a:ext>
                </a:extLst>
              </p:cNvPr>
              <p:cNvCxnSpPr/>
              <p:nvPr/>
            </p:nvCxnSpPr>
            <p:spPr>
              <a:xfrm flipH="1">
                <a:off x="4516709" y="3785805"/>
                <a:ext cx="1" cy="226330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1" name="Straight Arrow Connector 420">
                <a:extLst>
                  <a:ext uri="{FF2B5EF4-FFF2-40B4-BE49-F238E27FC236}">
                    <a16:creationId xmlns:a16="http://schemas.microsoft.com/office/drawing/2014/main" id="{91293C27-10B6-BDC1-EB66-311163A960CD}"/>
                  </a:ext>
                </a:extLst>
              </p:cNvPr>
              <p:cNvCxnSpPr/>
              <p:nvPr/>
            </p:nvCxnSpPr>
            <p:spPr>
              <a:xfrm flipH="1">
                <a:off x="4569902" y="3785804"/>
                <a:ext cx="1" cy="226330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2" name="Straight Arrow Connector 421">
                <a:extLst>
                  <a:ext uri="{FF2B5EF4-FFF2-40B4-BE49-F238E27FC236}">
                    <a16:creationId xmlns:a16="http://schemas.microsoft.com/office/drawing/2014/main" id="{4D779E33-3ACB-AE5A-ED27-DCA2FEF1BADE}"/>
                  </a:ext>
                </a:extLst>
              </p:cNvPr>
              <p:cNvCxnSpPr/>
              <p:nvPr/>
            </p:nvCxnSpPr>
            <p:spPr>
              <a:xfrm flipH="1">
                <a:off x="4628749" y="3785804"/>
                <a:ext cx="1" cy="226330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3" name="Straight Arrow Connector 422">
                <a:extLst>
                  <a:ext uri="{FF2B5EF4-FFF2-40B4-BE49-F238E27FC236}">
                    <a16:creationId xmlns:a16="http://schemas.microsoft.com/office/drawing/2014/main" id="{47BB6157-3ABC-9139-45C7-DD3882465446}"/>
                  </a:ext>
                </a:extLst>
              </p:cNvPr>
              <p:cNvCxnSpPr/>
              <p:nvPr/>
            </p:nvCxnSpPr>
            <p:spPr>
              <a:xfrm flipH="1">
                <a:off x="4686153" y="3785804"/>
                <a:ext cx="1" cy="226330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457" name="TextBox 456">
            <a:extLst>
              <a:ext uri="{FF2B5EF4-FFF2-40B4-BE49-F238E27FC236}">
                <a16:creationId xmlns:a16="http://schemas.microsoft.com/office/drawing/2014/main" id="{261F945F-C8AA-935E-B07E-B88BC4D68B4B}"/>
              </a:ext>
            </a:extLst>
          </p:cNvPr>
          <p:cNvSpPr txBox="1"/>
          <p:nvPr/>
        </p:nvSpPr>
        <p:spPr>
          <a:xfrm>
            <a:off x="6223709" y="1088168"/>
            <a:ext cx="447614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dirty="0">
                <a:solidFill>
                  <a:schemeClr val="bg2"/>
                </a:solidFill>
              </a:rPr>
              <a:t>Then we modified the existing </a:t>
            </a:r>
          </a:p>
          <a:p>
            <a:pPr algn="ctr"/>
            <a:r>
              <a:rPr lang="en-US" sz="1800" dirty="0">
                <a:solidFill>
                  <a:schemeClr val="bg2"/>
                </a:solidFill>
              </a:rPr>
              <a:t>all-Fortran MadEvent </a:t>
            </a:r>
          </a:p>
          <a:p>
            <a:pPr algn="ctr"/>
            <a:r>
              <a:rPr lang="en-US" sz="1800" dirty="0">
                <a:solidFill>
                  <a:schemeClr val="bg2"/>
                </a:solidFill>
              </a:rPr>
              <a:t>into a </a:t>
            </a:r>
            <a:r>
              <a:rPr lang="en-US" sz="1800" i="1" u="sng" dirty="0">
                <a:solidFill>
                  <a:schemeClr val="bg2"/>
                </a:solidFill>
              </a:rPr>
              <a:t>multi-event</a:t>
            </a:r>
            <a:r>
              <a:rPr lang="en-US" sz="1800" dirty="0">
                <a:solidFill>
                  <a:schemeClr val="bg2"/>
                </a:solidFill>
              </a:rPr>
              <a:t> framework </a:t>
            </a:r>
          </a:p>
          <a:p>
            <a:pPr algn="ctr"/>
            <a:r>
              <a:rPr lang="en-US" sz="1800" dirty="0">
                <a:solidFill>
                  <a:schemeClr val="bg2"/>
                </a:solidFill>
              </a:rPr>
              <a:t>and we injected the new MEs into it</a:t>
            </a:r>
          </a:p>
        </p:txBody>
      </p:sp>
    </p:spTree>
    <p:extLst>
      <p:ext uri="{BB962C8B-B14F-4D97-AF65-F5344CB8AC3E}">
        <p14:creationId xmlns:p14="http://schemas.microsoft.com/office/powerpoint/2010/main" val="12584522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8" grpId="0"/>
      <p:bldP spid="140" grpId="0"/>
      <p:bldP spid="264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6FB0921A-B991-AF41-BDE7-D3A941D65E8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118" y="4587373"/>
            <a:ext cx="7104651" cy="1944431"/>
          </a:xfrm>
          <a:prstGeom prst="rect">
            <a:avLst/>
          </a:prstGeom>
        </p:spPr>
      </p:pic>
      <p:grpSp>
        <p:nvGrpSpPr>
          <p:cNvPr id="4" name="Group 3">
            <a:extLst>
              <a:ext uri="{FF2B5EF4-FFF2-40B4-BE49-F238E27FC236}">
                <a16:creationId xmlns:a16="http://schemas.microsoft.com/office/drawing/2014/main" id="{73C63439-F371-0758-E195-0D5B8F230637}"/>
              </a:ext>
            </a:extLst>
          </p:cNvPr>
          <p:cNvGrpSpPr>
            <a:grpSpLocks noChangeAspect="1"/>
          </p:cNvGrpSpPr>
          <p:nvPr/>
        </p:nvGrpSpPr>
        <p:grpSpPr>
          <a:xfrm>
            <a:off x="2676720" y="669567"/>
            <a:ext cx="8808232" cy="4201348"/>
            <a:chOff x="1015706" y="1974363"/>
            <a:chExt cx="9148045" cy="4363432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AE763F0B-4EA8-0794-E32C-93E22EB147A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015706" y="1974363"/>
              <a:ext cx="9148045" cy="4363432"/>
            </a:xfrm>
            <a:prstGeom prst="rect">
              <a:avLst/>
            </a:prstGeom>
          </p:spPr>
        </p:pic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29B6202E-53B5-B7FF-EC13-72F351E8F347}"/>
                </a:ext>
              </a:extLst>
            </p:cNvPr>
            <p:cNvSpPr txBox="1"/>
            <p:nvPr/>
          </p:nvSpPr>
          <p:spPr>
            <a:xfrm>
              <a:off x="3868907" y="2125452"/>
              <a:ext cx="1475673" cy="369332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solidFill>
                <a:schemeClr val="bg2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1800" b="1" dirty="0"/>
                <a:t>ACAT2022</a:t>
              </a:r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C9BC13BF-3193-D5F6-682F-4C7A06F3974E}"/>
                </a:ext>
              </a:extLst>
            </p:cNvPr>
            <p:cNvSpPr/>
            <p:nvPr/>
          </p:nvSpPr>
          <p:spPr>
            <a:xfrm>
              <a:off x="8134496" y="3401413"/>
              <a:ext cx="620237" cy="2824766"/>
            </a:xfrm>
            <a:prstGeom prst="rect">
              <a:avLst/>
            </a:prstGeom>
            <a:solidFill>
              <a:srgbClr val="CC00CC">
                <a:alpha val="10196"/>
              </a:srgbClr>
            </a:solidFill>
            <a:ln w="57150">
              <a:solidFill>
                <a:srgbClr val="CC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8F6F57CF-6097-0825-060E-D0E1C3865042}"/>
                </a:ext>
              </a:extLst>
            </p:cNvPr>
            <p:cNvSpPr/>
            <p:nvPr/>
          </p:nvSpPr>
          <p:spPr>
            <a:xfrm>
              <a:off x="6632954" y="3401413"/>
              <a:ext cx="620237" cy="2826911"/>
            </a:xfrm>
            <a:prstGeom prst="rect">
              <a:avLst/>
            </a:prstGeom>
            <a:solidFill>
              <a:srgbClr val="FFFFCC">
                <a:alpha val="40000"/>
              </a:srgbClr>
            </a:solidFill>
            <a:ln w="571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3FF6631C-14EA-C8D4-1D96-9255697CABE2}"/>
                </a:ext>
              </a:extLst>
            </p:cNvPr>
            <p:cNvSpPr/>
            <p:nvPr/>
          </p:nvSpPr>
          <p:spPr>
            <a:xfrm>
              <a:off x="4806300" y="3358481"/>
              <a:ext cx="332625" cy="2867697"/>
            </a:xfrm>
            <a:prstGeom prst="rect">
              <a:avLst/>
            </a:prstGeom>
            <a:noFill/>
            <a:ln w="12700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2230322E-9342-E4CD-463A-F54DB5A6B8C4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0" y="124512"/>
                <a:ext cx="12192000" cy="673347"/>
              </a:xfrm>
            </p:spPr>
            <p:txBody>
              <a:bodyPr/>
              <a:lstStyle/>
              <a:p>
                <a:r>
                  <a:rPr lang="en-US" dirty="0"/>
                  <a:t>MadEvent with vectorized C++ for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320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gg</m:t>
                    </m:r>
                  </m:oMath>
                </a14:m>
                <a:r>
                  <a:rPr lang="en-US" sz="3200" dirty="0">
                    <a:solidFill>
                      <a:srgbClr val="000000"/>
                    </a:solidFill>
                    <a:sym typeface="Symbol" panose="05050102010706020507" pitchFamily="18" charset="2"/>
                  </a:rPr>
                  <a:t>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320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t</m:t>
                    </m:r>
                    <m:acc>
                      <m:accPr>
                        <m:chr m:val="̅"/>
                        <m:ctrlPr>
                          <a:rPr lang="en-US" sz="320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en-US" sz="3200" i="0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t</m:t>
                        </m:r>
                      </m:e>
                    </m:acc>
                    <m:r>
                      <m:rPr>
                        <m:sty m:val="p"/>
                      </m:rPr>
                      <a:rPr lang="en-US" sz="32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gg</m:t>
                    </m:r>
                  </m:oMath>
                </a14:m>
                <a:r>
                  <a:rPr lang="en-GB" sz="3200" b="0" dirty="0">
                    <a:solidFill>
                      <a:srgbClr val="000000"/>
                    </a:solidFill>
                  </a:rPr>
                  <a:t> (on a single CPU core)</a:t>
                </a:r>
                <a:endParaRPr lang="en-US" dirty="0"/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2230322E-9342-E4CD-463A-F54DB5A6B8C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0" y="124512"/>
                <a:ext cx="12192000" cy="673347"/>
              </a:xfrm>
              <a:blipFill>
                <a:blip r:embed="rId4"/>
                <a:stretch>
                  <a:fillRect l="-1300" t="-4505" r="-400" b="-22523"/>
                </a:stretch>
              </a:blipFill>
            </p:spPr>
            <p:txBody>
              <a:bodyPr/>
              <a:lstStyle/>
              <a:p>
                <a:r>
                  <a:rPr lang="LID4096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1456486-D142-C442-8002-683E2AC58D8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726161" y="4870915"/>
            <a:ext cx="8465839" cy="1000940"/>
          </a:xfrm>
        </p:spPr>
        <p:txBody>
          <a:bodyPr/>
          <a:lstStyle/>
          <a:p>
            <a:pPr marL="152400" indent="0" algn="ctr">
              <a:spcBef>
                <a:spcPts val="0"/>
              </a:spcBef>
              <a:buNone/>
            </a:pPr>
            <a:r>
              <a:rPr lang="en-US" b="1" dirty="0">
                <a:solidFill>
                  <a:srgbClr val="CC00CC"/>
                </a:solidFill>
              </a:rPr>
              <a:t>ME speedup ~ x8 (double) and x16 (float) over scalar Fortran</a:t>
            </a:r>
          </a:p>
          <a:p>
            <a:pPr marL="152400" indent="0" algn="ctr">
              <a:spcBef>
                <a:spcPts val="0"/>
              </a:spcBef>
              <a:buNone/>
            </a:pPr>
            <a:r>
              <a:rPr lang="en-US" b="1" i="1" u="sng" dirty="0">
                <a:solidFill>
                  <a:srgbClr val="CC00CC"/>
                </a:solidFill>
              </a:rPr>
              <a:t>Our ME engine reaches the maximum theoretical SIMD speedup!</a:t>
            </a:r>
          </a:p>
          <a:p>
            <a:pPr marL="152400" indent="0" algn="ctr">
              <a:spcBef>
                <a:spcPts val="0"/>
              </a:spcBef>
              <a:buNone/>
            </a:pPr>
            <a:r>
              <a:rPr lang="en-US" b="1" dirty="0">
                <a:solidFill>
                  <a:srgbClr val="FF0000"/>
                </a:solidFill>
              </a:rPr>
              <a:t>Overall speedup so far~ x6 (double) and x10 (float) over scalar Fortran (Amdahl’s law)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686C8C9-3A45-63FF-B9C6-3FC2EFBE6DAE}"/>
              </a:ext>
            </a:extLst>
          </p:cNvPr>
          <p:cNvSpPr/>
          <p:nvPr/>
        </p:nvSpPr>
        <p:spPr>
          <a:xfrm>
            <a:off x="2877950" y="4273617"/>
            <a:ext cx="914400" cy="489828"/>
          </a:xfrm>
          <a:prstGeom prst="rect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5FFE098-9616-FC77-433D-65715338D358}"/>
              </a:ext>
            </a:extLst>
          </p:cNvPr>
          <p:cNvSpPr txBox="1"/>
          <p:nvPr/>
        </p:nvSpPr>
        <p:spPr>
          <a:xfrm>
            <a:off x="187932" y="2829580"/>
            <a:ext cx="2295386" cy="1200329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003300"/>
                </a:solidFill>
              </a:rPr>
              <a:t>512y = AVX512, ymm registers</a:t>
            </a:r>
          </a:p>
          <a:p>
            <a:r>
              <a:rPr lang="en-US" sz="1200" dirty="0">
                <a:solidFill>
                  <a:srgbClr val="003300"/>
                </a:solidFill>
              </a:rPr>
              <a:t>512z = AVX512, zmm registers</a:t>
            </a:r>
          </a:p>
          <a:p>
            <a:endParaRPr lang="en-US" sz="1200" dirty="0">
              <a:solidFill>
                <a:srgbClr val="003300"/>
              </a:solidFill>
            </a:endParaRPr>
          </a:p>
          <a:p>
            <a:r>
              <a:rPr lang="en-US" sz="1200" dirty="0">
                <a:solidFill>
                  <a:srgbClr val="003300"/>
                </a:solidFill>
              </a:rPr>
              <a:t>The latter is only better on </a:t>
            </a:r>
          </a:p>
          <a:p>
            <a:r>
              <a:rPr lang="en-US" sz="1200" dirty="0">
                <a:solidFill>
                  <a:srgbClr val="003300"/>
                </a:solidFill>
              </a:rPr>
              <a:t>nodes with 2 FMA units</a:t>
            </a:r>
          </a:p>
          <a:p>
            <a:r>
              <a:rPr lang="en-US" sz="1200" dirty="0">
                <a:solidFill>
                  <a:srgbClr val="003300"/>
                </a:solidFill>
              </a:rPr>
              <a:t>(here an Intel Gold 6148)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ED67F93E-59F0-2C61-764E-F5BF4695FFBD}"/>
              </a:ext>
            </a:extLst>
          </p:cNvPr>
          <p:cNvCxnSpPr>
            <a:stCxn id="6" idx="1"/>
            <a:endCxn id="8" idx="2"/>
          </p:cNvCxnSpPr>
          <p:nvPr/>
        </p:nvCxnSpPr>
        <p:spPr>
          <a:xfrm flipH="1" flipV="1">
            <a:off x="1335625" y="4029909"/>
            <a:ext cx="1542325" cy="488622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7166727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2CA5D4-9776-F6EB-2A8F-1298F98D5C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Floating point precision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CEB8654-429C-B1DD-C73A-2880E8D6B4A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6627" y="1030943"/>
            <a:ext cx="12105373" cy="5351929"/>
          </a:xfrm>
        </p:spPr>
        <p:txBody>
          <a:bodyPr/>
          <a:lstStyle/>
          <a:p>
            <a:r>
              <a:rPr lang="en-US" dirty="0"/>
              <a:t>Previous slide: </a:t>
            </a:r>
            <a:r>
              <a:rPr lang="en-US" i="1" dirty="0">
                <a:solidFill>
                  <a:srgbClr val="FF0000"/>
                </a:solidFill>
              </a:rPr>
              <a:t>our vectorized C++ on CPUs is 2x faster in single-precision than in double-precision</a:t>
            </a:r>
          </a:p>
          <a:p>
            <a:pPr lvl="1"/>
            <a:r>
              <a:rPr lang="en-US" dirty="0"/>
              <a:t>In a 512-bit register you fit 16 (4-byte) floats but only 8 (8-byte) doubles</a:t>
            </a:r>
          </a:p>
          <a:p>
            <a:endParaRPr lang="en-US" dirty="0"/>
          </a:p>
          <a:p>
            <a:r>
              <a:rPr lang="en-US" dirty="0"/>
              <a:t>Next slides: </a:t>
            </a:r>
            <a:r>
              <a:rPr lang="en-US" i="1" dirty="0">
                <a:solidFill>
                  <a:srgbClr val="FF0000"/>
                </a:solidFill>
              </a:rPr>
              <a:t>our CUDA implementation on V100 GPUs is also 2x faster for floats than for doubles</a:t>
            </a:r>
          </a:p>
          <a:p>
            <a:pPr lvl="1"/>
            <a:r>
              <a:rPr lang="en-US" dirty="0"/>
              <a:t>On data-center NVidia GPUs (e.g. V100 or A100), you have twice as many FLOPs in float as in double</a:t>
            </a:r>
          </a:p>
          <a:p>
            <a:pPr lvl="1"/>
            <a:r>
              <a:rPr lang="en-US" dirty="0"/>
              <a:t>Note that lower-end GPUs (e.g. T4) have almost no double-precision FLOPs...</a:t>
            </a:r>
          </a:p>
          <a:p>
            <a:endParaRPr lang="en-US" dirty="0"/>
          </a:p>
          <a:p>
            <a:r>
              <a:rPr lang="en-US" dirty="0"/>
              <a:t>But </a:t>
            </a:r>
            <a:r>
              <a:rPr lang="en-US" i="1" dirty="0">
                <a:solidFill>
                  <a:srgbClr val="FF0000"/>
                </a:solidFill>
              </a:rPr>
              <a:t>single-point precision is not enough for physics: numerical instabilities </a:t>
            </a:r>
            <a:r>
              <a:rPr lang="en-US" dirty="0"/>
              <a:t>(e.g. in Feynman diagrams)</a:t>
            </a:r>
          </a:p>
          <a:p>
            <a:pPr lvl="1"/>
            <a:r>
              <a:rPr lang="en-US" dirty="0"/>
              <a:t>It would be useful to study if these instabilities can be worked around – anyone interested? </a:t>
            </a:r>
            <a:r>
              <a:rPr lang="en-US" dirty="0">
                <a:sym typeface="Wingdings" panose="05000000000000000000" pitchFamily="2" charset="2"/>
              </a:rPr>
              <a:t></a:t>
            </a:r>
          </a:p>
          <a:p>
            <a:pPr lvl="1"/>
            <a:r>
              <a:rPr lang="en-US" dirty="0">
                <a:sym typeface="Wingdings" panose="05000000000000000000" pitchFamily="2" charset="2"/>
              </a:rPr>
              <a:t>Alternative: we prototyped a “mixed-precision” calculation (double for Feynman, float for color matrix...)</a:t>
            </a:r>
          </a:p>
          <a:p>
            <a:pPr lvl="1"/>
            <a:endParaRPr lang="en-US" dirty="0"/>
          </a:p>
          <a:p>
            <a:pPr marL="584200" lvl="1" indent="0">
              <a:buNone/>
            </a:pP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3555260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A87001-D97E-1E7C-D37B-B578622BAC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0002" y="120493"/>
            <a:ext cx="11721599" cy="582153"/>
          </a:xfrm>
        </p:spPr>
        <p:txBody>
          <a:bodyPr/>
          <a:lstStyle/>
          <a:p>
            <a:r>
              <a:rPr lang="en-US" dirty="0"/>
              <a:t>Filling the GPU – minimum number of threads (events in flight)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6D169F8-0850-786F-1672-D3600CE66AC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0" y="4483655"/>
            <a:ext cx="12291461" cy="1820892"/>
          </a:xfrm>
        </p:spPr>
        <p:txBody>
          <a:bodyPr/>
          <a:lstStyle/>
          <a:p>
            <a:pPr>
              <a:spcBef>
                <a:spcPts val="0"/>
              </a:spcBef>
            </a:pPr>
            <a:r>
              <a:rPr lang="en-US" dirty="0"/>
              <a:t>We are lucky, again: </a:t>
            </a:r>
            <a:r>
              <a:rPr lang="en-US" i="1" dirty="0">
                <a:solidFill>
                  <a:srgbClr val="FF0000"/>
                </a:solidFill>
              </a:rPr>
              <a:t>the more complex the process, the fewer the events in flight needed to fill the GPU</a:t>
            </a:r>
          </a:p>
          <a:p>
            <a:pPr lvl="3">
              <a:spcBef>
                <a:spcPts val="0"/>
              </a:spcBef>
            </a:pPr>
            <a:endParaRPr lang="en-US" dirty="0"/>
          </a:p>
          <a:p>
            <a:pPr>
              <a:spcBef>
                <a:spcPts val="0"/>
              </a:spcBef>
            </a:pPr>
            <a:r>
              <a:rPr lang="en-US" dirty="0"/>
              <a:t>But </a:t>
            </a:r>
            <a:r>
              <a:rPr lang="en-US" i="1" dirty="0">
                <a:solidFill>
                  <a:srgbClr val="FF0000"/>
                </a:solidFill>
              </a:rPr>
              <a:t>even 16k events is a lot</a:t>
            </a:r>
            <a:r>
              <a:rPr lang="en-US" dirty="0"/>
              <a:t>: it results in </a:t>
            </a:r>
            <a:r>
              <a:rPr lang="en-US" i="1" dirty="0">
                <a:solidFill>
                  <a:srgbClr val="FF0000"/>
                </a:solidFill>
              </a:rPr>
              <a:t>imbalanced phase space sampling</a:t>
            </a:r>
            <a:r>
              <a:rPr lang="en-US" dirty="0"/>
              <a:t>, and </a:t>
            </a:r>
            <a:r>
              <a:rPr lang="en-US" i="1" dirty="0">
                <a:solidFill>
                  <a:srgbClr val="FF0000"/>
                </a:solidFill>
              </a:rPr>
              <a:t>high RAM in Fortran</a:t>
            </a:r>
            <a:endParaRPr lang="en-US" dirty="0"/>
          </a:p>
          <a:p>
            <a:pPr lvl="1">
              <a:spcBef>
                <a:spcPts val="0"/>
              </a:spcBef>
            </a:pPr>
            <a:r>
              <a:rPr lang="en-US" dirty="0"/>
              <a:t>Eventually, maybe: one helicity per kernel (fewer events in flight, spread each event  across many kernels)?</a:t>
            </a:r>
          </a:p>
          <a:p>
            <a:pPr lvl="1">
              <a:spcBef>
                <a:spcPts val="0"/>
              </a:spcBef>
            </a:pPr>
            <a:r>
              <a:rPr lang="en-US" dirty="0"/>
              <a:t>Eventually, maybe: many CPU cores/processes in parallel (fewer events in flight per CPU core/process)?</a:t>
            </a:r>
          </a:p>
          <a:p>
            <a:pPr lvl="1">
              <a:spcBef>
                <a:spcPts val="0"/>
              </a:spcBef>
            </a:pPr>
            <a:r>
              <a:rPr lang="en-US" dirty="0"/>
              <a:t>Eventually, maybe: different channels in parallel (fewer events in flight in a single channel)?</a:t>
            </a:r>
          </a:p>
          <a:p>
            <a:pPr>
              <a:spcBef>
                <a:spcPts val="0"/>
              </a:spcBef>
            </a:pPr>
            <a:endParaRPr lang="en-US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7A5F5110-08FC-08D0-82CC-B6234C93B442}"/>
              </a:ext>
            </a:extLst>
          </p:cNvPr>
          <p:cNvGrpSpPr>
            <a:grpSpLocks noChangeAspect="1"/>
          </p:cNvGrpSpPr>
          <p:nvPr/>
        </p:nvGrpSpPr>
        <p:grpSpPr>
          <a:xfrm>
            <a:off x="433135" y="880457"/>
            <a:ext cx="11309683" cy="3603198"/>
            <a:chOff x="134888" y="1486850"/>
            <a:chExt cx="12192000" cy="3884299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D6CA2761-87D3-497C-78E4-775F830A104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34888" y="1486850"/>
              <a:ext cx="12192000" cy="3884299"/>
            </a:xfrm>
            <a:prstGeom prst="rect">
              <a:avLst/>
            </a:prstGeom>
          </p:spPr>
        </p:pic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DB32DC5D-7790-18F7-37EB-702F6D50FFE3}"/>
                </a:ext>
              </a:extLst>
            </p:cNvPr>
            <p:cNvSpPr txBox="1"/>
            <p:nvPr/>
          </p:nvSpPr>
          <p:spPr>
            <a:xfrm>
              <a:off x="1685981" y="1486850"/>
              <a:ext cx="4715659" cy="2899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i="1" dirty="0">
                  <a:hlinkClick r:id="rId3"/>
                </a:rPr>
                <a:t>https://doi.org/10.1051/epjconf/202125103045</a:t>
              </a:r>
              <a:r>
                <a:rPr lang="en-US" sz="1200" i="1" dirty="0"/>
                <a:t> (vCHEP 2021)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418820061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DFC213FB-DB2E-6543-1D72-FCD509CD5389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en-US" dirty="0"/>
                  <a:t>MadEvent/CUDA for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320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gg</m:t>
                    </m:r>
                  </m:oMath>
                </a14:m>
                <a:r>
                  <a:rPr lang="en-US" sz="3200" dirty="0">
                    <a:solidFill>
                      <a:srgbClr val="000000"/>
                    </a:solidFill>
                    <a:sym typeface="Symbol" panose="05050102010706020507" pitchFamily="18" charset="2"/>
                  </a:rPr>
                  <a:t>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320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t</m:t>
                    </m:r>
                    <m:acc>
                      <m:accPr>
                        <m:chr m:val="̅"/>
                        <m:ctrlPr>
                          <a:rPr lang="en-US" sz="320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en-US" sz="3200" i="0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t</m:t>
                        </m:r>
                      </m:e>
                    </m:acc>
                    <m:r>
                      <m:rPr>
                        <m:sty m:val="p"/>
                      </m:rPr>
                      <a:rPr lang="en-US" sz="32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ggg</m:t>
                    </m:r>
                  </m:oMath>
                </a14:m>
                <a:endParaRPr lang="en-US" dirty="0"/>
              </a:p>
            </p:txBody>
          </p:sp>
        </mc:Choice>
        <mc:Fallback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DFC213FB-DB2E-6543-1D72-FCD509CD538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 l="-1300" t="-8824" b="-2941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36978249-B878-C223-E1BA-B8DA6C5854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-85860" y="4086128"/>
            <a:ext cx="9367284" cy="2296744"/>
          </a:xfrm>
        </p:spPr>
        <p:txBody>
          <a:bodyPr/>
          <a:lstStyle/>
          <a:p>
            <a:pPr>
              <a:spcBef>
                <a:spcPts val="0"/>
              </a:spcBef>
            </a:pPr>
            <a:r>
              <a:rPr lang="en-US" dirty="0"/>
              <a:t>In addition: </a:t>
            </a:r>
            <a:r>
              <a:rPr lang="en-US" i="1" dirty="0">
                <a:solidFill>
                  <a:srgbClr val="FF9900"/>
                </a:solidFill>
              </a:rPr>
              <a:t>prototype a “mixed” floating point precision</a:t>
            </a:r>
          </a:p>
          <a:p>
            <a:pPr lvl="1">
              <a:spcBef>
                <a:spcPts val="0"/>
              </a:spcBef>
            </a:pPr>
            <a:r>
              <a:rPr lang="en-US" dirty="0"/>
              <a:t>Double precision for Feynman diagrams, </a:t>
            </a:r>
            <a:r>
              <a:rPr lang="en-US" i="1" dirty="0">
                <a:solidFill>
                  <a:srgbClr val="FF9900"/>
                </a:solidFill>
              </a:rPr>
              <a:t>single precision for the “color algebra” (JCJ*)</a:t>
            </a:r>
          </a:p>
          <a:p>
            <a:pPr lvl="1">
              <a:spcBef>
                <a:spcPts val="0"/>
              </a:spcBef>
            </a:pPr>
            <a:r>
              <a:rPr lang="en-US" dirty="0"/>
              <a:t>Overall performance is in between single and double precision</a:t>
            </a:r>
          </a:p>
          <a:p>
            <a:pPr lvl="2">
              <a:spcBef>
                <a:spcPts val="0"/>
              </a:spcBef>
            </a:pPr>
            <a:r>
              <a:rPr lang="en-US" dirty="0"/>
              <a:t>NB: relative importance of color algebra is higher for more complex processes (lucky again!)</a:t>
            </a:r>
          </a:p>
          <a:p>
            <a:pPr lvl="1">
              <a:spcBef>
                <a:spcPts val="0"/>
              </a:spcBef>
            </a:pPr>
            <a:r>
              <a:rPr lang="en-US" dirty="0"/>
              <a:t>Physics precision ~ E-6 should be OK for production (float everywhere faster but less precise)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D8B9F0E-B0CD-F76E-41A9-FB090657B9C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4233" y="868569"/>
            <a:ext cx="9083051" cy="2371171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8E6AB423-4A35-37DE-2167-D407F29C044F}"/>
              </a:ext>
            </a:extLst>
          </p:cNvPr>
          <p:cNvSpPr txBox="1"/>
          <p:nvPr/>
        </p:nvSpPr>
        <p:spPr>
          <a:xfrm>
            <a:off x="2654588" y="1075951"/>
            <a:ext cx="1475673" cy="369332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  <a:ln>
            <a:solidFill>
              <a:schemeClr val="bg2"/>
            </a:solidFill>
          </a:ln>
        </p:spPr>
        <p:txBody>
          <a:bodyPr wrap="square" rtlCol="0">
            <a:spAutoFit/>
          </a:bodyPr>
          <a:lstStyle/>
          <a:p>
            <a:r>
              <a:rPr lang="en-US" sz="1800" b="1" dirty="0"/>
              <a:t>ACAT2022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0095D0AD-E2BB-5519-4615-D44181C712F6}"/>
              </a:ext>
            </a:extLst>
          </p:cNvPr>
          <p:cNvSpPr/>
          <p:nvPr/>
        </p:nvSpPr>
        <p:spPr>
          <a:xfrm>
            <a:off x="3265316" y="2076633"/>
            <a:ext cx="320029" cy="1038707"/>
          </a:xfrm>
          <a:prstGeom prst="rect">
            <a:avLst/>
          </a:prstGeom>
          <a:noFill/>
          <a:ln w="5715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C2D3B0DB-94E7-722F-4D91-458747765D65}"/>
              </a:ext>
            </a:extLst>
          </p:cNvPr>
          <p:cNvSpPr/>
          <p:nvPr/>
        </p:nvSpPr>
        <p:spPr>
          <a:xfrm>
            <a:off x="4455042" y="2339788"/>
            <a:ext cx="1287624" cy="556503"/>
          </a:xfrm>
          <a:prstGeom prst="rect">
            <a:avLst/>
          </a:prstGeom>
          <a:solidFill>
            <a:srgbClr val="FFFFCC">
              <a:alpha val="40000"/>
            </a:srgbClr>
          </a:solidFill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 descr="Chart, line chart&#10;&#10;Description automatically generated">
            <a:extLst>
              <a:ext uri="{FF2B5EF4-FFF2-40B4-BE49-F238E27FC236}">
                <a16:creationId xmlns:a16="http://schemas.microsoft.com/office/drawing/2014/main" id="{5F9D380A-3C53-8C67-F6CC-17799B57C1F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78331" y="3887313"/>
            <a:ext cx="2880382" cy="2371172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B69F703E-145F-1895-712F-BAA4CE2E4574}"/>
              </a:ext>
            </a:extLst>
          </p:cNvPr>
          <p:cNvSpPr txBox="1"/>
          <p:nvPr/>
        </p:nvSpPr>
        <p:spPr>
          <a:xfrm>
            <a:off x="1" y="3160124"/>
            <a:ext cx="1211149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2"/>
                </a:solidFill>
              </a:rPr>
              <a:t>We are lucky! The more complex the physics process, the lower the relative overhead from the scalar Fortran MadEvent - here only 0.5%</a:t>
            </a:r>
          </a:p>
          <a:p>
            <a:r>
              <a:rPr lang="en-US" b="1" dirty="0">
                <a:solidFill>
                  <a:srgbClr val="FF0000"/>
                </a:solidFill>
              </a:rPr>
              <a:t>Amdahl’s law limits the overall speedup to x200 (parallelizable p=0.5%), and </a:t>
            </a:r>
            <a:r>
              <a:rPr lang="en-US" b="1" u="sng" dirty="0">
                <a:solidFill>
                  <a:srgbClr val="FF0000"/>
                </a:solidFill>
              </a:rPr>
              <a:t>we achieve x60 (double) or x100 (float) in the overall speedup!</a:t>
            </a:r>
          </a:p>
          <a:p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E9153C22-5DAE-0E20-6FF4-3A42F6B9CB51}"/>
              </a:ext>
            </a:extLst>
          </p:cNvPr>
          <p:cNvSpPr/>
          <p:nvPr/>
        </p:nvSpPr>
        <p:spPr>
          <a:xfrm>
            <a:off x="420710" y="2904878"/>
            <a:ext cx="8818983" cy="211052"/>
          </a:xfrm>
          <a:prstGeom prst="rect">
            <a:avLst/>
          </a:prstGeom>
          <a:noFill/>
          <a:ln>
            <a:solidFill>
              <a:srgbClr val="FF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768068954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2B9663-4FDE-7A41-771F-DC3FCA166C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All MadEvent functionalities have been integrated over time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E545C8B-23BB-6A00-6EFE-00D6E234592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25128" y="1030943"/>
            <a:ext cx="11906451" cy="5351929"/>
          </a:xfrm>
        </p:spPr>
        <p:txBody>
          <a:bodyPr/>
          <a:lstStyle/>
          <a:p>
            <a:pPr marL="152400" indent="0">
              <a:buNone/>
            </a:pPr>
            <a:r>
              <a:rPr lang="en-US" dirty="0"/>
              <a:t>Most of these required some changes to the input/output API of our </a:t>
            </a:r>
            <a:r>
              <a:rPr lang="en-US" b="1" dirty="0"/>
              <a:t>Fortran-to-CUDA/C++ “Bridge”</a:t>
            </a:r>
            <a:endParaRPr lang="en-US" b="1" i="1" dirty="0">
              <a:solidFill>
                <a:srgbClr val="FF0000"/>
              </a:solidFill>
            </a:endParaRPr>
          </a:p>
          <a:p>
            <a:pPr lvl="3"/>
            <a:endParaRPr lang="en-US" i="1" dirty="0">
              <a:solidFill>
                <a:srgbClr val="FF0000"/>
              </a:solidFill>
            </a:endParaRPr>
          </a:p>
          <a:p>
            <a:r>
              <a:rPr lang="en-US" i="1" dirty="0">
                <a:solidFill>
                  <a:srgbClr val="FF0000"/>
                </a:solidFill>
              </a:rPr>
              <a:t>Helicity filtering </a:t>
            </a:r>
            <a:r>
              <a:rPr lang="en-US" dirty="0"/>
              <a:t>– at initialization time, compute the allowed combinations of particle helicities</a:t>
            </a:r>
          </a:p>
          <a:p>
            <a:pPr lvl="1"/>
            <a:r>
              <a:rPr lang="en-US" dirty="0"/>
              <a:t>This is computed in CUDA/C++ using the same criteria as in Fortran </a:t>
            </a:r>
            <a:endParaRPr lang="en-US" dirty="0">
              <a:solidFill>
                <a:srgbClr val="FF0000"/>
              </a:solidFill>
            </a:endParaRPr>
          </a:p>
          <a:p>
            <a:pPr lvl="3"/>
            <a:endParaRPr lang="en-US" i="1" dirty="0">
              <a:solidFill>
                <a:srgbClr val="FF0000"/>
              </a:solidFill>
            </a:endParaRPr>
          </a:p>
          <a:p>
            <a:r>
              <a:rPr lang="en-US" i="1" dirty="0">
                <a:solidFill>
                  <a:srgbClr val="FF0000"/>
                </a:solidFill>
              </a:rPr>
              <a:t>“Multi-channel” </a:t>
            </a:r>
            <a:r>
              <a:rPr lang="en-US" dirty="0"/>
              <a:t>– single-diagram enhancement of ME output</a:t>
            </a:r>
          </a:p>
          <a:p>
            <a:pPr lvl="1"/>
            <a:r>
              <a:rPr lang="en-US" dirty="0"/>
              <a:t>This is the specificity of the MadEvent sampling algorithm (</a:t>
            </a:r>
            <a:r>
              <a:rPr lang="en-US" dirty="0">
                <a:hlinkClick r:id="rId2"/>
              </a:rPr>
              <a:t>Maltoni Stelzer 2003</a:t>
            </a:r>
            <a:r>
              <a:rPr lang="en-US" dirty="0"/>
              <a:t>)</a:t>
            </a:r>
          </a:p>
          <a:p>
            <a:pPr lvl="3"/>
            <a:endParaRPr lang="en-US" dirty="0"/>
          </a:p>
          <a:p>
            <a:r>
              <a:rPr lang="en-US" dirty="0"/>
              <a:t>Event-by-event </a:t>
            </a:r>
            <a:r>
              <a:rPr lang="en-US" i="1" dirty="0">
                <a:solidFill>
                  <a:srgbClr val="FF0000"/>
                </a:solidFill>
              </a:rPr>
              <a:t>running QCD coupling constants </a:t>
            </a:r>
            <a:r>
              <a:rPr lang="en-US" dirty="0">
                <a:sym typeface="Symbol" panose="05050102010706020507" pitchFamily="18" charset="2"/>
              </a:rPr>
              <a:t></a:t>
            </a:r>
            <a:r>
              <a:rPr lang="en-US" baseline="-25000" dirty="0">
                <a:sym typeface="Symbol" panose="05050102010706020507" pitchFamily="18" charset="2"/>
              </a:rPr>
              <a:t>s</a:t>
            </a:r>
            <a:r>
              <a:rPr lang="en-US" dirty="0">
                <a:sym typeface="Symbol" panose="05050102010706020507" pitchFamily="18" charset="2"/>
              </a:rPr>
              <a:t>(Q</a:t>
            </a:r>
            <a:r>
              <a:rPr lang="en-US" baseline="30000" dirty="0">
                <a:sym typeface="Symbol" panose="05050102010706020507" pitchFamily="18" charset="2"/>
              </a:rPr>
              <a:t>2</a:t>
            </a:r>
            <a:r>
              <a:rPr lang="en-US" dirty="0">
                <a:sym typeface="Symbol" panose="05050102010706020507" pitchFamily="18" charset="2"/>
              </a:rPr>
              <a:t>)</a:t>
            </a:r>
            <a:endParaRPr lang="en-US" dirty="0"/>
          </a:p>
          <a:p>
            <a:pPr lvl="1"/>
            <a:r>
              <a:rPr lang="en-US" dirty="0"/>
              <a:t>The scale is currently computed in Fortran from momenta and passed to the CUDA/C++ for each event </a:t>
            </a:r>
          </a:p>
          <a:p>
            <a:pPr lvl="3"/>
            <a:endParaRPr lang="en-US" dirty="0"/>
          </a:p>
          <a:p>
            <a:r>
              <a:rPr lang="en-US" dirty="0"/>
              <a:t>Event-by-event </a:t>
            </a:r>
            <a:r>
              <a:rPr lang="en-US" i="1" dirty="0">
                <a:solidFill>
                  <a:srgbClr val="FF0000"/>
                </a:solidFill>
              </a:rPr>
              <a:t>choice of helicity and color </a:t>
            </a:r>
            <a:r>
              <a:rPr lang="en-US" dirty="0"/>
              <a:t>in LHE files</a:t>
            </a:r>
          </a:p>
          <a:p>
            <a:pPr lvl="1"/>
            <a:r>
              <a:rPr lang="en-US" dirty="0"/>
              <a:t>Pass two additional random numbers per event from Fortran to CUDA/C++, retrieve helicity and color</a:t>
            </a:r>
          </a:p>
          <a:p>
            <a:pPr lvl="1"/>
            <a:r>
              <a:rPr lang="en-US" b="1" dirty="0">
                <a:solidFill>
                  <a:srgbClr val="009900"/>
                </a:solidFill>
                <a:highlight>
                  <a:srgbClr val="FFFF00"/>
                </a:highlight>
              </a:rPr>
              <a:t>NEW (January 2023)! </a:t>
            </a:r>
            <a:r>
              <a:rPr lang="en-US" dirty="0">
                <a:highlight>
                  <a:srgbClr val="FFFF00"/>
                </a:highlight>
              </a:rPr>
              <a:t>This was the last big missing physics functionality (showstopper to a release)</a:t>
            </a:r>
          </a:p>
          <a:p>
            <a:pPr lvl="2"/>
            <a:r>
              <a:rPr lang="en-US" dirty="0"/>
              <a:t>We now get the same cross section AND the same LHE files (within numerical precision) in Fortran and CUDA/C++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B24FEBC-FD49-7977-75FC-1055601BBC9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88304" y="2657613"/>
            <a:ext cx="2524125" cy="771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9163136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6E4209-8DC8-1D9F-4FA6-7FABBE4D51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road to an alpha release (Q1-Q2 2023)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CE91ED3-E007-2F27-8A8D-AA69C797948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spcBef>
                <a:spcPts val="0"/>
              </a:spcBef>
            </a:pPr>
            <a:r>
              <a:rPr lang="en-US" dirty="0"/>
              <a:t>Complete the </a:t>
            </a:r>
            <a:r>
              <a:rPr lang="en-US" dirty="0">
                <a:solidFill>
                  <a:srgbClr val="FF0000"/>
                </a:solidFill>
              </a:rPr>
              <a:t>back-port of code generation </a:t>
            </a:r>
            <a:r>
              <a:rPr lang="en-US" dirty="0"/>
              <a:t>from madgraph4gpu to mg5amcnlo upstream</a:t>
            </a:r>
          </a:p>
          <a:p>
            <a:pPr lvl="1">
              <a:spcBef>
                <a:spcPts val="0"/>
              </a:spcBef>
            </a:pPr>
            <a:r>
              <a:rPr lang="en-US" dirty="0"/>
              <a:t>Including extra cross-checks that the LHE color IDs are those required for parton showers</a:t>
            </a:r>
          </a:p>
          <a:p>
            <a:pPr lvl="3">
              <a:spcBef>
                <a:spcPts val="0"/>
              </a:spcBef>
            </a:pPr>
            <a:endParaRPr lang="en-US" dirty="0"/>
          </a:p>
          <a:p>
            <a:pPr>
              <a:spcBef>
                <a:spcPts val="0"/>
              </a:spcBef>
            </a:pPr>
            <a:r>
              <a:rPr lang="en-US" dirty="0"/>
              <a:t>Make the CUDA/C++ madevent executable consistent with the Madgraph “launch” infrastructure</a:t>
            </a:r>
          </a:p>
          <a:p>
            <a:pPr lvl="1">
              <a:spcBef>
                <a:spcPts val="0"/>
              </a:spcBef>
            </a:pPr>
            <a:r>
              <a:rPr lang="en-US" dirty="0"/>
              <a:t>Modify the names and input parameters of the madevent executable</a:t>
            </a:r>
          </a:p>
          <a:p>
            <a:pPr lvl="1">
              <a:spcBef>
                <a:spcPts val="0"/>
              </a:spcBef>
            </a:pPr>
            <a:r>
              <a:rPr lang="en-US" dirty="0"/>
              <a:t>Ensure consistency in the handling of physics parameter card files</a:t>
            </a:r>
          </a:p>
          <a:p>
            <a:pPr lvl="1">
              <a:spcBef>
                <a:spcPts val="0"/>
              </a:spcBef>
            </a:pPr>
            <a:r>
              <a:rPr lang="en-US" dirty="0"/>
              <a:t>Ensure consistency of packaging and builds with the “launch” infrastructure</a:t>
            </a:r>
          </a:p>
          <a:p>
            <a:pPr lvl="1">
              <a:spcBef>
                <a:spcPts val="0"/>
              </a:spcBef>
            </a:pPr>
            <a:r>
              <a:rPr lang="en-US" dirty="0"/>
              <a:t>Provide and document user hooks for new configurable options (SIMD mode, GPU vector size...)</a:t>
            </a:r>
          </a:p>
          <a:p>
            <a:pPr lvl="1">
              <a:spcBef>
                <a:spcPts val="0"/>
              </a:spcBef>
            </a:pPr>
            <a:r>
              <a:rPr lang="en-US" dirty="0"/>
              <a:t>Tune some reasonable defaults for out-of-the-box SIMD modes and GPU grid sizes</a:t>
            </a:r>
          </a:p>
          <a:p>
            <a:pPr lvl="1">
              <a:spcBef>
                <a:spcPts val="0"/>
              </a:spcBef>
            </a:pPr>
            <a:r>
              <a:rPr lang="en-US" dirty="0">
                <a:solidFill>
                  <a:srgbClr val="FF0000"/>
                </a:solidFill>
              </a:rPr>
              <a:t>Test that a Madgraph “launch” works out-of-the-box </a:t>
            </a:r>
            <a:r>
              <a:rPr lang="en-US" dirty="0"/>
              <a:t>for one of our current processes like ggttgg</a:t>
            </a:r>
          </a:p>
          <a:p>
            <a:pPr lvl="3">
              <a:spcBef>
                <a:spcPts val="0"/>
              </a:spcBef>
            </a:pPr>
            <a:endParaRPr lang="en-US" dirty="0"/>
          </a:p>
          <a:p>
            <a:pPr>
              <a:spcBef>
                <a:spcPts val="0"/>
              </a:spcBef>
            </a:pPr>
            <a:r>
              <a:rPr lang="en-US" dirty="0"/>
              <a:t>Test and fix any bugs in </a:t>
            </a:r>
            <a:r>
              <a:rPr lang="en-US" dirty="0">
                <a:solidFill>
                  <a:srgbClr val="FF0000"/>
                </a:solidFill>
              </a:rPr>
              <a:t>pp collisions, including pdf integration</a:t>
            </a:r>
          </a:p>
          <a:p>
            <a:pPr lvl="1">
              <a:spcBef>
                <a:spcPts val="0"/>
              </a:spcBef>
            </a:pPr>
            <a:r>
              <a:rPr lang="en-US" dirty="0"/>
              <a:t>Iterate on a few other physics processes, e.g. including Susy</a:t>
            </a:r>
          </a:p>
          <a:p>
            <a:pPr lvl="3">
              <a:spcBef>
                <a:spcPts val="0"/>
              </a:spcBef>
            </a:pPr>
            <a:endParaRPr lang="en-US" dirty="0"/>
          </a:p>
          <a:p>
            <a:pPr>
              <a:spcBef>
                <a:spcPts val="0"/>
              </a:spcBef>
            </a:pPr>
            <a:r>
              <a:rPr lang="en-US" dirty="0"/>
              <a:t>Stay tuned! </a:t>
            </a:r>
            <a:r>
              <a:rPr lang="en-US" dirty="0">
                <a:sym typeface="Wingdings" panose="05000000000000000000" pitchFamily="2" charset="2"/>
              </a:rPr>
              <a:t></a:t>
            </a:r>
          </a:p>
          <a:p>
            <a:pPr lvl="1">
              <a:spcBef>
                <a:spcPts val="0"/>
              </a:spcBef>
            </a:pPr>
            <a:r>
              <a:rPr lang="en-US" dirty="0">
                <a:sym typeface="Wingdings" panose="05000000000000000000" pitchFamily="2" charset="2"/>
              </a:rPr>
              <a:t>We will be happy to help your experiment in the integration!</a:t>
            </a:r>
          </a:p>
          <a:p>
            <a:pPr lvl="1">
              <a:spcBef>
                <a:spcPts val="0"/>
              </a:spcBef>
            </a:pPr>
            <a:r>
              <a:rPr lang="en-US" dirty="0">
                <a:sym typeface="Wingdings" panose="05000000000000000000" pitchFamily="2" charset="2"/>
              </a:rPr>
              <a:t>NB This will use a new Fortran version too (multi-event API), need statistical validation...</a:t>
            </a:r>
            <a:endParaRPr lang="en-US" dirty="0"/>
          </a:p>
          <a:p>
            <a:pPr>
              <a:spcBef>
                <a:spcPts val="0"/>
              </a:spcBef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4411388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>
            <a:extLst>
              <a:ext uri="{FF2B5EF4-FFF2-40B4-BE49-F238E27FC236}">
                <a16:creationId xmlns:a16="http://schemas.microsoft.com/office/drawing/2014/main" id="{868FB98B-34B0-B38E-F3CF-B84A0467F23C}"/>
              </a:ext>
            </a:extLst>
          </p:cNvPr>
          <p:cNvSpPr txBox="1">
            <a:spLocks/>
          </p:cNvSpPr>
          <p:nvPr/>
        </p:nvSpPr>
        <p:spPr>
          <a:xfrm>
            <a:off x="6374673" y="197493"/>
            <a:ext cx="5797577" cy="61829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3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r>
              <a:rPr lang="en-US" dirty="0"/>
              <a:t>PF MEs</a:t>
            </a:r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8FDB598B-4418-7338-9FF2-F124F75B1A56}"/>
              </a:ext>
            </a:extLst>
          </p:cNvPr>
          <p:cNvSpPr txBox="1">
            <a:spLocks/>
          </p:cNvSpPr>
          <p:nvPr/>
        </p:nvSpPr>
        <p:spPr>
          <a:xfrm>
            <a:off x="6177261" y="926439"/>
            <a:ext cx="5994990" cy="405051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342900" marR="0" lvl="0" indent="-1905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742950" marR="0" lvl="1" indent="-15875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–"/>
              <a:defRPr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marR="0" lvl="2" indent="-1143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marR="0" lvl="3" indent="-1270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–"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1270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»"/>
              <a:defRPr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101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101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101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101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GB" dirty="0"/>
              <a:t>Write code once for many CPU/GPU vendors</a:t>
            </a:r>
          </a:p>
          <a:p>
            <a:pPr lvl="1"/>
            <a:endParaRPr lang="en-GB" dirty="0"/>
          </a:p>
          <a:p>
            <a:r>
              <a:rPr lang="en-GB" dirty="0"/>
              <a:t>Support NVidia, AMD and Intel GPUs out-of-the-box</a:t>
            </a:r>
          </a:p>
          <a:p>
            <a:pPr lvl="1"/>
            <a:r>
              <a:rPr lang="en-GB" dirty="0"/>
              <a:t>Limited support for vendor-specific features</a:t>
            </a:r>
          </a:p>
          <a:p>
            <a:pPr lvl="1"/>
            <a:endParaRPr lang="en-GB" dirty="0"/>
          </a:p>
          <a:p>
            <a:pPr lvl="1"/>
            <a:endParaRPr lang="en-GB" dirty="0"/>
          </a:p>
          <a:p>
            <a:pPr lvl="1"/>
            <a:endParaRPr lang="en-GB" dirty="0"/>
          </a:p>
          <a:p>
            <a:r>
              <a:rPr lang="en-GB" sz="1800" dirty="0"/>
              <a:t>SIMD </a:t>
            </a:r>
            <a:r>
              <a:rPr lang="en-GB" dirty="0"/>
              <a:t>added via SYCL in Jan 2023, analysing results</a:t>
            </a:r>
          </a:p>
          <a:p>
            <a:endParaRPr lang="en-GB" dirty="0"/>
          </a:p>
          <a:p>
            <a:endParaRPr lang="en-GB" dirty="0"/>
          </a:p>
          <a:p>
            <a:r>
              <a:rPr lang="en-GB" dirty="0"/>
              <a:t>CPU multithreading out of the box</a:t>
            </a:r>
          </a:p>
          <a:p>
            <a:endParaRPr lang="en-GB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63290C63-37EB-DD5B-C0C7-8543E6C939D2}"/>
              </a:ext>
            </a:extLst>
          </p:cNvPr>
          <p:cNvSpPr/>
          <p:nvPr/>
        </p:nvSpPr>
        <p:spPr>
          <a:xfrm>
            <a:off x="6095999" y="-3"/>
            <a:ext cx="0" cy="4861196"/>
          </a:xfrm>
          <a:prstGeom prst="rect">
            <a:avLst/>
          </a:prstGeom>
          <a:noFill/>
          <a:ln w="28575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itle 1">
            <a:extLst>
              <a:ext uri="{FF2B5EF4-FFF2-40B4-BE49-F238E27FC236}">
                <a16:creationId xmlns:a16="http://schemas.microsoft.com/office/drawing/2014/main" id="{EFD07731-BF99-427C-05CB-3983035EF301}"/>
              </a:ext>
            </a:extLst>
          </p:cNvPr>
          <p:cNvSpPr txBox="1">
            <a:spLocks/>
          </p:cNvSpPr>
          <p:nvPr/>
        </p:nvSpPr>
        <p:spPr>
          <a:xfrm>
            <a:off x="300445" y="206323"/>
            <a:ext cx="3383281" cy="61829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3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r>
              <a:rPr lang="en-US" dirty="0"/>
              <a:t>CUDACPP MEs </a:t>
            </a:r>
          </a:p>
        </p:txBody>
      </p:sp>
      <p:sp>
        <p:nvSpPr>
          <p:cNvPr id="21" name="Text Placeholder 2">
            <a:extLst>
              <a:ext uri="{FF2B5EF4-FFF2-40B4-BE49-F238E27FC236}">
                <a16:creationId xmlns:a16="http://schemas.microsoft.com/office/drawing/2014/main" id="{D1A53F81-88D8-432C-FD1D-FEF0085CE617}"/>
              </a:ext>
            </a:extLst>
          </p:cNvPr>
          <p:cNvSpPr txBox="1">
            <a:spLocks/>
          </p:cNvSpPr>
          <p:nvPr/>
        </p:nvSpPr>
        <p:spPr>
          <a:xfrm>
            <a:off x="14888" y="926440"/>
            <a:ext cx="6294307" cy="405051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342900" marR="0" lvl="0" indent="-1905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742950" marR="0" lvl="1" indent="-15875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–"/>
              <a:defRPr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marR="0" lvl="2" indent="-1143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marR="0" lvl="3" indent="-1270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–"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1270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»"/>
              <a:defRPr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101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101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101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101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dirty="0"/>
              <a:t>95% common code + a few #ifdef's for CUDA vs C++</a:t>
            </a:r>
          </a:p>
          <a:p>
            <a:pPr lvl="1"/>
            <a:endParaRPr lang="en-US" dirty="0"/>
          </a:p>
          <a:p>
            <a:r>
              <a:rPr lang="en-US" dirty="0"/>
              <a:t>Designed for NVidia GPUs (so far: will add HIP/AMD) </a:t>
            </a:r>
          </a:p>
          <a:p>
            <a:pPr lvl="1"/>
            <a:r>
              <a:rPr lang="en-US" dirty="0"/>
              <a:t>Full feature support, e.g. tensor cores, streams, graphs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r>
              <a:rPr lang="en-US" dirty="0"/>
              <a:t>Designed upfront for SIMD speedups on vector CPUs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WIP on CPU multithreading and heterogeneous modes</a:t>
            </a:r>
          </a:p>
        </p:txBody>
      </p:sp>
      <p:pic>
        <p:nvPicPr>
          <p:cNvPr id="27" name="Picture 2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2D105A0C-2A37-D8DB-2241-720EB4CD76A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85176" y="2280113"/>
            <a:ext cx="767892" cy="767892"/>
          </a:xfrm>
          <a:prstGeom prst="rect">
            <a:avLst/>
          </a:prstGeom>
          <a:ln>
            <a:solidFill>
              <a:srgbClr val="000000"/>
            </a:solidFill>
          </a:ln>
        </p:spPr>
      </p:pic>
      <p:pic>
        <p:nvPicPr>
          <p:cNvPr id="28" name="Picture 27" descr="A black and white logo&#10;&#10;Description automatically generated with medium confidence">
            <a:extLst>
              <a:ext uri="{FF2B5EF4-FFF2-40B4-BE49-F238E27FC236}">
                <a16:creationId xmlns:a16="http://schemas.microsoft.com/office/drawing/2014/main" id="{15600FE2-3887-7AFA-49EA-670971F0C7D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60954" y="2499011"/>
            <a:ext cx="1094483" cy="330096"/>
          </a:xfrm>
          <a:prstGeom prst="rect">
            <a:avLst/>
          </a:prstGeom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26FA2E3A-63BB-5678-2950-6BC0099A5B2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807036" y="2283173"/>
            <a:ext cx="1057275" cy="819150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4AF53992-05AA-A18E-9B59-C0FF1F3E0A8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529704" y="3552067"/>
            <a:ext cx="1872520" cy="304939"/>
          </a:xfrm>
          <a:prstGeom prst="rect">
            <a:avLst/>
          </a:prstGeom>
          <a:ln w="12700">
            <a:solidFill>
              <a:schemeClr val="bg2"/>
            </a:solidFill>
          </a:ln>
        </p:spPr>
      </p:pic>
      <p:pic>
        <p:nvPicPr>
          <p:cNvPr id="34" name="Picture 33">
            <a:extLst>
              <a:ext uri="{FF2B5EF4-FFF2-40B4-BE49-F238E27FC236}">
                <a16:creationId xmlns:a16="http://schemas.microsoft.com/office/drawing/2014/main" id="{72BC8EFC-62B6-F560-D587-71C1512718B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403679" y="2280113"/>
            <a:ext cx="1057275" cy="819150"/>
          </a:xfrm>
          <a:prstGeom prst="rect">
            <a:avLst/>
          </a:prstGeom>
        </p:spPr>
      </p:pic>
      <p:sp>
        <p:nvSpPr>
          <p:cNvPr id="35" name="Rectangle 34">
            <a:extLst>
              <a:ext uri="{FF2B5EF4-FFF2-40B4-BE49-F238E27FC236}">
                <a16:creationId xmlns:a16="http://schemas.microsoft.com/office/drawing/2014/main" id="{AACF4772-287C-64A8-EE12-7DC50DC9F3CC}"/>
              </a:ext>
            </a:extLst>
          </p:cNvPr>
          <p:cNvSpPr/>
          <p:nvPr/>
        </p:nvSpPr>
        <p:spPr>
          <a:xfrm rot="16200000">
            <a:off x="6096001" y="-1234797"/>
            <a:ext cx="0" cy="12192002"/>
          </a:xfrm>
          <a:prstGeom prst="rect">
            <a:avLst/>
          </a:prstGeom>
          <a:noFill/>
          <a:ln w="28575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7" name="Picture 36" descr="Logo&#10;&#10;Description automatically generated">
            <a:extLst>
              <a:ext uri="{FF2B5EF4-FFF2-40B4-BE49-F238E27FC236}">
                <a16:creationId xmlns:a16="http://schemas.microsoft.com/office/drawing/2014/main" id="{DFCC5B6F-06C7-7D2B-F194-D8A2B438B04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030586" y="-32414"/>
            <a:ext cx="2122711" cy="1195008"/>
          </a:xfrm>
          <a:prstGeom prst="rect">
            <a:avLst/>
          </a:prstGeom>
        </p:spPr>
      </p:pic>
      <p:pic>
        <p:nvPicPr>
          <p:cNvPr id="39" name="Picture 38" descr="Icon&#10;&#10;Description automatically generated">
            <a:extLst>
              <a:ext uri="{FF2B5EF4-FFF2-40B4-BE49-F238E27FC236}">
                <a16:creationId xmlns:a16="http://schemas.microsoft.com/office/drawing/2014/main" id="{93EFA874-66B9-DEDD-3F04-DD0D27DEF3A7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556791" y="171023"/>
            <a:ext cx="498538" cy="560377"/>
          </a:xfrm>
          <a:prstGeom prst="rect">
            <a:avLst/>
          </a:prstGeom>
        </p:spPr>
      </p:pic>
      <p:pic>
        <p:nvPicPr>
          <p:cNvPr id="40" name="Google Shape;166;p17">
            <a:hlinkClick r:id="rId9"/>
            <a:extLst>
              <a:ext uri="{FF2B5EF4-FFF2-40B4-BE49-F238E27FC236}">
                <a16:creationId xmlns:a16="http://schemas.microsoft.com/office/drawing/2014/main" id="{61085488-33C4-1B16-E59C-A2B5DD753C49}"/>
              </a:ext>
            </a:extLst>
          </p:cNvPr>
          <p:cNvPicPr preferRelativeResize="0">
            <a:picLocks noChangeAspect="1"/>
          </p:cNvPicPr>
          <p:nvPr/>
        </p:nvPicPr>
        <p:blipFill>
          <a:blip r:embed="rId10">
            <a:alphaModFix/>
          </a:blip>
          <a:stretch>
            <a:fillRect/>
          </a:stretch>
        </p:blipFill>
        <p:spPr>
          <a:xfrm>
            <a:off x="9697678" y="351314"/>
            <a:ext cx="1203269" cy="290469"/>
          </a:xfrm>
          <a:prstGeom prst="rect">
            <a:avLst/>
          </a:prstGeom>
          <a:noFill/>
          <a:ln>
            <a:noFill/>
          </a:ln>
        </p:spPr>
      </p:pic>
      <p:pic>
        <p:nvPicPr>
          <p:cNvPr id="41" name="Google Shape;167;p17">
            <a:hlinkClick r:id="rId11"/>
            <a:extLst>
              <a:ext uri="{FF2B5EF4-FFF2-40B4-BE49-F238E27FC236}">
                <a16:creationId xmlns:a16="http://schemas.microsoft.com/office/drawing/2014/main" id="{19E7E368-A688-D37F-A5FD-81675328AE3C}"/>
              </a:ext>
            </a:extLst>
          </p:cNvPr>
          <p:cNvPicPr preferRelativeResize="0">
            <a:picLocks noChangeAspect="1"/>
          </p:cNvPicPr>
          <p:nvPr/>
        </p:nvPicPr>
        <p:blipFill>
          <a:blip r:embed="rId12">
            <a:alphaModFix/>
          </a:blip>
          <a:stretch>
            <a:fillRect/>
          </a:stretch>
        </p:blipFill>
        <p:spPr>
          <a:xfrm>
            <a:off x="8319378" y="365789"/>
            <a:ext cx="1084283" cy="351113"/>
          </a:xfrm>
          <a:prstGeom prst="rect">
            <a:avLst/>
          </a:prstGeom>
          <a:noFill/>
          <a:ln>
            <a:noFill/>
          </a:ln>
        </p:spPr>
      </p:pic>
      <p:pic>
        <p:nvPicPr>
          <p:cNvPr id="42" name="Google Shape;168;p17">
            <a:hlinkClick r:id="rId13"/>
            <a:extLst>
              <a:ext uri="{FF2B5EF4-FFF2-40B4-BE49-F238E27FC236}">
                <a16:creationId xmlns:a16="http://schemas.microsoft.com/office/drawing/2014/main" id="{EB57E4BF-7F6D-BB94-778D-CC540EFC5D08}"/>
              </a:ext>
            </a:extLst>
          </p:cNvPr>
          <p:cNvPicPr preferRelativeResize="0">
            <a:picLocks noChangeAspect="1"/>
          </p:cNvPicPr>
          <p:nvPr/>
        </p:nvPicPr>
        <p:blipFill>
          <a:blip r:embed="rId14">
            <a:alphaModFix/>
          </a:blip>
          <a:stretch>
            <a:fillRect/>
          </a:stretch>
        </p:blipFill>
        <p:spPr>
          <a:xfrm>
            <a:off x="11154181" y="340217"/>
            <a:ext cx="815753" cy="330097"/>
          </a:xfrm>
          <a:prstGeom prst="rect">
            <a:avLst/>
          </a:prstGeom>
          <a:noFill/>
          <a:ln>
            <a:noFill/>
          </a:ln>
        </p:spPr>
      </p:pic>
      <p:sp>
        <p:nvSpPr>
          <p:cNvPr id="44" name="Text Placeholder 2">
            <a:extLst>
              <a:ext uri="{FF2B5EF4-FFF2-40B4-BE49-F238E27FC236}">
                <a16:creationId xmlns:a16="http://schemas.microsoft.com/office/drawing/2014/main" id="{42694365-A985-E0F3-33D6-B5EC316AF4C7}"/>
              </a:ext>
            </a:extLst>
          </p:cNvPr>
          <p:cNvSpPr txBox="1">
            <a:spLocks/>
          </p:cNvSpPr>
          <p:nvPr/>
        </p:nvSpPr>
        <p:spPr>
          <a:xfrm>
            <a:off x="14888" y="5231848"/>
            <a:ext cx="12120503" cy="116524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342900" marR="0" lvl="0" indent="-1905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742950" marR="0" lvl="1" indent="-15875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–"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marR="0" lvl="2" indent="-1143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defRPr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marR="0" lvl="3" indent="-1270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–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1270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»"/>
              <a:defRPr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101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101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101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101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152400" indent="0">
              <a:buNone/>
            </a:pPr>
            <a:r>
              <a:rPr lang="en-GB" sz="1800" dirty="0"/>
              <a:t>For the moment: we plan to continue development in parallel using both approaches – comparisons are very useful!</a:t>
            </a:r>
          </a:p>
          <a:p>
            <a:pPr marL="152400" indent="0">
              <a:buNone/>
            </a:pPr>
            <a:r>
              <a:rPr lang="en-GB" sz="1800" dirty="0"/>
              <a:t>Two goals: not only production releases, but also </a:t>
            </a:r>
            <a:r>
              <a:rPr lang="en-GB" sz="1800" i="1" dirty="0"/>
              <a:t>aim to provide useful feedback to HEP about usability of PFs</a:t>
            </a:r>
          </a:p>
        </p:txBody>
      </p:sp>
    </p:spTree>
    <p:extLst>
      <p:ext uri="{BB962C8B-B14F-4D97-AF65-F5344CB8AC3E}">
        <p14:creationId xmlns:p14="http://schemas.microsoft.com/office/powerpoint/2010/main" val="1870188656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13EBEA-FDD0-4443-9B3F-EB456BAE32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CUDACPP vs. Portability Frameworks – recap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5EFB1DE-2858-04D3-E347-CD87C42F3FD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40002" y="1030943"/>
            <a:ext cx="11721599" cy="2148841"/>
          </a:xfrm>
        </p:spPr>
        <p:txBody>
          <a:bodyPr/>
          <a:lstStyle/>
          <a:p>
            <a:r>
              <a:rPr lang="en-GB" dirty="0"/>
              <a:t>CUDAPP (our initial implementation) is where we add new features first</a:t>
            </a:r>
          </a:p>
          <a:p>
            <a:endParaRPr lang="en-GB" dirty="0"/>
          </a:p>
          <a:p>
            <a:r>
              <a:rPr lang="en-GB" dirty="0"/>
              <a:t>The SYCL implementation of MG5aMC is now almost at the same level, the KOKKOS one somewhat behind</a:t>
            </a:r>
          </a:p>
          <a:p>
            <a:endParaRPr lang="en-GB" dirty="0"/>
          </a:p>
          <a:p>
            <a:r>
              <a:rPr lang="en-GB" dirty="0"/>
              <a:t>The ALPAKA implementation of MG5aMC is no longer maintained</a:t>
            </a:r>
          </a:p>
          <a:p>
            <a:endParaRPr lang="LID4096" dirty="0"/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3C59F47E-6738-2EFF-0792-F800BD44D67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93618095"/>
              </p:ext>
            </p:extLst>
          </p:nvPr>
        </p:nvGraphicFramePr>
        <p:xfrm>
          <a:off x="1962153" y="3561703"/>
          <a:ext cx="6782338" cy="214884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116000">
                  <a:extLst>
                    <a:ext uri="{9D8B030D-6E8A-4147-A177-3AD203B41FA5}">
                      <a16:colId xmlns:a16="http://schemas.microsoft.com/office/drawing/2014/main" val="970126761"/>
                    </a:ext>
                  </a:extLst>
                </a:gridCol>
                <a:gridCol w="1116000">
                  <a:extLst>
                    <a:ext uri="{9D8B030D-6E8A-4147-A177-3AD203B41FA5}">
                      <a16:colId xmlns:a16="http://schemas.microsoft.com/office/drawing/2014/main" val="581117181"/>
                    </a:ext>
                  </a:extLst>
                </a:gridCol>
                <a:gridCol w="1152000">
                  <a:extLst>
                    <a:ext uri="{9D8B030D-6E8A-4147-A177-3AD203B41FA5}">
                      <a16:colId xmlns:a16="http://schemas.microsoft.com/office/drawing/2014/main" val="796242139"/>
                    </a:ext>
                  </a:extLst>
                </a:gridCol>
                <a:gridCol w="1152000">
                  <a:extLst>
                    <a:ext uri="{9D8B030D-6E8A-4147-A177-3AD203B41FA5}">
                      <a16:colId xmlns:a16="http://schemas.microsoft.com/office/drawing/2014/main" val="2853588154"/>
                    </a:ext>
                  </a:extLst>
                </a:gridCol>
                <a:gridCol w="1152000">
                  <a:extLst>
                    <a:ext uri="{9D8B030D-6E8A-4147-A177-3AD203B41FA5}">
                      <a16:colId xmlns:a16="http://schemas.microsoft.com/office/drawing/2014/main" val="2437543801"/>
                    </a:ext>
                  </a:extLst>
                </a:gridCol>
                <a:gridCol w="1094338">
                  <a:extLst>
                    <a:ext uri="{9D8B030D-6E8A-4147-A177-3AD203B41FA5}">
                      <a16:colId xmlns:a16="http://schemas.microsoft.com/office/drawing/2014/main" val="3562340531"/>
                    </a:ext>
                  </a:extLst>
                </a:gridCol>
              </a:tblGrid>
              <a:tr h="261443">
                <a:tc>
                  <a:txBody>
                    <a:bodyPr/>
                    <a:lstStyle/>
                    <a:p>
                      <a:r>
                        <a:rPr lang="en-US" sz="1400" b="1" dirty="0">
                          <a:solidFill>
                            <a:srgbClr val="000000"/>
                          </a:solidFill>
                        </a:rPr>
                        <a:t>Backend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000000"/>
                          </a:solidFill>
                        </a:rPr>
                        <a:t>ME code generation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000000"/>
                          </a:solidFill>
                        </a:rPr>
                        <a:t>Standalone application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>
                          <a:solidFill>
                            <a:srgbClr val="000000"/>
                          </a:solidFill>
                        </a:rPr>
                        <a:t>Actively maintained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000000"/>
                          </a:solidFill>
                        </a:rPr>
                        <a:t>MadEvent application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000000"/>
                          </a:solidFill>
                        </a:rPr>
                        <a:t>Latest dev code base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6674245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b="1" dirty="0"/>
                        <a:t>CUDACPP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CFF">
                        <a:alpha val="5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rgbClr val="00B050"/>
                          </a:solidFill>
                          <a:sym typeface="Wingdings" panose="05000000000000000000" pitchFamily="2" charset="2"/>
                        </a:rPr>
                        <a:t></a:t>
                      </a:r>
                      <a:endParaRPr lang="en-US" sz="1800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CFF">
                        <a:alpha val="5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>
                          <a:solidFill>
                            <a:srgbClr val="00B050"/>
                          </a:solidFill>
                          <a:sym typeface="Wingdings" panose="05000000000000000000" pitchFamily="2" charset="2"/>
                        </a:rPr>
                        <a:t></a:t>
                      </a:r>
                      <a:endParaRPr lang="en-US" sz="1800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CFF">
                        <a:alpha val="5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>
                          <a:solidFill>
                            <a:srgbClr val="00B050"/>
                          </a:solidFill>
                          <a:sym typeface="Wingdings" panose="05000000000000000000" pitchFamily="2" charset="2"/>
                        </a:rPr>
                        <a:t></a:t>
                      </a:r>
                      <a:endParaRPr lang="en-US" sz="1800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CFF">
                        <a:alpha val="5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>
                          <a:solidFill>
                            <a:srgbClr val="00B050"/>
                          </a:solidFill>
                          <a:sym typeface="Wingdings" panose="05000000000000000000" pitchFamily="2" charset="2"/>
                        </a:rPr>
                        <a:t></a:t>
                      </a:r>
                      <a:endParaRPr lang="en-US" sz="1800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CFF">
                        <a:alpha val="5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>
                          <a:solidFill>
                            <a:srgbClr val="00B050"/>
                          </a:solidFill>
                          <a:sym typeface="Wingdings" panose="05000000000000000000" pitchFamily="2" charset="2"/>
                        </a:rPr>
                        <a:t></a:t>
                      </a:r>
                      <a:endParaRPr lang="en-US" sz="1800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CFF">
                        <a:alpha val="5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945842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b="1" dirty="0"/>
                        <a:t>SYCL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CFF">
                        <a:alpha val="5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>
                          <a:solidFill>
                            <a:srgbClr val="00B050"/>
                          </a:solidFill>
                          <a:sym typeface="Wingdings" panose="05000000000000000000" pitchFamily="2" charset="2"/>
                        </a:rPr>
                        <a:t></a:t>
                      </a:r>
                      <a:endParaRPr lang="en-US" sz="1800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CFF">
                        <a:alpha val="5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>
                          <a:solidFill>
                            <a:srgbClr val="00B050"/>
                          </a:solidFill>
                          <a:sym typeface="Wingdings" panose="05000000000000000000" pitchFamily="2" charset="2"/>
                        </a:rPr>
                        <a:t></a:t>
                      </a:r>
                      <a:endParaRPr lang="en-US" sz="1800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CFF">
                        <a:alpha val="5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>
                          <a:solidFill>
                            <a:srgbClr val="00B050"/>
                          </a:solidFill>
                          <a:sym typeface="Wingdings" panose="05000000000000000000" pitchFamily="2" charset="2"/>
                        </a:rPr>
                        <a:t></a:t>
                      </a:r>
                      <a:endParaRPr lang="en-US" sz="1800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CFF">
                        <a:alpha val="5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>
                          <a:solidFill>
                            <a:srgbClr val="00B050"/>
                          </a:solidFill>
                          <a:sym typeface="Wingdings" panose="05000000000000000000" pitchFamily="2" charset="2"/>
                        </a:rPr>
                        <a:t></a:t>
                      </a:r>
                      <a:endParaRPr lang="en-US" sz="1800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CFF">
                        <a:alpha val="5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>
                          <a:solidFill>
                            <a:srgbClr val="00B050"/>
                          </a:solidFill>
                          <a:sym typeface="Wingdings" panose="05000000000000000000" pitchFamily="2" charset="2"/>
                        </a:rPr>
                        <a:t>~ </a:t>
                      </a:r>
                      <a:endParaRPr lang="en-US" sz="1600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CFF">
                        <a:alpha val="5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3232723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b="1" dirty="0"/>
                        <a:t>KOKKOS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CFF">
                        <a:alpha val="5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>
                          <a:solidFill>
                            <a:srgbClr val="00B050"/>
                          </a:solidFill>
                          <a:sym typeface="Wingdings" panose="05000000000000000000" pitchFamily="2" charset="2"/>
                        </a:rPr>
                        <a:t></a:t>
                      </a:r>
                      <a:endParaRPr lang="en-US" sz="1800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CFF">
                        <a:alpha val="5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>
                          <a:solidFill>
                            <a:srgbClr val="00B050"/>
                          </a:solidFill>
                          <a:sym typeface="Wingdings" panose="05000000000000000000" pitchFamily="2" charset="2"/>
                        </a:rPr>
                        <a:t></a:t>
                      </a:r>
                      <a:endParaRPr lang="en-US" sz="1800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CFF">
                        <a:alpha val="5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>
                          <a:solidFill>
                            <a:srgbClr val="00B050"/>
                          </a:solidFill>
                          <a:sym typeface="Wingdings" panose="05000000000000000000" pitchFamily="2" charset="2"/>
                        </a:rPr>
                        <a:t>~ </a:t>
                      </a:r>
                      <a:endParaRPr lang="en-US" sz="1800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CFF">
                        <a:alpha val="5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rgbClr val="FF9933"/>
                          </a:solidFill>
                        </a:rPr>
                        <a:t>WIP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CFF">
                        <a:alpha val="5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rgbClr val="FF9933"/>
                          </a:solidFill>
                        </a:rPr>
                        <a:t>WIP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CFF">
                        <a:alpha val="5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111169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b="1" dirty="0"/>
                        <a:t>ALPAKA</a:t>
                      </a:r>
                    </a:p>
                    <a:p>
                      <a:r>
                        <a:rPr lang="en-US" sz="1400" b="1" dirty="0"/>
                        <a:t>(CUPLA)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CFF">
                        <a:alpha val="5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>
                          <a:solidFill>
                            <a:srgbClr val="00B050"/>
                          </a:solidFill>
                          <a:sym typeface="Wingdings" panose="05000000000000000000" pitchFamily="2" charset="2"/>
                        </a:rPr>
                        <a:t></a:t>
                      </a:r>
                      <a:endParaRPr lang="en-US" sz="1800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CFF">
                        <a:alpha val="5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>
                          <a:solidFill>
                            <a:srgbClr val="00B050"/>
                          </a:solidFill>
                          <a:sym typeface="Wingdings" panose="05000000000000000000" pitchFamily="2" charset="2"/>
                        </a:rPr>
                        <a:t></a:t>
                      </a:r>
                      <a:endParaRPr lang="en-US" sz="1800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CFF">
                        <a:alpha val="5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rgbClr val="FF0000"/>
                          </a:solidFill>
                          <a:sym typeface="Wingdings" panose="05000000000000000000" pitchFamily="2" charset="2"/>
                        </a:rPr>
                        <a:t></a:t>
                      </a:r>
                      <a:endParaRPr lang="en-US" sz="1800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CFF">
                        <a:alpha val="5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rgbClr val="FF0000"/>
                          </a:solidFill>
                          <a:sym typeface="Wingdings" panose="05000000000000000000" pitchFamily="2" charset="2"/>
                        </a:rPr>
                        <a:t></a:t>
                      </a:r>
                      <a:endParaRPr lang="en-US" sz="1800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CFF">
                        <a:alpha val="5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rgbClr val="FF0000"/>
                          </a:solidFill>
                          <a:sym typeface="Wingdings" panose="05000000000000000000" pitchFamily="2" charset="2"/>
                        </a:rPr>
                        <a:t></a:t>
                      </a:r>
                      <a:endParaRPr lang="en-US" sz="1800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CFF">
                        <a:alpha val="5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59576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5177303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27F276-0C9E-7003-8D82-79CAA1B914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97493"/>
            <a:ext cx="12192000" cy="618295"/>
          </a:xfrm>
        </p:spPr>
        <p:txBody>
          <a:bodyPr/>
          <a:lstStyle/>
          <a:p>
            <a:r>
              <a:rPr lang="en-US" dirty="0"/>
              <a:t>CUDACPP vs PFs - GPU ME throughputs (standalone application)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1222638-BC3F-DCD8-9309-9087E4DF570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0" y="4150195"/>
            <a:ext cx="12192000" cy="2128308"/>
          </a:xfrm>
        </p:spPr>
        <p:txBody>
          <a:bodyPr/>
          <a:lstStyle/>
          <a:p>
            <a:r>
              <a:rPr lang="en-US" dirty="0"/>
              <a:t>The performances of the SYCL and Kokkos implementations of MG5aMC seem comparable to direct CUDA</a:t>
            </a:r>
          </a:p>
          <a:p>
            <a:pPr lvl="1"/>
            <a:r>
              <a:rPr lang="en-US" dirty="0"/>
              <a:t>Further comparisons are in progress, performance scales differently with more jets for different backends (next slide)</a:t>
            </a:r>
          </a:p>
          <a:p>
            <a:pPr lvl="3"/>
            <a:endParaRPr lang="en-US" dirty="0"/>
          </a:p>
          <a:p>
            <a:r>
              <a:rPr lang="en-US" dirty="0">
                <a:solidFill>
                  <a:srgbClr val="FF0000"/>
                </a:solidFill>
              </a:rPr>
              <a:t>SYCL and Kokkos run out of the box also on AMD and Intel GPUs</a:t>
            </a:r>
          </a:p>
          <a:p>
            <a:pPr lvl="1"/>
            <a:r>
              <a:rPr lang="en-US" dirty="0"/>
              <a:t>They also run out of the box on CPUs (performance under investigation)</a:t>
            </a:r>
            <a:endParaRPr lang="en-GB" sz="1200" dirty="0">
              <a:latin typeface="Arial" panose="020B0604020202020204" pitchFamily="34" charset="0"/>
            </a:endParaRPr>
          </a:p>
          <a:p>
            <a:pPr marL="184150" indent="0">
              <a:buNone/>
            </a:pPr>
            <a:endParaRPr lang="en-GB" sz="1200" b="0" i="0" u="none" strike="noStrike" dirty="0">
              <a:solidFill>
                <a:srgbClr val="595959"/>
              </a:solidFill>
              <a:effectLst/>
              <a:latin typeface="Arial" panose="020B0604020202020204" pitchFamily="34" charset="0"/>
            </a:endParaRPr>
          </a:p>
          <a:p>
            <a:pPr marL="184150" indent="0">
              <a:buNone/>
            </a:pPr>
            <a:r>
              <a:rPr lang="en-GB" sz="1200" b="0" i="0" u="none" strike="noStrike" dirty="0">
                <a:solidFill>
                  <a:srgbClr val="595959"/>
                </a:solidFill>
                <a:effectLst/>
                <a:latin typeface="Arial" panose="020B0604020202020204" pitchFamily="34" charset="0"/>
              </a:rPr>
              <a:t>Xe-HP is a software development vehicle for functional testing only</a:t>
            </a:r>
            <a:r>
              <a:rPr lang="en-GB" sz="1200" dirty="0">
                <a:solidFill>
                  <a:srgbClr val="595959"/>
                </a:solidFill>
                <a:latin typeface="Arial" panose="020B0604020202020204" pitchFamily="34" charset="0"/>
              </a:rPr>
              <a:t> -</a:t>
            </a:r>
            <a:r>
              <a:rPr lang="en-GB" sz="1200" b="0" i="0" u="none" strike="noStrike" dirty="0">
                <a:solidFill>
                  <a:srgbClr val="595959"/>
                </a:solidFill>
                <a:effectLst/>
                <a:latin typeface="Arial" panose="020B0604020202020204" pitchFamily="34" charset="0"/>
              </a:rPr>
              <a:t> currently used at Argonne and other customer sites to prepare their code for future Intel data centre GPUs</a:t>
            </a:r>
          </a:p>
          <a:p>
            <a:pPr marL="184150" indent="0">
              <a:buNone/>
            </a:pPr>
            <a:r>
              <a:rPr lang="en-GB" sz="1200" dirty="0">
                <a:solidFill>
                  <a:srgbClr val="595959"/>
                </a:solidFill>
                <a:latin typeface="Arial" panose="020B0604020202020204" pitchFamily="34" charset="0"/>
              </a:rPr>
              <a:t>XE-HPC is an early implementation of the Aurora GPU</a:t>
            </a:r>
            <a:endParaRPr lang="en-GB" sz="1200" b="0" i="0" u="none" strike="noStrike" dirty="0">
              <a:solidFill>
                <a:srgbClr val="595959"/>
              </a:solidFill>
              <a:effectLst/>
              <a:latin typeface="Arial" panose="020B0604020202020204" pitchFamily="34" charset="0"/>
            </a:endParaRPr>
          </a:p>
          <a:p>
            <a:endParaRPr lang="en-US" dirty="0"/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1C01F99F-DA7B-BDE9-DE9D-AA4D97FE14B1}"/>
              </a:ext>
            </a:extLst>
          </p:cNvPr>
          <p:cNvGrpSpPr>
            <a:grpSpLocks noChangeAspect="1"/>
          </p:cNvGrpSpPr>
          <p:nvPr/>
        </p:nvGrpSpPr>
        <p:grpSpPr>
          <a:xfrm>
            <a:off x="544922" y="908479"/>
            <a:ext cx="11124287" cy="3430049"/>
            <a:chOff x="544922" y="1055381"/>
            <a:chExt cx="11124287" cy="3430049"/>
          </a:xfrm>
        </p:grpSpPr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D1687E57-6636-FFE3-6381-B3C043411554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5979608" y="1285029"/>
              <a:ext cx="5689601" cy="3200401"/>
              <a:chOff x="6245427" y="1293222"/>
              <a:chExt cx="5689601" cy="3200401"/>
            </a:xfrm>
          </p:grpSpPr>
          <p:pic>
            <p:nvPicPr>
              <p:cNvPr id="6" name="Picture 5" descr="Chart, bar chart&#10;&#10;Description automatically generated">
                <a:extLst>
                  <a:ext uri="{FF2B5EF4-FFF2-40B4-BE49-F238E27FC236}">
                    <a16:creationId xmlns:a16="http://schemas.microsoft.com/office/drawing/2014/main" id="{77B140EF-C42D-AA65-F065-8E310FAA498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6245427" y="1293222"/>
                <a:ext cx="5689601" cy="3200401"/>
              </a:xfrm>
              <a:prstGeom prst="rect">
                <a:avLst/>
              </a:prstGeom>
            </p:spPr>
          </p:pic>
          <p:grpSp>
            <p:nvGrpSpPr>
              <p:cNvPr id="15" name="Group 14">
                <a:extLst>
                  <a:ext uri="{FF2B5EF4-FFF2-40B4-BE49-F238E27FC236}">
                    <a16:creationId xmlns:a16="http://schemas.microsoft.com/office/drawing/2014/main" id="{B50FA2D2-1796-0F33-F10A-D0960846F5B0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7219528" y="1775129"/>
                <a:ext cx="4445603" cy="1925653"/>
                <a:chOff x="1190625" y="1765005"/>
                <a:chExt cx="4386263" cy="1925653"/>
              </a:xfrm>
            </p:grpSpPr>
            <p:sp>
              <p:nvSpPr>
                <p:cNvPr id="16" name="TextBox 15">
                  <a:extLst>
                    <a:ext uri="{FF2B5EF4-FFF2-40B4-BE49-F238E27FC236}">
                      <a16:creationId xmlns:a16="http://schemas.microsoft.com/office/drawing/2014/main" id="{0DF6946F-877B-FE30-4371-7564032731D0}"/>
                    </a:ext>
                  </a:extLst>
                </p:cNvPr>
                <p:cNvSpPr txBox="1"/>
                <p:nvPr/>
              </p:nvSpPr>
              <p:spPr>
                <a:xfrm>
                  <a:off x="1998929" y="2548150"/>
                  <a:ext cx="738604" cy="297962"/>
                </a:xfrm>
                <a:prstGeom prst="rect">
                  <a:avLst/>
                </a:prstGeom>
                <a:solidFill>
                  <a:srgbClr val="FFFFFF">
                    <a:alpha val="40000"/>
                  </a:srgbClr>
                </a:solidFill>
              </p:spPr>
              <p:txBody>
                <a:bodyPr wrap="square" lIns="36000" tIns="36000" rIns="36000" bIns="36000" rtlCol="0">
                  <a:spAutoFit/>
                </a:bodyPr>
                <a:lstStyle/>
                <a:p>
                  <a:pPr algn="ctr"/>
                  <a:r>
                    <a:rPr lang="en-US" b="1" dirty="0">
                      <a:solidFill>
                        <a:srgbClr val="FF0000"/>
                      </a:solidFill>
                    </a:rPr>
                    <a:t>INTEL</a:t>
                  </a:r>
                </a:p>
              </p:txBody>
            </p:sp>
            <p:sp>
              <p:nvSpPr>
                <p:cNvPr id="17" name="TextBox 16">
                  <a:extLst>
                    <a:ext uri="{FF2B5EF4-FFF2-40B4-BE49-F238E27FC236}">
                      <a16:creationId xmlns:a16="http://schemas.microsoft.com/office/drawing/2014/main" id="{978316C2-C26F-B011-1ED2-4C9945164254}"/>
                    </a:ext>
                  </a:extLst>
                </p:cNvPr>
                <p:cNvSpPr txBox="1"/>
                <p:nvPr/>
              </p:nvSpPr>
              <p:spPr>
                <a:xfrm>
                  <a:off x="4608466" y="2548150"/>
                  <a:ext cx="675912" cy="288147"/>
                </a:xfrm>
                <a:prstGeom prst="rect">
                  <a:avLst/>
                </a:prstGeom>
                <a:solidFill>
                  <a:srgbClr val="FFFFFF">
                    <a:alpha val="40000"/>
                  </a:srgbClr>
                </a:solidFill>
              </p:spPr>
              <p:txBody>
                <a:bodyPr wrap="square" lIns="36000" tIns="36000" rIns="36000" bIns="36000" rtlCol="0">
                  <a:spAutoFit/>
                </a:bodyPr>
                <a:lstStyle/>
                <a:p>
                  <a:pPr algn="ctr"/>
                  <a:r>
                    <a:rPr lang="en-US" b="1" dirty="0">
                      <a:solidFill>
                        <a:srgbClr val="FF0000"/>
                      </a:solidFill>
                    </a:rPr>
                    <a:t>NVIDIA</a:t>
                  </a:r>
                </a:p>
              </p:txBody>
            </p:sp>
            <p:sp>
              <p:nvSpPr>
                <p:cNvPr id="18" name="TextBox 17">
                  <a:extLst>
                    <a:ext uri="{FF2B5EF4-FFF2-40B4-BE49-F238E27FC236}">
                      <a16:creationId xmlns:a16="http://schemas.microsoft.com/office/drawing/2014/main" id="{3BD0AEB2-89E5-6A61-27DD-5234AA0F881A}"/>
                    </a:ext>
                  </a:extLst>
                </p:cNvPr>
                <p:cNvSpPr txBox="1"/>
                <p:nvPr/>
              </p:nvSpPr>
              <p:spPr>
                <a:xfrm>
                  <a:off x="3649181" y="2538136"/>
                  <a:ext cx="543452" cy="297962"/>
                </a:xfrm>
                <a:prstGeom prst="rect">
                  <a:avLst/>
                </a:prstGeom>
                <a:solidFill>
                  <a:srgbClr val="FFFFFF">
                    <a:alpha val="40000"/>
                  </a:srgbClr>
                </a:solidFill>
              </p:spPr>
              <p:txBody>
                <a:bodyPr wrap="square" lIns="36000" tIns="36000" rIns="36000" bIns="36000" rtlCol="0">
                  <a:spAutoFit/>
                </a:bodyPr>
                <a:lstStyle/>
                <a:p>
                  <a:pPr algn="ctr"/>
                  <a:r>
                    <a:rPr lang="en-US" b="1" dirty="0">
                      <a:solidFill>
                        <a:srgbClr val="FF0000"/>
                      </a:solidFill>
                    </a:rPr>
                    <a:t>AMD</a:t>
                  </a:r>
                </a:p>
              </p:txBody>
            </p:sp>
            <p:sp>
              <p:nvSpPr>
                <p:cNvPr id="19" name="Rectangle: Rounded Corners 18">
                  <a:extLst>
                    <a:ext uri="{FF2B5EF4-FFF2-40B4-BE49-F238E27FC236}">
                      <a16:creationId xmlns:a16="http://schemas.microsoft.com/office/drawing/2014/main" id="{B9350743-C4ED-0D20-AB37-93F36D7B7E1A}"/>
                    </a:ext>
                  </a:extLst>
                </p:cNvPr>
                <p:cNvSpPr/>
                <p:nvPr/>
              </p:nvSpPr>
              <p:spPr>
                <a:xfrm>
                  <a:off x="1190625" y="1775839"/>
                  <a:ext cx="2266950" cy="1914819"/>
                </a:xfrm>
                <a:prstGeom prst="roundRect">
                  <a:avLst/>
                </a:prstGeom>
                <a:no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0" name="Rectangle: Rounded Corners 19">
                  <a:extLst>
                    <a:ext uri="{FF2B5EF4-FFF2-40B4-BE49-F238E27FC236}">
                      <a16:creationId xmlns:a16="http://schemas.microsoft.com/office/drawing/2014/main" id="{78D9A539-0E13-EB56-595D-EB5A42DB10AE}"/>
                    </a:ext>
                  </a:extLst>
                </p:cNvPr>
                <p:cNvSpPr/>
                <p:nvPr/>
              </p:nvSpPr>
              <p:spPr>
                <a:xfrm>
                  <a:off x="3519488" y="1765007"/>
                  <a:ext cx="800099" cy="1914819"/>
                </a:xfrm>
                <a:prstGeom prst="roundRect">
                  <a:avLst/>
                </a:prstGeom>
                <a:no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1" name="Rectangle: Rounded Corners 20">
                  <a:extLst>
                    <a:ext uri="{FF2B5EF4-FFF2-40B4-BE49-F238E27FC236}">
                      <a16:creationId xmlns:a16="http://schemas.microsoft.com/office/drawing/2014/main" id="{3D2A5314-9DF4-2993-5E90-32B5F96F2FCC}"/>
                    </a:ext>
                  </a:extLst>
                </p:cNvPr>
                <p:cNvSpPr/>
                <p:nvPr/>
              </p:nvSpPr>
              <p:spPr>
                <a:xfrm>
                  <a:off x="4381500" y="1765005"/>
                  <a:ext cx="1195388" cy="1914819"/>
                </a:xfrm>
                <a:prstGeom prst="roundRect">
                  <a:avLst/>
                </a:prstGeom>
                <a:no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15BCF4B2-48CF-7461-1951-8B52AE858D74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544922" y="1351421"/>
              <a:ext cx="4911844" cy="2763390"/>
              <a:chOff x="252774" y="4106481"/>
              <a:chExt cx="4149368" cy="2334423"/>
            </a:xfrm>
          </p:grpSpPr>
          <p:pic>
            <p:nvPicPr>
              <p:cNvPr id="7" name="Picture 6" descr="ggttgg scaling">
                <a:extLst>
                  <a:ext uri="{FF2B5EF4-FFF2-40B4-BE49-F238E27FC236}">
                    <a16:creationId xmlns:a16="http://schemas.microsoft.com/office/drawing/2014/main" id="{ED40E10E-4DFD-7C03-9820-8B8040F6B10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252774" y="4106481"/>
                <a:ext cx="4149368" cy="2334423"/>
              </a:xfrm>
              <a:prstGeom prst="rect">
                <a:avLst/>
              </a:prstGeom>
            </p:spPr>
          </p:pic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C5476635-A7B7-94AE-3AE7-AD5B89FE4C22}"/>
                  </a:ext>
                </a:extLst>
              </p:cNvPr>
              <p:cNvSpPr/>
              <p:nvPr/>
            </p:nvSpPr>
            <p:spPr>
              <a:xfrm>
                <a:off x="2894545" y="4270385"/>
                <a:ext cx="174210" cy="2028469"/>
              </a:xfrm>
              <a:prstGeom prst="rect">
                <a:avLst/>
              </a:prstGeom>
              <a:noFill/>
              <a:ln w="12700">
                <a:solidFill>
                  <a:srgbClr val="3366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C7B13431-191A-B100-9D84-B8708A72B714}"/>
                  </a:ext>
                </a:extLst>
              </p:cNvPr>
              <p:cNvSpPr txBox="1"/>
              <p:nvPr/>
            </p:nvSpPr>
            <p:spPr>
              <a:xfrm>
                <a:off x="973779" y="5652655"/>
                <a:ext cx="192380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dirty="0">
                    <a:solidFill>
                      <a:schemeClr val="bg2"/>
                    </a:solidFill>
                  </a:rPr>
                  <a:t>(gg_ttgg) 16k</a:t>
                </a:r>
              </a:p>
            </p:txBody>
          </p:sp>
        </p:grp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56563115-C675-62E1-29BA-63F0C34CECD4}"/>
                </a:ext>
              </a:extLst>
            </p:cNvPr>
            <p:cNvSpPr txBox="1"/>
            <p:nvPr/>
          </p:nvSpPr>
          <p:spPr>
            <a:xfrm>
              <a:off x="6723695" y="1058320"/>
              <a:ext cx="346408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i="1" dirty="0"/>
                <a:t>Fixed GPU-grid size (throughput plateau)</a:t>
              </a: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297EF5A1-9EDE-3B62-A922-340EBB6250AB}"/>
                </a:ext>
              </a:extLst>
            </p:cNvPr>
            <p:cNvSpPr txBox="1"/>
            <p:nvPr/>
          </p:nvSpPr>
          <p:spPr>
            <a:xfrm>
              <a:off x="1161664" y="1055381"/>
              <a:ext cx="346408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i="1" dirty="0"/>
                <a:t>Variable GPU-grid size (throughput scan)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9088755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Title 1">
            <a:extLst>
              <a:ext uri="{FF2B5EF4-FFF2-40B4-BE49-F238E27FC236}">
                <a16:creationId xmlns:a16="http://schemas.microsoft.com/office/drawing/2014/main" id="{9F2D68FA-D4E2-5395-0BA3-08A09B1031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63788" y="197493"/>
            <a:ext cx="8151003" cy="618295"/>
          </a:xfrm>
        </p:spPr>
        <p:txBody>
          <a:bodyPr/>
          <a:lstStyle/>
          <a:p>
            <a:r>
              <a:rPr lang="en-US" dirty="0"/>
              <a:t>MG5aMC: old and new architecture designs</a:t>
            </a:r>
          </a:p>
        </p:txBody>
      </p:sp>
      <p:sp>
        <p:nvSpPr>
          <p:cNvPr id="138" name="TextBox 137">
            <a:extLst>
              <a:ext uri="{FF2B5EF4-FFF2-40B4-BE49-F238E27FC236}">
                <a16:creationId xmlns:a16="http://schemas.microsoft.com/office/drawing/2014/main" id="{3B91C4AF-8ECD-D1A0-B5AF-77D67248709D}"/>
              </a:ext>
            </a:extLst>
          </p:cNvPr>
          <p:cNvSpPr txBox="1"/>
          <p:nvPr/>
        </p:nvSpPr>
        <p:spPr>
          <a:xfrm>
            <a:off x="2552522" y="2452695"/>
            <a:ext cx="209914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/>
              <a:t>1. STANDALONE</a:t>
            </a:r>
          </a:p>
          <a:p>
            <a:pPr algn="ctr"/>
            <a:r>
              <a:rPr lang="en-GB" b="1" dirty="0"/>
              <a:t>(TOY APPLICATIONS)</a:t>
            </a:r>
          </a:p>
          <a:p>
            <a:pPr algn="ctr"/>
            <a:r>
              <a:rPr lang="en-GB" b="1" dirty="0"/>
              <a:t>MULTI-EVENT API</a:t>
            </a:r>
            <a:endParaRPr lang="LID4096" b="1" dirty="0"/>
          </a:p>
        </p:txBody>
      </p:sp>
      <p:sp>
        <p:nvSpPr>
          <p:cNvPr id="140" name="TextBox 139">
            <a:extLst>
              <a:ext uri="{FF2B5EF4-FFF2-40B4-BE49-F238E27FC236}">
                <a16:creationId xmlns:a16="http://schemas.microsoft.com/office/drawing/2014/main" id="{CE5E0782-1D6D-E220-7F83-59F483066062}"/>
              </a:ext>
            </a:extLst>
          </p:cNvPr>
          <p:cNvSpPr txBox="1"/>
          <p:nvPr/>
        </p:nvSpPr>
        <p:spPr>
          <a:xfrm>
            <a:off x="7412209" y="2444792"/>
            <a:ext cx="209914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/>
              <a:t>2. NEW MADEVENT</a:t>
            </a:r>
          </a:p>
          <a:p>
            <a:pPr algn="ctr"/>
            <a:r>
              <a:rPr lang="en-GB" b="1" i="1" u="sng" dirty="0">
                <a:solidFill>
                  <a:srgbClr val="FF0000"/>
                </a:solidFill>
              </a:rPr>
              <a:t>(GOAL: LHC PROD)</a:t>
            </a:r>
          </a:p>
          <a:p>
            <a:pPr algn="ctr"/>
            <a:r>
              <a:rPr lang="en-GB" b="1" dirty="0"/>
              <a:t>MULTI-EVENT API</a:t>
            </a:r>
            <a:endParaRPr lang="LID4096" b="1" dirty="0"/>
          </a:p>
        </p:txBody>
      </p:sp>
      <p:sp>
        <p:nvSpPr>
          <p:cNvPr id="173" name="TextBox 172">
            <a:extLst>
              <a:ext uri="{FF2B5EF4-FFF2-40B4-BE49-F238E27FC236}">
                <a16:creationId xmlns:a16="http://schemas.microsoft.com/office/drawing/2014/main" id="{FDAEA18E-CC7A-52C9-7FE1-215069DE7375}"/>
              </a:ext>
            </a:extLst>
          </p:cNvPr>
          <p:cNvSpPr txBox="1"/>
          <p:nvPr/>
        </p:nvSpPr>
        <p:spPr>
          <a:xfrm>
            <a:off x="177209" y="197493"/>
            <a:ext cx="209914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/>
              <a:t>OLD MADEVENT</a:t>
            </a:r>
          </a:p>
          <a:p>
            <a:pPr algn="ctr"/>
            <a:r>
              <a:rPr lang="en-GB" b="1" i="1" u="sng" dirty="0">
                <a:solidFill>
                  <a:srgbClr val="FF0000"/>
                </a:solidFill>
              </a:rPr>
              <a:t>(NOW: LHC PROD)</a:t>
            </a:r>
          </a:p>
          <a:p>
            <a:pPr algn="ctr"/>
            <a:r>
              <a:rPr lang="en-GB" b="1" dirty="0"/>
              <a:t>SINGLE-EVENT API</a:t>
            </a:r>
            <a:endParaRPr lang="LID4096" b="1" dirty="0"/>
          </a:p>
        </p:txBody>
      </p:sp>
      <p:pic>
        <p:nvPicPr>
          <p:cNvPr id="248" name="Picture 247">
            <a:extLst>
              <a:ext uri="{FF2B5EF4-FFF2-40B4-BE49-F238E27FC236}">
                <a16:creationId xmlns:a16="http://schemas.microsoft.com/office/drawing/2014/main" id="{DCBE2AC5-335A-70E4-B92E-7E715D9E2D2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2873" y="991063"/>
            <a:ext cx="1767682" cy="2716280"/>
          </a:xfrm>
          <a:prstGeom prst="rect">
            <a:avLst/>
          </a:prstGeom>
        </p:spPr>
      </p:pic>
      <p:sp>
        <p:nvSpPr>
          <p:cNvPr id="264" name="TextBox 263">
            <a:extLst>
              <a:ext uri="{FF2B5EF4-FFF2-40B4-BE49-F238E27FC236}">
                <a16:creationId xmlns:a16="http://schemas.microsoft.com/office/drawing/2014/main" id="{05FEEC6F-E491-FF8F-9C1A-F655CD1C60FB}"/>
              </a:ext>
            </a:extLst>
          </p:cNvPr>
          <p:cNvSpPr txBox="1"/>
          <p:nvPr/>
        </p:nvSpPr>
        <p:spPr>
          <a:xfrm>
            <a:off x="2060838" y="1337008"/>
            <a:ext cx="297828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dirty="0">
                <a:solidFill>
                  <a:schemeClr val="bg2"/>
                </a:solidFill>
              </a:rPr>
              <a:t>First we developed </a:t>
            </a:r>
          </a:p>
          <a:p>
            <a:pPr algn="ctr"/>
            <a:r>
              <a:rPr lang="en-US" sz="1800" dirty="0">
                <a:solidFill>
                  <a:schemeClr val="bg2"/>
                </a:solidFill>
              </a:rPr>
              <a:t>the new ME engines </a:t>
            </a:r>
          </a:p>
          <a:p>
            <a:pPr algn="ctr"/>
            <a:r>
              <a:rPr lang="en-US" sz="1800" dirty="0">
                <a:solidFill>
                  <a:schemeClr val="bg2"/>
                </a:solidFill>
              </a:rPr>
              <a:t>in standalone applications</a:t>
            </a:r>
          </a:p>
        </p:txBody>
      </p:sp>
      <p:cxnSp>
        <p:nvCxnSpPr>
          <p:cNvPr id="253" name="Straight Arrow Connector 252">
            <a:extLst>
              <a:ext uri="{FF2B5EF4-FFF2-40B4-BE49-F238E27FC236}">
                <a16:creationId xmlns:a16="http://schemas.microsoft.com/office/drawing/2014/main" id="{604D6083-3FD8-9335-A169-2263C2D9D329}"/>
              </a:ext>
            </a:extLst>
          </p:cNvPr>
          <p:cNvCxnSpPr>
            <a:cxnSpLocks/>
            <a:stCxn id="173" idx="3"/>
            <a:endCxn id="264" idx="0"/>
          </p:cNvCxnSpPr>
          <p:nvPr/>
        </p:nvCxnSpPr>
        <p:spPr>
          <a:xfrm>
            <a:off x="2276354" y="566825"/>
            <a:ext cx="1273625" cy="770183"/>
          </a:xfrm>
          <a:prstGeom prst="straightConnector1">
            <a:avLst/>
          </a:prstGeom>
          <a:ln w="12700">
            <a:solidFill>
              <a:schemeClr val="bg2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6" name="Straight Arrow Connector 255">
            <a:extLst>
              <a:ext uri="{FF2B5EF4-FFF2-40B4-BE49-F238E27FC236}">
                <a16:creationId xmlns:a16="http://schemas.microsoft.com/office/drawing/2014/main" id="{27AFE080-724A-5C6E-18B7-D157C17F3ACC}"/>
              </a:ext>
            </a:extLst>
          </p:cNvPr>
          <p:cNvCxnSpPr>
            <a:cxnSpLocks/>
            <a:stCxn id="173" idx="3"/>
          </p:cNvCxnSpPr>
          <p:nvPr/>
        </p:nvCxnSpPr>
        <p:spPr>
          <a:xfrm>
            <a:off x="2276354" y="566825"/>
            <a:ext cx="6185427" cy="521343"/>
          </a:xfrm>
          <a:prstGeom prst="straightConnector1">
            <a:avLst/>
          </a:prstGeom>
          <a:ln w="12700">
            <a:solidFill>
              <a:schemeClr val="bg2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1" name="Group 70">
            <a:extLst>
              <a:ext uri="{FF2B5EF4-FFF2-40B4-BE49-F238E27FC236}">
                <a16:creationId xmlns:a16="http://schemas.microsoft.com/office/drawing/2014/main" id="{F615341A-2495-ED41-9F8E-36A03E007403}"/>
              </a:ext>
            </a:extLst>
          </p:cNvPr>
          <p:cNvGrpSpPr/>
          <p:nvPr/>
        </p:nvGrpSpPr>
        <p:grpSpPr>
          <a:xfrm>
            <a:off x="10526887" y="3344890"/>
            <a:ext cx="1698981" cy="2730029"/>
            <a:chOff x="10526887" y="3567316"/>
            <a:chExt cx="1698981" cy="2730029"/>
          </a:xfrm>
        </p:grpSpPr>
        <p:sp>
          <p:nvSpPr>
            <p:cNvPr id="68" name="TextBox 67">
              <a:extLst>
                <a:ext uri="{FF2B5EF4-FFF2-40B4-BE49-F238E27FC236}">
                  <a16:creationId xmlns:a16="http://schemas.microsoft.com/office/drawing/2014/main" id="{846B9CBC-EB43-965B-74D7-DF70DC80445E}"/>
                </a:ext>
              </a:extLst>
            </p:cNvPr>
            <p:cNvSpPr txBox="1"/>
            <p:nvPr/>
          </p:nvSpPr>
          <p:spPr>
            <a:xfrm>
              <a:off x="10586449" y="3680743"/>
              <a:ext cx="1639419" cy="24622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i="1" dirty="0">
                  <a:solidFill>
                    <a:srgbClr val="CC00CC"/>
                  </a:solidFill>
                </a:rPr>
                <a:t>(Amdahl...)</a:t>
              </a:r>
            </a:p>
            <a:p>
              <a:pPr algn="ctr"/>
              <a:endParaRPr lang="en-US" b="1" i="1" dirty="0">
                <a:solidFill>
                  <a:srgbClr val="CC00CC"/>
                </a:solidFill>
              </a:endParaRPr>
            </a:p>
            <a:p>
              <a:pPr algn="ctr"/>
              <a:r>
                <a:rPr lang="en-US" b="1" i="1" dirty="0">
                  <a:solidFill>
                    <a:srgbClr val="CC00CC"/>
                  </a:solidFill>
                </a:rPr>
                <a:t>SCALAR:</a:t>
              </a:r>
            </a:p>
            <a:p>
              <a:pPr algn="ctr"/>
              <a:r>
                <a:rPr lang="en-US" b="1" i="1" dirty="0">
                  <a:solidFill>
                    <a:srgbClr val="CC00CC"/>
                  </a:solidFill>
                </a:rPr>
                <a:t>NEW BOTTLENECK?</a:t>
              </a:r>
            </a:p>
            <a:p>
              <a:pPr algn="ctr"/>
              <a:endParaRPr lang="en-US" b="1" i="1" dirty="0">
                <a:solidFill>
                  <a:srgbClr val="CC00CC"/>
                </a:solidFill>
              </a:endParaRPr>
            </a:p>
            <a:p>
              <a:pPr algn="ctr"/>
              <a:endParaRPr lang="en-US" b="1" i="1" dirty="0">
                <a:solidFill>
                  <a:srgbClr val="CC00CC"/>
                </a:solidFill>
              </a:endParaRPr>
            </a:p>
            <a:p>
              <a:pPr algn="ctr"/>
              <a:endParaRPr lang="en-US" b="1" i="1" dirty="0">
                <a:solidFill>
                  <a:srgbClr val="CC00CC"/>
                </a:solidFill>
              </a:endParaRPr>
            </a:p>
            <a:p>
              <a:pPr algn="ctr"/>
              <a:endParaRPr lang="en-US" b="1" i="1" dirty="0">
                <a:solidFill>
                  <a:srgbClr val="CC00CC"/>
                </a:solidFill>
              </a:endParaRPr>
            </a:p>
            <a:p>
              <a:pPr algn="ctr"/>
              <a:r>
                <a:rPr lang="en-US" b="1" i="1" dirty="0">
                  <a:solidFill>
                    <a:srgbClr val="CC00CC"/>
                  </a:solidFill>
                </a:rPr>
                <a:t>PARALLEL:</a:t>
              </a:r>
            </a:p>
            <a:p>
              <a:pPr algn="ctr"/>
              <a:r>
                <a:rPr lang="en-US" b="1" i="1" dirty="0">
                  <a:solidFill>
                    <a:srgbClr val="CC00CC"/>
                  </a:solidFill>
                </a:rPr>
                <a:t>MUCH FASTER!</a:t>
              </a:r>
            </a:p>
          </p:txBody>
        </p:sp>
        <p:sp>
          <p:nvSpPr>
            <p:cNvPr id="69" name="Right Brace 68">
              <a:extLst>
                <a:ext uri="{FF2B5EF4-FFF2-40B4-BE49-F238E27FC236}">
                  <a16:creationId xmlns:a16="http://schemas.microsoft.com/office/drawing/2014/main" id="{288BBC0E-E516-9591-3E75-194E6EE7D91E}"/>
                </a:ext>
              </a:extLst>
            </p:cNvPr>
            <p:cNvSpPr/>
            <p:nvPr/>
          </p:nvSpPr>
          <p:spPr>
            <a:xfrm>
              <a:off x="10532533" y="3567316"/>
              <a:ext cx="225777" cy="1656000"/>
            </a:xfrm>
            <a:prstGeom prst="rightBrace">
              <a:avLst/>
            </a:prstGeom>
            <a:ln w="1905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Right Brace 69">
              <a:extLst>
                <a:ext uri="{FF2B5EF4-FFF2-40B4-BE49-F238E27FC236}">
                  <a16:creationId xmlns:a16="http://schemas.microsoft.com/office/drawing/2014/main" id="{17D21B5A-6F3C-8A2A-A28C-DC7FB2115A39}"/>
                </a:ext>
              </a:extLst>
            </p:cNvPr>
            <p:cNvSpPr/>
            <p:nvPr/>
          </p:nvSpPr>
          <p:spPr>
            <a:xfrm>
              <a:off x="10526887" y="5433345"/>
              <a:ext cx="225777" cy="864000"/>
            </a:xfrm>
            <a:prstGeom prst="rightBrace">
              <a:avLst/>
            </a:prstGeom>
            <a:ln w="1905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3" name="TextBox 72">
            <a:extLst>
              <a:ext uri="{FF2B5EF4-FFF2-40B4-BE49-F238E27FC236}">
                <a16:creationId xmlns:a16="http://schemas.microsoft.com/office/drawing/2014/main" id="{76BE41E4-5EA6-A50F-BB36-C687BD4528F6}"/>
              </a:ext>
            </a:extLst>
          </p:cNvPr>
          <p:cNvSpPr txBox="1"/>
          <p:nvPr/>
        </p:nvSpPr>
        <p:spPr>
          <a:xfrm>
            <a:off x="45787" y="3842680"/>
            <a:ext cx="184657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i="1" dirty="0">
                <a:solidFill>
                  <a:srgbClr val="CC00CC"/>
                </a:solidFill>
              </a:rPr>
              <a:t>MATRIX ELEMENT: CPU BOTTLENECK IN OLD MADEVENT</a:t>
            </a:r>
          </a:p>
        </p:txBody>
      </p:sp>
      <p:grpSp>
        <p:nvGrpSpPr>
          <p:cNvPr id="75" name="Group 74">
            <a:extLst>
              <a:ext uri="{FF2B5EF4-FFF2-40B4-BE49-F238E27FC236}">
                <a16:creationId xmlns:a16="http://schemas.microsoft.com/office/drawing/2014/main" id="{362AE350-678E-DA77-8225-99B940DD3565}"/>
              </a:ext>
            </a:extLst>
          </p:cNvPr>
          <p:cNvGrpSpPr/>
          <p:nvPr/>
        </p:nvGrpSpPr>
        <p:grpSpPr>
          <a:xfrm>
            <a:off x="2645189" y="3259479"/>
            <a:ext cx="1976631" cy="3168061"/>
            <a:chOff x="742244" y="1344172"/>
            <a:chExt cx="1976631" cy="3168061"/>
          </a:xfrm>
        </p:grpSpPr>
        <p:sp>
          <p:nvSpPr>
            <p:cNvPr id="76" name="Rectangle 75">
              <a:extLst>
                <a:ext uri="{FF2B5EF4-FFF2-40B4-BE49-F238E27FC236}">
                  <a16:creationId xmlns:a16="http://schemas.microsoft.com/office/drawing/2014/main" id="{CE957C50-4DA7-0302-B94C-0F838812A2BE}"/>
                </a:ext>
              </a:extLst>
            </p:cNvPr>
            <p:cNvSpPr/>
            <p:nvPr/>
          </p:nvSpPr>
          <p:spPr>
            <a:xfrm>
              <a:off x="742244" y="1344172"/>
              <a:ext cx="1976631" cy="3168061"/>
            </a:xfrm>
            <a:prstGeom prst="rect">
              <a:avLst/>
            </a:prstGeom>
            <a:solidFill>
              <a:schemeClr val="tx2">
                <a:lumMod val="65000"/>
              </a:schemeClr>
            </a:solidFill>
            <a:ln w="28575">
              <a:solidFill>
                <a:srgbClr val="00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7" name="TextBox 76">
              <a:extLst>
                <a:ext uri="{FF2B5EF4-FFF2-40B4-BE49-F238E27FC236}">
                  <a16:creationId xmlns:a16="http://schemas.microsoft.com/office/drawing/2014/main" id="{723E8345-65D7-DFF3-972F-1046234CF5A4}"/>
                </a:ext>
              </a:extLst>
            </p:cNvPr>
            <p:cNvSpPr txBox="1"/>
            <p:nvPr/>
          </p:nvSpPr>
          <p:spPr>
            <a:xfrm>
              <a:off x="853505" y="4187601"/>
              <a:ext cx="1789002" cy="257369"/>
            </a:xfrm>
            <a:prstGeom prst="rect">
              <a:avLst/>
            </a:prstGeom>
            <a:solidFill>
              <a:srgbClr val="CCECFF"/>
            </a:solidFill>
            <a:ln>
              <a:noFill/>
            </a:ln>
          </p:spPr>
          <p:txBody>
            <a:bodyPr wrap="square" tIns="36000" bIns="36000" rtlCol="0">
              <a:spAutoFit/>
            </a:bodyPr>
            <a:lstStyle/>
            <a:p>
              <a:pPr algn="ctr"/>
              <a:r>
                <a:rPr lang="en-US" sz="1200" b="1" dirty="0">
                  <a:solidFill>
                    <a:srgbClr val="1E35FF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MATRIX ELEMENTS</a:t>
              </a:r>
            </a:p>
          </p:txBody>
        </p:sp>
        <p:sp>
          <p:nvSpPr>
            <p:cNvPr id="78" name="TextBox 77">
              <a:extLst>
                <a:ext uri="{FF2B5EF4-FFF2-40B4-BE49-F238E27FC236}">
                  <a16:creationId xmlns:a16="http://schemas.microsoft.com/office/drawing/2014/main" id="{CA21B780-E869-0D59-E0A3-D71B3F0A81E6}"/>
                </a:ext>
              </a:extLst>
            </p:cNvPr>
            <p:cNvSpPr txBox="1"/>
            <p:nvPr/>
          </p:nvSpPr>
          <p:spPr>
            <a:xfrm>
              <a:off x="847847" y="1442952"/>
              <a:ext cx="1789002" cy="721700"/>
            </a:xfrm>
            <a:prstGeom prst="rect">
              <a:avLst/>
            </a:prstGeom>
            <a:solidFill>
              <a:srgbClr val="00FF00"/>
            </a:solidFill>
            <a:ln>
              <a:noFill/>
            </a:ln>
          </p:spPr>
          <p:txBody>
            <a:bodyPr wrap="square" tIns="144000" bIns="144000" rtlCol="0">
              <a:spAutoFit/>
            </a:bodyPr>
            <a:lstStyle/>
            <a:p>
              <a:pPr algn="ctr"/>
              <a:r>
                <a:rPr lang="en-US" sz="1200" b="1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CUDA/C++ or PFs:</a:t>
              </a:r>
            </a:p>
            <a:p>
              <a:pPr algn="ctr"/>
              <a:r>
                <a:rPr lang="en-US" sz="1600" b="1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cuRAND</a:t>
              </a:r>
            </a:p>
          </p:txBody>
        </p:sp>
        <p:sp>
          <p:nvSpPr>
            <p:cNvPr id="79" name="TextBox 78">
              <a:extLst>
                <a:ext uri="{FF2B5EF4-FFF2-40B4-BE49-F238E27FC236}">
                  <a16:creationId xmlns:a16="http://schemas.microsoft.com/office/drawing/2014/main" id="{58D61FB1-73B4-5044-E595-2AF5BD30E47C}"/>
                </a:ext>
              </a:extLst>
            </p:cNvPr>
            <p:cNvSpPr txBox="1"/>
            <p:nvPr/>
          </p:nvSpPr>
          <p:spPr>
            <a:xfrm>
              <a:off x="847846" y="2284871"/>
              <a:ext cx="1789002" cy="721700"/>
            </a:xfrm>
            <a:prstGeom prst="rect">
              <a:avLst/>
            </a:prstGeom>
            <a:solidFill>
              <a:srgbClr val="00FF00"/>
            </a:solidFill>
            <a:ln>
              <a:noFill/>
            </a:ln>
          </p:spPr>
          <p:txBody>
            <a:bodyPr wrap="square" tIns="144000" bIns="144000" rtlCol="0">
              <a:spAutoFit/>
            </a:bodyPr>
            <a:lstStyle/>
            <a:p>
              <a:pPr algn="ctr"/>
              <a:r>
                <a:rPr lang="en-US" sz="1200" b="1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CUDA/C++ or PFs:</a:t>
              </a:r>
            </a:p>
            <a:p>
              <a:pPr algn="ctr"/>
              <a:r>
                <a:rPr lang="en-US" sz="1600" b="1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RAMBO</a:t>
              </a:r>
              <a:endParaRPr lang="en-US" sz="12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80" name="TextBox 79">
              <a:extLst>
                <a:ext uri="{FF2B5EF4-FFF2-40B4-BE49-F238E27FC236}">
                  <a16:creationId xmlns:a16="http://schemas.microsoft.com/office/drawing/2014/main" id="{36EBCE48-FAE1-DA7B-0AB6-571ABBD6C051}"/>
                </a:ext>
              </a:extLst>
            </p:cNvPr>
            <p:cNvSpPr txBox="1"/>
            <p:nvPr/>
          </p:nvSpPr>
          <p:spPr>
            <a:xfrm>
              <a:off x="847847" y="3398637"/>
              <a:ext cx="1789001" cy="721700"/>
            </a:xfrm>
            <a:prstGeom prst="rect">
              <a:avLst/>
            </a:prstGeom>
            <a:solidFill>
              <a:srgbClr val="00FF00"/>
            </a:solidFill>
            <a:ln w="76200">
              <a:solidFill>
                <a:srgbClr val="FF00FF"/>
              </a:solidFill>
            </a:ln>
          </p:spPr>
          <p:txBody>
            <a:bodyPr wrap="square" lIns="36000" tIns="144000" rIns="36000" bIns="144000" rtlCol="0">
              <a:spAutoFit/>
            </a:bodyPr>
            <a:lstStyle/>
            <a:p>
              <a:pPr algn="ctr"/>
              <a:r>
                <a:rPr lang="en-US" sz="1200" b="1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CUDA/C++ or PFs:</a:t>
              </a:r>
            </a:p>
            <a:p>
              <a:pPr algn="ctr"/>
              <a:r>
                <a:rPr lang="en-US" sz="1600" b="1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MEKERNELS</a:t>
              </a:r>
              <a:endParaRPr lang="en-US" sz="12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  <p:grpSp>
          <p:nvGrpSpPr>
            <p:cNvPr id="81" name="Group 80">
              <a:extLst>
                <a:ext uri="{FF2B5EF4-FFF2-40B4-BE49-F238E27FC236}">
                  <a16:creationId xmlns:a16="http://schemas.microsoft.com/office/drawing/2014/main" id="{FB9DD552-E1C6-9B8B-6C38-2AEBEDB98137}"/>
                </a:ext>
              </a:extLst>
            </p:cNvPr>
            <p:cNvGrpSpPr/>
            <p:nvPr/>
          </p:nvGrpSpPr>
          <p:grpSpPr>
            <a:xfrm>
              <a:off x="1463388" y="2088528"/>
              <a:ext cx="557918" cy="295194"/>
              <a:chOff x="5622360" y="1836969"/>
              <a:chExt cx="594299" cy="300999"/>
            </a:xfrm>
            <a:solidFill>
              <a:srgbClr val="000000"/>
            </a:solidFill>
          </p:grpSpPr>
          <p:grpSp>
            <p:nvGrpSpPr>
              <p:cNvPr id="110" name="Group 109">
                <a:extLst>
                  <a:ext uri="{FF2B5EF4-FFF2-40B4-BE49-F238E27FC236}">
                    <a16:creationId xmlns:a16="http://schemas.microsoft.com/office/drawing/2014/main" id="{DAE93279-C697-EFA6-1D9B-75F9D2423994}"/>
                  </a:ext>
                </a:extLst>
              </p:cNvPr>
              <p:cNvGrpSpPr/>
              <p:nvPr/>
            </p:nvGrpSpPr>
            <p:grpSpPr>
              <a:xfrm>
                <a:off x="5706998" y="1907186"/>
                <a:ext cx="416905" cy="230782"/>
                <a:chOff x="5706998" y="1602371"/>
                <a:chExt cx="416905" cy="230782"/>
              </a:xfrm>
              <a:grpFill/>
            </p:grpSpPr>
            <p:cxnSp>
              <p:nvCxnSpPr>
                <p:cNvPr id="119" name="Straight Arrow Connector 118">
                  <a:extLst>
                    <a:ext uri="{FF2B5EF4-FFF2-40B4-BE49-F238E27FC236}">
                      <a16:creationId xmlns:a16="http://schemas.microsoft.com/office/drawing/2014/main" id="{8F52F4F7-A8EE-CA0B-673A-06D352439225}"/>
                    </a:ext>
                  </a:extLst>
                </p:cNvPr>
                <p:cNvCxnSpPr/>
                <p:nvPr/>
              </p:nvCxnSpPr>
              <p:spPr>
                <a:xfrm flipH="1">
                  <a:off x="5706998" y="1602372"/>
                  <a:ext cx="1" cy="230781"/>
                </a:xfrm>
                <a:prstGeom prst="straightConnector1">
                  <a:avLst/>
                </a:prstGeom>
                <a:grpFill/>
                <a:ln w="28575">
                  <a:solidFill>
                    <a:srgbClr val="00000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0" name="Straight Arrow Connector 119">
                  <a:extLst>
                    <a:ext uri="{FF2B5EF4-FFF2-40B4-BE49-F238E27FC236}">
                      <a16:creationId xmlns:a16="http://schemas.microsoft.com/office/drawing/2014/main" id="{7F04FFCB-9E92-5782-579C-10AD6F07A15D}"/>
                    </a:ext>
                  </a:extLst>
                </p:cNvPr>
                <p:cNvCxnSpPr/>
                <p:nvPr/>
              </p:nvCxnSpPr>
              <p:spPr>
                <a:xfrm flipH="1">
                  <a:off x="5763660" y="1602371"/>
                  <a:ext cx="1" cy="230781"/>
                </a:xfrm>
                <a:prstGeom prst="straightConnector1">
                  <a:avLst/>
                </a:prstGeom>
                <a:grpFill/>
                <a:ln w="28575">
                  <a:solidFill>
                    <a:srgbClr val="00000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1" name="Straight Arrow Connector 120">
                  <a:extLst>
                    <a:ext uri="{FF2B5EF4-FFF2-40B4-BE49-F238E27FC236}">
                      <a16:creationId xmlns:a16="http://schemas.microsoft.com/office/drawing/2014/main" id="{9B22BD51-C49D-45DC-9725-110980CF8ADF}"/>
                    </a:ext>
                  </a:extLst>
                </p:cNvPr>
                <p:cNvCxnSpPr/>
                <p:nvPr/>
              </p:nvCxnSpPr>
              <p:spPr>
                <a:xfrm flipH="1">
                  <a:off x="5826344" y="1602371"/>
                  <a:ext cx="1" cy="230781"/>
                </a:xfrm>
                <a:prstGeom prst="straightConnector1">
                  <a:avLst/>
                </a:prstGeom>
                <a:grpFill/>
                <a:ln w="28575">
                  <a:solidFill>
                    <a:srgbClr val="00000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2" name="Straight Arrow Connector 121">
                  <a:extLst>
                    <a:ext uri="{FF2B5EF4-FFF2-40B4-BE49-F238E27FC236}">
                      <a16:creationId xmlns:a16="http://schemas.microsoft.com/office/drawing/2014/main" id="{58B667E0-60B2-84BB-3EB3-B3442EE9FE5A}"/>
                    </a:ext>
                  </a:extLst>
                </p:cNvPr>
                <p:cNvCxnSpPr/>
                <p:nvPr/>
              </p:nvCxnSpPr>
              <p:spPr>
                <a:xfrm flipH="1">
                  <a:off x="5887491" y="1602371"/>
                  <a:ext cx="1" cy="230781"/>
                </a:xfrm>
                <a:prstGeom prst="straightConnector1">
                  <a:avLst/>
                </a:prstGeom>
                <a:grpFill/>
                <a:ln w="28575">
                  <a:solidFill>
                    <a:srgbClr val="00000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3" name="Straight Arrow Connector 122">
                  <a:extLst>
                    <a:ext uri="{FF2B5EF4-FFF2-40B4-BE49-F238E27FC236}">
                      <a16:creationId xmlns:a16="http://schemas.microsoft.com/office/drawing/2014/main" id="{0005C993-F943-0416-5548-695E6B663ACC}"/>
                    </a:ext>
                  </a:extLst>
                </p:cNvPr>
                <p:cNvCxnSpPr/>
                <p:nvPr/>
              </p:nvCxnSpPr>
              <p:spPr>
                <a:xfrm flipH="1">
                  <a:off x="5943409" y="1602372"/>
                  <a:ext cx="1" cy="230781"/>
                </a:xfrm>
                <a:prstGeom prst="straightConnector1">
                  <a:avLst/>
                </a:prstGeom>
                <a:grpFill/>
                <a:ln w="28575">
                  <a:solidFill>
                    <a:srgbClr val="00000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4" name="Straight Arrow Connector 123">
                  <a:extLst>
                    <a:ext uri="{FF2B5EF4-FFF2-40B4-BE49-F238E27FC236}">
                      <a16:creationId xmlns:a16="http://schemas.microsoft.com/office/drawing/2014/main" id="{D79F0FCF-6259-B6DC-CBCF-C3C99FE6811E}"/>
                    </a:ext>
                  </a:extLst>
                </p:cNvPr>
                <p:cNvCxnSpPr/>
                <p:nvPr/>
              </p:nvCxnSpPr>
              <p:spPr>
                <a:xfrm flipH="1">
                  <a:off x="6000071" y="1602371"/>
                  <a:ext cx="1" cy="230781"/>
                </a:xfrm>
                <a:prstGeom prst="straightConnector1">
                  <a:avLst/>
                </a:prstGeom>
                <a:grpFill/>
                <a:ln w="28575">
                  <a:solidFill>
                    <a:srgbClr val="00000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5" name="Straight Arrow Connector 124">
                  <a:extLst>
                    <a:ext uri="{FF2B5EF4-FFF2-40B4-BE49-F238E27FC236}">
                      <a16:creationId xmlns:a16="http://schemas.microsoft.com/office/drawing/2014/main" id="{72954822-FC83-6999-B2F5-0BF451B2AA87}"/>
                    </a:ext>
                  </a:extLst>
                </p:cNvPr>
                <p:cNvCxnSpPr/>
                <p:nvPr/>
              </p:nvCxnSpPr>
              <p:spPr>
                <a:xfrm flipH="1">
                  <a:off x="6062755" y="1602371"/>
                  <a:ext cx="1" cy="230781"/>
                </a:xfrm>
                <a:prstGeom prst="straightConnector1">
                  <a:avLst/>
                </a:prstGeom>
                <a:grpFill/>
                <a:ln w="28575">
                  <a:solidFill>
                    <a:srgbClr val="00000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6" name="Straight Arrow Connector 125">
                  <a:extLst>
                    <a:ext uri="{FF2B5EF4-FFF2-40B4-BE49-F238E27FC236}">
                      <a16:creationId xmlns:a16="http://schemas.microsoft.com/office/drawing/2014/main" id="{1168EA40-139E-86EA-357A-018C85026E58}"/>
                    </a:ext>
                  </a:extLst>
                </p:cNvPr>
                <p:cNvCxnSpPr/>
                <p:nvPr/>
              </p:nvCxnSpPr>
              <p:spPr>
                <a:xfrm flipH="1">
                  <a:off x="6123902" y="1602371"/>
                  <a:ext cx="1" cy="230781"/>
                </a:xfrm>
                <a:prstGeom prst="straightConnector1">
                  <a:avLst/>
                </a:prstGeom>
                <a:grpFill/>
                <a:ln w="28575">
                  <a:solidFill>
                    <a:srgbClr val="00000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11" name="Oval 110">
                <a:extLst>
                  <a:ext uri="{FF2B5EF4-FFF2-40B4-BE49-F238E27FC236}">
                    <a16:creationId xmlns:a16="http://schemas.microsoft.com/office/drawing/2014/main" id="{3E210A35-4B41-16FB-7AD6-AEB78DB4A0FB}"/>
                  </a:ext>
                </a:extLst>
              </p:cNvPr>
              <p:cNvSpPr/>
              <p:nvPr/>
            </p:nvSpPr>
            <p:spPr>
              <a:xfrm>
                <a:off x="5935838" y="1836973"/>
                <a:ext cx="45715" cy="45715"/>
              </a:xfrm>
              <a:prstGeom prst="ellipse">
                <a:avLst/>
              </a:prstGeom>
              <a:grpFill/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2" name="Oval 111">
                <a:extLst>
                  <a:ext uri="{FF2B5EF4-FFF2-40B4-BE49-F238E27FC236}">
                    <a16:creationId xmlns:a16="http://schemas.microsoft.com/office/drawing/2014/main" id="{091596E3-C025-D13A-4483-08C91FBD24BC}"/>
                  </a:ext>
                </a:extLst>
              </p:cNvPr>
              <p:cNvSpPr/>
              <p:nvPr/>
            </p:nvSpPr>
            <p:spPr>
              <a:xfrm>
                <a:off x="6014201" y="1836969"/>
                <a:ext cx="45715" cy="45715"/>
              </a:xfrm>
              <a:prstGeom prst="ellipse">
                <a:avLst/>
              </a:prstGeom>
              <a:grpFill/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3" name="Oval 112">
                <a:extLst>
                  <a:ext uri="{FF2B5EF4-FFF2-40B4-BE49-F238E27FC236}">
                    <a16:creationId xmlns:a16="http://schemas.microsoft.com/office/drawing/2014/main" id="{65DB03A1-981E-DF38-5EC6-028EBE4EEF1D}"/>
                  </a:ext>
                </a:extLst>
              </p:cNvPr>
              <p:cNvSpPr/>
              <p:nvPr/>
            </p:nvSpPr>
            <p:spPr>
              <a:xfrm>
                <a:off x="6092574" y="1836970"/>
                <a:ext cx="45715" cy="45715"/>
              </a:xfrm>
              <a:prstGeom prst="ellipse">
                <a:avLst/>
              </a:prstGeom>
              <a:grpFill/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4" name="Oval 113">
                <a:extLst>
                  <a:ext uri="{FF2B5EF4-FFF2-40B4-BE49-F238E27FC236}">
                    <a16:creationId xmlns:a16="http://schemas.microsoft.com/office/drawing/2014/main" id="{FA7AE547-EA9A-0D2C-B11D-D47E250F1BFD}"/>
                  </a:ext>
                </a:extLst>
              </p:cNvPr>
              <p:cNvSpPr/>
              <p:nvPr/>
            </p:nvSpPr>
            <p:spPr>
              <a:xfrm>
                <a:off x="6170944" y="1836969"/>
                <a:ext cx="45715" cy="45715"/>
              </a:xfrm>
              <a:prstGeom prst="ellipse">
                <a:avLst/>
              </a:prstGeom>
              <a:grpFill/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5" name="Oval 114">
                <a:extLst>
                  <a:ext uri="{FF2B5EF4-FFF2-40B4-BE49-F238E27FC236}">
                    <a16:creationId xmlns:a16="http://schemas.microsoft.com/office/drawing/2014/main" id="{47BA8A7B-8F66-9451-D1C0-2CB8CDD7F50F}"/>
                  </a:ext>
                </a:extLst>
              </p:cNvPr>
              <p:cNvSpPr/>
              <p:nvPr/>
            </p:nvSpPr>
            <p:spPr>
              <a:xfrm>
                <a:off x="5622360" y="1836973"/>
                <a:ext cx="45715" cy="45715"/>
              </a:xfrm>
              <a:prstGeom prst="ellipse">
                <a:avLst/>
              </a:prstGeom>
              <a:grpFill/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6" name="Oval 115">
                <a:extLst>
                  <a:ext uri="{FF2B5EF4-FFF2-40B4-BE49-F238E27FC236}">
                    <a16:creationId xmlns:a16="http://schemas.microsoft.com/office/drawing/2014/main" id="{960596EB-C07E-5D02-7281-41EF8155E0EF}"/>
                  </a:ext>
                </a:extLst>
              </p:cNvPr>
              <p:cNvSpPr/>
              <p:nvPr/>
            </p:nvSpPr>
            <p:spPr>
              <a:xfrm>
                <a:off x="5700723" y="1836969"/>
                <a:ext cx="45715" cy="45715"/>
              </a:xfrm>
              <a:prstGeom prst="ellipse">
                <a:avLst/>
              </a:prstGeom>
              <a:grpFill/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7" name="Oval 116">
                <a:extLst>
                  <a:ext uri="{FF2B5EF4-FFF2-40B4-BE49-F238E27FC236}">
                    <a16:creationId xmlns:a16="http://schemas.microsoft.com/office/drawing/2014/main" id="{D3AFE2C0-067E-439E-E30D-C42B0051DC80}"/>
                  </a:ext>
                </a:extLst>
              </p:cNvPr>
              <p:cNvSpPr/>
              <p:nvPr/>
            </p:nvSpPr>
            <p:spPr>
              <a:xfrm>
                <a:off x="5779096" y="1836970"/>
                <a:ext cx="45715" cy="45715"/>
              </a:xfrm>
              <a:prstGeom prst="ellipse">
                <a:avLst/>
              </a:prstGeom>
              <a:grpFill/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8" name="Oval 117">
                <a:extLst>
                  <a:ext uri="{FF2B5EF4-FFF2-40B4-BE49-F238E27FC236}">
                    <a16:creationId xmlns:a16="http://schemas.microsoft.com/office/drawing/2014/main" id="{CFD1C17D-89D4-9E29-4EC8-85AD4C4DA28D}"/>
                  </a:ext>
                </a:extLst>
              </p:cNvPr>
              <p:cNvSpPr/>
              <p:nvPr/>
            </p:nvSpPr>
            <p:spPr>
              <a:xfrm>
                <a:off x="5857466" y="1836969"/>
                <a:ext cx="45715" cy="45715"/>
              </a:xfrm>
              <a:prstGeom prst="ellipse">
                <a:avLst/>
              </a:prstGeom>
              <a:grpFill/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82" name="Group 81">
              <a:extLst>
                <a:ext uri="{FF2B5EF4-FFF2-40B4-BE49-F238E27FC236}">
                  <a16:creationId xmlns:a16="http://schemas.microsoft.com/office/drawing/2014/main" id="{447D3D31-E960-5CA1-E315-E01401A0BE6E}"/>
                </a:ext>
              </a:extLst>
            </p:cNvPr>
            <p:cNvGrpSpPr/>
            <p:nvPr/>
          </p:nvGrpSpPr>
          <p:grpSpPr>
            <a:xfrm>
              <a:off x="1530723" y="4025344"/>
              <a:ext cx="391384" cy="226331"/>
              <a:chOff x="3362498" y="3679432"/>
              <a:chExt cx="391384" cy="226331"/>
            </a:xfrm>
          </p:grpSpPr>
          <p:cxnSp>
            <p:nvCxnSpPr>
              <p:cNvPr id="102" name="Straight Arrow Connector 101">
                <a:extLst>
                  <a:ext uri="{FF2B5EF4-FFF2-40B4-BE49-F238E27FC236}">
                    <a16:creationId xmlns:a16="http://schemas.microsoft.com/office/drawing/2014/main" id="{3DE03A3B-86E5-161C-915D-5C1C1D518E42}"/>
                  </a:ext>
                </a:extLst>
              </p:cNvPr>
              <p:cNvCxnSpPr/>
              <p:nvPr/>
            </p:nvCxnSpPr>
            <p:spPr>
              <a:xfrm flipH="1">
                <a:off x="3362498" y="3679433"/>
                <a:ext cx="1" cy="226330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3" name="Straight Arrow Connector 102">
                <a:extLst>
                  <a:ext uri="{FF2B5EF4-FFF2-40B4-BE49-F238E27FC236}">
                    <a16:creationId xmlns:a16="http://schemas.microsoft.com/office/drawing/2014/main" id="{13E0E400-CBFA-ED7E-71EB-BFFA24B5683A}"/>
                  </a:ext>
                </a:extLst>
              </p:cNvPr>
              <p:cNvCxnSpPr/>
              <p:nvPr/>
            </p:nvCxnSpPr>
            <p:spPr>
              <a:xfrm flipH="1">
                <a:off x="3415691" y="3679432"/>
                <a:ext cx="1" cy="226330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4" name="Straight Arrow Connector 103">
                <a:extLst>
                  <a:ext uri="{FF2B5EF4-FFF2-40B4-BE49-F238E27FC236}">
                    <a16:creationId xmlns:a16="http://schemas.microsoft.com/office/drawing/2014/main" id="{3B3A3D0B-B2EE-E4F5-4056-FEDA072CC5D9}"/>
                  </a:ext>
                </a:extLst>
              </p:cNvPr>
              <p:cNvCxnSpPr/>
              <p:nvPr/>
            </p:nvCxnSpPr>
            <p:spPr>
              <a:xfrm flipH="1">
                <a:off x="3474538" y="3679432"/>
                <a:ext cx="1" cy="226330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5" name="Straight Arrow Connector 104">
                <a:extLst>
                  <a:ext uri="{FF2B5EF4-FFF2-40B4-BE49-F238E27FC236}">
                    <a16:creationId xmlns:a16="http://schemas.microsoft.com/office/drawing/2014/main" id="{4325C36D-BE24-40A4-557A-AFE73D33A7D2}"/>
                  </a:ext>
                </a:extLst>
              </p:cNvPr>
              <p:cNvCxnSpPr/>
              <p:nvPr/>
            </p:nvCxnSpPr>
            <p:spPr>
              <a:xfrm flipH="1">
                <a:off x="3531942" y="3679432"/>
                <a:ext cx="1" cy="226330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6" name="Straight Arrow Connector 105">
                <a:extLst>
                  <a:ext uri="{FF2B5EF4-FFF2-40B4-BE49-F238E27FC236}">
                    <a16:creationId xmlns:a16="http://schemas.microsoft.com/office/drawing/2014/main" id="{5F694BBD-2A8D-A550-7107-BC7DE600E742}"/>
                  </a:ext>
                </a:extLst>
              </p:cNvPr>
              <p:cNvCxnSpPr/>
              <p:nvPr/>
            </p:nvCxnSpPr>
            <p:spPr>
              <a:xfrm flipH="1">
                <a:off x="3584437" y="3679433"/>
                <a:ext cx="1" cy="226330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7" name="Straight Arrow Connector 106">
                <a:extLst>
                  <a:ext uri="{FF2B5EF4-FFF2-40B4-BE49-F238E27FC236}">
                    <a16:creationId xmlns:a16="http://schemas.microsoft.com/office/drawing/2014/main" id="{152A07A0-8EF9-6C5A-DADE-9DBD01D56E9F}"/>
                  </a:ext>
                </a:extLst>
              </p:cNvPr>
              <p:cNvCxnSpPr/>
              <p:nvPr/>
            </p:nvCxnSpPr>
            <p:spPr>
              <a:xfrm flipH="1">
                <a:off x="3637630" y="3679432"/>
                <a:ext cx="1" cy="226330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8" name="Straight Arrow Connector 107">
                <a:extLst>
                  <a:ext uri="{FF2B5EF4-FFF2-40B4-BE49-F238E27FC236}">
                    <a16:creationId xmlns:a16="http://schemas.microsoft.com/office/drawing/2014/main" id="{81D5A5EE-6670-A3B0-D66F-B01C8504EA70}"/>
                  </a:ext>
                </a:extLst>
              </p:cNvPr>
              <p:cNvCxnSpPr/>
              <p:nvPr/>
            </p:nvCxnSpPr>
            <p:spPr>
              <a:xfrm flipH="1">
                <a:off x="3696477" y="3679432"/>
                <a:ext cx="1" cy="226330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9" name="Straight Arrow Connector 108">
                <a:extLst>
                  <a:ext uri="{FF2B5EF4-FFF2-40B4-BE49-F238E27FC236}">
                    <a16:creationId xmlns:a16="http://schemas.microsoft.com/office/drawing/2014/main" id="{1E8750AE-6B72-7B59-B08F-7D3238B29125}"/>
                  </a:ext>
                </a:extLst>
              </p:cNvPr>
              <p:cNvCxnSpPr/>
              <p:nvPr/>
            </p:nvCxnSpPr>
            <p:spPr>
              <a:xfrm flipH="1">
                <a:off x="3753881" y="3679432"/>
                <a:ext cx="1" cy="226330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83" name="TextBox 82">
              <a:extLst>
                <a:ext uri="{FF2B5EF4-FFF2-40B4-BE49-F238E27FC236}">
                  <a16:creationId xmlns:a16="http://schemas.microsoft.com/office/drawing/2014/main" id="{C298ECD6-13EE-7DD7-A053-0E5123E62D34}"/>
                </a:ext>
              </a:extLst>
            </p:cNvPr>
            <p:cNvSpPr txBox="1"/>
            <p:nvPr/>
          </p:nvSpPr>
          <p:spPr>
            <a:xfrm>
              <a:off x="847562" y="3059807"/>
              <a:ext cx="1789002" cy="257369"/>
            </a:xfrm>
            <a:prstGeom prst="rect">
              <a:avLst/>
            </a:prstGeom>
            <a:solidFill>
              <a:srgbClr val="CCECFF"/>
            </a:solidFill>
            <a:ln>
              <a:noFill/>
            </a:ln>
          </p:spPr>
          <p:txBody>
            <a:bodyPr wrap="square" tIns="36000" bIns="36000" rtlCol="0">
              <a:spAutoFit/>
            </a:bodyPr>
            <a:lstStyle/>
            <a:p>
              <a:pPr algn="ctr"/>
              <a:r>
                <a:rPr lang="en-US" sz="1200" b="1" dirty="0">
                  <a:solidFill>
                    <a:srgbClr val="1E35FF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MOMENTA</a:t>
              </a:r>
            </a:p>
          </p:txBody>
        </p:sp>
        <p:grpSp>
          <p:nvGrpSpPr>
            <p:cNvPr id="84" name="Group 83">
              <a:extLst>
                <a:ext uri="{FF2B5EF4-FFF2-40B4-BE49-F238E27FC236}">
                  <a16:creationId xmlns:a16="http://schemas.microsoft.com/office/drawing/2014/main" id="{7EE5072F-8A7B-4B41-9EC6-8D368451DDA4}"/>
                </a:ext>
              </a:extLst>
            </p:cNvPr>
            <p:cNvGrpSpPr/>
            <p:nvPr/>
          </p:nvGrpSpPr>
          <p:grpSpPr>
            <a:xfrm>
              <a:off x="1546654" y="2886649"/>
              <a:ext cx="391384" cy="226331"/>
              <a:chOff x="5734958" y="2556917"/>
              <a:chExt cx="416905" cy="230782"/>
            </a:xfrm>
          </p:grpSpPr>
          <p:cxnSp>
            <p:nvCxnSpPr>
              <p:cNvPr id="94" name="Straight Arrow Connector 93">
                <a:extLst>
                  <a:ext uri="{FF2B5EF4-FFF2-40B4-BE49-F238E27FC236}">
                    <a16:creationId xmlns:a16="http://schemas.microsoft.com/office/drawing/2014/main" id="{7C22A2DD-05EE-38B8-32F5-C273083BB642}"/>
                  </a:ext>
                </a:extLst>
              </p:cNvPr>
              <p:cNvCxnSpPr/>
              <p:nvPr/>
            </p:nvCxnSpPr>
            <p:spPr>
              <a:xfrm flipH="1">
                <a:off x="5734958" y="2556918"/>
                <a:ext cx="1" cy="230781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5" name="Straight Arrow Connector 94">
                <a:extLst>
                  <a:ext uri="{FF2B5EF4-FFF2-40B4-BE49-F238E27FC236}">
                    <a16:creationId xmlns:a16="http://schemas.microsoft.com/office/drawing/2014/main" id="{EE0F411E-4CCE-E5E6-534B-BDFEDDB62A18}"/>
                  </a:ext>
                </a:extLst>
              </p:cNvPr>
              <p:cNvCxnSpPr/>
              <p:nvPr/>
            </p:nvCxnSpPr>
            <p:spPr>
              <a:xfrm flipH="1">
                <a:off x="5791620" y="2556917"/>
                <a:ext cx="1" cy="230781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6" name="Straight Arrow Connector 95">
                <a:extLst>
                  <a:ext uri="{FF2B5EF4-FFF2-40B4-BE49-F238E27FC236}">
                    <a16:creationId xmlns:a16="http://schemas.microsoft.com/office/drawing/2014/main" id="{0773581B-6340-9545-C5FA-5F65B9AF0623}"/>
                  </a:ext>
                </a:extLst>
              </p:cNvPr>
              <p:cNvCxnSpPr/>
              <p:nvPr/>
            </p:nvCxnSpPr>
            <p:spPr>
              <a:xfrm flipH="1">
                <a:off x="5854304" y="2556917"/>
                <a:ext cx="1" cy="230781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7" name="Straight Arrow Connector 96">
                <a:extLst>
                  <a:ext uri="{FF2B5EF4-FFF2-40B4-BE49-F238E27FC236}">
                    <a16:creationId xmlns:a16="http://schemas.microsoft.com/office/drawing/2014/main" id="{1F8E5404-4901-7074-D4AE-D734CB0283B2}"/>
                  </a:ext>
                </a:extLst>
              </p:cNvPr>
              <p:cNvCxnSpPr/>
              <p:nvPr/>
            </p:nvCxnSpPr>
            <p:spPr>
              <a:xfrm flipH="1">
                <a:off x="5915451" y="2556917"/>
                <a:ext cx="1" cy="230781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8" name="Straight Arrow Connector 97">
                <a:extLst>
                  <a:ext uri="{FF2B5EF4-FFF2-40B4-BE49-F238E27FC236}">
                    <a16:creationId xmlns:a16="http://schemas.microsoft.com/office/drawing/2014/main" id="{2794055B-C143-750F-1730-9C220E75BE99}"/>
                  </a:ext>
                </a:extLst>
              </p:cNvPr>
              <p:cNvCxnSpPr/>
              <p:nvPr/>
            </p:nvCxnSpPr>
            <p:spPr>
              <a:xfrm flipH="1">
                <a:off x="5971369" y="2556918"/>
                <a:ext cx="1" cy="230781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9" name="Straight Arrow Connector 98">
                <a:extLst>
                  <a:ext uri="{FF2B5EF4-FFF2-40B4-BE49-F238E27FC236}">
                    <a16:creationId xmlns:a16="http://schemas.microsoft.com/office/drawing/2014/main" id="{E8D18322-EAAA-DDE6-F4C2-CF8DB8114AB9}"/>
                  </a:ext>
                </a:extLst>
              </p:cNvPr>
              <p:cNvCxnSpPr/>
              <p:nvPr/>
            </p:nvCxnSpPr>
            <p:spPr>
              <a:xfrm flipH="1">
                <a:off x="6028031" y="2556917"/>
                <a:ext cx="1" cy="230781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0" name="Straight Arrow Connector 99">
                <a:extLst>
                  <a:ext uri="{FF2B5EF4-FFF2-40B4-BE49-F238E27FC236}">
                    <a16:creationId xmlns:a16="http://schemas.microsoft.com/office/drawing/2014/main" id="{9F3671A5-003A-0E7F-4729-2F0F51638463}"/>
                  </a:ext>
                </a:extLst>
              </p:cNvPr>
              <p:cNvCxnSpPr/>
              <p:nvPr/>
            </p:nvCxnSpPr>
            <p:spPr>
              <a:xfrm flipH="1">
                <a:off x="6090715" y="2556917"/>
                <a:ext cx="1" cy="230781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1" name="Straight Arrow Connector 100">
                <a:extLst>
                  <a:ext uri="{FF2B5EF4-FFF2-40B4-BE49-F238E27FC236}">
                    <a16:creationId xmlns:a16="http://schemas.microsoft.com/office/drawing/2014/main" id="{6A945AFE-07B7-A66A-5D34-4F5C6D92C30F}"/>
                  </a:ext>
                </a:extLst>
              </p:cNvPr>
              <p:cNvCxnSpPr/>
              <p:nvPr/>
            </p:nvCxnSpPr>
            <p:spPr>
              <a:xfrm flipH="1">
                <a:off x="6151862" y="2556917"/>
                <a:ext cx="1" cy="230781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85" name="Group 84">
              <a:extLst>
                <a:ext uri="{FF2B5EF4-FFF2-40B4-BE49-F238E27FC236}">
                  <a16:creationId xmlns:a16="http://schemas.microsoft.com/office/drawing/2014/main" id="{331AD57D-A30D-8B29-76E9-FBBCE7CC909F}"/>
                </a:ext>
              </a:extLst>
            </p:cNvPr>
            <p:cNvGrpSpPr/>
            <p:nvPr/>
          </p:nvGrpSpPr>
          <p:grpSpPr>
            <a:xfrm>
              <a:off x="1538413" y="3298546"/>
              <a:ext cx="391384" cy="226331"/>
              <a:chOff x="5734958" y="2556917"/>
              <a:chExt cx="416905" cy="230782"/>
            </a:xfrm>
          </p:grpSpPr>
          <p:cxnSp>
            <p:nvCxnSpPr>
              <p:cNvPr id="86" name="Straight Arrow Connector 85">
                <a:extLst>
                  <a:ext uri="{FF2B5EF4-FFF2-40B4-BE49-F238E27FC236}">
                    <a16:creationId xmlns:a16="http://schemas.microsoft.com/office/drawing/2014/main" id="{1043FF20-BC21-2A4E-F6F3-894FDED20466}"/>
                  </a:ext>
                </a:extLst>
              </p:cNvPr>
              <p:cNvCxnSpPr/>
              <p:nvPr/>
            </p:nvCxnSpPr>
            <p:spPr>
              <a:xfrm flipH="1">
                <a:off x="5734958" y="2556918"/>
                <a:ext cx="1" cy="230781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7" name="Straight Arrow Connector 86">
                <a:extLst>
                  <a:ext uri="{FF2B5EF4-FFF2-40B4-BE49-F238E27FC236}">
                    <a16:creationId xmlns:a16="http://schemas.microsoft.com/office/drawing/2014/main" id="{7CE53C27-FBC5-AB22-C632-30CB7809D3E2}"/>
                  </a:ext>
                </a:extLst>
              </p:cNvPr>
              <p:cNvCxnSpPr/>
              <p:nvPr/>
            </p:nvCxnSpPr>
            <p:spPr>
              <a:xfrm flipH="1">
                <a:off x="5791620" y="2556917"/>
                <a:ext cx="1" cy="230781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8" name="Straight Arrow Connector 87">
                <a:extLst>
                  <a:ext uri="{FF2B5EF4-FFF2-40B4-BE49-F238E27FC236}">
                    <a16:creationId xmlns:a16="http://schemas.microsoft.com/office/drawing/2014/main" id="{A4E6789C-233E-C02B-C8FC-D4129A8D3798}"/>
                  </a:ext>
                </a:extLst>
              </p:cNvPr>
              <p:cNvCxnSpPr/>
              <p:nvPr/>
            </p:nvCxnSpPr>
            <p:spPr>
              <a:xfrm flipH="1">
                <a:off x="5854304" y="2556917"/>
                <a:ext cx="1" cy="230781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9" name="Straight Arrow Connector 88">
                <a:extLst>
                  <a:ext uri="{FF2B5EF4-FFF2-40B4-BE49-F238E27FC236}">
                    <a16:creationId xmlns:a16="http://schemas.microsoft.com/office/drawing/2014/main" id="{6DA60E2E-048B-D3BA-A9A4-F0457DFA2786}"/>
                  </a:ext>
                </a:extLst>
              </p:cNvPr>
              <p:cNvCxnSpPr/>
              <p:nvPr/>
            </p:nvCxnSpPr>
            <p:spPr>
              <a:xfrm flipH="1">
                <a:off x="5915451" y="2556917"/>
                <a:ext cx="1" cy="230781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0" name="Straight Arrow Connector 89">
                <a:extLst>
                  <a:ext uri="{FF2B5EF4-FFF2-40B4-BE49-F238E27FC236}">
                    <a16:creationId xmlns:a16="http://schemas.microsoft.com/office/drawing/2014/main" id="{41112D68-C9AF-2571-86A5-E0B13D1E63BD}"/>
                  </a:ext>
                </a:extLst>
              </p:cNvPr>
              <p:cNvCxnSpPr/>
              <p:nvPr/>
            </p:nvCxnSpPr>
            <p:spPr>
              <a:xfrm flipH="1">
                <a:off x="5971369" y="2556918"/>
                <a:ext cx="1" cy="230781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1" name="Straight Arrow Connector 90">
                <a:extLst>
                  <a:ext uri="{FF2B5EF4-FFF2-40B4-BE49-F238E27FC236}">
                    <a16:creationId xmlns:a16="http://schemas.microsoft.com/office/drawing/2014/main" id="{9DAE872E-4BF0-E8EA-9171-5C9CD8226487}"/>
                  </a:ext>
                </a:extLst>
              </p:cNvPr>
              <p:cNvCxnSpPr/>
              <p:nvPr/>
            </p:nvCxnSpPr>
            <p:spPr>
              <a:xfrm flipH="1">
                <a:off x="6028031" y="2556917"/>
                <a:ext cx="1" cy="230781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2" name="Straight Arrow Connector 91">
                <a:extLst>
                  <a:ext uri="{FF2B5EF4-FFF2-40B4-BE49-F238E27FC236}">
                    <a16:creationId xmlns:a16="http://schemas.microsoft.com/office/drawing/2014/main" id="{5734F74F-5FFB-0BFF-8981-5074F0E9D5B1}"/>
                  </a:ext>
                </a:extLst>
              </p:cNvPr>
              <p:cNvCxnSpPr/>
              <p:nvPr/>
            </p:nvCxnSpPr>
            <p:spPr>
              <a:xfrm flipH="1">
                <a:off x="6090715" y="2556917"/>
                <a:ext cx="1" cy="230781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3" name="Straight Arrow Connector 92">
                <a:extLst>
                  <a:ext uri="{FF2B5EF4-FFF2-40B4-BE49-F238E27FC236}">
                    <a16:creationId xmlns:a16="http://schemas.microsoft.com/office/drawing/2014/main" id="{2B5ABA2B-2281-6841-07D7-467BF74644F9}"/>
                  </a:ext>
                </a:extLst>
              </p:cNvPr>
              <p:cNvCxnSpPr/>
              <p:nvPr/>
            </p:nvCxnSpPr>
            <p:spPr>
              <a:xfrm flipH="1">
                <a:off x="6151862" y="2556917"/>
                <a:ext cx="1" cy="230781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353" name="Group 352">
            <a:extLst>
              <a:ext uri="{FF2B5EF4-FFF2-40B4-BE49-F238E27FC236}">
                <a16:creationId xmlns:a16="http://schemas.microsoft.com/office/drawing/2014/main" id="{AAEFDD10-0E81-0314-5135-FC2ABE8F431E}"/>
              </a:ext>
            </a:extLst>
          </p:cNvPr>
          <p:cNvGrpSpPr/>
          <p:nvPr/>
        </p:nvGrpSpPr>
        <p:grpSpPr>
          <a:xfrm>
            <a:off x="8513980" y="3260426"/>
            <a:ext cx="1976631" cy="3168060"/>
            <a:chOff x="5647208" y="1345119"/>
            <a:chExt cx="1976631" cy="3168060"/>
          </a:xfrm>
        </p:grpSpPr>
        <p:sp>
          <p:nvSpPr>
            <p:cNvPr id="354" name="Rectangle 353">
              <a:extLst>
                <a:ext uri="{FF2B5EF4-FFF2-40B4-BE49-F238E27FC236}">
                  <a16:creationId xmlns:a16="http://schemas.microsoft.com/office/drawing/2014/main" id="{D8E16F8A-55B2-35B7-7CFD-62891300F19F}"/>
                </a:ext>
              </a:extLst>
            </p:cNvPr>
            <p:cNvSpPr/>
            <p:nvPr/>
          </p:nvSpPr>
          <p:spPr>
            <a:xfrm>
              <a:off x="5647208" y="1345119"/>
              <a:ext cx="1976631" cy="3168060"/>
            </a:xfrm>
            <a:prstGeom prst="rect">
              <a:avLst/>
            </a:prstGeom>
            <a:solidFill>
              <a:schemeClr val="tx2">
                <a:lumMod val="65000"/>
              </a:schemeClr>
            </a:solidFill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5" name="TextBox 354">
              <a:extLst>
                <a:ext uri="{FF2B5EF4-FFF2-40B4-BE49-F238E27FC236}">
                  <a16:creationId xmlns:a16="http://schemas.microsoft.com/office/drawing/2014/main" id="{AF218CA3-84FC-D345-A79A-6F9C949637EF}"/>
                </a:ext>
              </a:extLst>
            </p:cNvPr>
            <p:cNvSpPr txBox="1"/>
            <p:nvPr/>
          </p:nvSpPr>
          <p:spPr>
            <a:xfrm>
              <a:off x="5752811" y="1443898"/>
              <a:ext cx="1789002" cy="721700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txBody>
            <a:bodyPr wrap="square" tIns="144000" bIns="144000" rtlCol="0">
              <a:spAutoFit/>
            </a:bodyPr>
            <a:lstStyle/>
            <a:p>
              <a:pPr algn="ctr"/>
              <a:r>
                <a:rPr lang="en-US" sz="1200" b="1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FORTRAN:</a:t>
              </a:r>
            </a:p>
            <a:p>
              <a:pPr algn="ctr"/>
              <a:r>
                <a:rPr lang="en-US" sz="1600" b="1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RANMAR</a:t>
              </a:r>
            </a:p>
          </p:txBody>
        </p:sp>
        <p:sp>
          <p:nvSpPr>
            <p:cNvPr id="356" name="TextBox 355">
              <a:extLst>
                <a:ext uri="{FF2B5EF4-FFF2-40B4-BE49-F238E27FC236}">
                  <a16:creationId xmlns:a16="http://schemas.microsoft.com/office/drawing/2014/main" id="{859638D0-3DC3-D095-8FCD-B39A946C4ACA}"/>
                </a:ext>
              </a:extLst>
            </p:cNvPr>
            <p:cNvSpPr txBox="1"/>
            <p:nvPr/>
          </p:nvSpPr>
          <p:spPr>
            <a:xfrm>
              <a:off x="5752810" y="2285817"/>
              <a:ext cx="1789002" cy="721700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txBody>
            <a:bodyPr wrap="square" tIns="144000" bIns="144000" rtlCol="0">
              <a:spAutoFit/>
            </a:bodyPr>
            <a:lstStyle/>
            <a:p>
              <a:pPr algn="ctr"/>
              <a:r>
                <a:rPr lang="en-US" sz="1200" b="1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FORTRAN:</a:t>
              </a:r>
            </a:p>
            <a:p>
              <a:pPr algn="ctr"/>
              <a:r>
                <a:rPr lang="en-US" sz="1600" b="1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MADEVENT</a:t>
              </a:r>
              <a:endParaRPr lang="en-US" sz="12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357" name="TextBox 356">
              <a:extLst>
                <a:ext uri="{FF2B5EF4-FFF2-40B4-BE49-F238E27FC236}">
                  <a16:creationId xmlns:a16="http://schemas.microsoft.com/office/drawing/2014/main" id="{535B7A97-21ED-31D6-9C95-AFB1A99DEB57}"/>
                </a:ext>
              </a:extLst>
            </p:cNvPr>
            <p:cNvSpPr txBox="1"/>
            <p:nvPr/>
          </p:nvSpPr>
          <p:spPr>
            <a:xfrm>
              <a:off x="5752811" y="3399584"/>
              <a:ext cx="1789001" cy="721700"/>
            </a:xfrm>
            <a:prstGeom prst="rect">
              <a:avLst/>
            </a:prstGeom>
            <a:solidFill>
              <a:srgbClr val="00FF00"/>
            </a:solidFill>
            <a:ln w="76200">
              <a:solidFill>
                <a:srgbClr val="FF00FF"/>
              </a:solidFill>
            </a:ln>
          </p:spPr>
          <p:txBody>
            <a:bodyPr wrap="square" lIns="36000" tIns="144000" rIns="36000" bIns="144000" rtlCol="0">
              <a:spAutoFit/>
            </a:bodyPr>
            <a:lstStyle/>
            <a:p>
              <a:pPr algn="ctr"/>
              <a:r>
                <a:rPr lang="en-US" sz="1200" b="1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CUDA/C++ or PFs:</a:t>
              </a:r>
            </a:p>
            <a:p>
              <a:pPr algn="ctr"/>
              <a:r>
                <a:rPr lang="en-US" sz="1600" b="1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MEKERNELS</a:t>
              </a:r>
              <a:endParaRPr lang="en-US" sz="12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  <p:grpSp>
          <p:nvGrpSpPr>
            <p:cNvPr id="358" name="Group 357">
              <a:extLst>
                <a:ext uri="{FF2B5EF4-FFF2-40B4-BE49-F238E27FC236}">
                  <a16:creationId xmlns:a16="http://schemas.microsoft.com/office/drawing/2014/main" id="{81833709-D98B-46AD-F9A5-BF25ECC13ADF}"/>
                </a:ext>
              </a:extLst>
            </p:cNvPr>
            <p:cNvGrpSpPr/>
            <p:nvPr/>
          </p:nvGrpSpPr>
          <p:grpSpPr>
            <a:xfrm>
              <a:off x="6368352" y="2089474"/>
              <a:ext cx="557918" cy="295194"/>
              <a:chOff x="5622360" y="1836969"/>
              <a:chExt cx="594299" cy="300999"/>
            </a:xfrm>
            <a:solidFill>
              <a:srgbClr val="000000"/>
            </a:solidFill>
          </p:grpSpPr>
          <p:grpSp>
            <p:nvGrpSpPr>
              <p:cNvPr id="388" name="Group 387">
                <a:extLst>
                  <a:ext uri="{FF2B5EF4-FFF2-40B4-BE49-F238E27FC236}">
                    <a16:creationId xmlns:a16="http://schemas.microsoft.com/office/drawing/2014/main" id="{F4782B4A-A102-39CA-5037-F4FED00D3E46}"/>
                  </a:ext>
                </a:extLst>
              </p:cNvPr>
              <p:cNvGrpSpPr/>
              <p:nvPr/>
            </p:nvGrpSpPr>
            <p:grpSpPr>
              <a:xfrm>
                <a:off x="5706998" y="1907186"/>
                <a:ext cx="416905" cy="230782"/>
                <a:chOff x="5706998" y="1602371"/>
                <a:chExt cx="416905" cy="230782"/>
              </a:xfrm>
              <a:grpFill/>
            </p:grpSpPr>
            <p:cxnSp>
              <p:nvCxnSpPr>
                <p:cNvPr id="397" name="Straight Arrow Connector 396">
                  <a:extLst>
                    <a:ext uri="{FF2B5EF4-FFF2-40B4-BE49-F238E27FC236}">
                      <a16:creationId xmlns:a16="http://schemas.microsoft.com/office/drawing/2014/main" id="{9802FE13-92F0-BBB1-6776-E5F233327926}"/>
                    </a:ext>
                  </a:extLst>
                </p:cNvPr>
                <p:cNvCxnSpPr/>
                <p:nvPr/>
              </p:nvCxnSpPr>
              <p:spPr>
                <a:xfrm flipH="1">
                  <a:off x="5706998" y="1602372"/>
                  <a:ext cx="1" cy="230781"/>
                </a:xfrm>
                <a:prstGeom prst="straightConnector1">
                  <a:avLst/>
                </a:prstGeom>
                <a:grpFill/>
                <a:ln w="28575">
                  <a:solidFill>
                    <a:srgbClr val="00000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98" name="Straight Arrow Connector 397">
                  <a:extLst>
                    <a:ext uri="{FF2B5EF4-FFF2-40B4-BE49-F238E27FC236}">
                      <a16:creationId xmlns:a16="http://schemas.microsoft.com/office/drawing/2014/main" id="{EB952045-EBEE-1F1C-2B49-1EF8039EAEF5}"/>
                    </a:ext>
                  </a:extLst>
                </p:cNvPr>
                <p:cNvCxnSpPr/>
                <p:nvPr/>
              </p:nvCxnSpPr>
              <p:spPr>
                <a:xfrm flipH="1">
                  <a:off x="5763660" y="1602371"/>
                  <a:ext cx="1" cy="230781"/>
                </a:xfrm>
                <a:prstGeom prst="straightConnector1">
                  <a:avLst/>
                </a:prstGeom>
                <a:grpFill/>
                <a:ln w="28575">
                  <a:solidFill>
                    <a:srgbClr val="00000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99" name="Straight Arrow Connector 398">
                  <a:extLst>
                    <a:ext uri="{FF2B5EF4-FFF2-40B4-BE49-F238E27FC236}">
                      <a16:creationId xmlns:a16="http://schemas.microsoft.com/office/drawing/2014/main" id="{280A553C-8480-8CF2-542D-9363D680EBE8}"/>
                    </a:ext>
                  </a:extLst>
                </p:cNvPr>
                <p:cNvCxnSpPr/>
                <p:nvPr/>
              </p:nvCxnSpPr>
              <p:spPr>
                <a:xfrm flipH="1">
                  <a:off x="5826344" y="1602371"/>
                  <a:ext cx="1" cy="230781"/>
                </a:xfrm>
                <a:prstGeom prst="straightConnector1">
                  <a:avLst/>
                </a:prstGeom>
                <a:grpFill/>
                <a:ln w="28575">
                  <a:solidFill>
                    <a:srgbClr val="00000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00" name="Straight Arrow Connector 399">
                  <a:extLst>
                    <a:ext uri="{FF2B5EF4-FFF2-40B4-BE49-F238E27FC236}">
                      <a16:creationId xmlns:a16="http://schemas.microsoft.com/office/drawing/2014/main" id="{9ECEB6B0-AF8A-8129-92A6-307AF696D23F}"/>
                    </a:ext>
                  </a:extLst>
                </p:cNvPr>
                <p:cNvCxnSpPr/>
                <p:nvPr/>
              </p:nvCxnSpPr>
              <p:spPr>
                <a:xfrm flipH="1">
                  <a:off x="5887491" y="1602371"/>
                  <a:ext cx="1" cy="230781"/>
                </a:xfrm>
                <a:prstGeom prst="straightConnector1">
                  <a:avLst/>
                </a:prstGeom>
                <a:grpFill/>
                <a:ln w="28575">
                  <a:solidFill>
                    <a:srgbClr val="00000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01" name="Straight Arrow Connector 400">
                  <a:extLst>
                    <a:ext uri="{FF2B5EF4-FFF2-40B4-BE49-F238E27FC236}">
                      <a16:creationId xmlns:a16="http://schemas.microsoft.com/office/drawing/2014/main" id="{7A7F707C-67AB-13E2-5D1B-D5925B70C017}"/>
                    </a:ext>
                  </a:extLst>
                </p:cNvPr>
                <p:cNvCxnSpPr/>
                <p:nvPr/>
              </p:nvCxnSpPr>
              <p:spPr>
                <a:xfrm flipH="1">
                  <a:off x="5943409" y="1602372"/>
                  <a:ext cx="1" cy="230781"/>
                </a:xfrm>
                <a:prstGeom prst="straightConnector1">
                  <a:avLst/>
                </a:prstGeom>
                <a:grpFill/>
                <a:ln w="28575">
                  <a:solidFill>
                    <a:srgbClr val="00000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02" name="Straight Arrow Connector 401">
                  <a:extLst>
                    <a:ext uri="{FF2B5EF4-FFF2-40B4-BE49-F238E27FC236}">
                      <a16:creationId xmlns:a16="http://schemas.microsoft.com/office/drawing/2014/main" id="{D9AD1B43-A3BC-4669-FB01-376271D6B5D1}"/>
                    </a:ext>
                  </a:extLst>
                </p:cNvPr>
                <p:cNvCxnSpPr/>
                <p:nvPr/>
              </p:nvCxnSpPr>
              <p:spPr>
                <a:xfrm flipH="1">
                  <a:off x="6000071" y="1602371"/>
                  <a:ext cx="1" cy="230781"/>
                </a:xfrm>
                <a:prstGeom prst="straightConnector1">
                  <a:avLst/>
                </a:prstGeom>
                <a:grpFill/>
                <a:ln w="28575">
                  <a:solidFill>
                    <a:srgbClr val="00000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03" name="Straight Arrow Connector 402">
                  <a:extLst>
                    <a:ext uri="{FF2B5EF4-FFF2-40B4-BE49-F238E27FC236}">
                      <a16:creationId xmlns:a16="http://schemas.microsoft.com/office/drawing/2014/main" id="{7C15F797-966C-4A65-2A0C-6E11C709159C}"/>
                    </a:ext>
                  </a:extLst>
                </p:cNvPr>
                <p:cNvCxnSpPr/>
                <p:nvPr/>
              </p:nvCxnSpPr>
              <p:spPr>
                <a:xfrm flipH="1">
                  <a:off x="6062755" y="1602371"/>
                  <a:ext cx="1" cy="230781"/>
                </a:xfrm>
                <a:prstGeom prst="straightConnector1">
                  <a:avLst/>
                </a:prstGeom>
                <a:grpFill/>
                <a:ln w="28575">
                  <a:solidFill>
                    <a:srgbClr val="00000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04" name="Straight Arrow Connector 403">
                  <a:extLst>
                    <a:ext uri="{FF2B5EF4-FFF2-40B4-BE49-F238E27FC236}">
                      <a16:creationId xmlns:a16="http://schemas.microsoft.com/office/drawing/2014/main" id="{E6ACE7B4-8311-D1A9-8989-986547E37A3A}"/>
                    </a:ext>
                  </a:extLst>
                </p:cNvPr>
                <p:cNvCxnSpPr/>
                <p:nvPr/>
              </p:nvCxnSpPr>
              <p:spPr>
                <a:xfrm flipH="1">
                  <a:off x="6123902" y="1602371"/>
                  <a:ext cx="1" cy="230781"/>
                </a:xfrm>
                <a:prstGeom prst="straightConnector1">
                  <a:avLst/>
                </a:prstGeom>
                <a:grpFill/>
                <a:ln w="28575">
                  <a:solidFill>
                    <a:srgbClr val="00000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389" name="Oval 388">
                <a:extLst>
                  <a:ext uri="{FF2B5EF4-FFF2-40B4-BE49-F238E27FC236}">
                    <a16:creationId xmlns:a16="http://schemas.microsoft.com/office/drawing/2014/main" id="{B906AC5B-ECD8-9976-D457-9DEFE2D35C00}"/>
                  </a:ext>
                </a:extLst>
              </p:cNvPr>
              <p:cNvSpPr/>
              <p:nvPr/>
            </p:nvSpPr>
            <p:spPr>
              <a:xfrm>
                <a:off x="5935838" y="1836973"/>
                <a:ext cx="45715" cy="45715"/>
              </a:xfrm>
              <a:prstGeom prst="ellipse">
                <a:avLst/>
              </a:prstGeom>
              <a:grpFill/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90" name="Oval 389">
                <a:extLst>
                  <a:ext uri="{FF2B5EF4-FFF2-40B4-BE49-F238E27FC236}">
                    <a16:creationId xmlns:a16="http://schemas.microsoft.com/office/drawing/2014/main" id="{99217DFD-046B-D86B-93E7-2516827C3237}"/>
                  </a:ext>
                </a:extLst>
              </p:cNvPr>
              <p:cNvSpPr/>
              <p:nvPr/>
            </p:nvSpPr>
            <p:spPr>
              <a:xfrm>
                <a:off x="6014201" y="1836969"/>
                <a:ext cx="45715" cy="45715"/>
              </a:xfrm>
              <a:prstGeom prst="ellipse">
                <a:avLst/>
              </a:prstGeom>
              <a:grpFill/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91" name="Oval 390">
                <a:extLst>
                  <a:ext uri="{FF2B5EF4-FFF2-40B4-BE49-F238E27FC236}">
                    <a16:creationId xmlns:a16="http://schemas.microsoft.com/office/drawing/2014/main" id="{C1C83333-2652-51F2-401A-A761CC2CD0CB}"/>
                  </a:ext>
                </a:extLst>
              </p:cNvPr>
              <p:cNvSpPr/>
              <p:nvPr/>
            </p:nvSpPr>
            <p:spPr>
              <a:xfrm>
                <a:off x="6092574" y="1836970"/>
                <a:ext cx="45715" cy="45715"/>
              </a:xfrm>
              <a:prstGeom prst="ellipse">
                <a:avLst/>
              </a:prstGeom>
              <a:grpFill/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92" name="Oval 391">
                <a:extLst>
                  <a:ext uri="{FF2B5EF4-FFF2-40B4-BE49-F238E27FC236}">
                    <a16:creationId xmlns:a16="http://schemas.microsoft.com/office/drawing/2014/main" id="{507CD8C4-AC6A-28F6-3411-48BF8FD71F82}"/>
                  </a:ext>
                </a:extLst>
              </p:cNvPr>
              <p:cNvSpPr/>
              <p:nvPr/>
            </p:nvSpPr>
            <p:spPr>
              <a:xfrm>
                <a:off x="6170944" y="1836969"/>
                <a:ext cx="45715" cy="45715"/>
              </a:xfrm>
              <a:prstGeom prst="ellipse">
                <a:avLst/>
              </a:prstGeom>
              <a:grpFill/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93" name="Oval 392">
                <a:extLst>
                  <a:ext uri="{FF2B5EF4-FFF2-40B4-BE49-F238E27FC236}">
                    <a16:creationId xmlns:a16="http://schemas.microsoft.com/office/drawing/2014/main" id="{2095E03D-AFCA-8D6E-2969-896655DC8684}"/>
                  </a:ext>
                </a:extLst>
              </p:cNvPr>
              <p:cNvSpPr/>
              <p:nvPr/>
            </p:nvSpPr>
            <p:spPr>
              <a:xfrm>
                <a:off x="5622360" y="1836973"/>
                <a:ext cx="45715" cy="45715"/>
              </a:xfrm>
              <a:prstGeom prst="ellipse">
                <a:avLst/>
              </a:prstGeom>
              <a:grpFill/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94" name="Oval 393">
                <a:extLst>
                  <a:ext uri="{FF2B5EF4-FFF2-40B4-BE49-F238E27FC236}">
                    <a16:creationId xmlns:a16="http://schemas.microsoft.com/office/drawing/2014/main" id="{B16398F3-BD98-303A-A152-092CF29CA71B}"/>
                  </a:ext>
                </a:extLst>
              </p:cNvPr>
              <p:cNvSpPr/>
              <p:nvPr/>
            </p:nvSpPr>
            <p:spPr>
              <a:xfrm>
                <a:off x="5700723" y="1836969"/>
                <a:ext cx="45715" cy="45715"/>
              </a:xfrm>
              <a:prstGeom prst="ellipse">
                <a:avLst/>
              </a:prstGeom>
              <a:grpFill/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95" name="Oval 394">
                <a:extLst>
                  <a:ext uri="{FF2B5EF4-FFF2-40B4-BE49-F238E27FC236}">
                    <a16:creationId xmlns:a16="http://schemas.microsoft.com/office/drawing/2014/main" id="{FD7C21E8-F717-1844-DC69-8B4A04F988B1}"/>
                  </a:ext>
                </a:extLst>
              </p:cNvPr>
              <p:cNvSpPr/>
              <p:nvPr/>
            </p:nvSpPr>
            <p:spPr>
              <a:xfrm>
                <a:off x="5779096" y="1836970"/>
                <a:ext cx="45715" cy="45715"/>
              </a:xfrm>
              <a:prstGeom prst="ellipse">
                <a:avLst/>
              </a:prstGeom>
              <a:grpFill/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96" name="Oval 395">
                <a:extLst>
                  <a:ext uri="{FF2B5EF4-FFF2-40B4-BE49-F238E27FC236}">
                    <a16:creationId xmlns:a16="http://schemas.microsoft.com/office/drawing/2014/main" id="{A43470D9-CF8B-5BB7-0547-F20637674DA9}"/>
                  </a:ext>
                </a:extLst>
              </p:cNvPr>
              <p:cNvSpPr/>
              <p:nvPr/>
            </p:nvSpPr>
            <p:spPr>
              <a:xfrm>
                <a:off x="5857466" y="1836969"/>
                <a:ext cx="45715" cy="45715"/>
              </a:xfrm>
              <a:prstGeom prst="ellipse">
                <a:avLst/>
              </a:prstGeom>
              <a:grpFill/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359" name="TextBox 358">
              <a:extLst>
                <a:ext uri="{FF2B5EF4-FFF2-40B4-BE49-F238E27FC236}">
                  <a16:creationId xmlns:a16="http://schemas.microsoft.com/office/drawing/2014/main" id="{3E6E238A-F34F-1833-482C-24DD51F7EF6A}"/>
                </a:ext>
              </a:extLst>
            </p:cNvPr>
            <p:cNvSpPr txBox="1"/>
            <p:nvPr/>
          </p:nvSpPr>
          <p:spPr>
            <a:xfrm>
              <a:off x="5759823" y="3066759"/>
              <a:ext cx="1789002" cy="257369"/>
            </a:xfrm>
            <a:prstGeom prst="rect">
              <a:avLst/>
            </a:prstGeom>
            <a:solidFill>
              <a:srgbClr val="CCECFF"/>
            </a:solidFill>
            <a:ln>
              <a:noFill/>
            </a:ln>
          </p:spPr>
          <p:txBody>
            <a:bodyPr wrap="square" tIns="36000" bIns="36000" rtlCol="0">
              <a:spAutoFit/>
            </a:bodyPr>
            <a:lstStyle/>
            <a:p>
              <a:pPr algn="ctr"/>
              <a:r>
                <a:rPr lang="en-US" sz="1200" b="1" dirty="0">
                  <a:solidFill>
                    <a:srgbClr val="1E35FF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MOMENTA</a:t>
              </a:r>
            </a:p>
          </p:txBody>
        </p:sp>
        <p:grpSp>
          <p:nvGrpSpPr>
            <p:cNvPr id="360" name="Group 359">
              <a:extLst>
                <a:ext uri="{FF2B5EF4-FFF2-40B4-BE49-F238E27FC236}">
                  <a16:creationId xmlns:a16="http://schemas.microsoft.com/office/drawing/2014/main" id="{F59FBE09-4A1E-384D-1C04-9B2EFF4173DE}"/>
                </a:ext>
              </a:extLst>
            </p:cNvPr>
            <p:cNvGrpSpPr/>
            <p:nvPr/>
          </p:nvGrpSpPr>
          <p:grpSpPr>
            <a:xfrm>
              <a:off x="6451618" y="2899952"/>
              <a:ext cx="391384" cy="226331"/>
              <a:chOff x="5734958" y="2556917"/>
              <a:chExt cx="416905" cy="230782"/>
            </a:xfrm>
          </p:grpSpPr>
          <p:cxnSp>
            <p:nvCxnSpPr>
              <p:cNvPr id="380" name="Straight Arrow Connector 379">
                <a:extLst>
                  <a:ext uri="{FF2B5EF4-FFF2-40B4-BE49-F238E27FC236}">
                    <a16:creationId xmlns:a16="http://schemas.microsoft.com/office/drawing/2014/main" id="{BB63CD1A-CF74-BFD2-9741-340FF55B66A3}"/>
                  </a:ext>
                </a:extLst>
              </p:cNvPr>
              <p:cNvCxnSpPr/>
              <p:nvPr/>
            </p:nvCxnSpPr>
            <p:spPr>
              <a:xfrm flipH="1">
                <a:off x="5734958" y="2556918"/>
                <a:ext cx="1" cy="230781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1" name="Straight Arrow Connector 380">
                <a:extLst>
                  <a:ext uri="{FF2B5EF4-FFF2-40B4-BE49-F238E27FC236}">
                    <a16:creationId xmlns:a16="http://schemas.microsoft.com/office/drawing/2014/main" id="{EA3B2C3F-23EB-96A3-3077-8A74EE33DD51}"/>
                  </a:ext>
                </a:extLst>
              </p:cNvPr>
              <p:cNvCxnSpPr/>
              <p:nvPr/>
            </p:nvCxnSpPr>
            <p:spPr>
              <a:xfrm flipH="1">
                <a:off x="5791620" y="2556917"/>
                <a:ext cx="1" cy="230781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2" name="Straight Arrow Connector 381">
                <a:extLst>
                  <a:ext uri="{FF2B5EF4-FFF2-40B4-BE49-F238E27FC236}">
                    <a16:creationId xmlns:a16="http://schemas.microsoft.com/office/drawing/2014/main" id="{3B0678C3-3199-A138-DB85-932CC8582206}"/>
                  </a:ext>
                </a:extLst>
              </p:cNvPr>
              <p:cNvCxnSpPr/>
              <p:nvPr/>
            </p:nvCxnSpPr>
            <p:spPr>
              <a:xfrm flipH="1">
                <a:off x="5854304" y="2556917"/>
                <a:ext cx="1" cy="230781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3" name="Straight Arrow Connector 382">
                <a:extLst>
                  <a:ext uri="{FF2B5EF4-FFF2-40B4-BE49-F238E27FC236}">
                    <a16:creationId xmlns:a16="http://schemas.microsoft.com/office/drawing/2014/main" id="{E5415F6C-14D6-732D-E85C-B6162C6DC410}"/>
                  </a:ext>
                </a:extLst>
              </p:cNvPr>
              <p:cNvCxnSpPr/>
              <p:nvPr/>
            </p:nvCxnSpPr>
            <p:spPr>
              <a:xfrm flipH="1">
                <a:off x="5915451" y="2556917"/>
                <a:ext cx="1" cy="230781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4" name="Straight Arrow Connector 383">
                <a:extLst>
                  <a:ext uri="{FF2B5EF4-FFF2-40B4-BE49-F238E27FC236}">
                    <a16:creationId xmlns:a16="http://schemas.microsoft.com/office/drawing/2014/main" id="{B6EDE95F-B1C8-E57E-9F53-10AFF418EA58}"/>
                  </a:ext>
                </a:extLst>
              </p:cNvPr>
              <p:cNvCxnSpPr/>
              <p:nvPr/>
            </p:nvCxnSpPr>
            <p:spPr>
              <a:xfrm flipH="1">
                <a:off x="5971369" y="2556918"/>
                <a:ext cx="1" cy="230781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5" name="Straight Arrow Connector 384">
                <a:extLst>
                  <a:ext uri="{FF2B5EF4-FFF2-40B4-BE49-F238E27FC236}">
                    <a16:creationId xmlns:a16="http://schemas.microsoft.com/office/drawing/2014/main" id="{5E984B32-3B0C-F346-0A26-DBE0A3E5834F}"/>
                  </a:ext>
                </a:extLst>
              </p:cNvPr>
              <p:cNvCxnSpPr/>
              <p:nvPr/>
            </p:nvCxnSpPr>
            <p:spPr>
              <a:xfrm flipH="1">
                <a:off x="6028031" y="2556917"/>
                <a:ext cx="1" cy="230781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6" name="Straight Arrow Connector 385">
                <a:extLst>
                  <a:ext uri="{FF2B5EF4-FFF2-40B4-BE49-F238E27FC236}">
                    <a16:creationId xmlns:a16="http://schemas.microsoft.com/office/drawing/2014/main" id="{545EEA85-B1A8-8B87-A6A1-B09C2F86DD89}"/>
                  </a:ext>
                </a:extLst>
              </p:cNvPr>
              <p:cNvCxnSpPr/>
              <p:nvPr/>
            </p:nvCxnSpPr>
            <p:spPr>
              <a:xfrm flipH="1">
                <a:off x="6090715" y="2556917"/>
                <a:ext cx="1" cy="230781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7" name="Straight Arrow Connector 386">
                <a:extLst>
                  <a:ext uri="{FF2B5EF4-FFF2-40B4-BE49-F238E27FC236}">
                    <a16:creationId xmlns:a16="http://schemas.microsoft.com/office/drawing/2014/main" id="{669936C0-2DA9-BD15-1A69-0925F4B0985B}"/>
                  </a:ext>
                </a:extLst>
              </p:cNvPr>
              <p:cNvCxnSpPr/>
              <p:nvPr/>
            </p:nvCxnSpPr>
            <p:spPr>
              <a:xfrm flipH="1">
                <a:off x="6151862" y="2556917"/>
                <a:ext cx="1" cy="230781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61" name="Group 360">
              <a:extLst>
                <a:ext uri="{FF2B5EF4-FFF2-40B4-BE49-F238E27FC236}">
                  <a16:creationId xmlns:a16="http://schemas.microsoft.com/office/drawing/2014/main" id="{A86DDC08-9A3C-A59D-2E85-7B65A10645B9}"/>
                </a:ext>
              </a:extLst>
            </p:cNvPr>
            <p:cNvGrpSpPr/>
            <p:nvPr/>
          </p:nvGrpSpPr>
          <p:grpSpPr>
            <a:xfrm>
              <a:off x="6436290" y="3302902"/>
              <a:ext cx="391384" cy="226331"/>
              <a:chOff x="5734958" y="2556917"/>
              <a:chExt cx="416905" cy="230782"/>
            </a:xfrm>
          </p:grpSpPr>
          <p:cxnSp>
            <p:nvCxnSpPr>
              <p:cNvPr id="372" name="Straight Arrow Connector 371">
                <a:extLst>
                  <a:ext uri="{FF2B5EF4-FFF2-40B4-BE49-F238E27FC236}">
                    <a16:creationId xmlns:a16="http://schemas.microsoft.com/office/drawing/2014/main" id="{43CFBA20-02F4-9A83-D95B-12D9F0E3E501}"/>
                  </a:ext>
                </a:extLst>
              </p:cNvPr>
              <p:cNvCxnSpPr/>
              <p:nvPr/>
            </p:nvCxnSpPr>
            <p:spPr>
              <a:xfrm flipH="1">
                <a:off x="5734958" y="2556918"/>
                <a:ext cx="1" cy="230781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3" name="Straight Arrow Connector 372">
                <a:extLst>
                  <a:ext uri="{FF2B5EF4-FFF2-40B4-BE49-F238E27FC236}">
                    <a16:creationId xmlns:a16="http://schemas.microsoft.com/office/drawing/2014/main" id="{F23F0D8A-7E85-E723-EC70-103341E79637}"/>
                  </a:ext>
                </a:extLst>
              </p:cNvPr>
              <p:cNvCxnSpPr/>
              <p:nvPr/>
            </p:nvCxnSpPr>
            <p:spPr>
              <a:xfrm flipH="1">
                <a:off x="5791620" y="2556917"/>
                <a:ext cx="1" cy="230781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4" name="Straight Arrow Connector 373">
                <a:extLst>
                  <a:ext uri="{FF2B5EF4-FFF2-40B4-BE49-F238E27FC236}">
                    <a16:creationId xmlns:a16="http://schemas.microsoft.com/office/drawing/2014/main" id="{1D8A981F-91CA-68DF-6721-E02D178B0703}"/>
                  </a:ext>
                </a:extLst>
              </p:cNvPr>
              <p:cNvCxnSpPr/>
              <p:nvPr/>
            </p:nvCxnSpPr>
            <p:spPr>
              <a:xfrm flipH="1">
                <a:off x="5854304" y="2556917"/>
                <a:ext cx="1" cy="230781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5" name="Straight Arrow Connector 374">
                <a:extLst>
                  <a:ext uri="{FF2B5EF4-FFF2-40B4-BE49-F238E27FC236}">
                    <a16:creationId xmlns:a16="http://schemas.microsoft.com/office/drawing/2014/main" id="{96B2ABF7-FE1B-EE44-F39D-7BFC23F09C0D}"/>
                  </a:ext>
                </a:extLst>
              </p:cNvPr>
              <p:cNvCxnSpPr/>
              <p:nvPr/>
            </p:nvCxnSpPr>
            <p:spPr>
              <a:xfrm flipH="1">
                <a:off x="5915451" y="2556917"/>
                <a:ext cx="1" cy="230781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6" name="Straight Arrow Connector 375">
                <a:extLst>
                  <a:ext uri="{FF2B5EF4-FFF2-40B4-BE49-F238E27FC236}">
                    <a16:creationId xmlns:a16="http://schemas.microsoft.com/office/drawing/2014/main" id="{4871BB1F-7782-5813-A365-BE9519D59B02}"/>
                  </a:ext>
                </a:extLst>
              </p:cNvPr>
              <p:cNvCxnSpPr/>
              <p:nvPr/>
            </p:nvCxnSpPr>
            <p:spPr>
              <a:xfrm flipH="1">
                <a:off x="5971369" y="2556918"/>
                <a:ext cx="1" cy="230781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7" name="Straight Arrow Connector 376">
                <a:extLst>
                  <a:ext uri="{FF2B5EF4-FFF2-40B4-BE49-F238E27FC236}">
                    <a16:creationId xmlns:a16="http://schemas.microsoft.com/office/drawing/2014/main" id="{15445952-2AB3-BD8F-C7D1-5856D71F4E6F}"/>
                  </a:ext>
                </a:extLst>
              </p:cNvPr>
              <p:cNvCxnSpPr/>
              <p:nvPr/>
            </p:nvCxnSpPr>
            <p:spPr>
              <a:xfrm flipH="1">
                <a:off x="6028031" y="2556917"/>
                <a:ext cx="1" cy="230781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8" name="Straight Arrow Connector 377">
                <a:extLst>
                  <a:ext uri="{FF2B5EF4-FFF2-40B4-BE49-F238E27FC236}">
                    <a16:creationId xmlns:a16="http://schemas.microsoft.com/office/drawing/2014/main" id="{879E9A75-884A-4018-E531-BA9298144F7A}"/>
                  </a:ext>
                </a:extLst>
              </p:cNvPr>
              <p:cNvCxnSpPr/>
              <p:nvPr/>
            </p:nvCxnSpPr>
            <p:spPr>
              <a:xfrm flipH="1">
                <a:off x="6090715" y="2556917"/>
                <a:ext cx="1" cy="230781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9" name="Straight Arrow Connector 378">
                <a:extLst>
                  <a:ext uri="{FF2B5EF4-FFF2-40B4-BE49-F238E27FC236}">
                    <a16:creationId xmlns:a16="http://schemas.microsoft.com/office/drawing/2014/main" id="{1D672AA9-4385-5ED6-A36D-F5ECE8D915F4}"/>
                  </a:ext>
                </a:extLst>
              </p:cNvPr>
              <p:cNvCxnSpPr/>
              <p:nvPr/>
            </p:nvCxnSpPr>
            <p:spPr>
              <a:xfrm flipH="1">
                <a:off x="6151862" y="2556917"/>
                <a:ext cx="1" cy="230781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62" name="TextBox 361">
              <a:extLst>
                <a:ext uri="{FF2B5EF4-FFF2-40B4-BE49-F238E27FC236}">
                  <a16:creationId xmlns:a16="http://schemas.microsoft.com/office/drawing/2014/main" id="{340CEA0A-2753-27BB-D367-1311AA796864}"/>
                </a:ext>
              </a:extLst>
            </p:cNvPr>
            <p:cNvSpPr txBox="1"/>
            <p:nvPr/>
          </p:nvSpPr>
          <p:spPr>
            <a:xfrm>
              <a:off x="5760661" y="4191971"/>
              <a:ext cx="1789002" cy="257369"/>
            </a:xfrm>
            <a:prstGeom prst="rect">
              <a:avLst/>
            </a:prstGeom>
            <a:solidFill>
              <a:srgbClr val="CCECFF"/>
            </a:solidFill>
            <a:ln>
              <a:noFill/>
            </a:ln>
          </p:spPr>
          <p:txBody>
            <a:bodyPr wrap="square" tIns="36000" bIns="36000" rtlCol="0">
              <a:spAutoFit/>
            </a:bodyPr>
            <a:lstStyle/>
            <a:p>
              <a:pPr algn="ctr"/>
              <a:r>
                <a:rPr lang="en-US" sz="1200" b="1" dirty="0">
                  <a:solidFill>
                    <a:srgbClr val="1E35FF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MATRIX ELEMENTS</a:t>
              </a:r>
            </a:p>
          </p:txBody>
        </p:sp>
        <p:grpSp>
          <p:nvGrpSpPr>
            <p:cNvPr id="363" name="Group 362">
              <a:extLst>
                <a:ext uri="{FF2B5EF4-FFF2-40B4-BE49-F238E27FC236}">
                  <a16:creationId xmlns:a16="http://schemas.microsoft.com/office/drawing/2014/main" id="{CC19138A-2FF6-7FAF-863F-99BD31DD5783}"/>
                </a:ext>
              </a:extLst>
            </p:cNvPr>
            <p:cNvGrpSpPr/>
            <p:nvPr/>
          </p:nvGrpSpPr>
          <p:grpSpPr>
            <a:xfrm>
              <a:off x="6437006" y="4025349"/>
              <a:ext cx="391384" cy="226331"/>
              <a:chOff x="6437006" y="3778209"/>
              <a:chExt cx="391384" cy="226331"/>
            </a:xfrm>
          </p:grpSpPr>
          <p:cxnSp>
            <p:nvCxnSpPr>
              <p:cNvPr id="364" name="Straight Arrow Connector 363">
                <a:extLst>
                  <a:ext uri="{FF2B5EF4-FFF2-40B4-BE49-F238E27FC236}">
                    <a16:creationId xmlns:a16="http://schemas.microsoft.com/office/drawing/2014/main" id="{98E7A541-DB4F-C643-10AC-643614A98482}"/>
                  </a:ext>
                </a:extLst>
              </p:cNvPr>
              <p:cNvCxnSpPr/>
              <p:nvPr/>
            </p:nvCxnSpPr>
            <p:spPr>
              <a:xfrm flipH="1">
                <a:off x="6437006" y="3778210"/>
                <a:ext cx="1" cy="226330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5" name="Straight Arrow Connector 364">
                <a:extLst>
                  <a:ext uri="{FF2B5EF4-FFF2-40B4-BE49-F238E27FC236}">
                    <a16:creationId xmlns:a16="http://schemas.microsoft.com/office/drawing/2014/main" id="{BF2224F9-7D0F-A443-13AC-B01F035D0CD3}"/>
                  </a:ext>
                </a:extLst>
              </p:cNvPr>
              <p:cNvCxnSpPr/>
              <p:nvPr/>
            </p:nvCxnSpPr>
            <p:spPr>
              <a:xfrm flipH="1">
                <a:off x="6490199" y="3778209"/>
                <a:ext cx="1" cy="226330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6" name="Straight Arrow Connector 365">
                <a:extLst>
                  <a:ext uri="{FF2B5EF4-FFF2-40B4-BE49-F238E27FC236}">
                    <a16:creationId xmlns:a16="http://schemas.microsoft.com/office/drawing/2014/main" id="{535EC32B-36DF-7CA4-6FD3-6ADB199C7B40}"/>
                  </a:ext>
                </a:extLst>
              </p:cNvPr>
              <p:cNvCxnSpPr/>
              <p:nvPr/>
            </p:nvCxnSpPr>
            <p:spPr>
              <a:xfrm flipH="1">
                <a:off x="6549046" y="3778209"/>
                <a:ext cx="1" cy="226330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7" name="Straight Arrow Connector 366">
                <a:extLst>
                  <a:ext uri="{FF2B5EF4-FFF2-40B4-BE49-F238E27FC236}">
                    <a16:creationId xmlns:a16="http://schemas.microsoft.com/office/drawing/2014/main" id="{212B63BE-154A-7C36-9CEC-970E0519D189}"/>
                  </a:ext>
                </a:extLst>
              </p:cNvPr>
              <p:cNvCxnSpPr/>
              <p:nvPr/>
            </p:nvCxnSpPr>
            <p:spPr>
              <a:xfrm flipH="1">
                <a:off x="6606450" y="3778209"/>
                <a:ext cx="1" cy="226330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8" name="Straight Arrow Connector 367">
                <a:extLst>
                  <a:ext uri="{FF2B5EF4-FFF2-40B4-BE49-F238E27FC236}">
                    <a16:creationId xmlns:a16="http://schemas.microsoft.com/office/drawing/2014/main" id="{1828DED8-D7F6-3102-89EE-2960E2FC8EEF}"/>
                  </a:ext>
                </a:extLst>
              </p:cNvPr>
              <p:cNvCxnSpPr/>
              <p:nvPr/>
            </p:nvCxnSpPr>
            <p:spPr>
              <a:xfrm flipH="1">
                <a:off x="6658945" y="3778210"/>
                <a:ext cx="1" cy="226330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9" name="Straight Arrow Connector 368">
                <a:extLst>
                  <a:ext uri="{FF2B5EF4-FFF2-40B4-BE49-F238E27FC236}">
                    <a16:creationId xmlns:a16="http://schemas.microsoft.com/office/drawing/2014/main" id="{4BDA3976-CCB5-9D81-5F1A-6A66085C4934}"/>
                  </a:ext>
                </a:extLst>
              </p:cNvPr>
              <p:cNvCxnSpPr/>
              <p:nvPr/>
            </p:nvCxnSpPr>
            <p:spPr>
              <a:xfrm flipH="1">
                <a:off x="6712138" y="3778209"/>
                <a:ext cx="1" cy="226330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0" name="Straight Arrow Connector 369">
                <a:extLst>
                  <a:ext uri="{FF2B5EF4-FFF2-40B4-BE49-F238E27FC236}">
                    <a16:creationId xmlns:a16="http://schemas.microsoft.com/office/drawing/2014/main" id="{BC91F80C-F114-F60F-92FE-18D5825BEC33}"/>
                  </a:ext>
                </a:extLst>
              </p:cNvPr>
              <p:cNvCxnSpPr/>
              <p:nvPr/>
            </p:nvCxnSpPr>
            <p:spPr>
              <a:xfrm flipH="1">
                <a:off x="6770985" y="3778209"/>
                <a:ext cx="1" cy="226330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1" name="Straight Arrow Connector 370">
                <a:extLst>
                  <a:ext uri="{FF2B5EF4-FFF2-40B4-BE49-F238E27FC236}">
                    <a16:creationId xmlns:a16="http://schemas.microsoft.com/office/drawing/2014/main" id="{E529A41C-C786-7084-EE47-A84DB684FE78}"/>
                  </a:ext>
                </a:extLst>
              </p:cNvPr>
              <p:cNvCxnSpPr/>
              <p:nvPr/>
            </p:nvCxnSpPr>
            <p:spPr>
              <a:xfrm flipH="1">
                <a:off x="6828389" y="3778209"/>
                <a:ext cx="1" cy="226330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405" name="Group 404">
            <a:extLst>
              <a:ext uri="{FF2B5EF4-FFF2-40B4-BE49-F238E27FC236}">
                <a16:creationId xmlns:a16="http://schemas.microsoft.com/office/drawing/2014/main" id="{CEDD364A-26E0-565A-1959-9AC1CEC5333D}"/>
              </a:ext>
            </a:extLst>
          </p:cNvPr>
          <p:cNvGrpSpPr/>
          <p:nvPr/>
        </p:nvGrpSpPr>
        <p:grpSpPr>
          <a:xfrm>
            <a:off x="6374126" y="3259479"/>
            <a:ext cx="1976631" cy="3168060"/>
            <a:chOff x="3507354" y="1344172"/>
            <a:chExt cx="1976631" cy="3168060"/>
          </a:xfrm>
        </p:grpSpPr>
        <p:sp>
          <p:nvSpPr>
            <p:cNvPr id="406" name="Rectangle 405">
              <a:extLst>
                <a:ext uri="{FF2B5EF4-FFF2-40B4-BE49-F238E27FC236}">
                  <a16:creationId xmlns:a16="http://schemas.microsoft.com/office/drawing/2014/main" id="{522B5FE8-A163-7B2A-5129-90A2F3D7F1CB}"/>
                </a:ext>
              </a:extLst>
            </p:cNvPr>
            <p:cNvSpPr/>
            <p:nvPr/>
          </p:nvSpPr>
          <p:spPr>
            <a:xfrm>
              <a:off x="3507354" y="1344172"/>
              <a:ext cx="1976631" cy="3168060"/>
            </a:xfrm>
            <a:prstGeom prst="rect">
              <a:avLst/>
            </a:prstGeom>
            <a:solidFill>
              <a:schemeClr val="tx2">
                <a:lumMod val="65000"/>
              </a:schemeClr>
            </a:solidFill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7" name="TextBox 406">
              <a:extLst>
                <a:ext uri="{FF2B5EF4-FFF2-40B4-BE49-F238E27FC236}">
                  <a16:creationId xmlns:a16="http://schemas.microsoft.com/office/drawing/2014/main" id="{02D0FFBA-F1EE-53C2-757B-06BF6A03FFCD}"/>
                </a:ext>
              </a:extLst>
            </p:cNvPr>
            <p:cNvSpPr txBox="1"/>
            <p:nvPr/>
          </p:nvSpPr>
          <p:spPr>
            <a:xfrm>
              <a:off x="3612957" y="1442951"/>
              <a:ext cx="1789002" cy="721700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txBody>
            <a:bodyPr wrap="square" tIns="144000" bIns="144000" rtlCol="0">
              <a:spAutoFit/>
            </a:bodyPr>
            <a:lstStyle/>
            <a:p>
              <a:pPr algn="ctr"/>
              <a:r>
                <a:rPr lang="en-US" sz="1200" b="1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FORTRAN:</a:t>
              </a:r>
            </a:p>
            <a:p>
              <a:pPr algn="ctr"/>
              <a:r>
                <a:rPr lang="en-US" sz="1600" b="1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RANMAR</a:t>
              </a:r>
            </a:p>
          </p:txBody>
        </p:sp>
        <p:sp>
          <p:nvSpPr>
            <p:cNvPr id="408" name="TextBox 407">
              <a:extLst>
                <a:ext uri="{FF2B5EF4-FFF2-40B4-BE49-F238E27FC236}">
                  <a16:creationId xmlns:a16="http://schemas.microsoft.com/office/drawing/2014/main" id="{82585232-EABE-52D9-7288-8584F579F84A}"/>
                </a:ext>
              </a:extLst>
            </p:cNvPr>
            <p:cNvSpPr txBox="1"/>
            <p:nvPr/>
          </p:nvSpPr>
          <p:spPr>
            <a:xfrm>
              <a:off x="3612956" y="2284870"/>
              <a:ext cx="1789002" cy="721700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txBody>
            <a:bodyPr wrap="square" tIns="144000" bIns="144000" rtlCol="0">
              <a:spAutoFit/>
            </a:bodyPr>
            <a:lstStyle/>
            <a:p>
              <a:pPr algn="ctr"/>
              <a:r>
                <a:rPr lang="en-US" sz="1200" b="1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FORTRAN:</a:t>
              </a:r>
            </a:p>
            <a:p>
              <a:pPr algn="ctr"/>
              <a:r>
                <a:rPr lang="en-US" sz="1600" b="1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MADEVENT</a:t>
              </a:r>
              <a:endParaRPr lang="en-US" sz="12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409" name="TextBox 408">
              <a:extLst>
                <a:ext uri="{FF2B5EF4-FFF2-40B4-BE49-F238E27FC236}">
                  <a16:creationId xmlns:a16="http://schemas.microsoft.com/office/drawing/2014/main" id="{81E56F04-D7F8-D65C-2F57-E085F69487EB}"/>
                </a:ext>
              </a:extLst>
            </p:cNvPr>
            <p:cNvSpPr txBox="1"/>
            <p:nvPr/>
          </p:nvSpPr>
          <p:spPr>
            <a:xfrm>
              <a:off x="3612957" y="3398637"/>
              <a:ext cx="1789001" cy="721700"/>
            </a:xfrm>
            <a:prstGeom prst="rect">
              <a:avLst/>
            </a:prstGeom>
            <a:solidFill>
              <a:srgbClr val="FFFF00"/>
            </a:solidFill>
            <a:ln w="76200">
              <a:solidFill>
                <a:srgbClr val="FF00FF"/>
              </a:solidFill>
            </a:ln>
          </p:spPr>
          <p:txBody>
            <a:bodyPr wrap="square" lIns="36000" tIns="144000" rIns="36000" bIns="144000" rtlCol="0">
              <a:spAutoFit/>
            </a:bodyPr>
            <a:lstStyle/>
            <a:p>
              <a:pPr algn="ctr"/>
              <a:r>
                <a:rPr lang="en-US" sz="1200" b="1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FORTRAN:</a:t>
              </a:r>
            </a:p>
            <a:p>
              <a:pPr algn="ctr"/>
              <a:r>
                <a:rPr lang="en-US" sz="1600" b="1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MATRIX1</a:t>
              </a:r>
              <a:endParaRPr lang="en-US" sz="12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  <p:grpSp>
          <p:nvGrpSpPr>
            <p:cNvPr id="410" name="Group 409">
              <a:extLst>
                <a:ext uri="{FF2B5EF4-FFF2-40B4-BE49-F238E27FC236}">
                  <a16:creationId xmlns:a16="http://schemas.microsoft.com/office/drawing/2014/main" id="{2D5B7338-EC21-CBFF-136E-FE58A3E18C12}"/>
                </a:ext>
              </a:extLst>
            </p:cNvPr>
            <p:cNvGrpSpPr/>
            <p:nvPr/>
          </p:nvGrpSpPr>
          <p:grpSpPr>
            <a:xfrm>
              <a:off x="4228498" y="2088527"/>
              <a:ext cx="557918" cy="295194"/>
              <a:chOff x="5622360" y="1836969"/>
              <a:chExt cx="594299" cy="300999"/>
            </a:xfrm>
            <a:solidFill>
              <a:srgbClr val="000000"/>
            </a:solidFill>
          </p:grpSpPr>
          <p:grpSp>
            <p:nvGrpSpPr>
              <p:cNvPr id="440" name="Group 439">
                <a:extLst>
                  <a:ext uri="{FF2B5EF4-FFF2-40B4-BE49-F238E27FC236}">
                    <a16:creationId xmlns:a16="http://schemas.microsoft.com/office/drawing/2014/main" id="{79A93152-8A1E-7F46-313A-2093BD7FBF1C}"/>
                  </a:ext>
                </a:extLst>
              </p:cNvPr>
              <p:cNvGrpSpPr/>
              <p:nvPr/>
            </p:nvGrpSpPr>
            <p:grpSpPr>
              <a:xfrm>
                <a:off x="5706998" y="1907186"/>
                <a:ext cx="416905" cy="230782"/>
                <a:chOff x="5706998" y="1602371"/>
                <a:chExt cx="416905" cy="230782"/>
              </a:xfrm>
              <a:grpFill/>
            </p:grpSpPr>
            <p:cxnSp>
              <p:nvCxnSpPr>
                <p:cNvPr id="449" name="Straight Arrow Connector 448">
                  <a:extLst>
                    <a:ext uri="{FF2B5EF4-FFF2-40B4-BE49-F238E27FC236}">
                      <a16:creationId xmlns:a16="http://schemas.microsoft.com/office/drawing/2014/main" id="{499EF935-BEB4-832A-4880-DEE15DFB2EE3}"/>
                    </a:ext>
                  </a:extLst>
                </p:cNvPr>
                <p:cNvCxnSpPr/>
                <p:nvPr/>
              </p:nvCxnSpPr>
              <p:spPr>
                <a:xfrm flipH="1">
                  <a:off x="5706998" y="1602372"/>
                  <a:ext cx="1" cy="230781"/>
                </a:xfrm>
                <a:prstGeom prst="straightConnector1">
                  <a:avLst/>
                </a:prstGeom>
                <a:grpFill/>
                <a:ln w="28575">
                  <a:solidFill>
                    <a:srgbClr val="00000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50" name="Straight Arrow Connector 449">
                  <a:extLst>
                    <a:ext uri="{FF2B5EF4-FFF2-40B4-BE49-F238E27FC236}">
                      <a16:creationId xmlns:a16="http://schemas.microsoft.com/office/drawing/2014/main" id="{A088B867-B3BB-7A64-9E4B-E9B44D194C52}"/>
                    </a:ext>
                  </a:extLst>
                </p:cNvPr>
                <p:cNvCxnSpPr/>
                <p:nvPr/>
              </p:nvCxnSpPr>
              <p:spPr>
                <a:xfrm flipH="1">
                  <a:off x="5763660" y="1602371"/>
                  <a:ext cx="1" cy="230781"/>
                </a:xfrm>
                <a:prstGeom prst="straightConnector1">
                  <a:avLst/>
                </a:prstGeom>
                <a:grpFill/>
                <a:ln w="28575">
                  <a:solidFill>
                    <a:srgbClr val="00000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51" name="Straight Arrow Connector 450">
                  <a:extLst>
                    <a:ext uri="{FF2B5EF4-FFF2-40B4-BE49-F238E27FC236}">
                      <a16:creationId xmlns:a16="http://schemas.microsoft.com/office/drawing/2014/main" id="{D377EDF1-A0B3-94B8-CFAE-161F4F59854C}"/>
                    </a:ext>
                  </a:extLst>
                </p:cNvPr>
                <p:cNvCxnSpPr/>
                <p:nvPr/>
              </p:nvCxnSpPr>
              <p:spPr>
                <a:xfrm flipH="1">
                  <a:off x="5826344" y="1602371"/>
                  <a:ext cx="1" cy="230781"/>
                </a:xfrm>
                <a:prstGeom prst="straightConnector1">
                  <a:avLst/>
                </a:prstGeom>
                <a:grpFill/>
                <a:ln w="28575">
                  <a:solidFill>
                    <a:srgbClr val="00000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52" name="Straight Arrow Connector 451">
                  <a:extLst>
                    <a:ext uri="{FF2B5EF4-FFF2-40B4-BE49-F238E27FC236}">
                      <a16:creationId xmlns:a16="http://schemas.microsoft.com/office/drawing/2014/main" id="{073B3E06-BC38-5B51-EE56-4E9E22F38367}"/>
                    </a:ext>
                  </a:extLst>
                </p:cNvPr>
                <p:cNvCxnSpPr/>
                <p:nvPr/>
              </p:nvCxnSpPr>
              <p:spPr>
                <a:xfrm flipH="1">
                  <a:off x="5887491" y="1602371"/>
                  <a:ext cx="1" cy="230781"/>
                </a:xfrm>
                <a:prstGeom prst="straightConnector1">
                  <a:avLst/>
                </a:prstGeom>
                <a:grpFill/>
                <a:ln w="28575">
                  <a:solidFill>
                    <a:srgbClr val="00000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53" name="Straight Arrow Connector 452">
                  <a:extLst>
                    <a:ext uri="{FF2B5EF4-FFF2-40B4-BE49-F238E27FC236}">
                      <a16:creationId xmlns:a16="http://schemas.microsoft.com/office/drawing/2014/main" id="{FAF70227-2F10-39AC-6101-CFD23A1F6221}"/>
                    </a:ext>
                  </a:extLst>
                </p:cNvPr>
                <p:cNvCxnSpPr/>
                <p:nvPr/>
              </p:nvCxnSpPr>
              <p:spPr>
                <a:xfrm flipH="1">
                  <a:off x="5943409" y="1602372"/>
                  <a:ext cx="1" cy="230781"/>
                </a:xfrm>
                <a:prstGeom prst="straightConnector1">
                  <a:avLst/>
                </a:prstGeom>
                <a:grpFill/>
                <a:ln w="28575">
                  <a:solidFill>
                    <a:srgbClr val="00000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54" name="Straight Arrow Connector 453">
                  <a:extLst>
                    <a:ext uri="{FF2B5EF4-FFF2-40B4-BE49-F238E27FC236}">
                      <a16:creationId xmlns:a16="http://schemas.microsoft.com/office/drawing/2014/main" id="{E29654CC-9849-E663-E21F-5E420C90AEF6}"/>
                    </a:ext>
                  </a:extLst>
                </p:cNvPr>
                <p:cNvCxnSpPr/>
                <p:nvPr/>
              </p:nvCxnSpPr>
              <p:spPr>
                <a:xfrm flipH="1">
                  <a:off x="6000071" y="1602371"/>
                  <a:ext cx="1" cy="230781"/>
                </a:xfrm>
                <a:prstGeom prst="straightConnector1">
                  <a:avLst/>
                </a:prstGeom>
                <a:grpFill/>
                <a:ln w="28575">
                  <a:solidFill>
                    <a:srgbClr val="00000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55" name="Straight Arrow Connector 454">
                  <a:extLst>
                    <a:ext uri="{FF2B5EF4-FFF2-40B4-BE49-F238E27FC236}">
                      <a16:creationId xmlns:a16="http://schemas.microsoft.com/office/drawing/2014/main" id="{A2FBA8E2-07E3-3B37-8CAB-B3E8DC8D734C}"/>
                    </a:ext>
                  </a:extLst>
                </p:cNvPr>
                <p:cNvCxnSpPr/>
                <p:nvPr/>
              </p:nvCxnSpPr>
              <p:spPr>
                <a:xfrm flipH="1">
                  <a:off x="6062755" y="1602371"/>
                  <a:ext cx="1" cy="230781"/>
                </a:xfrm>
                <a:prstGeom prst="straightConnector1">
                  <a:avLst/>
                </a:prstGeom>
                <a:grpFill/>
                <a:ln w="28575">
                  <a:solidFill>
                    <a:srgbClr val="00000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56" name="Straight Arrow Connector 455">
                  <a:extLst>
                    <a:ext uri="{FF2B5EF4-FFF2-40B4-BE49-F238E27FC236}">
                      <a16:creationId xmlns:a16="http://schemas.microsoft.com/office/drawing/2014/main" id="{B33DD1D2-DAD8-3F8C-C085-4DC4AC5E99B4}"/>
                    </a:ext>
                  </a:extLst>
                </p:cNvPr>
                <p:cNvCxnSpPr/>
                <p:nvPr/>
              </p:nvCxnSpPr>
              <p:spPr>
                <a:xfrm flipH="1">
                  <a:off x="6123902" y="1602371"/>
                  <a:ext cx="1" cy="230781"/>
                </a:xfrm>
                <a:prstGeom prst="straightConnector1">
                  <a:avLst/>
                </a:prstGeom>
                <a:grpFill/>
                <a:ln w="28575">
                  <a:solidFill>
                    <a:srgbClr val="00000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441" name="Oval 440">
                <a:extLst>
                  <a:ext uri="{FF2B5EF4-FFF2-40B4-BE49-F238E27FC236}">
                    <a16:creationId xmlns:a16="http://schemas.microsoft.com/office/drawing/2014/main" id="{D82956EC-4C98-5FD2-7356-F1A18D7113E8}"/>
                  </a:ext>
                </a:extLst>
              </p:cNvPr>
              <p:cNvSpPr/>
              <p:nvPr/>
            </p:nvSpPr>
            <p:spPr>
              <a:xfrm>
                <a:off x="5935838" y="1836973"/>
                <a:ext cx="45715" cy="45715"/>
              </a:xfrm>
              <a:prstGeom prst="ellipse">
                <a:avLst/>
              </a:prstGeom>
              <a:grpFill/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42" name="Oval 441">
                <a:extLst>
                  <a:ext uri="{FF2B5EF4-FFF2-40B4-BE49-F238E27FC236}">
                    <a16:creationId xmlns:a16="http://schemas.microsoft.com/office/drawing/2014/main" id="{7CCD22A1-2A24-82FA-B8DA-100610000F1E}"/>
                  </a:ext>
                </a:extLst>
              </p:cNvPr>
              <p:cNvSpPr/>
              <p:nvPr/>
            </p:nvSpPr>
            <p:spPr>
              <a:xfrm>
                <a:off x="6014201" y="1836969"/>
                <a:ext cx="45715" cy="45715"/>
              </a:xfrm>
              <a:prstGeom prst="ellipse">
                <a:avLst/>
              </a:prstGeom>
              <a:grpFill/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43" name="Oval 442">
                <a:extLst>
                  <a:ext uri="{FF2B5EF4-FFF2-40B4-BE49-F238E27FC236}">
                    <a16:creationId xmlns:a16="http://schemas.microsoft.com/office/drawing/2014/main" id="{D5D9C95B-725B-EDF7-CA13-81C08D1B4452}"/>
                  </a:ext>
                </a:extLst>
              </p:cNvPr>
              <p:cNvSpPr/>
              <p:nvPr/>
            </p:nvSpPr>
            <p:spPr>
              <a:xfrm>
                <a:off x="6092574" y="1836970"/>
                <a:ext cx="45715" cy="45715"/>
              </a:xfrm>
              <a:prstGeom prst="ellipse">
                <a:avLst/>
              </a:prstGeom>
              <a:grpFill/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44" name="Oval 443">
                <a:extLst>
                  <a:ext uri="{FF2B5EF4-FFF2-40B4-BE49-F238E27FC236}">
                    <a16:creationId xmlns:a16="http://schemas.microsoft.com/office/drawing/2014/main" id="{9B2055A5-362F-AB5A-71B9-13FF98204699}"/>
                  </a:ext>
                </a:extLst>
              </p:cNvPr>
              <p:cNvSpPr/>
              <p:nvPr/>
            </p:nvSpPr>
            <p:spPr>
              <a:xfrm>
                <a:off x="6170944" y="1836969"/>
                <a:ext cx="45715" cy="45715"/>
              </a:xfrm>
              <a:prstGeom prst="ellipse">
                <a:avLst/>
              </a:prstGeom>
              <a:grpFill/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45" name="Oval 444">
                <a:extLst>
                  <a:ext uri="{FF2B5EF4-FFF2-40B4-BE49-F238E27FC236}">
                    <a16:creationId xmlns:a16="http://schemas.microsoft.com/office/drawing/2014/main" id="{B1AF9D99-695B-40CD-F2D9-97EDAA7371B3}"/>
                  </a:ext>
                </a:extLst>
              </p:cNvPr>
              <p:cNvSpPr/>
              <p:nvPr/>
            </p:nvSpPr>
            <p:spPr>
              <a:xfrm>
                <a:off x="5622360" y="1836973"/>
                <a:ext cx="45715" cy="45715"/>
              </a:xfrm>
              <a:prstGeom prst="ellipse">
                <a:avLst/>
              </a:prstGeom>
              <a:grpFill/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46" name="Oval 445">
                <a:extLst>
                  <a:ext uri="{FF2B5EF4-FFF2-40B4-BE49-F238E27FC236}">
                    <a16:creationId xmlns:a16="http://schemas.microsoft.com/office/drawing/2014/main" id="{DFF66EA6-BA5E-FFD0-579D-5041E92B634D}"/>
                  </a:ext>
                </a:extLst>
              </p:cNvPr>
              <p:cNvSpPr/>
              <p:nvPr/>
            </p:nvSpPr>
            <p:spPr>
              <a:xfrm>
                <a:off x="5700723" y="1836969"/>
                <a:ext cx="45715" cy="45715"/>
              </a:xfrm>
              <a:prstGeom prst="ellipse">
                <a:avLst/>
              </a:prstGeom>
              <a:grpFill/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47" name="Oval 446">
                <a:extLst>
                  <a:ext uri="{FF2B5EF4-FFF2-40B4-BE49-F238E27FC236}">
                    <a16:creationId xmlns:a16="http://schemas.microsoft.com/office/drawing/2014/main" id="{898DFAC9-4950-110F-D3C6-BCB8ABD781F0}"/>
                  </a:ext>
                </a:extLst>
              </p:cNvPr>
              <p:cNvSpPr/>
              <p:nvPr/>
            </p:nvSpPr>
            <p:spPr>
              <a:xfrm>
                <a:off x="5779096" y="1836970"/>
                <a:ext cx="45715" cy="45715"/>
              </a:xfrm>
              <a:prstGeom prst="ellipse">
                <a:avLst/>
              </a:prstGeom>
              <a:grpFill/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48" name="Oval 447">
                <a:extLst>
                  <a:ext uri="{FF2B5EF4-FFF2-40B4-BE49-F238E27FC236}">
                    <a16:creationId xmlns:a16="http://schemas.microsoft.com/office/drawing/2014/main" id="{6A9DD979-31AE-21A1-681B-93DB8BDB94F8}"/>
                  </a:ext>
                </a:extLst>
              </p:cNvPr>
              <p:cNvSpPr/>
              <p:nvPr/>
            </p:nvSpPr>
            <p:spPr>
              <a:xfrm>
                <a:off x="5857466" y="1836969"/>
                <a:ext cx="45715" cy="45715"/>
              </a:xfrm>
              <a:prstGeom prst="ellipse">
                <a:avLst/>
              </a:prstGeom>
              <a:grpFill/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11" name="TextBox 410">
              <a:extLst>
                <a:ext uri="{FF2B5EF4-FFF2-40B4-BE49-F238E27FC236}">
                  <a16:creationId xmlns:a16="http://schemas.microsoft.com/office/drawing/2014/main" id="{D0A5303F-D7B0-EEBC-027A-BF57FBA820CC}"/>
                </a:ext>
              </a:extLst>
            </p:cNvPr>
            <p:cNvSpPr txBox="1"/>
            <p:nvPr/>
          </p:nvSpPr>
          <p:spPr>
            <a:xfrm>
              <a:off x="3606784" y="3062587"/>
              <a:ext cx="1789002" cy="257369"/>
            </a:xfrm>
            <a:prstGeom prst="rect">
              <a:avLst/>
            </a:prstGeom>
            <a:solidFill>
              <a:srgbClr val="CCECFF"/>
            </a:solidFill>
            <a:ln>
              <a:noFill/>
            </a:ln>
          </p:spPr>
          <p:txBody>
            <a:bodyPr wrap="square" tIns="36000" bIns="36000" rtlCol="0">
              <a:spAutoFit/>
            </a:bodyPr>
            <a:lstStyle/>
            <a:p>
              <a:pPr algn="ctr"/>
              <a:r>
                <a:rPr lang="en-US" sz="1200" b="1" dirty="0">
                  <a:solidFill>
                    <a:srgbClr val="1E35FF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MOMENTA</a:t>
              </a:r>
            </a:p>
          </p:txBody>
        </p:sp>
        <p:grpSp>
          <p:nvGrpSpPr>
            <p:cNvPr id="412" name="Group 411">
              <a:extLst>
                <a:ext uri="{FF2B5EF4-FFF2-40B4-BE49-F238E27FC236}">
                  <a16:creationId xmlns:a16="http://schemas.microsoft.com/office/drawing/2014/main" id="{26EAA769-E28A-BB8F-7240-461729B093EB}"/>
                </a:ext>
              </a:extLst>
            </p:cNvPr>
            <p:cNvGrpSpPr/>
            <p:nvPr/>
          </p:nvGrpSpPr>
          <p:grpSpPr>
            <a:xfrm>
              <a:off x="4311764" y="2899005"/>
              <a:ext cx="391384" cy="226331"/>
              <a:chOff x="5734958" y="2556917"/>
              <a:chExt cx="416905" cy="230782"/>
            </a:xfrm>
          </p:grpSpPr>
          <p:cxnSp>
            <p:nvCxnSpPr>
              <p:cNvPr id="432" name="Straight Arrow Connector 431">
                <a:extLst>
                  <a:ext uri="{FF2B5EF4-FFF2-40B4-BE49-F238E27FC236}">
                    <a16:creationId xmlns:a16="http://schemas.microsoft.com/office/drawing/2014/main" id="{38F24F9D-103B-4768-7CF0-69A2F7CDE1C3}"/>
                  </a:ext>
                </a:extLst>
              </p:cNvPr>
              <p:cNvCxnSpPr/>
              <p:nvPr/>
            </p:nvCxnSpPr>
            <p:spPr>
              <a:xfrm flipH="1">
                <a:off x="5734958" y="2556918"/>
                <a:ext cx="1" cy="230781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3" name="Straight Arrow Connector 432">
                <a:extLst>
                  <a:ext uri="{FF2B5EF4-FFF2-40B4-BE49-F238E27FC236}">
                    <a16:creationId xmlns:a16="http://schemas.microsoft.com/office/drawing/2014/main" id="{859A38CD-C5D4-14C3-3D88-37E8A21E35FD}"/>
                  </a:ext>
                </a:extLst>
              </p:cNvPr>
              <p:cNvCxnSpPr/>
              <p:nvPr/>
            </p:nvCxnSpPr>
            <p:spPr>
              <a:xfrm flipH="1">
                <a:off x="5791620" y="2556917"/>
                <a:ext cx="1" cy="230781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4" name="Straight Arrow Connector 433">
                <a:extLst>
                  <a:ext uri="{FF2B5EF4-FFF2-40B4-BE49-F238E27FC236}">
                    <a16:creationId xmlns:a16="http://schemas.microsoft.com/office/drawing/2014/main" id="{67A60BFC-A78E-85F2-6CBF-A2581E0DA1F9}"/>
                  </a:ext>
                </a:extLst>
              </p:cNvPr>
              <p:cNvCxnSpPr/>
              <p:nvPr/>
            </p:nvCxnSpPr>
            <p:spPr>
              <a:xfrm flipH="1">
                <a:off x="5854304" y="2556917"/>
                <a:ext cx="1" cy="230781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5" name="Straight Arrow Connector 434">
                <a:extLst>
                  <a:ext uri="{FF2B5EF4-FFF2-40B4-BE49-F238E27FC236}">
                    <a16:creationId xmlns:a16="http://schemas.microsoft.com/office/drawing/2014/main" id="{9A5E28A4-1FDD-1D78-9ECC-BF343BC66B19}"/>
                  </a:ext>
                </a:extLst>
              </p:cNvPr>
              <p:cNvCxnSpPr/>
              <p:nvPr/>
            </p:nvCxnSpPr>
            <p:spPr>
              <a:xfrm flipH="1">
                <a:off x="5915451" y="2556917"/>
                <a:ext cx="1" cy="230781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6" name="Straight Arrow Connector 435">
                <a:extLst>
                  <a:ext uri="{FF2B5EF4-FFF2-40B4-BE49-F238E27FC236}">
                    <a16:creationId xmlns:a16="http://schemas.microsoft.com/office/drawing/2014/main" id="{74BE1C3E-42DD-6A47-70C5-7981EC451723}"/>
                  </a:ext>
                </a:extLst>
              </p:cNvPr>
              <p:cNvCxnSpPr/>
              <p:nvPr/>
            </p:nvCxnSpPr>
            <p:spPr>
              <a:xfrm flipH="1">
                <a:off x="5971369" y="2556918"/>
                <a:ext cx="1" cy="230781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7" name="Straight Arrow Connector 436">
                <a:extLst>
                  <a:ext uri="{FF2B5EF4-FFF2-40B4-BE49-F238E27FC236}">
                    <a16:creationId xmlns:a16="http://schemas.microsoft.com/office/drawing/2014/main" id="{B5D6D3EF-5456-4D4E-1DE7-21163C1F2C69}"/>
                  </a:ext>
                </a:extLst>
              </p:cNvPr>
              <p:cNvCxnSpPr/>
              <p:nvPr/>
            </p:nvCxnSpPr>
            <p:spPr>
              <a:xfrm flipH="1">
                <a:off x="6028031" y="2556917"/>
                <a:ext cx="1" cy="230781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8" name="Straight Arrow Connector 437">
                <a:extLst>
                  <a:ext uri="{FF2B5EF4-FFF2-40B4-BE49-F238E27FC236}">
                    <a16:creationId xmlns:a16="http://schemas.microsoft.com/office/drawing/2014/main" id="{1E000230-8A59-2790-4999-ADC90A603234}"/>
                  </a:ext>
                </a:extLst>
              </p:cNvPr>
              <p:cNvCxnSpPr/>
              <p:nvPr/>
            </p:nvCxnSpPr>
            <p:spPr>
              <a:xfrm flipH="1">
                <a:off x="6090715" y="2556917"/>
                <a:ext cx="1" cy="230781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9" name="Straight Arrow Connector 438">
                <a:extLst>
                  <a:ext uri="{FF2B5EF4-FFF2-40B4-BE49-F238E27FC236}">
                    <a16:creationId xmlns:a16="http://schemas.microsoft.com/office/drawing/2014/main" id="{CA5622AE-8D68-0453-F2D2-339884FD2146}"/>
                  </a:ext>
                </a:extLst>
              </p:cNvPr>
              <p:cNvCxnSpPr/>
              <p:nvPr/>
            </p:nvCxnSpPr>
            <p:spPr>
              <a:xfrm flipH="1">
                <a:off x="6151862" y="2556917"/>
                <a:ext cx="1" cy="230781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13" name="Group 412">
              <a:extLst>
                <a:ext uri="{FF2B5EF4-FFF2-40B4-BE49-F238E27FC236}">
                  <a16:creationId xmlns:a16="http://schemas.microsoft.com/office/drawing/2014/main" id="{F738DB4D-7E43-D3C7-1A1A-68F09E1261EB}"/>
                </a:ext>
              </a:extLst>
            </p:cNvPr>
            <p:cNvGrpSpPr/>
            <p:nvPr/>
          </p:nvGrpSpPr>
          <p:grpSpPr>
            <a:xfrm>
              <a:off x="4311764" y="3304192"/>
              <a:ext cx="391384" cy="226331"/>
              <a:chOff x="5734958" y="2556917"/>
              <a:chExt cx="416905" cy="230782"/>
            </a:xfrm>
          </p:grpSpPr>
          <p:cxnSp>
            <p:nvCxnSpPr>
              <p:cNvPr id="424" name="Straight Arrow Connector 423">
                <a:extLst>
                  <a:ext uri="{FF2B5EF4-FFF2-40B4-BE49-F238E27FC236}">
                    <a16:creationId xmlns:a16="http://schemas.microsoft.com/office/drawing/2014/main" id="{2CB595AE-C9F7-D6F9-5F74-9C55239E68C9}"/>
                  </a:ext>
                </a:extLst>
              </p:cNvPr>
              <p:cNvCxnSpPr/>
              <p:nvPr/>
            </p:nvCxnSpPr>
            <p:spPr>
              <a:xfrm flipH="1">
                <a:off x="5734958" y="2556918"/>
                <a:ext cx="1" cy="230781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5" name="Straight Arrow Connector 424">
                <a:extLst>
                  <a:ext uri="{FF2B5EF4-FFF2-40B4-BE49-F238E27FC236}">
                    <a16:creationId xmlns:a16="http://schemas.microsoft.com/office/drawing/2014/main" id="{FB1C6E3F-F810-F654-F55A-32830F7C14ED}"/>
                  </a:ext>
                </a:extLst>
              </p:cNvPr>
              <p:cNvCxnSpPr/>
              <p:nvPr/>
            </p:nvCxnSpPr>
            <p:spPr>
              <a:xfrm flipH="1">
                <a:off x="5791620" y="2556917"/>
                <a:ext cx="1" cy="230781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6" name="Straight Arrow Connector 425">
                <a:extLst>
                  <a:ext uri="{FF2B5EF4-FFF2-40B4-BE49-F238E27FC236}">
                    <a16:creationId xmlns:a16="http://schemas.microsoft.com/office/drawing/2014/main" id="{C7A3BF65-E2A9-EFE8-D4D7-C5D339C9F1B6}"/>
                  </a:ext>
                </a:extLst>
              </p:cNvPr>
              <p:cNvCxnSpPr/>
              <p:nvPr/>
            </p:nvCxnSpPr>
            <p:spPr>
              <a:xfrm flipH="1">
                <a:off x="5854304" y="2556917"/>
                <a:ext cx="1" cy="230781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7" name="Straight Arrow Connector 426">
                <a:extLst>
                  <a:ext uri="{FF2B5EF4-FFF2-40B4-BE49-F238E27FC236}">
                    <a16:creationId xmlns:a16="http://schemas.microsoft.com/office/drawing/2014/main" id="{687A720B-2DEB-5BB1-B2FE-A2992CAFAC44}"/>
                  </a:ext>
                </a:extLst>
              </p:cNvPr>
              <p:cNvCxnSpPr/>
              <p:nvPr/>
            </p:nvCxnSpPr>
            <p:spPr>
              <a:xfrm flipH="1">
                <a:off x="5915451" y="2556917"/>
                <a:ext cx="1" cy="230781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8" name="Straight Arrow Connector 427">
                <a:extLst>
                  <a:ext uri="{FF2B5EF4-FFF2-40B4-BE49-F238E27FC236}">
                    <a16:creationId xmlns:a16="http://schemas.microsoft.com/office/drawing/2014/main" id="{71272327-909F-AB00-EC02-159006AFAFC9}"/>
                  </a:ext>
                </a:extLst>
              </p:cNvPr>
              <p:cNvCxnSpPr/>
              <p:nvPr/>
            </p:nvCxnSpPr>
            <p:spPr>
              <a:xfrm flipH="1">
                <a:off x="5971369" y="2556918"/>
                <a:ext cx="1" cy="230781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9" name="Straight Arrow Connector 428">
                <a:extLst>
                  <a:ext uri="{FF2B5EF4-FFF2-40B4-BE49-F238E27FC236}">
                    <a16:creationId xmlns:a16="http://schemas.microsoft.com/office/drawing/2014/main" id="{6DB2C1D3-5B6E-6F22-55FF-BFEF1DD7E248}"/>
                  </a:ext>
                </a:extLst>
              </p:cNvPr>
              <p:cNvCxnSpPr/>
              <p:nvPr/>
            </p:nvCxnSpPr>
            <p:spPr>
              <a:xfrm flipH="1">
                <a:off x="6028031" y="2556917"/>
                <a:ext cx="1" cy="230781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0" name="Straight Arrow Connector 429">
                <a:extLst>
                  <a:ext uri="{FF2B5EF4-FFF2-40B4-BE49-F238E27FC236}">
                    <a16:creationId xmlns:a16="http://schemas.microsoft.com/office/drawing/2014/main" id="{D54F8C2B-A3E6-37A6-AC3E-3C7994C3125B}"/>
                  </a:ext>
                </a:extLst>
              </p:cNvPr>
              <p:cNvCxnSpPr/>
              <p:nvPr/>
            </p:nvCxnSpPr>
            <p:spPr>
              <a:xfrm flipH="1">
                <a:off x="6090715" y="2556917"/>
                <a:ext cx="1" cy="230781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1" name="Straight Arrow Connector 430">
                <a:extLst>
                  <a:ext uri="{FF2B5EF4-FFF2-40B4-BE49-F238E27FC236}">
                    <a16:creationId xmlns:a16="http://schemas.microsoft.com/office/drawing/2014/main" id="{F1E6020E-C997-F6AA-FED3-35AEED06D236}"/>
                  </a:ext>
                </a:extLst>
              </p:cNvPr>
              <p:cNvCxnSpPr/>
              <p:nvPr/>
            </p:nvCxnSpPr>
            <p:spPr>
              <a:xfrm flipH="1">
                <a:off x="6151862" y="2556917"/>
                <a:ext cx="1" cy="230781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14" name="TextBox 413">
              <a:extLst>
                <a:ext uri="{FF2B5EF4-FFF2-40B4-BE49-F238E27FC236}">
                  <a16:creationId xmlns:a16="http://schemas.microsoft.com/office/drawing/2014/main" id="{4481E0B1-C0EF-3ACC-7F0B-0B71E0151F79}"/>
                </a:ext>
              </a:extLst>
            </p:cNvPr>
            <p:cNvSpPr txBox="1"/>
            <p:nvPr/>
          </p:nvSpPr>
          <p:spPr>
            <a:xfrm>
              <a:off x="3615725" y="4189808"/>
              <a:ext cx="1789002" cy="257369"/>
            </a:xfrm>
            <a:prstGeom prst="rect">
              <a:avLst/>
            </a:prstGeom>
            <a:solidFill>
              <a:srgbClr val="CCECFF"/>
            </a:solidFill>
            <a:ln>
              <a:noFill/>
            </a:ln>
          </p:spPr>
          <p:txBody>
            <a:bodyPr wrap="square" tIns="36000" bIns="36000" rtlCol="0">
              <a:spAutoFit/>
            </a:bodyPr>
            <a:lstStyle/>
            <a:p>
              <a:pPr algn="ctr"/>
              <a:r>
                <a:rPr lang="en-US" sz="1200" b="1" dirty="0">
                  <a:solidFill>
                    <a:srgbClr val="1E35FF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MATRIX ELEMENTS</a:t>
              </a:r>
            </a:p>
          </p:txBody>
        </p:sp>
        <p:grpSp>
          <p:nvGrpSpPr>
            <p:cNvPr id="415" name="Group 414">
              <a:extLst>
                <a:ext uri="{FF2B5EF4-FFF2-40B4-BE49-F238E27FC236}">
                  <a16:creationId xmlns:a16="http://schemas.microsoft.com/office/drawing/2014/main" id="{073CD759-4D9D-0FFE-F516-A597401076F0}"/>
                </a:ext>
              </a:extLst>
            </p:cNvPr>
            <p:cNvGrpSpPr/>
            <p:nvPr/>
          </p:nvGrpSpPr>
          <p:grpSpPr>
            <a:xfrm>
              <a:off x="4294770" y="4032944"/>
              <a:ext cx="391384" cy="226331"/>
              <a:chOff x="4294770" y="3785804"/>
              <a:chExt cx="391384" cy="226331"/>
            </a:xfrm>
          </p:grpSpPr>
          <p:cxnSp>
            <p:nvCxnSpPr>
              <p:cNvPr id="416" name="Straight Arrow Connector 415">
                <a:extLst>
                  <a:ext uri="{FF2B5EF4-FFF2-40B4-BE49-F238E27FC236}">
                    <a16:creationId xmlns:a16="http://schemas.microsoft.com/office/drawing/2014/main" id="{E5DE08CC-313D-D6B1-6365-531DF9FDDE6E}"/>
                  </a:ext>
                </a:extLst>
              </p:cNvPr>
              <p:cNvCxnSpPr/>
              <p:nvPr/>
            </p:nvCxnSpPr>
            <p:spPr>
              <a:xfrm flipH="1">
                <a:off x="4294770" y="3785805"/>
                <a:ext cx="1" cy="226330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7" name="Straight Arrow Connector 416">
                <a:extLst>
                  <a:ext uri="{FF2B5EF4-FFF2-40B4-BE49-F238E27FC236}">
                    <a16:creationId xmlns:a16="http://schemas.microsoft.com/office/drawing/2014/main" id="{25A2FC28-17FC-2A4B-EE0B-589B5CA32A87}"/>
                  </a:ext>
                </a:extLst>
              </p:cNvPr>
              <p:cNvCxnSpPr/>
              <p:nvPr/>
            </p:nvCxnSpPr>
            <p:spPr>
              <a:xfrm flipH="1">
                <a:off x="4347963" y="3785804"/>
                <a:ext cx="1" cy="226330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8" name="Straight Arrow Connector 417">
                <a:extLst>
                  <a:ext uri="{FF2B5EF4-FFF2-40B4-BE49-F238E27FC236}">
                    <a16:creationId xmlns:a16="http://schemas.microsoft.com/office/drawing/2014/main" id="{F95DADF1-85CA-FD0E-E096-01518A165B4B}"/>
                  </a:ext>
                </a:extLst>
              </p:cNvPr>
              <p:cNvCxnSpPr/>
              <p:nvPr/>
            </p:nvCxnSpPr>
            <p:spPr>
              <a:xfrm flipH="1">
                <a:off x="4406810" y="3785804"/>
                <a:ext cx="1" cy="226330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9" name="Straight Arrow Connector 418">
                <a:extLst>
                  <a:ext uri="{FF2B5EF4-FFF2-40B4-BE49-F238E27FC236}">
                    <a16:creationId xmlns:a16="http://schemas.microsoft.com/office/drawing/2014/main" id="{FDE39004-A056-5039-069E-24E5C7B1F7C4}"/>
                  </a:ext>
                </a:extLst>
              </p:cNvPr>
              <p:cNvCxnSpPr/>
              <p:nvPr/>
            </p:nvCxnSpPr>
            <p:spPr>
              <a:xfrm flipH="1">
                <a:off x="4464214" y="3785804"/>
                <a:ext cx="1" cy="226330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0" name="Straight Arrow Connector 419">
                <a:extLst>
                  <a:ext uri="{FF2B5EF4-FFF2-40B4-BE49-F238E27FC236}">
                    <a16:creationId xmlns:a16="http://schemas.microsoft.com/office/drawing/2014/main" id="{BDE9F817-45F4-4482-5D2D-DB9106AF21C5}"/>
                  </a:ext>
                </a:extLst>
              </p:cNvPr>
              <p:cNvCxnSpPr/>
              <p:nvPr/>
            </p:nvCxnSpPr>
            <p:spPr>
              <a:xfrm flipH="1">
                <a:off x="4516709" y="3785805"/>
                <a:ext cx="1" cy="226330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1" name="Straight Arrow Connector 420">
                <a:extLst>
                  <a:ext uri="{FF2B5EF4-FFF2-40B4-BE49-F238E27FC236}">
                    <a16:creationId xmlns:a16="http://schemas.microsoft.com/office/drawing/2014/main" id="{91293C27-10B6-BDC1-EB66-311163A960CD}"/>
                  </a:ext>
                </a:extLst>
              </p:cNvPr>
              <p:cNvCxnSpPr/>
              <p:nvPr/>
            </p:nvCxnSpPr>
            <p:spPr>
              <a:xfrm flipH="1">
                <a:off x="4569902" y="3785804"/>
                <a:ext cx="1" cy="226330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2" name="Straight Arrow Connector 421">
                <a:extLst>
                  <a:ext uri="{FF2B5EF4-FFF2-40B4-BE49-F238E27FC236}">
                    <a16:creationId xmlns:a16="http://schemas.microsoft.com/office/drawing/2014/main" id="{4D779E33-3ACB-AE5A-ED27-DCA2FEF1BADE}"/>
                  </a:ext>
                </a:extLst>
              </p:cNvPr>
              <p:cNvCxnSpPr/>
              <p:nvPr/>
            </p:nvCxnSpPr>
            <p:spPr>
              <a:xfrm flipH="1">
                <a:off x="4628749" y="3785804"/>
                <a:ext cx="1" cy="226330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3" name="Straight Arrow Connector 422">
                <a:extLst>
                  <a:ext uri="{FF2B5EF4-FFF2-40B4-BE49-F238E27FC236}">
                    <a16:creationId xmlns:a16="http://schemas.microsoft.com/office/drawing/2014/main" id="{47BB6157-3ABC-9139-45C7-DD3882465446}"/>
                  </a:ext>
                </a:extLst>
              </p:cNvPr>
              <p:cNvCxnSpPr/>
              <p:nvPr/>
            </p:nvCxnSpPr>
            <p:spPr>
              <a:xfrm flipH="1">
                <a:off x="4686153" y="3785804"/>
                <a:ext cx="1" cy="226330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457" name="TextBox 456">
            <a:extLst>
              <a:ext uri="{FF2B5EF4-FFF2-40B4-BE49-F238E27FC236}">
                <a16:creationId xmlns:a16="http://schemas.microsoft.com/office/drawing/2014/main" id="{261F945F-C8AA-935E-B07E-B88BC4D68B4B}"/>
              </a:ext>
            </a:extLst>
          </p:cNvPr>
          <p:cNvSpPr txBox="1"/>
          <p:nvPr/>
        </p:nvSpPr>
        <p:spPr>
          <a:xfrm>
            <a:off x="6223709" y="1088168"/>
            <a:ext cx="447614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dirty="0">
                <a:solidFill>
                  <a:schemeClr val="bg2"/>
                </a:solidFill>
              </a:rPr>
              <a:t>Then we modified the existing </a:t>
            </a:r>
          </a:p>
          <a:p>
            <a:pPr algn="ctr"/>
            <a:r>
              <a:rPr lang="en-US" sz="1800" dirty="0">
                <a:solidFill>
                  <a:schemeClr val="bg2"/>
                </a:solidFill>
              </a:rPr>
              <a:t>all-Fortran MadEvent </a:t>
            </a:r>
          </a:p>
          <a:p>
            <a:pPr algn="ctr"/>
            <a:r>
              <a:rPr lang="en-US" sz="1800" dirty="0">
                <a:solidFill>
                  <a:schemeClr val="bg2"/>
                </a:solidFill>
              </a:rPr>
              <a:t>into a </a:t>
            </a:r>
            <a:r>
              <a:rPr lang="en-US" sz="1800" i="1" u="sng" dirty="0">
                <a:solidFill>
                  <a:schemeClr val="bg2"/>
                </a:solidFill>
              </a:rPr>
              <a:t>multi-event</a:t>
            </a:r>
            <a:r>
              <a:rPr lang="en-US" sz="1800" dirty="0">
                <a:solidFill>
                  <a:schemeClr val="bg2"/>
                </a:solidFill>
              </a:rPr>
              <a:t> framework </a:t>
            </a:r>
          </a:p>
          <a:p>
            <a:pPr algn="ctr"/>
            <a:r>
              <a:rPr lang="en-US" sz="1800" dirty="0">
                <a:solidFill>
                  <a:schemeClr val="bg2"/>
                </a:solidFill>
              </a:rPr>
              <a:t>and we injected the new MEs into it</a:t>
            </a:r>
          </a:p>
        </p:txBody>
      </p:sp>
    </p:spTree>
    <p:extLst>
      <p:ext uri="{BB962C8B-B14F-4D97-AF65-F5344CB8AC3E}">
        <p14:creationId xmlns:p14="http://schemas.microsoft.com/office/powerpoint/2010/main" val="38169559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8" grpId="0"/>
      <p:bldP spid="140" grpId="0"/>
      <p:bldP spid="264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>
            <a:extLst>
              <a:ext uri="{FF2B5EF4-FFF2-40B4-BE49-F238E27FC236}">
                <a16:creationId xmlns:a16="http://schemas.microsoft.com/office/drawing/2014/main" id="{3A699993-B105-7B9C-D759-C3A256D5E7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84349" y="197493"/>
            <a:ext cx="8177252" cy="618295"/>
          </a:xfrm>
        </p:spPr>
        <p:txBody>
          <a:bodyPr/>
          <a:lstStyle/>
          <a:p>
            <a:r>
              <a:rPr lang="en-US" dirty="0"/>
              <a:t>CUDA vs SYCL on NVidia A100</a:t>
            </a: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A4DD5662-D7D1-DFEB-5E07-920F55C0536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784348" y="1030943"/>
            <a:ext cx="8311081" cy="5351929"/>
          </a:xfrm>
        </p:spPr>
        <p:txBody>
          <a:bodyPr/>
          <a:lstStyle/>
          <a:p>
            <a:r>
              <a:rPr lang="en-US" dirty="0"/>
              <a:t>SYCL and CUDA implementations have ~similar performances but</a:t>
            </a:r>
          </a:p>
          <a:p>
            <a:pPr lvl="1"/>
            <a:r>
              <a:rPr lang="en-US" dirty="0"/>
              <a:t>SYCL seems better for less complex processes</a:t>
            </a:r>
          </a:p>
          <a:p>
            <a:pPr lvl="1"/>
            <a:r>
              <a:rPr lang="en-US" i="1" dirty="0">
                <a:solidFill>
                  <a:srgbClr val="FF0000"/>
                </a:solidFill>
              </a:rPr>
              <a:t>CUDA seems better for more complex processes</a:t>
            </a:r>
          </a:p>
          <a:p>
            <a:endParaRPr lang="en-US" dirty="0"/>
          </a:p>
          <a:p>
            <a:r>
              <a:rPr lang="en-US" dirty="0"/>
              <a:t>These are very recent results, which are still being digested (WIP!)</a:t>
            </a:r>
          </a:p>
          <a:p>
            <a:pPr lvl="1"/>
            <a:r>
              <a:rPr lang="en-US" dirty="0"/>
              <a:t>It will be very interesting to understand more in detail what goes on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endParaRPr lang="en-US" dirty="0"/>
          </a:p>
          <a:p>
            <a:pPr marL="152400" indent="0">
              <a:buNone/>
            </a:pPr>
            <a:r>
              <a:rPr lang="en-US" sz="1600" dirty="0">
                <a:solidFill>
                  <a:srgbClr val="CC00FF"/>
                </a:solidFill>
              </a:rPr>
              <a:t>We plan to also compare more systematically the CUDACPP and SYCL performances on CPUs (vectorization, multi-core), but it will take time and optimization tweaks... WIP!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2EB001C-102C-85FA-B282-83A11274DB2A}"/>
              </a:ext>
            </a:extLst>
          </p:cNvPr>
          <p:cNvSpPr txBox="1"/>
          <p:nvPr/>
        </p:nvSpPr>
        <p:spPr>
          <a:xfrm>
            <a:off x="9877330" y="181071"/>
            <a:ext cx="231467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>
                <a:solidFill>
                  <a:srgbClr val="FF0000"/>
                </a:solidFill>
              </a:rPr>
              <a:t>PRELIMINARY!</a:t>
            </a:r>
          </a:p>
          <a:p>
            <a:r>
              <a:rPr lang="en-US" sz="1200" i="1" dirty="0">
                <a:solidFill>
                  <a:srgbClr val="FF0000"/>
                </a:solidFill>
              </a:rPr>
              <a:t>N. Nichols, T. Childers (SYCL)</a:t>
            </a:r>
          </a:p>
          <a:p>
            <a:r>
              <a:rPr lang="en-US" sz="1200" i="1" dirty="0">
                <a:solidFill>
                  <a:srgbClr val="FF0000"/>
                </a:solidFill>
              </a:rPr>
              <a:t>J. Teig (tests/plots)</a:t>
            </a:r>
          </a:p>
        </p:txBody>
      </p:sp>
      <p:pic>
        <p:nvPicPr>
          <p:cNvPr id="19" name="Picture 18" descr="Chart, line chart&#10;&#10;Description automatically generated">
            <a:extLst>
              <a:ext uri="{FF2B5EF4-FFF2-40B4-BE49-F238E27FC236}">
                <a16:creationId xmlns:a16="http://schemas.microsoft.com/office/drawing/2014/main" id="{04134DE6-7F47-F87D-5067-6F4B6ECD6B3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784929"/>
            <a:ext cx="3631688" cy="1597943"/>
          </a:xfrm>
          <a:prstGeom prst="rect">
            <a:avLst/>
          </a:prstGeom>
          <a:ln>
            <a:solidFill>
              <a:srgbClr val="000000"/>
            </a:solidFill>
          </a:ln>
        </p:spPr>
      </p:pic>
      <p:pic>
        <p:nvPicPr>
          <p:cNvPr id="21" name="Picture 20" descr="Chart, line chart&#10;&#10;Description automatically generated">
            <a:extLst>
              <a:ext uri="{FF2B5EF4-FFF2-40B4-BE49-F238E27FC236}">
                <a16:creationId xmlns:a16="http://schemas.microsoft.com/office/drawing/2014/main" id="{F7683872-220E-132D-648C-75887230068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60" y="3197157"/>
            <a:ext cx="3631688" cy="1597943"/>
          </a:xfrm>
          <a:prstGeom prst="rect">
            <a:avLst/>
          </a:prstGeom>
          <a:ln>
            <a:solidFill>
              <a:srgbClr val="000000"/>
            </a:solidFill>
          </a:ln>
        </p:spPr>
      </p:pic>
      <p:pic>
        <p:nvPicPr>
          <p:cNvPr id="23" name="Picture 22" descr="Chart, line chart&#10;&#10;Description automatically generated">
            <a:extLst>
              <a:ext uri="{FF2B5EF4-FFF2-40B4-BE49-F238E27FC236}">
                <a16:creationId xmlns:a16="http://schemas.microsoft.com/office/drawing/2014/main" id="{A6D96276-C458-E969-A69E-A1F232BF81D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60" y="1599214"/>
            <a:ext cx="3631688" cy="1597943"/>
          </a:xfrm>
          <a:prstGeom prst="rect">
            <a:avLst/>
          </a:prstGeom>
          <a:ln>
            <a:solidFill>
              <a:srgbClr val="000000"/>
            </a:solidFill>
          </a:ln>
        </p:spPr>
      </p:pic>
      <p:pic>
        <p:nvPicPr>
          <p:cNvPr id="25" name="Picture 24" descr="Chart, line chart&#10;&#10;Description automatically generated">
            <a:extLst>
              <a:ext uri="{FF2B5EF4-FFF2-40B4-BE49-F238E27FC236}">
                <a16:creationId xmlns:a16="http://schemas.microsoft.com/office/drawing/2014/main" id="{21AFC187-4EB3-C16E-373E-011E48A2D2B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660" y="1271"/>
            <a:ext cx="3631688" cy="1597943"/>
          </a:xfrm>
          <a:prstGeom prst="rect">
            <a:avLst/>
          </a:prstGeom>
          <a:ln>
            <a:solidFill>
              <a:srgbClr val="000000"/>
            </a:solidFill>
          </a:ln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2D61B1CA-AA1F-3111-9101-F364DED7F8ED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350130" y="886095"/>
                <a:ext cx="1259170" cy="314629"/>
              </a:xfrm>
              <a:prstGeom prst="rect">
                <a:avLst/>
              </a:prstGeom>
              <a:solidFill>
                <a:srgbClr val="CCFFFF"/>
              </a:solidFill>
              <a:ln w="6350"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14:m>
                  <m:oMath xmlns:m="http://schemas.openxmlformats.org/officeDocument/2006/math">
                    <m:r>
                      <a:rPr lang="en-US" sz="2000" b="1" i="0" dirty="0" smtClean="0">
                        <a:solidFill>
                          <a:schemeClr val="bg2"/>
                        </a:solidFill>
                        <a:latin typeface="Cambria Math" panose="02040503050406030204" pitchFamily="18" charset="0"/>
                      </a:rPr>
                      <m:t>𝐠𝐠</m:t>
                    </m:r>
                  </m:oMath>
                </a14:m>
                <a:r>
                  <a:rPr lang="en-US" sz="2000" b="1" dirty="0">
                    <a:solidFill>
                      <a:schemeClr val="bg2"/>
                    </a:solidFill>
                    <a:sym typeface="Symbol" panose="05050102010706020507" pitchFamily="18" charset="2"/>
                  </a:rPr>
                  <a:t></a:t>
                </a:r>
                <a14:m>
                  <m:oMath xmlns:m="http://schemas.openxmlformats.org/officeDocument/2006/math">
                    <m:r>
                      <a:rPr lang="en-US" sz="2000" b="1" i="0" dirty="0">
                        <a:solidFill>
                          <a:schemeClr val="bg2"/>
                        </a:solidFill>
                        <a:latin typeface="Cambria Math" panose="02040503050406030204" pitchFamily="18" charset="0"/>
                      </a:rPr>
                      <m:t>𝐭</m:t>
                    </m:r>
                    <m:acc>
                      <m:accPr>
                        <m:chr m:val="̅"/>
                        <m:ctrlPr>
                          <a:rPr lang="en-US" sz="2000" b="1" i="1" dirty="0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000" b="1" i="0" dirty="0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</a:rPr>
                          <m:t>𝐭</m:t>
                        </m:r>
                      </m:e>
                    </m:acc>
                  </m:oMath>
                </a14:m>
                <a:endParaRPr lang="en-US" sz="2000" b="1" dirty="0">
                  <a:solidFill>
                    <a:schemeClr val="bg2"/>
                  </a:solidFill>
                </a:endParaRPr>
              </a:p>
            </p:txBody>
          </p:sp>
        </mc:Choice>
        <mc:Fallback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2D61B1CA-AA1F-3111-9101-F364DED7F8E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50130" y="886095"/>
                <a:ext cx="1259170" cy="314629"/>
              </a:xfrm>
              <a:prstGeom prst="rect">
                <a:avLst/>
              </a:prstGeom>
              <a:blipFill>
                <a:blip r:embed="rId6"/>
                <a:stretch>
                  <a:fillRect t="-22642" r="-9662" b="-45283"/>
                </a:stretch>
              </a:blipFill>
              <a:ln w="6350">
                <a:solidFill>
                  <a:srgbClr val="000000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9" name="Rectangle 28">
                <a:extLst>
                  <a:ext uri="{FF2B5EF4-FFF2-40B4-BE49-F238E27FC236}">
                    <a16:creationId xmlns:a16="http://schemas.microsoft.com/office/drawing/2014/main" id="{68346CA7-EC8A-1DCB-890E-3912A1CBF67C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350130" y="2484037"/>
                <a:ext cx="1259170" cy="314629"/>
              </a:xfrm>
              <a:prstGeom prst="rect">
                <a:avLst/>
              </a:prstGeom>
              <a:solidFill>
                <a:srgbClr val="CCFFFF"/>
              </a:solidFill>
              <a:ln w="6350"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14:m>
                  <m:oMath xmlns:m="http://schemas.openxmlformats.org/officeDocument/2006/math">
                    <m:r>
                      <a:rPr lang="en-US" sz="2000" b="1" i="0" dirty="0" smtClean="0">
                        <a:solidFill>
                          <a:schemeClr val="bg2"/>
                        </a:solidFill>
                        <a:latin typeface="Cambria Math" panose="02040503050406030204" pitchFamily="18" charset="0"/>
                      </a:rPr>
                      <m:t>𝐠𝐠</m:t>
                    </m:r>
                  </m:oMath>
                </a14:m>
                <a:r>
                  <a:rPr lang="en-US" sz="2000" b="1" dirty="0">
                    <a:solidFill>
                      <a:schemeClr val="bg2"/>
                    </a:solidFill>
                    <a:sym typeface="Symbol" panose="05050102010706020507" pitchFamily="18" charset="2"/>
                  </a:rPr>
                  <a:t></a:t>
                </a:r>
                <a14:m>
                  <m:oMath xmlns:m="http://schemas.openxmlformats.org/officeDocument/2006/math">
                    <m:r>
                      <a:rPr lang="en-US" sz="2000" b="1" i="0" dirty="0">
                        <a:solidFill>
                          <a:schemeClr val="bg2"/>
                        </a:solidFill>
                        <a:latin typeface="Cambria Math" panose="02040503050406030204" pitchFamily="18" charset="0"/>
                      </a:rPr>
                      <m:t>𝐭</m:t>
                    </m:r>
                    <m:acc>
                      <m:accPr>
                        <m:chr m:val="̅"/>
                        <m:ctrlPr>
                          <a:rPr lang="en-US" sz="2000" b="1" i="1" dirty="0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000" b="1" i="0" dirty="0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</a:rPr>
                          <m:t>𝐭</m:t>
                        </m:r>
                      </m:e>
                    </m:acc>
                    <m:r>
                      <a:rPr lang="en-US" sz="2000" b="1" i="0" dirty="0">
                        <a:solidFill>
                          <a:schemeClr val="bg2"/>
                        </a:solidFill>
                        <a:latin typeface="Cambria Math" panose="02040503050406030204" pitchFamily="18" charset="0"/>
                      </a:rPr>
                      <m:t>𝐠</m:t>
                    </m:r>
                  </m:oMath>
                </a14:m>
                <a:endParaRPr lang="en-US" sz="2000" b="1" dirty="0">
                  <a:solidFill>
                    <a:schemeClr val="bg2"/>
                  </a:solidFill>
                </a:endParaRPr>
              </a:p>
            </p:txBody>
          </p:sp>
        </mc:Choice>
        <mc:Fallback>
          <p:sp>
            <p:nvSpPr>
              <p:cNvPr id="29" name="Rectangle 28">
                <a:extLst>
                  <a:ext uri="{FF2B5EF4-FFF2-40B4-BE49-F238E27FC236}">
                    <a16:creationId xmlns:a16="http://schemas.microsoft.com/office/drawing/2014/main" id="{68346CA7-EC8A-1DCB-890E-3912A1CBF67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50130" y="2484037"/>
                <a:ext cx="1259170" cy="314629"/>
              </a:xfrm>
              <a:prstGeom prst="rect">
                <a:avLst/>
              </a:prstGeom>
              <a:blipFill>
                <a:blip r:embed="rId7"/>
                <a:stretch>
                  <a:fillRect t="-22642" r="-4348" b="-45283"/>
                </a:stretch>
              </a:blipFill>
              <a:ln w="6350">
                <a:solidFill>
                  <a:srgbClr val="000000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0" name="Rectangle 29">
                <a:extLst>
                  <a:ext uri="{FF2B5EF4-FFF2-40B4-BE49-F238E27FC236}">
                    <a16:creationId xmlns:a16="http://schemas.microsoft.com/office/drawing/2014/main" id="{8E8FEE36-F150-4AB5-71E4-85F25BD0C165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350130" y="4081979"/>
                <a:ext cx="1259170" cy="314629"/>
              </a:xfrm>
              <a:prstGeom prst="rect">
                <a:avLst/>
              </a:prstGeom>
              <a:solidFill>
                <a:srgbClr val="CCFFFF"/>
              </a:solidFill>
              <a:ln w="6350"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14:m>
                  <m:oMath xmlns:m="http://schemas.openxmlformats.org/officeDocument/2006/math">
                    <m:r>
                      <a:rPr lang="en-US" sz="2000" b="1" i="0" dirty="0" smtClean="0">
                        <a:solidFill>
                          <a:schemeClr val="bg2"/>
                        </a:solidFill>
                        <a:latin typeface="Cambria Math" panose="02040503050406030204" pitchFamily="18" charset="0"/>
                      </a:rPr>
                      <m:t>𝐠𝐠</m:t>
                    </m:r>
                  </m:oMath>
                </a14:m>
                <a:r>
                  <a:rPr lang="en-US" sz="2000" b="1" dirty="0">
                    <a:solidFill>
                      <a:schemeClr val="bg2"/>
                    </a:solidFill>
                    <a:sym typeface="Symbol" panose="05050102010706020507" pitchFamily="18" charset="2"/>
                  </a:rPr>
                  <a:t></a:t>
                </a:r>
                <a14:m>
                  <m:oMath xmlns:m="http://schemas.openxmlformats.org/officeDocument/2006/math">
                    <m:r>
                      <a:rPr lang="en-US" sz="2000" b="1" i="0" dirty="0">
                        <a:solidFill>
                          <a:schemeClr val="bg2"/>
                        </a:solidFill>
                        <a:latin typeface="Cambria Math" panose="02040503050406030204" pitchFamily="18" charset="0"/>
                      </a:rPr>
                      <m:t>𝐭</m:t>
                    </m:r>
                    <m:acc>
                      <m:accPr>
                        <m:chr m:val="̅"/>
                        <m:ctrlPr>
                          <a:rPr lang="en-US" sz="2000" b="1" i="1" dirty="0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000" b="1" i="0" dirty="0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</a:rPr>
                          <m:t>𝐭</m:t>
                        </m:r>
                      </m:e>
                    </m:acc>
                    <m:r>
                      <a:rPr lang="en-US" sz="2000" b="1" i="0" dirty="0">
                        <a:solidFill>
                          <a:schemeClr val="bg2"/>
                        </a:solidFill>
                        <a:latin typeface="Cambria Math" panose="02040503050406030204" pitchFamily="18" charset="0"/>
                      </a:rPr>
                      <m:t>𝐠𝐠</m:t>
                    </m:r>
                  </m:oMath>
                </a14:m>
                <a:endParaRPr lang="en-US" sz="2000" b="1" dirty="0">
                  <a:solidFill>
                    <a:schemeClr val="bg2"/>
                  </a:solidFill>
                </a:endParaRPr>
              </a:p>
            </p:txBody>
          </p:sp>
        </mc:Choice>
        <mc:Fallback>
          <p:sp>
            <p:nvSpPr>
              <p:cNvPr id="30" name="Rectangle 29">
                <a:extLst>
                  <a:ext uri="{FF2B5EF4-FFF2-40B4-BE49-F238E27FC236}">
                    <a16:creationId xmlns:a16="http://schemas.microsoft.com/office/drawing/2014/main" id="{8E8FEE36-F150-4AB5-71E4-85F25BD0C16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50130" y="4081979"/>
                <a:ext cx="1259170" cy="314629"/>
              </a:xfrm>
              <a:prstGeom prst="rect">
                <a:avLst/>
              </a:prstGeom>
              <a:blipFill>
                <a:blip r:embed="rId8"/>
                <a:stretch>
                  <a:fillRect t="-25000" b="-46154"/>
                </a:stretch>
              </a:blipFill>
              <a:ln w="6350">
                <a:solidFill>
                  <a:srgbClr val="000000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1" name="Rectangle 30">
                <a:extLst>
                  <a:ext uri="{FF2B5EF4-FFF2-40B4-BE49-F238E27FC236}">
                    <a16:creationId xmlns:a16="http://schemas.microsoft.com/office/drawing/2014/main" id="{5ABB480F-ECDB-6DDC-542D-2CDB051900DC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350130" y="5423017"/>
                <a:ext cx="1259170" cy="314629"/>
              </a:xfrm>
              <a:prstGeom prst="rect">
                <a:avLst/>
              </a:prstGeom>
              <a:solidFill>
                <a:srgbClr val="CCFFFF"/>
              </a:solidFill>
              <a:ln w="6350"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14:m>
                  <m:oMath xmlns:m="http://schemas.openxmlformats.org/officeDocument/2006/math">
                    <m:r>
                      <a:rPr lang="en-US" sz="2000" b="1" i="0" dirty="0" smtClean="0">
                        <a:solidFill>
                          <a:schemeClr val="bg2"/>
                        </a:solidFill>
                        <a:latin typeface="Cambria Math" panose="02040503050406030204" pitchFamily="18" charset="0"/>
                      </a:rPr>
                      <m:t>𝐠𝐠</m:t>
                    </m:r>
                  </m:oMath>
                </a14:m>
                <a:r>
                  <a:rPr lang="en-US" sz="2000" b="1" dirty="0">
                    <a:solidFill>
                      <a:schemeClr val="bg2"/>
                    </a:solidFill>
                    <a:sym typeface="Symbol" panose="05050102010706020507" pitchFamily="18" charset="2"/>
                  </a:rPr>
                  <a:t></a:t>
                </a:r>
                <a14:m>
                  <m:oMath xmlns:m="http://schemas.openxmlformats.org/officeDocument/2006/math">
                    <m:r>
                      <a:rPr lang="en-US" sz="2000" b="1" i="0" dirty="0">
                        <a:solidFill>
                          <a:schemeClr val="bg2"/>
                        </a:solidFill>
                        <a:latin typeface="Cambria Math" panose="02040503050406030204" pitchFamily="18" charset="0"/>
                      </a:rPr>
                      <m:t>𝐭</m:t>
                    </m:r>
                    <m:acc>
                      <m:accPr>
                        <m:chr m:val="̅"/>
                        <m:ctrlPr>
                          <a:rPr lang="en-US" sz="2000" b="1" i="1" dirty="0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000" b="1" i="0" dirty="0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</a:rPr>
                          <m:t>𝐭</m:t>
                        </m:r>
                      </m:e>
                    </m:acc>
                    <m:r>
                      <a:rPr lang="en-US" sz="2000" b="1" i="0" dirty="0">
                        <a:solidFill>
                          <a:schemeClr val="bg2"/>
                        </a:solidFill>
                        <a:latin typeface="Cambria Math" panose="02040503050406030204" pitchFamily="18" charset="0"/>
                      </a:rPr>
                      <m:t>𝐠𝐠</m:t>
                    </m:r>
                    <m:r>
                      <a:rPr lang="en-US" sz="2000" b="1" i="0" dirty="0" smtClean="0">
                        <a:solidFill>
                          <a:schemeClr val="bg2"/>
                        </a:solidFill>
                        <a:latin typeface="Cambria Math" panose="02040503050406030204" pitchFamily="18" charset="0"/>
                      </a:rPr>
                      <m:t>𝐠</m:t>
                    </m:r>
                  </m:oMath>
                </a14:m>
                <a:endParaRPr lang="en-US" sz="2000" b="1" dirty="0">
                  <a:solidFill>
                    <a:schemeClr val="bg2"/>
                  </a:solidFill>
                </a:endParaRPr>
              </a:p>
            </p:txBody>
          </p:sp>
        </mc:Choice>
        <mc:Fallback>
          <p:sp>
            <p:nvSpPr>
              <p:cNvPr id="31" name="Rectangle 30">
                <a:extLst>
                  <a:ext uri="{FF2B5EF4-FFF2-40B4-BE49-F238E27FC236}">
                    <a16:creationId xmlns:a16="http://schemas.microsoft.com/office/drawing/2014/main" id="{5ABB480F-ECDB-6DDC-542D-2CDB051900D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50130" y="5423017"/>
                <a:ext cx="1259170" cy="314629"/>
              </a:xfrm>
              <a:prstGeom prst="rect">
                <a:avLst/>
              </a:prstGeom>
              <a:blipFill>
                <a:blip r:embed="rId9"/>
                <a:stretch>
                  <a:fillRect l="-2899" t="-25000" r="-2415" b="-46154"/>
                </a:stretch>
              </a:blipFill>
              <a:ln w="6350">
                <a:solidFill>
                  <a:srgbClr val="000000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2" name="TextBox 31">
            <a:extLst>
              <a:ext uri="{FF2B5EF4-FFF2-40B4-BE49-F238E27FC236}">
                <a16:creationId xmlns:a16="http://schemas.microsoft.com/office/drawing/2014/main" id="{9EBA3489-55F3-1FC2-72C6-F2AF41A7C751}"/>
              </a:ext>
            </a:extLst>
          </p:cNvPr>
          <p:cNvSpPr txBox="1"/>
          <p:nvPr/>
        </p:nvSpPr>
        <p:spPr>
          <a:xfrm>
            <a:off x="852035" y="886095"/>
            <a:ext cx="1394234" cy="307777"/>
          </a:xfrm>
          <a:prstGeom prst="rect">
            <a:avLst/>
          </a:prstGeom>
          <a:solidFill>
            <a:srgbClr val="CCFF99"/>
          </a:solidFill>
          <a:ln w="19050">
            <a:solidFill>
              <a:srgbClr val="009900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CUDA</a:t>
            </a:r>
            <a:r>
              <a:rPr lang="en-US" b="1" dirty="0"/>
              <a:t> </a:t>
            </a:r>
            <a:r>
              <a:rPr lang="en-US" b="1" dirty="0">
                <a:solidFill>
                  <a:srgbClr val="00B050"/>
                </a:solidFill>
              </a:rPr>
              <a:t>&lt; SYCL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6852A6CE-04AD-343A-A507-C02D0340E2BE}"/>
              </a:ext>
            </a:extLst>
          </p:cNvPr>
          <p:cNvSpPr txBox="1"/>
          <p:nvPr/>
        </p:nvSpPr>
        <p:spPr>
          <a:xfrm>
            <a:off x="852035" y="2484037"/>
            <a:ext cx="1394234" cy="307777"/>
          </a:xfrm>
          <a:prstGeom prst="rect">
            <a:avLst/>
          </a:prstGeom>
          <a:solidFill>
            <a:srgbClr val="CCFF99"/>
          </a:solidFill>
          <a:ln w="19050">
            <a:solidFill>
              <a:srgbClr val="009900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CUDA</a:t>
            </a:r>
            <a:r>
              <a:rPr lang="en-US" b="1" dirty="0"/>
              <a:t> </a:t>
            </a:r>
            <a:r>
              <a:rPr lang="en-US" b="1" dirty="0">
                <a:solidFill>
                  <a:srgbClr val="009900"/>
                </a:solidFill>
              </a:rPr>
              <a:t>&lt; SYCL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79068E07-3BFE-916C-C26E-7E8392040782}"/>
              </a:ext>
            </a:extLst>
          </p:cNvPr>
          <p:cNvSpPr txBox="1"/>
          <p:nvPr/>
        </p:nvSpPr>
        <p:spPr>
          <a:xfrm>
            <a:off x="852035" y="4089917"/>
            <a:ext cx="1394234" cy="307777"/>
          </a:xfrm>
          <a:prstGeom prst="rect">
            <a:avLst/>
          </a:prstGeom>
          <a:solidFill>
            <a:srgbClr val="FFDE75"/>
          </a:solidFill>
          <a:ln w="190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CUDA &gt; </a:t>
            </a:r>
            <a:r>
              <a:rPr lang="en-US" b="1" dirty="0">
                <a:solidFill>
                  <a:srgbClr val="00B050"/>
                </a:solidFill>
              </a:rPr>
              <a:t>SYCL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81B8B497-BAB2-1F31-7526-0F9FBED48EBE}"/>
              </a:ext>
            </a:extLst>
          </p:cNvPr>
          <p:cNvSpPr txBox="1"/>
          <p:nvPr/>
        </p:nvSpPr>
        <p:spPr>
          <a:xfrm>
            <a:off x="852035" y="5429869"/>
            <a:ext cx="1394234" cy="307777"/>
          </a:xfrm>
          <a:prstGeom prst="rect">
            <a:avLst/>
          </a:prstGeom>
          <a:solidFill>
            <a:srgbClr val="FFDE75"/>
          </a:solidFill>
          <a:ln w="190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CUDA &gt;</a:t>
            </a:r>
            <a:r>
              <a:rPr lang="en-US" b="1" dirty="0"/>
              <a:t> </a:t>
            </a:r>
            <a:r>
              <a:rPr lang="en-US" b="1" dirty="0">
                <a:solidFill>
                  <a:srgbClr val="00B050"/>
                </a:solidFill>
              </a:rPr>
              <a:t>SYCL</a:t>
            </a:r>
          </a:p>
        </p:txBody>
      </p:sp>
    </p:spTree>
    <p:extLst>
      <p:ext uri="{BB962C8B-B14F-4D97-AF65-F5344CB8AC3E}">
        <p14:creationId xmlns:p14="http://schemas.microsoft.com/office/powerpoint/2010/main" val="33469315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Arrow: Right 62" title="Year Arrow">
            <a:extLst>
              <a:ext uri="{FF2B5EF4-FFF2-40B4-BE49-F238E27FC236}">
                <a16:creationId xmlns:a16="http://schemas.microsoft.com/office/drawing/2014/main" id="{F58357AA-8A7F-B9E7-A0C2-57EAFAA4E0C5}"/>
              </a:ext>
            </a:extLst>
          </p:cNvPr>
          <p:cNvSpPr/>
          <p:nvPr/>
        </p:nvSpPr>
        <p:spPr>
          <a:xfrm>
            <a:off x="9516000" y="3060778"/>
            <a:ext cx="1800000" cy="732304"/>
          </a:xfrm>
          <a:prstGeom prst="rightArrow">
            <a:avLst>
              <a:gd name="adj1" fmla="val 100000"/>
              <a:gd name="adj2" fmla="val 50000"/>
            </a:avLst>
          </a:prstGeom>
          <a:gradFill flip="none" rotWithShape="1">
            <a:gsLst>
              <a:gs pos="0">
                <a:srgbClr val="FFE593">
                  <a:lumMod val="60000"/>
                  <a:lumOff val="40000"/>
                </a:srgbClr>
              </a:gs>
              <a:gs pos="100000">
                <a:srgbClr val="FFC000"/>
              </a:gs>
            </a:gsLst>
            <a:lin ang="0" scaled="0"/>
            <a:tileRect/>
          </a:gradFill>
          <a:ln w="1905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64" name="Oval 63" title="Quarter Background Cirlce">
            <a:extLst>
              <a:ext uri="{FF2B5EF4-FFF2-40B4-BE49-F238E27FC236}">
                <a16:creationId xmlns:a16="http://schemas.microsoft.com/office/drawing/2014/main" id="{6ECEAD31-EE5D-4A0F-B66A-D92B1B3A6661}"/>
              </a:ext>
            </a:extLst>
          </p:cNvPr>
          <p:cNvSpPr/>
          <p:nvPr/>
        </p:nvSpPr>
        <p:spPr>
          <a:xfrm>
            <a:off x="10854182" y="3127762"/>
            <a:ext cx="211582" cy="215198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5" name="Oval 64" title="Quarter Background Cirlce">
            <a:extLst>
              <a:ext uri="{FF2B5EF4-FFF2-40B4-BE49-F238E27FC236}">
                <a16:creationId xmlns:a16="http://schemas.microsoft.com/office/drawing/2014/main" id="{CB4EAA16-26A6-DC18-EAC4-68652A7A928F}"/>
              </a:ext>
            </a:extLst>
          </p:cNvPr>
          <p:cNvSpPr/>
          <p:nvPr/>
        </p:nvSpPr>
        <p:spPr>
          <a:xfrm>
            <a:off x="10493437" y="3127762"/>
            <a:ext cx="211582" cy="215198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6" name="Oval 65" title="Quarter Background Cirlce">
            <a:extLst>
              <a:ext uri="{FF2B5EF4-FFF2-40B4-BE49-F238E27FC236}">
                <a16:creationId xmlns:a16="http://schemas.microsoft.com/office/drawing/2014/main" id="{0D62F0A6-9D54-29CE-06DD-4B5DB6510749}"/>
              </a:ext>
            </a:extLst>
          </p:cNvPr>
          <p:cNvSpPr/>
          <p:nvPr/>
        </p:nvSpPr>
        <p:spPr>
          <a:xfrm>
            <a:off x="10134172" y="3127762"/>
            <a:ext cx="211582" cy="215198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7" name="Oval 66" title="Quarter Background Cirlce">
            <a:extLst>
              <a:ext uri="{FF2B5EF4-FFF2-40B4-BE49-F238E27FC236}">
                <a16:creationId xmlns:a16="http://schemas.microsoft.com/office/drawing/2014/main" id="{FE01810E-D5B6-59AD-2A4A-5BF18EFE39FE}"/>
              </a:ext>
            </a:extLst>
          </p:cNvPr>
          <p:cNvSpPr/>
          <p:nvPr/>
        </p:nvSpPr>
        <p:spPr>
          <a:xfrm>
            <a:off x="9773224" y="3127762"/>
            <a:ext cx="211582" cy="215198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1" name="TextBox 70" title="Quarter Number">
            <a:extLst>
              <a:ext uri="{FF2B5EF4-FFF2-40B4-BE49-F238E27FC236}">
                <a16:creationId xmlns:a16="http://schemas.microsoft.com/office/drawing/2014/main" id="{95E6CC9D-CFC7-5283-7123-4C97EB885B74}"/>
              </a:ext>
            </a:extLst>
          </p:cNvPr>
          <p:cNvSpPr txBox="1"/>
          <p:nvPr/>
        </p:nvSpPr>
        <p:spPr>
          <a:xfrm>
            <a:off x="9734091" y="3156134"/>
            <a:ext cx="288000" cy="146461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1000" b="1" dirty="0">
                <a:solidFill>
                  <a:srgbClr val="FF0000"/>
                </a:solidFill>
              </a:rPr>
              <a:t>Q1</a:t>
            </a:r>
            <a:endParaRPr lang="en-US" sz="1000" dirty="0">
              <a:solidFill>
                <a:srgbClr val="FF0000"/>
              </a:solidFill>
            </a:endParaRPr>
          </a:p>
        </p:txBody>
      </p:sp>
      <p:sp>
        <p:nvSpPr>
          <p:cNvPr id="72" name="TextBox 71" title="Quarter Number">
            <a:extLst>
              <a:ext uri="{FF2B5EF4-FFF2-40B4-BE49-F238E27FC236}">
                <a16:creationId xmlns:a16="http://schemas.microsoft.com/office/drawing/2014/main" id="{8962A288-7AB3-4025-4ED5-BDBFB0CC7A67}"/>
              </a:ext>
            </a:extLst>
          </p:cNvPr>
          <p:cNvSpPr txBox="1"/>
          <p:nvPr/>
        </p:nvSpPr>
        <p:spPr>
          <a:xfrm>
            <a:off x="10096590" y="3156134"/>
            <a:ext cx="288000" cy="146461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1000" b="1" dirty="0">
                <a:solidFill>
                  <a:srgbClr val="FF0000"/>
                </a:solidFill>
              </a:rPr>
              <a:t>Q2</a:t>
            </a:r>
            <a:endParaRPr lang="en-US" sz="1000" dirty="0">
              <a:solidFill>
                <a:srgbClr val="FF0000"/>
              </a:solidFill>
            </a:endParaRPr>
          </a:p>
        </p:txBody>
      </p:sp>
      <p:sp>
        <p:nvSpPr>
          <p:cNvPr id="73" name="TextBox 72" title="Quarter Number">
            <a:extLst>
              <a:ext uri="{FF2B5EF4-FFF2-40B4-BE49-F238E27FC236}">
                <a16:creationId xmlns:a16="http://schemas.microsoft.com/office/drawing/2014/main" id="{C972C8D6-C1A5-0050-D5F5-C82EA8D07455}"/>
              </a:ext>
            </a:extLst>
          </p:cNvPr>
          <p:cNvSpPr txBox="1"/>
          <p:nvPr/>
        </p:nvSpPr>
        <p:spPr>
          <a:xfrm>
            <a:off x="10447232" y="3156134"/>
            <a:ext cx="288000" cy="146461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1000" b="1" dirty="0">
                <a:solidFill>
                  <a:srgbClr val="FF0000"/>
                </a:solidFill>
              </a:rPr>
              <a:t>Q3</a:t>
            </a:r>
            <a:endParaRPr lang="en-US" sz="1000" dirty="0">
              <a:solidFill>
                <a:srgbClr val="FF0000"/>
              </a:solidFill>
            </a:endParaRPr>
          </a:p>
        </p:txBody>
      </p:sp>
      <p:sp>
        <p:nvSpPr>
          <p:cNvPr id="74" name="TextBox 73" title="Quarter Number">
            <a:extLst>
              <a:ext uri="{FF2B5EF4-FFF2-40B4-BE49-F238E27FC236}">
                <a16:creationId xmlns:a16="http://schemas.microsoft.com/office/drawing/2014/main" id="{4022E956-0AD1-BFD9-EB83-F589CD49C750}"/>
              </a:ext>
            </a:extLst>
          </p:cNvPr>
          <p:cNvSpPr txBox="1"/>
          <p:nvPr/>
        </p:nvSpPr>
        <p:spPr>
          <a:xfrm>
            <a:off x="10799464" y="3156134"/>
            <a:ext cx="288000" cy="146461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1000" b="1" dirty="0">
                <a:solidFill>
                  <a:srgbClr val="FF0000"/>
                </a:solidFill>
              </a:rPr>
              <a:t>Q4</a:t>
            </a:r>
            <a:endParaRPr lang="en-US" sz="1000" dirty="0">
              <a:solidFill>
                <a:srgbClr val="FF0000"/>
              </a:solidFill>
            </a:endParaRPr>
          </a:p>
        </p:txBody>
      </p:sp>
      <p:sp>
        <p:nvSpPr>
          <p:cNvPr id="75" name="TextBox 74" title="Quarter Number">
            <a:extLst>
              <a:ext uri="{FF2B5EF4-FFF2-40B4-BE49-F238E27FC236}">
                <a16:creationId xmlns:a16="http://schemas.microsoft.com/office/drawing/2014/main" id="{21CFF835-F829-4A23-3654-2BA9201E6CC1}"/>
              </a:ext>
            </a:extLst>
          </p:cNvPr>
          <p:cNvSpPr txBox="1"/>
          <p:nvPr/>
        </p:nvSpPr>
        <p:spPr>
          <a:xfrm>
            <a:off x="9913582" y="3352977"/>
            <a:ext cx="1004328" cy="374933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2400" b="1" dirty="0">
                <a:solidFill>
                  <a:srgbClr val="FF0000"/>
                </a:solidFill>
              </a:rPr>
              <a:t>2024</a:t>
            </a:r>
            <a:endParaRPr lang="en-US" sz="2400" dirty="0">
              <a:solidFill>
                <a:srgbClr val="FF0000"/>
              </a:solidFill>
            </a:endParaRPr>
          </a:p>
        </p:txBody>
      </p:sp>
      <p:sp>
        <p:nvSpPr>
          <p:cNvPr id="108" name="Arrow: Right 107" title="Year Arrow">
            <a:extLst>
              <a:ext uri="{FF2B5EF4-FFF2-40B4-BE49-F238E27FC236}">
                <a16:creationId xmlns:a16="http://schemas.microsoft.com/office/drawing/2014/main" id="{B87D0505-4F9B-C9C4-D06A-A92903882110}"/>
              </a:ext>
            </a:extLst>
          </p:cNvPr>
          <p:cNvSpPr/>
          <p:nvPr/>
        </p:nvSpPr>
        <p:spPr>
          <a:xfrm>
            <a:off x="8076000" y="3060778"/>
            <a:ext cx="1800000" cy="732304"/>
          </a:xfrm>
          <a:prstGeom prst="rightArrow">
            <a:avLst>
              <a:gd name="adj1" fmla="val 100000"/>
              <a:gd name="adj2" fmla="val 50000"/>
            </a:avLst>
          </a:prstGeom>
          <a:gradFill flip="none" rotWithShape="1">
            <a:gsLst>
              <a:gs pos="0">
                <a:srgbClr val="FFE593">
                  <a:lumMod val="60000"/>
                  <a:lumOff val="40000"/>
                </a:srgbClr>
              </a:gs>
              <a:gs pos="100000">
                <a:srgbClr val="FFC000"/>
              </a:gs>
            </a:gsLst>
            <a:lin ang="0" scaled="0"/>
            <a:tileRect/>
          </a:gradFill>
          <a:ln w="1905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109" name="Oval 108" title="Quarter Background Cirlce">
            <a:extLst>
              <a:ext uri="{FF2B5EF4-FFF2-40B4-BE49-F238E27FC236}">
                <a16:creationId xmlns:a16="http://schemas.microsoft.com/office/drawing/2014/main" id="{22984336-7D04-49E7-0351-DC708C814A72}"/>
              </a:ext>
            </a:extLst>
          </p:cNvPr>
          <p:cNvSpPr/>
          <p:nvPr/>
        </p:nvSpPr>
        <p:spPr>
          <a:xfrm>
            <a:off x="9414182" y="3127762"/>
            <a:ext cx="211582" cy="215198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0" name="Oval 109" title="Quarter Background Cirlce">
            <a:extLst>
              <a:ext uri="{FF2B5EF4-FFF2-40B4-BE49-F238E27FC236}">
                <a16:creationId xmlns:a16="http://schemas.microsoft.com/office/drawing/2014/main" id="{7B6719A1-B719-0161-F6C9-6B5539F51E92}"/>
              </a:ext>
            </a:extLst>
          </p:cNvPr>
          <p:cNvSpPr/>
          <p:nvPr/>
        </p:nvSpPr>
        <p:spPr>
          <a:xfrm>
            <a:off x="9053437" y="3127762"/>
            <a:ext cx="211582" cy="215198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1" name="Oval 110" title="Quarter Background Cirlce">
            <a:extLst>
              <a:ext uri="{FF2B5EF4-FFF2-40B4-BE49-F238E27FC236}">
                <a16:creationId xmlns:a16="http://schemas.microsoft.com/office/drawing/2014/main" id="{D97C7484-40EA-BB7A-FE3D-73C92E9BB103}"/>
              </a:ext>
            </a:extLst>
          </p:cNvPr>
          <p:cNvSpPr/>
          <p:nvPr/>
        </p:nvSpPr>
        <p:spPr>
          <a:xfrm>
            <a:off x="8694172" y="3127762"/>
            <a:ext cx="211582" cy="215198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2" name="Oval 111" title="Quarter Background Cirlce">
            <a:extLst>
              <a:ext uri="{FF2B5EF4-FFF2-40B4-BE49-F238E27FC236}">
                <a16:creationId xmlns:a16="http://schemas.microsoft.com/office/drawing/2014/main" id="{7562F9DE-1179-20A4-9A13-E09879431E67}"/>
              </a:ext>
            </a:extLst>
          </p:cNvPr>
          <p:cNvSpPr/>
          <p:nvPr/>
        </p:nvSpPr>
        <p:spPr>
          <a:xfrm>
            <a:off x="8333224" y="3127762"/>
            <a:ext cx="211582" cy="215198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6" name="TextBox 115" title="Quarter Number">
            <a:extLst>
              <a:ext uri="{FF2B5EF4-FFF2-40B4-BE49-F238E27FC236}">
                <a16:creationId xmlns:a16="http://schemas.microsoft.com/office/drawing/2014/main" id="{00F214A9-A8E6-2A3B-429E-ADECB5040160}"/>
              </a:ext>
            </a:extLst>
          </p:cNvPr>
          <p:cNvSpPr txBox="1"/>
          <p:nvPr/>
        </p:nvSpPr>
        <p:spPr>
          <a:xfrm>
            <a:off x="8294091" y="3156134"/>
            <a:ext cx="288000" cy="146461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1000" b="1" dirty="0">
                <a:solidFill>
                  <a:srgbClr val="FF0000"/>
                </a:solidFill>
              </a:rPr>
              <a:t>Q1</a:t>
            </a:r>
            <a:endParaRPr lang="en-US" sz="1000" dirty="0">
              <a:solidFill>
                <a:srgbClr val="FF0000"/>
              </a:solidFill>
            </a:endParaRPr>
          </a:p>
        </p:txBody>
      </p:sp>
      <p:sp>
        <p:nvSpPr>
          <p:cNvPr id="117" name="TextBox 116" title="Quarter Number">
            <a:extLst>
              <a:ext uri="{FF2B5EF4-FFF2-40B4-BE49-F238E27FC236}">
                <a16:creationId xmlns:a16="http://schemas.microsoft.com/office/drawing/2014/main" id="{4486CC85-03D2-C5F2-BCBF-681A6DDC081F}"/>
              </a:ext>
            </a:extLst>
          </p:cNvPr>
          <p:cNvSpPr txBox="1"/>
          <p:nvPr/>
        </p:nvSpPr>
        <p:spPr>
          <a:xfrm>
            <a:off x="8656590" y="3156134"/>
            <a:ext cx="288000" cy="146461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1000" b="1" dirty="0">
                <a:solidFill>
                  <a:srgbClr val="FF0000"/>
                </a:solidFill>
              </a:rPr>
              <a:t>Q2</a:t>
            </a:r>
            <a:endParaRPr lang="en-US" sz="1000" dirty="0">
              <a:solidFill>
                <a:srgbClr val="FF0000"/>
              </a:solidFill>
            </a:endParaRPr>
          </a:p>
        </p:txBody>
      </p:sp>
      <p:sp>
        <p:nvSpPr>
          <p:cNvPr id="118" name="TextBox 117" title="Quarter Number">
            <a:extLst>
              <a:ext uri="{FF2B5EF4-FFF2-40B4-BE49-F238E27FC236}">
                <a16:creationId xmlns:a16="http://schemas.microsoft.com/office/drawing/2014/main" id="{D1770E80-0719-C732-2B7B-026B4EBBBBC2}"/>
              </a:ext>
            </a:extLst>
          </p:cNvPr>
          <p:cNvSpPr txBox="1"/>
          <p:nvPr/>
        </p:nvSpPr>
        <p:spPr>
          <a:xfrm>
            <a:off x="9007232" y="3156134"/>
            <a:ext cx="288000" cy="146461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1000" b="1" dirty="0">
                <a:solidFill>
                  <a:srgbClr val="FF0000"/>
                </a:solidFill>
              </a:rPr>
              <a:t>Q3</a:t>
            </a:r>
            <a:endParaRPr lang="en-US" sz="1000" dirty="0">
              <a:solidFill>
                <a:srgbClr val="FF0000"/>
              </a:solidFill>
            </a:endParaRPr>
          </a:p>
        </p:txBody>
      </p:sp>
      <p:sp>
        <p:nvSpPr>
          <p:cNvPr id="119" name="TextBox 118" title="Quarter Number">
            <a:extLst>
              <a:ext uri="{FF2B5EF4-FFF2-40B4-BE49-F238E27FC236}">
                <a16:creationId xmlns:a16="http://schemas.microsoft.com/office/drawing/2014/main" id="{7F6059B2-4850-AB77-207F-AD9D344A01C2}"/>
              </a:ext>
            </a:extLst>
          </p:cNvPr>
          <p:cNvSpPr txBox="1"/>
          <p:nvPr/>
        </p:nvSpPr>
        <p:spPr>
          <a:xfrm>
            <a:off x="9359464" y="3156134"/>
            <a:ext cx="288000" cy="146461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1000" b="1" dirty="0">
                <a:solidFill>
                  <a:srgbClr val="FF0000"/>
                </a:solidFill>
              </a:rPr>
              <a:t>Q4</a:t>
            </a:r>
            <a:endParaRPr lang="en-US" sz="1000" dirty="0">
              <a:solidFill>
                <a:srgbClr val="FF0000"/>
              </a:solidFill>
            </a:endParaRPr>
          </a:p>
        </p:txBody>
      </p:sp>
      <p:sp>
        <p:nvSpPr>
          <p:cNvPr id="120" name="TextBox 119" title="Quarter Number">
            <a:extLst>
              <a:ext uri="{FF2B5EF4-FFF2-40B4-BE49-F238E27FC236}">
                <a16:creationId xmlns:a16="http://schemas.microsoft.com/office/drawing/2014/main" id="{837179E3-8777-72B2-EC77-1317A08F4B04}"/>
              </a:ext>
            </a:extLst>
          </p:cNvPr>
          <p:cNvSpPr txBox="1"/>
          <p:nvPr/>
        </p:nvSpPr>
        <p:spPr>
          <a:xfrm>
            <a:off x="8473582" y="3352977"/>
            <a:ext cx="1004328" cy="374933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2400" b="1" dirty="0">
                <a:solidFill>
                  <a:srgbClr val="FF0000"/>
                </a:solidFill>
              </a:rPr>
              <a:t>2023</a:t>
            </a:r>
            <a:endParaRPr lang="en-US" sz="2400" dirty="0">
              <a:solidFill>
                <a:srgbClr val="FF0000"/>
              </a:solidFill>
            </a:endParaRPr>
          </a:p>
        </p:txBody>
      </p:sp>
      <p:sp>
        <p:nvSpPr>
          <p:cNvPr id="154" name="Arrow: Right 153" title="Year Arrow">
            <a:extLst>
              <a:ext uri="{FF2B5EF4-FFF2-40B4-BE49-F238E27FC236}">
                <a16:creationId xmlns:a16="http://schemas.microsoft.com/office/drawing/2014/main" id="{A3FE6204-E372-2E8E-EE5A-E190417EBCCD}"/>
              </a:ext>
            </a:extLst>
          </p:cNvPr>
          <p:cNvSpPr/>
          <p:nvPr/>
        </p:nvSpPr>
        <p:spPr>
          <a:xfrm>
            <a:off x="6636000" y="3066102"/>
            <a:ext cx="1800000" cy="725180"/>
          </a:xfrm>
          <a:prstGeom prst="rightArrow">
            <a:avLst>
              <a:gd name="adj1" fmla="val 100000"/>
              <a:gd name="adj2" fmla="val 50000"/>
            </a:avLst>
          </a:prstGeom>
          <a:solidFill>
            <a:srgbClr val="FFE1B9"/>
          </a:solidFill>
          <a:ln w="1905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chemeClr val="accent2"/>
              </a:solidFill>
            </a:endParaRPr>
          </a:p>
        </p:txBody>
      </p:sp>
      <p:sp>
        <p:nvSpPr>
          <p:cNvPr id="166" name="TextBox 165" title="Quarter Number">
            <a:extLst>
              <a:ext uri="{FF2B5EF4-FFF2-40B4-BE49-F238E27FC236}">
                <a16:creationId xmlns:a16="http://schemas.microsoft.com/office/drawing/2014/main" id="{DF763354-A505-02F3-A9B7-FCD9DCD6048B}"/>
              </a:ext>
            </a:extLst>
          </p:cNvPr>
          <p:cNvSpPr txBox="1"/>
          <p:nvPr/>
        </p:nvSpPr>
        <p:spPr>
          <a:xfrm>
            <a:off x="6995998" y="3127762"/>
            <a:ext cx="1086990" cy="361305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2400" b="1" dirty="0">
                <a:solidFill>
                  <a:srgbClr val="FF0000"/>
                </a:solidFill>
              </a:rPr>
              <a:t>2022</a:t>
            </a:r>
            <a:endParaRPr lang="en-US" sz="2400" dirty="0">
              <a:solidFill>
                <a:srgbClr val="FF0000"/>
              </a:solidFill>
            </a:endParaRPr>
          </a:p>
        </p:txBody>
      </p:sp>
      <p:sp>
        <p:nvSpPr>
          <p:cNvPr id="139" name="Arrow: Right 138" title="Year Arrow">
            <a:extLst>
              <a:ext uri="{FF2B5EF4-FFF2-40B4-BE49-F238E27FC236}">
                <a16:creationId xmlns:a16="http://schemas.microsoft.com/office/drawing/2014/main" id="{E6A35816-3996-2431-82A6-935541BF389A}"/>
              </a:ext>
            </a:extLst>
          </p:cNvPr>
          <p:cNvSpPr/>
          <p:nvPr/>
        </p:nvSpPr>
        <p:spPr>
          <a:xfrm>
            <a:off x="5196000" y="3060778"/>
            <a:ext cx="1800000" cy="730610"/>
          </a:xfrm>
          <a:prstGeom prst="rightArrow">
            <a:avLst>
              <a:gd name="adj1" fmla="val 100000"/>
              <a:gd name="adj2" fmla="val 50000"/>
            </a:avLst>
          </a:prstGeom>
          <a:solidFill>
            <a:schemeClr val="bg1">
              <a:lumMod val="95000"/>
            </a:schemeClr>
          </a:solidFill>
          <a:ln w="1905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chemeClr val="accent2"/>
              </a:solidFill>
            </a:endParaRPr>
          </a:p>
        </p:txBody>
      </p:sp>
      <p:sp>
        <p:nvSpPr>
          <p:cNvPr id="151" name="TextBox 150" title="Quarter Number">
            <a:extLst>
              <a:ext uri="{FF2B5EF4-FFF2-40B4-BE49-F238E27FC236}">
                <a16:creationId xmlns:a16="http://schemas.microsoft.com/office/drawing/2014/main" id="{1A409C3D-191C-32AD-C007-46462C7EA8FB}"/>
              </a:ext>
            </a:extLst>
          </p:cNvPr>
          <p:cNvSpPr txBox="1"/>
          <p:nvPr/>
        </p:nvSpPr>
        <p:spPr>
          <a:xfrm>
            <a:off x="5555829" y="3127762"/>
            <a:ext cx="1080169" cy="359149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2400" b="1" dirty="0">
                <a:solidFill>
                  <a:schemeClr val="accent2"/>
                </a:solidFill>
              </a:rPr>
              <a:t>2021</a:t>
            </a:r>
            <a:endParaRPr lang="en-US" sz="2400" dirty="0">
              <a:solidFill>
                <a:schemeClr val="accent2"/>
              </a:solidFill>
            </a:endParaRPr>
          </a:p>
        </p:txBody>
      </p:sp>
      <p:sp>
        <p:nvSpPr>
          <p:cNvPr id="35" name="Arrow: Right 34" title="Year Arrow">
            <a:extLst>
              <a:ext uri="{FF2B5EF4-FFF2-40B4-BE49-F238E27FC236}">
                <a16:creationId xmlns:a16="http://schemas.microsoft.com/office/drawing/2014/main" id="{A5008668-D239-F771-78E8-BCE58BF0DBF6}"/>
              </a:ext>
            </a:extLst>
          </p:cNvPr>
          <p:cNvSpPr/>
          <p:nvPr/>
        </p:nvSpPr>
        <p:spPr>
          <a:xfrm>
            <a:off x="3756000" y="3066102"/>
            <a:ext cx="1800000" cy="725180"/>
          </a:xfrm>
          <a:prstGeom prst="rightArrow">
            <a:avLst>
              <a:gd name="adj1" fmla="val 100000"/>
              <a:gd name="adj2" fmla="val 50000"/>
            </a:avLst>
          </a:prstGeom>
          <a:solidFill>
            <a:schemeClr val="bg1">
              <a:lumMod val="95000"/>
            </a:schemeClr>
          </a:solidFill>
          <a:ln w="1905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chemeClr val="accent2"/>
              </a:solidFill>
            </a:endParaRPr>
          </a:p>
        </p:txBody>
      </p:sp>
      <p:sp>
        <p:nvSpPr>
          <p:cNvPr id="136" name="TextBox 135" title="Quarter Number">
            <a:extLst>
              <a:ext uri="{FF2B5EF4-FFF2-40B4-BE49-F238E27FC236}">
                <a16:creationId xmlns:a16="http://schemas.microsoft.com/office/drawing/2014/main" id="{F5E47840-2FAE-BCE9-015C-C4B53642337F}"/>
              </a:ext>
            </a:extLst>
          </p:cNvPr>
          <p:cNvSpPr txBox="1"/>
          <p:nvPr/>
        </p:nvSpPr>
        <p:spPr>
          <a:xfrm>
            <a:off x="4108841" y="3127762"/>
            <a:ext cx="1094147" cy="36130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2400" b="1" dirty="0">
                <a:solidFill>
                  <a:schemeClr val="accent2"/>
                </a:solidFill>
              </a:rPr>
              <a:t>2020</a:t>
            </a:r>
            <a:endParaRPr lang="en-US" sz="2400" dirty="0">
              <a:solidFill>
                <a:schemeClr val="accent2"/>
              </a:solidFill>
            </a:endParaRPr>
          </a:p>
        </p:txBody>
      </p:sp>
      <p:sp>
        <p:nvSpPr>
          <p:cNvPr id="78" name="Arrow: Right 77" title="Year Arrow">
            <a:extLst>
              <a:ext uri="{FF2B5EF4-FFF2-40B4-BE49-F238E27FC236}">
                <a16:creationId xmlns:a16="http://schemas.microsoft.com/office/drawing/2014/main" id="{DE584D6C-91F1-9D90-2B10-3BC15E2A5858}"/>
              </a:ext>
            </a:extLst>
          </p:cNvPr>
          <p:cNvSpPr/>
          <p:nvPr/>
        </p:nvSpPr>
        <p:spPr>
          <a:xfrm>
            <a:off x="2316000" y="3060778"/>
            <a:ext cx="1800000" cy="732304"/>
          </a:xfrm>
          <a:prstGeom prst="rightArrow">
            <a:avLst>
              <a:gd name="adj1" fmla="val 100000"/>
              <a:gd name="adj2" fmla="val 50000"/>
            </a:avLst>
          </a:prstGeom>
          <a:solidFill>
            <a:schemeClr val="bg1">
              <a:lumMod val="95000"/>
            </a:schemeClr>
          </a:solidFill>
          <a:ln w="1905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chemeClr val="accent2"/>
              </a:solidFill>
            </a:endParaRPr>
          </a:p>
        </p:txBody>
      </p:sp>
      <p:sp>
        <p:nvSpPr>
          <p:cNvPr id="90" name="TextBox 89" title="Quarter Number">
            <a:extLst>
              <a:ext uri="{FF2B5EF4-FFF2-40B4-BE49-F238E27FC236}">
                <a16:creationId xmlns:a16="http://schemas.microsoft.com/office/drawing/2014/main" id="{D66B5411-5C32-49A7-0E65-CC0688EB780E}"/>
              </a:ext>
            </a:extLst>
          </p:cNvPr>
          <p:cNvSpPr txBox="1"/>
          <p:nvPr/>
        </p:nvSpPr>
        <p:spPr>
          <a:xfrm>
            <a:off x="2675998" y="3352977"/>
            <a:ext cx="1086990" cy="374933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2400" b="1" dirty="0">
                <a:solidFill>
                  <a:schemeClr val="accent2"/>
                </a:solidFill>
              </a:rPr>
              <a:t>2019</a:t>
            </a:r>
            <a:endParaRPr lang="en-US" sz="2400" dirty="0">
              <a:solidFill>
                <a:schemeClr val="accent2"/>
              </a:solidFill>
            </a:endParaRPr>
          </a:p>
        </p:txBody>
      </p:sp>
      <p:sp>
        <p:nvSpPr>
          <p:cNvPr id="3" name="Arrow: Right 2" title="Year Arrow">
            <a:extLst>
              <a:ext uri="{FF2B5EF4-FFF2-40B4-BE49-F238E27FC236}">
                <a16:creationId xmlns:a16="http://schemas.microsoft.com/office/drawing/2014/main" id="{202DE780-B601-1BE9-92B5-1E89650D6031}"/>
              </a:ext>
            </a:extLst>
          </p:cNvPr>
          <p:cNvSpPr/>
          <p:nvPr/>
        </p:nvSpPr>
        <p:spPr>
          <a:xfrm>
            <a:off x="876000" y="3060778"/>
            <a:ext cx="1800000" cy="732304"/>
          </a:xfrm>
          <a:prstGeom prst="rightArrow">
            <a:avLst>
              <a:gd name="adj1" fmla="val 100000"/>
              <a:gd name="adj2" fmla="val 50000"/>
            </a:avLst>
          </a:prstGeom>
          <a:solidFill>
            <a:schemeClr val="bg1">
              <a:lumMod val="95000"/>
            </a:schemeClr>
          </a:solidFill>
          <a:ln w="1905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chemeClr val="accent2"/>
              </a:solidFill>
            </a:endParaRPr>
          </a:p>
        </p:txBody>
      </p:sp>
      <p:sp>
        <p:nvSpPr>
          <p:cNvPr id="15" name="TextBox 14" title="Quarter Number">
            <a:extLst>
              <a:ext uri="{FF2B5EF4-FFF2-40B4-BE49-F238E27FC236}">
                <a16:creationId xmlns:a16="http://schemas.microsoft.com/office/drawing/2014/main" id="{62274702-DABB-1EB9-8284-25D67639531B}"/>
              </a:ext>
            </a:extLst>
          </p:cNvPr>
          <p:cNvSpPr txBox="1"/>
          <p:nvPr/>
        </p:nvSpPr>
        <p:spPr>
          <a:xfrm>
            <a:off x="1294544" y="3352977"/>
            <a:ext cx="989482" cy="374933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2400" b="1" dirty="0">
                <a:solidFill>
                  <a:schemeClr val="accent2"/>
                </a:solidFill>
              </a:rPr>
              <a:t>2018</a:t>
            </a:r>
            <a:endParaRPr lang="en-US" sz="2400" dirty="0">
              <a:solidFill>
                <a:schemeClr val="accent2"/>
              </a:solidFill>
            </a:endParaRPr>
          </a:p>
        </p:txBody>
      </p:sp>
      <p:sp>
        <p:nvSpPr>
          <p:cNvPr id="17" name="Title 16">
            <a:extLst>
              <a:ext uri="{FF2B5EF4-FFF2-40B4-BE49-F238E27FC236}">
                <a16:creationId xmlns:a16="http://schemas.microsoft.com/office/drawing/2014/main" id="{511A64B5-4B47-18E7-204C-B1AD2F3A5B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(3) Outlook: WIP, plans, ideas for more speed and features</a:t>
            </a: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EE585E33-3691-982E-8CAE-E4B0043E6F4F}"/>
              </a:ext>
            </a:extLst>
          </p:cNvPr>
          <p:cNvCxnSpPr>
            <a:cxnSpLocks/>
          </p:cNvCxnSpPr>
          <p:nvPr/>
        </p:nvCxnSpPr>
        <p:spPr>
          <a:xfrm>
            <a:off x="876000" y="3791281"/>
            <a:ext cx="10073848" cy="1801"/>
          </a:xfrm>
          <a:prstGeom prst="line">
            <a:avLst/>
          </a:prstGeom>
          <a:ln w="38100">
            <a:solidFill>
              <a:srgbClr val="0033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63E4C781-B0A7-7F47-8F55-DE3175EDD540}"/>
              </a:ext>
            </a:extLst>
          </p:cNvPr>
          <p:cNvCxnSpPr>
            <a:cxnSpLocks/>
          </p:cNvCxnSpPr>
          <p:nvPr/>
        </p:nvCxnSpPr>
        <p:spPr>
          <a:xfrm>
            <a:off x="864278" y="3064452"/>
            <a:ext cx="10073848" cy="1801"/>
          </a:xfrm>
          <a:prstGeom prst="line">
            <a:avLst/>
          </a:prstGeom>
          <a:ln w="38100">
            <a:solidFill>
              <a:srgbClr val="0033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Oval 4" title="Quarter Background Cirlce">
            <a:extLst>
              <a:ext uri="{FF2B5EF4-FFF2-40B4-BE49-F238E27FC236}">
                <a16:creationId xmlns:a16="http://schemas.microsoft.com/office/drawing/2014/main" id="{DAC2F94D-D5D5-ACE4-745F-5FF2A3FB66B5}"/>
              </a:ext>
            </a:extLst>
          </p:cNvPr>
          <p:cNvSpPr/>
          <p:nvPr/>
        </p:nvSpPr>
        <p:spPr>
          <a:xfrm>
            <a:off x="7973264" y="3508328"/>
            <a:ext cx="211582" cy="21310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Oval 5" title="Quarter Background Cirlce">
            <a:extLst>
              <a:ext uri="{FF2B5EF4-FFF2-40B4-BE49-F238E27FC236}">
                <a16:creationId xmlns:a16="http://schemas.microsoft.com/office/drawing/2014/main" id="{5844449F-8A70-CA20-EA77-671A0346F9DE}"/>
              </a:ext>
            </a:extLst>
          </p:cNvPr>
          <p:cNvSpPr/>
          <p:nvPr/>
        </p:nvSpPr>
        <p:spPr>
          <a:xfrm>
            <a:off x="7612519" y="3508333"/>
            <a:ext cx="211582" cy="21310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TextBox 10" title="Quarter Number">
            <a:extLst>
              <a:ext uri="{FF2B5EF4-FFF2-40B4-BE49-F238E27FC236}">
                <a16:creationId xmlns:a16="http://schemas.microsoft.com/office/drawing/2014/main" id="{28021F1F-C199-DE92-90C6-AE5B22B77DD8}"/>
              </a:ext>
            </a:extLst>
          </p:cNvPr>
          <p:cNvSpPr txBox="1"/>
          <p:nvPr/>
        </p:nvSpPr>
        <p:spPr>
          <a:xfrm>
            <a:off x="7566314" y="3536428"/>
            <a:ext cx="288000" cy="145036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1000" b="1" dirty="0">
                <a:solidFill>
                  <a:srgbClr val="FF2525"/>
                </a:solidFill>
              </a:rPr>
              <a:t>Q3</a:t>
            </a:r>
            <a:endParaRPr lang="en-US" sz="1000" dirty="0">
              <a:solidFill>
                <a:srgbClr val="FF2525"/>
              </a:solidFill>
            </a:endParaRPr>
          </a:p>
        </p:txBody>
      </p:sp>
      <p:sp>
        <p:nvSpPr>
          <p:cNvPr id="12" name="TextBox 11" title="Quarter Number">
            <a:extLst>
              <a:ext uri="{FF2B5EF4-FFF2-40B4-BE49-F238E27FC236}">
                <a16:creationId xmlns:a16="http://schemas.microsoft.com/office/drawing/2014/main" id="{A4B35084-7699-1E92-48C2-A570890A2D17}"/>
              </a:ext>
            </a:extLst>
          </p:cNvPr>
          <p:cNvSpPr txBox="1"/>
          <p:nvPr/>
        </p:nvSpPr>
        <p:spPr>
          <a:xfrm>
            <a:off x="7918546" y="3536423"/>
            <a:ext cx="288000" cy="145036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1000" b="1" dirty="0">
                <a:solidFill>
                  <a:srgbClr val="FF2525"/>
                </a:solidFill>
              </a:rPr>
              <a:t>Q4</a:t>
            </a:r>
            <a:endParaRPr lang="en-US" sz="1000" dirty="0">
              <a:solidFill>
                <a:srgbClr val="FF2525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7BE6E99-AFA2-0A63-1D76-36778CC9ADB6}"/>
              </a:ext>
            </a:extLst>
          </p:cNvPr>
          <p:cNvSpPr txBox="1"/>
          <p:nvPr/>
        </p:nvSpPr>
        <p:spPr>
          <a:xfrm>
            <a:off x="3197182" y="4452938"/>
            <a:ext cx="291746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FF0000"/>
                </a:solidFill>
              </a:rPr>
              <a:t>Sep 2022 HEPscore </a:t>
            </a:r>
          </a:p>
          <a:p>
            <a:pPr algn="ctr"/>
            <a:r>
              <a:rPr lang="en-US" dirty="0">
                <a:solidFill>
                  <a:srgbClr val="FF0000"/>
                </a:solidFill>
                <a:hlinkClick r:id="rId2"/>
              </a:rPr>
              <a:t>benchmarking workshop</a:t>
            </a:r>
            <a:endParaRPr lang="en-US" dirty="0">
              <a:solidFill>
                <a:srgbClr val="FF0000"/>
              </a:solidFill>
            </a:endParaRPr>
          </a:p>
        </p:txBody>
      </p:sp>
      <p:cxnSp>
        <p:nvCxnSpPr>
          <p:cNvPr id="16" name="Straight Connector 15" title="Q lines">
            <a:extLst>
              <a:ext uri="{FF2B5EF4-FFF2-40B4-BE49-F238E27FC236}">
                <a16:creationId xmlns:a16="http://schemas.microsoft.com/office/drawing/2014/main" id="{7A30F39C-17DD-F118-9704-0EF355CB60F5}"/>
              </a:ext>
            </a:extLst>
          </p:cNvPr>
          <p:cNvCxnSpPr>
            <a:cxnSpLocks/>
            <a:stCxn id="11" idx="2"/>
            <a:endCxn id="14" idx="0"/>
          </p:cNvCxnSpPr>
          <p:nvPr/>
        </p:nvCxnSpPr>
        <p:spPr>
          <a:xfrm flipH="1">
            <a:off x="4655914" y="3681464"/>
            <a:ext cx="3054400" cy="771474"/>
          </a:xfrm>
          <a:prstGeom prst="line">
            <a:avLst/>
          </a:prstGeom>
          <a:ln cmpd="sng">
            <a:solidFill>
              <a:srgbClr val="FF2525"/>
            </a:solidFill>
            <a:prstDash val="solid"/>
            <a:headEnd type="none" w="sm" len="sm"/>
            <a:tailEnd type="non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DAC2B156-650B-1A28-89C3-24A52BD3868E}"/>
              </a:ext>
            </a:extLst>
          </p:cNvPr>
          <p:cNvSpPr txBox="1"/>
          <p:nvPr/>
        </p:nvSpPr>
        <p:spPr>
          <a:xfrm>
            <a:off x="3699959" y="5513158"/>
            <a:ext cx="291746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FF0000"/>
                </a:solidFill>
              </a:rPr>
              <a:t>Sep 2022 Lugano hackathon</a:t>
            </a:r>
          </a:p>
          <a:p>
            <a:pPr algn="ctr"/>
            <a:r>
              <a:rPr lang="en-US" dirty="0">
                <a:solidFill>
                  <a:srgbClr val="FF0000"/>
                </a:solidFill>
              </a:rPr>
              <a:t>(sub-event-level parallelism...)</a:t>
            </a:r>
          </a:p>
        </p:txBody>
      </p:sp>
      <p:cxnSp>
        <p:nvCxnSpPr>
          <p:cNvPr id="25" name="Straight Connector 24" title="Q lines">
            <a:extLst>
              <a:ext uri="{FF2B5EF4-FFF2-40B4-BE49-F238E27FC236}">
                <a16:creationId xmlns:a16="http://schemas.microsoft.com/office/drawing/2014/main" id="{1202C035-A37F-6BE6-4AA9-083AFCF293E7}"/>
              </a:ext>
            </a:extLst>
          </p:cNvPr>
          <p:cNvCxnSpPr>
            <a:cxnSpLocks/>
            <a:stCxn id="11" idx="2"/>
            <a:endCxn id="24" idx="0"/>
          </p:cNvCxnSpPr>
          <p:nvPr/>
        </p:nvCxnSpPr>
        <p:spPr>
          <a:xfrm flipH="1">
            <a:off x="5158691" y="3681464"/>
            <a:ext cx="2551623" cy="1831694"/>
          </a:xfrm>
          <a:prstGeom prst="line">
            <a:avLst/>
          </a:prstGeom>
          <a:ln cmpd="sng">
            <a:solidFill>
              <a:srgbClr val="FF2525"/>
            </a:solidFill>
            <a:prstDash val="solid"/>
            <a:headEnd type="none" w="sm" len="sm"/>
            <a:tailEnd type="non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>
            <a:extLst>
              <a:ext uri="{FF2B5EF4-FFF2-40B4-BE49-F238E27FC236}">
                <a16:creationId xmlns:a16="http://schemas.microsoft.com/office/drawing/2014/main" id="{2DCE723E-126C-FE5E-A2C6-85411D5DEF92}"/>
              </a:ext>
            </a:extLst>
          </p:cNvPr>
          <p:cNvSpPr txBox="1"/>
          <p:nvPr/>
        </p:nvSpPr>
        <p:spPr>
          <a:xfrm>
            <a:off x="7548500" y="1570381"/>
            <a:ext cx="291746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FF0000"/>
                </a:solidFill>
              </a:rPr>
              <a:t>Q1-Q2 alpha release?...</a:t>
            </a:r>
          </a:p>
        </p:txBody>
      </p:sp>
      <p:cxnSp>
        <p:nvCxnSpPr>
          <p:cNvPr id="30" name="Straight Connector 29" title="Q lines">
            <a:extLst>
              <a:ext uri="{FF2B5EF4-FFF2-40B4-BE49-F238E27FC236}">
                <a16:creationId xmlns:a16="http://schemas.microsoft.com/office/drawing/2014/main" id="{DF6E09E4-BD3B-B9F9-0C02-BA582D7445CA}"/>
              </a:ext>
            </a:extLst>
          </p:cNvPr>
          <p:cNvCxnSpPr>
            <a:cxnSpLocks/>
            <a:stCxn id="29" idx="2"/>
            <a:endCxn id="116" idx="0"/>
          </p:cNvCxnSpPr>
          <p:nvPr/>
        </p:nvCxnSpPr>
        <p:spPr>
          <a:xfrm flipH="1">
            <a:off x="8438091" y="1878158"/>
            <a:ext cx="569141" cy="1277976"/>
          </a:xfrm>
          <a:prstGeom prst="line">
            <a:avLst/>
          </a:prstGeom>
          <a:ln cmpd="sng">
            <a:solidFill>
              <a:srgbClr val="FF2525"/>
            </a:solidFill>
            <a:prstDash val="solid"/>
            <a:headEnd type="none" w="sm" len="sm"/>
            <a:tailEnd type="non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 title="Q lines">
            <a:extLst>
              <a:ext uri="{FF2B5EF4-FFF2-40B4-BE49-F238E27FC236}">
                <a16:creationId xmlns:a16="http://schemas.microsoft.com/office/drawing/2014/main" id="{528DE46F-EF67-A5BE-4F62-F48A878836A5}"/>
              </a:ext>
            </a:extLst>
          </p:cNvPr>
          <p:cNvCxnSpPr>
            <a:cxnSpLocks/>
            <a:stCxn id="29" idx="2"/>
            <a:endCxn id="117" idx="0"/>
          </p:cNvCxnSpPr>
          <p:nvPr/>
        </p:nvCxnSpPr>
        <p:spPr>
          <a:xfrm flipH="1">
            <a:off x="8800590" y="1878158"/>
            <a:ext cx="206642" cy="1277976"/>
          </a:xfrm>
          <a:prstGeom prst="line">
            <a:avLst/>
          </a:prstGeom>
          <a:ln cmpd="sng">
            <a:solidFill>
              <a:srgbClr val="FF2525"/>
            </a:solidFill>
            <a:prstDash val="solid"/>
            <a:headEnd type="none" w="sm" len="sm"/>
            <a:tailEnd type="non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BA1CA867-292E-C010-8CC5-9E1A1608BF21}"/>
              </a:ext>
            </a:extLst>
          </p:cNvPr>
          <p:cNvCxnSpPr/>
          <p:nvPr/>
        </p:nvCxnSpPr>
        <p:spPr>
          <a:xfrm>
            <a:off x="7699144" y="4078006"/>
            <a:ext cx="3453245" cy="0"/>
          </a:xfrm>
          <a:prstGeom prst="straightConnector1">
            <a:avLst/>
          </a:prstGeom>
          <a:ln w="38100">
            <a:solidFill>
              <a:srgbClr val="FF252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40">
            <a:extLst>
              <a:ext uri="{FF2B5EF4-FFF2-40B4-BE49-F238E27FC236}">
                <a16:creationId xmlns:a16="http://schemas.microsoft.com/office/drawing/2014/main" id="{0D2EB39F-42AA-19F5-AC4D-F778A9F1A5A9}"/>
              </a:ext>
            </a:extLst>
          </p:cNvPr>
          <p:cNvSpPr txBox="1"/>
          <p:nvPr/>
        </p:nvSpPr>
        <p:spPr>
          <a:xfrm>
            <a:off x="7606373" y="4075288"/>
            <a:ext cx="291746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FF0000"/>
                </a:solidFill>
              </a:rPr>
              <a:t>From Q3 2022: Zenny’s PhD work</a:t>
            </a:r>
          </a:p>
          <a:p>
            <a:pPr algn="ctr"/>
            <a:r>
              <a:rPr lang="en-US" dirty="0">
                <a:solidFill>
                  <a:srgbClr val="FF0000"/>
                </a:solidFill>
              </a:rPr>
              <a:t>(reweighting, NLO...)</a:t>
            </a:r>
          </a:p>
        </p:txBody>
      </p:sp>
    </p:spTree>
    <p:extLst>
      <p:ext uri="{BB962C8B-B14F-4D97-AF65-F5344CB8AC3E}">
        <p14:creationId xmlns:p14="http://schemas.microsoft.com/office/powerpoint/2010/main" val="13286579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24" grpId="0"/>
      <p:bldP spid="29" grpId="0"/>
      <p:bldP spid="41" grpId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7B6BF5-78F0-E0E2-70F8-20CDF87EAA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Benchmarking – Madgraph and the HEP-SCORE project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0313412-6ACE-9289-6731-FE55DC5A691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05878" y="1030943"/>
            <a:ext cx="12086122" cy="5351929"/>
          </a:xfrm>
        </p:spPr>
        <p:txBody>
          <a:bodyPr/>
          <a:lstStyle/>
          <a:p>
            <a:r>
              <a:rPr lang="en-US" dirty="0"/>
              <a:t>HEPscore: the new HEP benchmark for compute resources, replacing HepSpec06</a:t>
            </a:r>
          </a:p>
          <a:p>
            <a:pPr lvl="1"/>
            <a:r>
              <a:rPr lang="en-US" dirty="0"/>
              <a:t>Based on </a:t>
            </a:r>
            <a:r>
              <a:rPr lang="en-US" i="1" dirty="0">
                <a:solidFill>
                  <a:srgbClr val="FF0000"/>
                </a:solidFill>
              </a:rPr>
              <a:t>reproducible HEP workloads </a:t>
            </a:r>
            <a:r>
              <a:rPr lang="en-US" dirty="0"/>
              <a:t>(GEN, SIM, DIGI, REC...) within docker containers</a:t>
            </a:r>
          </a:p>
          <a:p>
            <a:pPr lvl="1"/>
            <a:r>
              <a:rPr lang="en-US" dirty="0"/>
              <a:t>The first version HEPscore23 should become production in April 2023 for (x86 and ARM) CPUs</a:t>
            </a:r>
          </a:p>
          <a:p>
            <a:pPr lvl="3"/>
            <a:endParaRPr lang="en-US" dirty="0"/>
          </a:p>
          <a:p>
            <a:r>
              <a:rPr lang="en-US" dirty="0"/>
              <a:t>The aim is to </a:t>
            </a:r>
            <a:r>
              <a:rPr lang="en-US" i="1" dirty="0">
                <a:solidFill>
                  <a:srgbClr val="FF0000"/>
                </a:solidFill>
              </a:rPr>
              <a:t>benchmark a fully loaded server: </a:t>
            </a:r>
            <a:r>
              <a:rPr lang="en-US" dirty="0"/>
              <a:t>all CPU cores, and eventually all associated GPUs</a:t>
            </a:r>
          </a:p>
          <a:p>
            <a:pPr lvl="1"/>
            <a:r>
              <a:rPr lang="en-US" dirty="0"/>
              <a:t>(and ideally measure how well an application is doing compared to the theoretical power of the server...)</a:t>
            </a:r>
          </a:p>
          <a:p>
            <a:pPr lvl="1"/>
            <a:r>
              <a:rPr lang="en-US" dirty="0"/>
              <a:t>fill all CPU cores by a combination of application multi-threading and/or several identical copies/processes</a:t>
            </a:r>
          </a:p>
          <a:p>
            <a:pPr lvl="3"/>
            <a:endParaRPr lang="en-US" dirty="0"/>
          </a:p>
          <a:p>
            <a:r>
              <a:rPr lang="en-US" dirty="0"/>
              <a:t>A first container based on our Madgraph-on-GPU has been prepared</a:t>
            </a:r>
          </a:p>
          <a:p>
            <a:pPr lvl="1"/>
            <a:r>
              <a:rPr lang="en-US" dirty="0"/>
              <a:t>Very useful because it gives the same physics results on CPU and GPU: may compare them to each other!</a:t>
            </a:r>
          </a:p>
          <a:p>
            <a:pPr lvl="1"/>
            <a:r>
              <a:rPr lang="en-US" dirty="0"/>
              <a:t>And eventually may be used to evaluate heterogeneous processing on CPU+GPU...</a:t>
            </a:r>
          </a:p>
          <a:p>
            <a:pPr lvl="3"/>
            <a:endParaRPr lang="en-US" dirty="0"/>
          </a:p>
          <a:p>
            <a:r>
              <a:rPr lang="en-US" i="1" dirty="0">
                <a:solidFill>
                  <a:srgbClr val="FF0000"/>
                </a:solidFill>
              </a:rPr>
              <a:t>The plots on the next slides are based on this HEPscore container: several identical copies/processes</a:t>
            </a:r>
          </a:p>
          <a:p>
            <a:pPr lvl="1"/>
            <a:r>
              <a:rPr lang="en-US" dirty="0"/>
              <a:t>(A multi-threaded CUDACPP version exists but not optimized yet – SYCL and Kokkos also provide MT)</a:t>
            </a:r>
          </a:p>
        </p:txBody>
      </p:sp>
    </p:spTree>
    <p:extLst>
      <p:ext uri="{BB962C8B-B14F-4D97-AF65-F5344CB8AC3E}">
        <p14:creationId xmlns:p14="http://schemas.microsoft.com/office/powerpoint/2010/main" val="2960129439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>
            <a:extLst>
              <a:ext uri="{FF2B5EF4-FFF2-40B4-BE49-F238E27FC236}">
                <a16:creationId xmlns:a16="http://schemas.microsoft.com/office/drawing/2014/main" id="{C81B3025-4A37-C5B7-7FCC-AC79F1842D18}"/>
              </a:ext>
            </a:extLst>
          </p:cNvPr>
          <p:cNvGrpSpPr>
            <a:grpSpLocks noChangeAspect="1"/>
          </p:cNvGrpSpPr>
          <p:nvPr/>
        </p:nvGrpSpPr>
        <p:grpSpPr>
          <a:xfrm>
            <a:off x="0" y="862743"/>
            <a:ext cx="12156072" cy="3056909"/>
            <a:chOff x="0" y="611842"/>
            <a:chExt cx="9144000" cy="2299458"/>
          </a:xfrm>
        </p:grpSpPr>
        <p:pic>
          <p:nvPicPr>
            <p:cNvPr id="9" name="Picture 8" descr="Chart&#10;&#10;Description automatically generated">
              <a:extLst>
                <a:ext uri="{FF2B5EF4-FFF2-40B4-BE49-F238E27FC236}">
                  <a16:creationId xmlns:a16="http://schemas.microsoft.com/office/drawing/2014/main" id="{9B9A66B0-C7FD-BB21-97A5-09EA3D5012D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611842"/>
              <a:ext cx="9144000" cy="2299458"/>
            </a:xfrm>
            <a:prstGeom prst="rect">
              <a:avLst/>
            </a:prstGeom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" name="TextBox 9">
                  <a:extLst>
                    <a:ext uri="{FF2B5EF4-FFF2-40B4-BE49-F238E27FC236}">
                      <a16:creationId xmlns:a16="http://schemas.microsoft.com/office/drawing/2014/main" id="{C2DC2E41-F5A8-1CB2-B7E8-0DA5FA9E0E3C}"/>
                    </a:ext>
                  </a:extLst>
                </p:cNvPr>
                <p:cNvSpPr txBox="1"/>
                <p:nvPr/>
              </p:nvSpPr>
              <p:spPr>
                <a:xfrm>
                  <a:off x="3224464" y="1255635"/>
                  <a:ext cx="1155031" cy="416727"/>
                </a:xfrm>
                <a:prstGeom prst="rect">
                  <a:avLst/>
                </a:prstGeom>
                <a:solidFill>
                  <a:srgbClr val="FFFF00"/>
                </a:solidFill>
              </p:spPr>
              <p:txBody>
                <a:bodyPr wrap="square" lIns="36000" tIns="0" rIns="36000" bIns="0" rtlCol="0">
                  <a:spAutoFit/>
                </a:bodyPr>
                <a:lstStyle/>
                <a:p>
                  <a:pPr algn="ctr"/>
                  <a:r>
                    <a:rPr lang="en-US" sz="1800" b="1" dirty="0">
                      <a:sym typeface="Symbol" panose="05050102010706020507" pitchFamily="18" charset="2"/>
                    </a:rPr>
                    <a:t>gg</a:t>
                  </a:r>
                  <a:r>
                    <a:rPr lang="en-US" sz="1800" b="1" dirty="0"/>
                    <a:t>→</a:t>
                  </a:r>
                  <a14:m>
                    <m:oMath xmlns:m="http://schemas.openxmlformats.org/officeDocument/2006/math">
                      <m:r>
                        <a:rPr lang="en-US" sz="1800" b="1" i="1" dirty="0">
                          <a:latin typeface="Cambria Math" panose="02040503050406030204" pitchFamily="18" charset="0"/>
                        </a:rPr>
                        <m:t>𝒕</m:t>
                      </m:r>
                      <m:acc>
                        <m:accPr>
                          <m:chr m:val="̅"/>
                          <m:ctrlPr>
                            <a:rPr lang="en-US" sz="1800" b="1" i="1" dirty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1800" b="1" i="1" dirty="0">
                              <a:latin typeface="Cambria Math" panose="02040503050406030204" pitchFamily="18" charset="0"/>
                            </a:rPr>
                            <m:t>𝒕</m:t>
                          </m:r>
                        </m:e>
                      </m:acc>
                    </m:oMath>
                  </a14:m>
                  <a:r>
                    <a:rPr lang="en-US" sz="1800" b="1" dirty="0"/>
                    <a:t>gg</a:t>
                  </a:r>
                </a:p>
                <a:p>
                  <a:pPr algn="ctr"/>
                  <a:r>
                    <a:rPr lang="en-US" sz="1800" b="1" dirty="0"/>
                    <a:t>(float)</a:t>
                  </a:r>
                </a:p>
              </p:txBody>
            </p:sp>
          </mc:Choice>
          <mc:Fallback xmlns="">
            <p:sp>
              <p:nvSpPr>
                <p:cNvPr id="10" name="TextBox 9">
                  <a:extLst>
                    <a:ext uri="{FF2B5EF4-FFF2-40B4-BE49-F238E27FC236}">
                      <a16:creationId xmlns:a16="http://schemas.microsoft.com/office/drawing/2014/main" id="{C2DC2E41-F5A8-1CB2-B7E8-0DA5FA9E0E3C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224464" y="1255635"/>
                  <a:ext cx="1155031" cy="416727"/>
                </a:xfrm>
                <a:prstGeom prst="rect">
                  <a:avLst/>
                </a:prstGeom>
                <a:blipFill>
                  <a:blip r:embed="rId3"/>
                  <a:stretch>
                    <a:fillRect t="-14286" b="-24176"/>
                  </a:stretch>
                </a:blipFill>
              </p:spPr>
              <p:txBody>
                <a:bodyPr/>
                <a:lstStyle/>
                <a:p>
                  <a:r>
                    <a:rPr lang="LID4096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1" name="TextBox 10">
                  <a:extLst>
                    <a:ext uri="{FF2B5EF4-FFF2-40B4-BE49-F238E27FC236}">
                      <a16:creationId xmlns:a16="http://schemas.microsoft.com/office/drawing/2014/main" id="{D8AC96C4-700E-74D1-3AC9-D78E349FC707}"/>
                    </a:ext>
                  </a:extLst>
                </p:cNvPr>
                <p:cNvSpPr txBox="1"/>
                <p:nvPr/>
              </p:nvSpPr>
              <p:spPr>
                <a:xfrm>
                  <a:off x="7748337" y="1255633"/>
                  <a:ext cx="1155031" cy="416727"/>
                </a:xfrm>
                <a:prstGeom prst="rect">
                  <a:avLst/>
                </a:prstGeom>
                <a:solidFill>
                  <a:srgbClr val="FFFF00"/>
                </a:solidFill>
              </p:spPr>
              <p:txBody>
                <a:bodyPr wrap="square" lIns="36000" tIns="0" rIns="36000" bIns="0" rtlCol="0">
                  <a:spAutoFit/>
                </a:bodyPr>
                <a:lstStyle/>
                <a:p>
                  <a:pPr algn="ctr"/>
                  <a:r>
                    <a:rPr lang="en-US" sz="1800" b="1" dirty="0">
                      <a:sym typeface="Symbol" panose="05050102010706020507" pitchFamily="18" charset="2"/>
                    </a:rPr>
                    <a:t>gg</a:t>
                  </a:r>
                  <a:r>
                    <a:rPr lang="en-US" sz="1800" b="1" dirty="0"/>
                    <a:t>→</a:t>
                  </a:r>
                  <a14:m>
                    <m:oMath xmlns:m="http://schemas.openxmlformats.org/officeDocument/2006/math">
                      <m:r>
                        <a:rPr lang="en-US" sz="1800" b="1" i="1" dirty="0">
                          <a:latin typeface="Cambria Math" panose="02040503050406030204" pitchFamily="18" charset="0"/>
                        </a:rPr>
                        <m:t>𝒕</m:t>
                      </m:r>
                      <m:acc>
                        <m:accPr>
                          <m:chr m:val="̅"/>
                          <m:ctrlPr>
                            <a:rPr lang="en-US" sz="1800" b="1" i="1" dirty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1800" b="1" i="1" dirty="0">
                              <a:latin typeface="Cambria Math" panose="02040503050406030204" pitchFamily="18" charset="0"/>
                            </a:rPr>
                            <m:t>𝒕</m:t>
                          </m:r>
                        </m:e>
                      </m:acc>
                    </m:oMath>
                  </a14:m>
                  <a:r>
                    <a:rPr lang="en-US" sz="1800" b="1" dirty="0"/>
                    <a:t>gg</a:t>
                  </a:r>
                </a:p>
                <a:p>
                  <a:pPr algn="ctr"/>
                  <a:r>
                    <a:rPr lang="en-US" sz="1800" b="1" dirty="0"/>
                    <a:t>(float)</a:t>
                  </a:r>
                </a:p>
              </p:txBody>
            </p:sp>
          </mc:Choice>
          <mc:Fallback xmlns="">
            <p:sp>
              <p:nvSpPr>
                <p:cNvPr id="11" name="TextBox 10">
                  <a:extLst>
                    <a:ext uri="{FF2B5EF4-FFF2-40B4-BE49-F238E27FC236}">
                      <a16:creationId xmlns:a16="http://schemas.microsoft.com/office/drawing/2014/main" id="{D8AC96C4-700E-74D1-3AC9-D78E349FC707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748337" y="1255633"/>
                  <a:ext cx="1155031" cy="416727"/>
                </a:xfrm>
                <a:prstGeom prst="rect">
                  <a:avLst/>
                </a:prstGeom>
                <a:blipFill>
                  <a:blip r:embed="rId4"/>
                  <a:stretch>
                    <a:fillRect t="-14286" b="-24176"/>
                  </a:stretch>
                </a:blipFill>
              </p:spPr>
              <p:txBody>
                <a:bodyPr/>
                <a:lstStyle/>
                <a:p>
                  <a:r>
                    <a:rPr lang="LID4096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A09600EC-2903-7907-893A-5A38D52AB7C0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240002" y="150270"/>
                <a:ext cx="11721599" cy="618295"/>
              </a:xfrm>
            </p:spPr>
            <p:txBody>
              <a:bodyPr/>
              <a:lstStyle/>
              <a:p>
                <a:r>
                  <a:rPr lang="en-US" dirty="0"/>
                  <a:t>ME throughput in C++ for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320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gg</m:t>
                    </m:r>
                  </m:oMath>
                </a14:m>
                <a:r>
                  <a:rPr lang="en-US" sz="3200" dirty="0">
                    <a:solidFill>
                      <a:srgbClr val="000000"/>
                    </a:solidFill>
                    <a:sym typeface="Symbol" panose="05050102010706020507" pitchFamily="18" charset="2"/>
                  </a:rPr>
                  <a:t>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320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t</m:t>
                    </m:r>
                    <m:acc>
                      <m:accPr>
                        <m:chr m:val="̅"/>
                        <m:ctrlPr>
                          <a:rPr lang="en-US" sz="320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en-US" sz="3200" i="0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t</m:t>
                        </m:r>
                      </m:e>
                    </m:acc>
                    <m:r>
                      <m:rPr>
                        <m:sty m:val="p"/>
                      </m:rPr>
                      <a:rPr lang="en-US" sz="32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gg</m:t>
                    </m:r>
                  </m:oMath>
                </a14:m>
                <a:r>
                  <a:rPr lang="en-GB" sz="3200" b="0" dirty="0">
                    <a:solidFill>
                      <a:srgbClr val="000000"/>
                    </a:solidFill>
                  </a:rPr>
                  <a:t> (on </a:t>
                </a:r>
                <a:r>
                  <a:rPr lang="en-GB" dirty="0"/>
                  <a:t>all the </a:t>
                </a:r>
                <a:r>
                  <a:rPr lang="en-GB" sz="3200" b="0" dirty="0">
                    <a:solidFill>
                      <a:srgbClr val="000000"/>
                    </a:solidFill>
                  </a:rPr>
                  <a:t>cores of a CPU)</a:t>
                </a:r>
                <a:endParaRPr lang="LID4096" dirty="0"/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A09600EC-2903-7907-893A-5A38D52AB7C0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240002" y="150270"/>
                <a:ext cx="11721599" cy="618295"/>
              </a:xfrm>
              <a:blipFill>
                <a:blip r:embed="rId5"/>
                <a:stretch>
                  <a:fillRect l="-1300" t="-9901" b="-29703"/>
                </a:stretch>
              </a:blipFill>
            </p:spPr>
            <p:txBody>
              <a:bodyPr/>
              <a:lstStyle/>
              <a:p>
                <a:r>
                  <a:rPr lang="LID4096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1EE8B9B-44D1-D25A-3A8B-FDD59FCC07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-1" y="4104731"/>
            <a:ext cx="12281647" cy="2323947"/>
          </a:xfrm>
        </p:spPr>
        <p:txBody>
          <a:bodyPr/>
          <a:lstStyle/>
          <a:p>
            <a:pPr>
              <a:spcBef>
                <a:spcPts val="0"/>
              </a:spcBef>
            </a:pPr>
            <a:r>
              <a:rPr lang="en-GB" dirty="0"/>
              <a:t>Previous tables for SIMD speedups on C++ were for a single CPU core</a:t>
            </a:r>
          </a:p>
          <a:p>
            <a:pPr lvl="3">
              <a:spcBef>
                <a:spcPts val="0"/>
              </a:spcBef>
            </a:pPr>
            <a:endParaRPr lang="en-GB" dirty="0"/>
          </a:p>
          <a:p>
            <a:pPr>
              <a:spcBef>
                <a:spcPts val="0"/>
              </a:spcBef>
            </a:pPr>
            <a:r>
              <a:rPr lang="en-GB" b="1" dirty="0"/>
              <a:t>Large SIMD speedups are also confirmed when all CPU cores are used</a:t>
            </a:r>
          </a:p>
          <a:p>
            <a:pPr lvl="1">
              <a:spcBef>
                <a:spcPts val="0"/>
              </a:spcBef>
            </a:pPr>
            <a:r>
              <a:rPr lang="en-GB" dirty="0"/>
              <a:t>AVX512/zmm speedup of x16 over no-SIMD for a single core slightly decreases to ~x12 on a full node (clock slowdown?)</a:t>
            </a:r>
          </a:p>
          <a:p>
            <a:pPr lvl="1">
              <a:spcBef>
                <a:spcPts val="0"/>
              </a:spcBef>
            </a:pPr>
            <a:r>
              <a:rPr lang="en-GB" i="1" dirty="0">
                <a:solidFill>
                  <a:srgbClr val="CC00CC"/>
                </a:solidFill>
              </a:rPr>
              <a:t>Overall speedup on 32 physical cores (over no-SIMD on 1 core) is around 280 (maximum would be 16x32=512) </a:t>
            </a:r>
          </a:p>
          <a:p>
            <a:pPr lvl="1">
              <a:spcBef>
                <a:spcPts val="0"/>
              </a:spcBef>
            </a:pPr>
            <a:r>
              <a:rPr lang="en-GB" dirty="0"/>
              <a:t>Aggregate MEs throughput from many identical processes using the standalone application (HEP-workload Docker container)</a:t>
            </a:r>
          </a:p>
          <a:p>
            <a:pPr lvl="3">
              <a:spcBef>
                <a:spcPts val="0"/>
              </a:spcBef>
            </a:pPr>
            <a:endParaRPr lang="en-GB" dirty="0"/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9BA46422-85EF-BE84-A3AA-1C1DEC98D31F}"/>
              </a:ext>
            </a:extLst>
          </p:cNvPr>
          <p:cNvSpPr/>
          <p:nvPr/>
        </p:nvSpPr>
        <p:spPr>
          <a:xfrm>
            <a:off x="6267719" y="1621423"/>
            <a:ext cx="1635617" cy="386249"/>
          </a:xfrm>
          <a:prstGeom prst="roundRect">
            <a:avLst/>
          </a:prstGeom>
          <a:solidFill>
            <a:srgbClr val="CC00CC">
              <a:alpha val="20000"/>
            </a:srgbClr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4179100520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C213FB-DB2E-6543-1D72-FCD509CD53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Some ideas for heterogeneous processing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 Placeholder 4">
                <a:extLst>
                  <a:ext uri="{FF2B5EF4-FFF2-40B4-BE49-F238E27FC236}">
                    <a16:creationId xmlns:a16="http://schemas.microsoft.com/office/drawing/2014/main" id="{3BFAE3CE-18EE-5310-CCE3-1EE05601F988}"/>
                  </a:ext>
                </a:extLst>
              </p:cNvPr>
              <p:cNvSpPr>
                <a:spLocks noGrp="1"/>
              </p:cNvSpPr>
              <p:nvPr>
                <p:ph type="body" idx="1"/>
              </p:nvPr>
            </p:nvSpPr>
            <p:spPr>
              <a:xfrm>
                <a:off x="123273" y="3964393"/>
                <a:ext cx="12068727" cy="2418480"/>
              </a:xfrm>
            </p:spPr>
            <p:txBody>
              <a:bodyPr/>
              <a:lstStyle/>
              <a:p>
                <a:pPr marL="152400" indent="0">
                  <a:spcBef>
                    <a:spcPts val="0"/>
                  </a:spcBef>
                  <a:buNone/>
                </a:pPr>
                <a:r>
                  <a:rPr lang="en-US" b="1" dirty="0">
                    <a:solidFill>
                      <a:srgbClr val="FF0000"/>
                    </a:solidFill>
                  </a:rPr>
                  <a:t>To further reduce the relative overhead of the scalar Fortran MadEvent - parallelize it on many CPU cores?</a:t>
                </a:r>
              </a:p>
              <a:p>
                <a:pPr>
                  <a:spcBef>
                    <a:spcPts val="0"/>
                  </a:spcBef>
                </a:pPr>
                <a:endParaRPr lang="en-US" b="1" dirty="0">
                  <a:solidFill>
                    <a:srgbClr val="FF0000"/>
                  </a:solidFill>
                </a:endParaRPr>
              </a:p>
              <a:p>
                <a:pPr>
                  <a:spcBef>
                    <a:spcPts val="0"/>
                  </a:spcBef>
                </a:pPr>
                <a:r>
                  <a:rPr lang="en-US" dirty="0"/>
                  <a:t>Blue curve: one single CPU process using the GPU</a:t>
                </a:r>
              </a:p>
              <a:p>
                <a:pPr lvl="1">
                  <a:spcBef>
                    <a:spcPts val="0"/>
                  </a:spcBef>
                </a:pPr>
                <a:r>
                  <a:rPr lang="en-US" i="1" dirty="0">
                    <a:solidFill>
                      <a:srgbClr val="000000"/>
                    </a:solidFill>
                  </a:rPr>
                  <a:t>For </a:t>
                </a:r>
                <a:r>
                  <a:rPr lang="en-US" i="1" dirty="0">
                    <a:solidFill>
                      <a:srgbClr val="000000"/>
                    </a:solidFill>
                    <a:sym typeface="Symbol" panose="05050102010706020507" pitchFamily="18" charset="2"/>
                  </a:rPr>
                  <a:t>gg</a:t>
                </a:r>
                <a:r>
                  <a:rPr lang="en-US" i="1" dirty="0">
                    <a:solidFill>
                      <a:srgbClr val="000000"/>
                    </a:solidFill>
                  </a:rPr>
                  <a:t>→</a:t>
                </a:r>
                <a14:m>
                  <m:oMath xmlns:m="http://schemas.openxmlformats.org/officeDocument/2006/math">
                    <m:r>
                      <a:rPr lang="en-US" i="1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𝑡</m:t>
                    </m:r>
                    <m:acc>
                      <m:accPr>
                        <m:chr m:val="̅"/>
                        <m:ctrlPr>
                          <a:rPr lang="en-US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acc>
                  </m:oMath>
                </a14:m>
                <a:r>
                  <a:rPr lang="en-US" i="1" dirty="0">
                    <a:solidFill>
                      <a:srgbClr val="000000"/>
                    </a:solidFill>
                  </a:rPr>
                  <a:t>gg, you need at least ~16k events to reach the throughput plateau</a:t>
                </a:r>
              </a:p>
              <a:p>
                <a:pPr lvl="3">
                  <a:spcBef>
                    <a:spcPts val="0"/>
                  </a:spcBef>
                </a:pPr>
                <a:endParaRPr lang="en-US" dirty="0"/>
              </a:p>
              <a:p>
                <a:pPr>
                  <a:spcBef>
                    <a:spcPts val="0"/>
                  </a:spcBef>
                </a:pPr>
                <a:r>
                  <a:rPr lang="en-US" dirty="0"/>
                  <a:t>Yellow, Green, Red curves: 2, 4, 8 CPU processes using the GPU at the same time</a:t>
                </a:r>
              </a:p>
              <a:p>
                <a:pPr lvl="1">
                  <a:spcBef>
                    <a:spcPts val="0"/>
                  </a:spcBef>
                </a:pPr>
                <a:r>
                  <a:rPr lang="en-US" i="1" dirty="0">
                    <a:solidFill>
                      <a:srgbClr val="FF0000"/>
                    </a:solidFill>
                  </a:rPr>
                  <a:t>Fewer events in each GPU grid are needed to reach the plateau if several CPU processes use the GPU</a:t>
                </a:r>
              </a:p>
              <a:p>
                <a:pPr lvl="1">
                  <a:spcBef>
                    <a:spcPts val="0"/>
                  </a:spcBef>
                </a:pPr>
                <a:r>
                  <a:rPr lang="en-US" dirty="0"/>
                  <a:t>The total Fortran RAM would remain the same, but the CPU time in the Fortran overhead would be reduced </a:t>
                </a:r>
              </a:p>
              <a:p>
                <a:pPr lvl="1">
                  <a:spcBef>
                    <a:spcPts val="0"/>
                  </a:spcBef>
                </a:pPr>
                <a:r>
                  <a:rPr lang="en-US" dirty="0"/>
                  <a:t>(Why total throughput increases beyond the </a:t>
                </a:r>
                <a:r>
                  <a:rPr lang="en-US" dirty="0" err="1"/>
                  <a:t>nCPU</a:t>
                </a:r>
                <a:r>
                  <a:rPr lang="en-US" dirty="0"/>
                  <a:t>=1 plateau is not understood yet!...)</a:t>
                </a:r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5" name="Text Placeholder 4">
                <a:extLst>
                  <a:ext uri="{FF2B5EF4-FFF2-40B4-BE49-F238E27FC236}">
                    <a16:creationId xmlns:a16="http://schemas.microsoft.com/office/drawing/2014/main" id="{3BFAE3CE-18EE-5310-CCE3-1EE05601F98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123273" y="3964393"/>
                <a:ext cx="12068727" cy="2418480"/>
              </a:xfrm>
              <a:blipFill>
                <a:blip r:embed="rId2"/>
                <a:stretch>
                  <a:fillRect b="-2267"/>
                </a:stretch>
              </a:blipFill>
            </p:spPr>
            <p:txBody>
              <a:bodyPr/>
              <a:lstStyle/>
              <a:p>
                <a:r>
                  <a:rPr lang="LID4096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Box 6">
            <a:extLst>
              <a:ext uri="{FF2B5EF4-FFF2-40B4-BE49-F238E27FC236}">
                <a16:creationId xmlns:a16="http://schemas.microsoft.com/office/drawing/2014/main" id="{FDE7A25A-4E65-B99B-934E-83D4582E871A}"/>
              </a:ext>
            </a:extLst>
          </p:cNvPr>
          <p:cNvSpPr txBox="1"/>
          <p:nvPr/>
        </p:nvSpPr>
        <p:spPr>
          <a:xfrm>
            <a:off x="5363127" y="1403928"/>
            <a:ext cx="36576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Throughput variation as a function of </a:t>
            </a:r>
            <a:r>
              <a:rPr lang="en-US" sz="1600" i="1" dirty="0"/>
              <a:t>GPU grid size (#blocks * #threads)</a:t>
            </a:r>
          </a:p>
          <a:p>
            <a:pPr algn="ctr"/>
            <a:endParaRPr lang="en-US" sz="1600" i="1" dirty="0"/>
          </a:p>
          <a:p>
            <a:pPr algn="ctr"/>
            <a:r>
              <a:rPr lang="en-US" sz="1600" i="1" dirty="0"/>
              <a:t>This is the number of events processed in parallel in one cycle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794C7778-102A-DFC8-8F38-400181B9EB59}"/>
              </a:ext>
            </a:extLst>
          </p:cNvPr>
          <p:cNvGrpSpPr>
            <a:grpSpLocks noChangeAspect="1"/>
          </p:cNvGrpSpPr>
          <p:nvPr/>
        </p:nvGrpSpPr>
        <p:grpSpPr>
          <a:xfrm>
            <a:off x="123273" y="928800"/>
            <a:ext cx="5441636" cy="2852544"/>
            <a:chOff x="123273" y="928800"/>
            <a:chExt cx="5441636" cy="2852544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F2202FC8-63BC-020C-3163-47C98D972B6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23273" y="928800"/>
              <a:ext cx="5441636" cy="2852544"/>
            </a:xfrm>
            <a:prstGeom prst="rect">
              <a:avLst/>
            </a:prstGeom>
          </p:spPr>
        </p:pic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3AEEC76C-211A-7564-F36F-F49D49A5232C}"/>
                </a:ext>
              </a:extLst>
            </p:cNvPr>
            <p:cNvSpPr txBox="1"/>
            <p:nvPr/>
          </p:nvSpPr>
          <p:spPr>
            <a:xfrm>
              <a:off x="3277528" y="1111848"/>
              <a:ext cx="2189408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/>
                <a:t>Nvidia V100 GPU</a:t>
              </a:r>
            </a:p>
            <a:p>
              <a:r>
                <a:rPr lang="en-GB" dirty="0"/>
                <a:t>Silver 4216 4-core CPU</a:t>
              </a:r>
              <a:endParaRPr lang="LID4096" dirty="0"/>
            </a:p>
          </p:txBody>
        </p:sp>
      </p:grpSp>
    </p:spTree>
    <p:extLst>
      <p:ext uri="{BB962C8B-B14F-4D97-AF65-F5344CB8AC3E}">
        <p14:creationId xmlns:p14="http://schemas.microsoft.com/office/powerpoint/2010/main" val="1667396570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BC99AA-A252-ACF2-C069-F1CEE82ED5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Lockstep beyond event-level parallelism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331A84-D702-0FA2-CCDD-B15D70D92FE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0535" y="1030943"/>
            <a:ext cx="12101465" cy="5351929"/>
          </a:xfrm>
          <a:ln>
            <a:noFill/>
          </a:ln>
        </p:spPr>
        <p:txBody>
          <a:bodyPr/>
          <a:lstStyle/>
          <a:p>
            <a:pPr>
              <a:spcBef>
                <a:spcPts val="0"/>
              </a:spcBef>
            </a:pPr>
            <a:r>
              <a:rPr lang="en-US" dirty="0"/>
              <a:t>Efficient data parallelism (lockstep processing) requires the </a:t>
            </a:r>
            <a:r>
              <a:rPr lang="en-US" i="1" dirty="0">
                <a:solidFill>
                  <a:srgbClr val="FF0000"/>
                </a:solidFill>
              </a:rPr>
              <a:t>same function computed for different data</a:t>
            </a:r>
          </a:p>
          <a:p>
            <a:pPr lvl="1">
              <a:spcBef>
                <a:spcPts val="0"/>
              </a:spcBef>
            </a:pPr>
            <a:r>
              <a:rPr lang="en-US" dirty="0"/>
              <a:t>This is true in MG5AMC at the </a:t>
            </a:r>
            <a:r>
              <a:rPr lang="en-US" i="1" dirty="0"/>
              <a:t>event level </a:t>
            </a:r>
            <a:r>
              <a:rPr lang="en-US" dirty="0"/>
              <a:t>(different events i.e. different phase space points)</a:t>
            </a:r>
          </a:p>
          <a:p>
            <a:pPr lvl="1">
              <a:spcBef>
                <a:spcPts val="0"/>
              </a:spcBef>
            </a:pPr>
            <a:r>
              <a:rPr lang="en-US" dirty="0"/>
              <a:t>But it is also true at the </a:t>
            </a:r>
            <a:r>
              <a:rPr lang="en-US" i="1" dirty="0"/>
              <a:t>sub-event level </a:t>
            </a:r>
            <a:r>
              <a:rPr lang="en-US" dirty="0"/>
              <a:t>(different helicities within the same event)</a:t>
            </a:r>
          </a:p>
          <a:p>
            <a:pPr lvl="3">
              <a:spcBef>
                <a:spcPts val="0"/>
              </a:spcBef>
            </a:pPr>
            <a:endParaRPr lang="en-US" dirty="0"/>
          </a:p>
          <a:p>
            <a:pPr>
              <a:spcBef>
                <a:spcPts val="0"/>
              </a:spcBef>
            </a:pPr>
            <a:r>
              <a:rPr lang="en-US" dirty="0"/>
              <a:t>We are evaluating the move to a different data parallelism strategy on GPUs</a:t>
            </a:r>
          </a:p>
          <a:p>
            <a:pPr lvl="1">
              <a:spcBef>
                <a:spcPts val="0"/>
              </a:spcBef>
            </a:pPr>
            <a:r>
              <a:rPr lang="en-US" dirty="0"/>
              <a:t>Currently: </a:t>
            </a:r>
            <a:r>
              <a:rPr lang="en-US" i="1" dirty="0">
                <a:solidFill>
                  <a:srgbClr val="FF0000"/>
                </a:solidFill>
              </a:rPr>
              <a:t>one event (sum over all helicities) per GPU thread</a:t>
            </a:r>
          </a:p>
          <a:p>
            <a:pPr lvl="1">
              <a:spcBef>
                <a:spcPts val="0"/>
              </a:spcBef>
            </a:pPr>
            <a:r>
              <a:rPr lang="en-US" dirty="0"/>
              <a:t>In the future: </a:t>
            </a:r>
            <a:r>
              <a:rPr lang="en-US" i="1" dirty="0">
                <a:solidFill>
                  <a:srgbClr val="FF0000"/>
                </a:solidFill>
              </a:rPr>
              <a:t>one helicity of one event per GPU thread?</a:t>
            </a:r>
          </a:p>
          <a:p>
            <a:pPr lvl="3">
              <a:spcBef>
                <a:spcPts val="0"/>
              </a:spcBef>
            </a:pPr>
            <a:endParaRPr lang="en-US" i="1" dirty="0">
              <a:solidFill>
                <a:srgbClr val="FF0000"/>
              </a:solidFill>
            </a:endParaRPr>
          </a:p>
          <a:p>
            <a:pPr>
              <a:spcBef>
                <a:spcPts val="0"/>
              </a:spcBef>
            </a:pPr>
            <a:endParaRPr lang="en-US" dirty="0"/>
          </a:p>
          <a:p>
            <a:pPr>
              <a:spcBef>
                <a:spcPts val="0"/>
              </a:spcBef>
            </a:pPr>
            <a:endParaRPr lang="en-US" dirty="0"/>
          </a:p>
          <a:p>
            <a:pPr>
              <a:spcBef>
                <a:spcPts val="0"/>
              </a:spcBef>
            </a:pPr>
            <a:endParaRPr lang="en-US" dirty="0"/>
          </a:p>
          <a:p>
            <a:pPr>
              <a:spcBef>
                <a:spcPts val="0"/>
              </a:spcBef>
            </a:pPr>
            <a:r>
              <a:rPr lang="en-US" dirty="0"/>
              <a:t>Advantages:</a:t>
            </a:r>
          </a:p>
          <a:p>
            <a:pPr lvl="1">
              <a:spcBef>
                <a:spcPts val="0"/>
              </a:spcBef>
            </a:pPr>
            <a:r>
              <a:rPr lang="en-US" dirty="0"/>
              <a:t>You can fill the GPU with much fewer “events in flight” – more balanced sampling/integration in MadEvent</a:t>
            </a:r>
          </a:p>
          <a:p>
            <a:pPr lvl="1">
              <a:spcBef>
                <a:spcPts val="0"/>
              </a:spcBef>
            </a:pPr>
            <a:r>
              <a:rPr lang="en-US" dirty="0"/>
              <a:t>This is a prerequisite for moving the color matrix to externally-launched cuBLAS and tensor cores</a:t>
            </a:r>
          </a:p>
          <a:p>
            <a:pPr lvl="1">
              <a:spcBef>
                <a:spcPts val="0"/>
              </a:spcBef>
            </a:pPr>
            <a:r>
              <a:rPr lang="en-US" dirty="0"/>
              <a:t>This is also a prerequisite if we want to evaluate much smaller kernels</a:t>
            </a:r>
          </a:p>
          <a:p>
            <a:pPr lvl="2">
              <a:spcBef>
                <a:spcPts val="0"/>
              </a:spcBef>
            </a:pPr>
            <a:r>
              <a:rPr lang="en-US" i="1" dirty="0">
                <a:solidFill>
                  <a:srgbClr val="CC00FF"/>
                </a:solidFill>
              </a:rPr>
              <a:t>From all Feynman diagrams in one kernel to one Feynman diagram per kernel?</a:t>
            </a:r>
          </a:p>
          <a:p>
            <a:pPr lvl="2">
              <a:spcBef>
                <a:spcPts val="0"/>
              </a:spcBef>
            </a:pPr>
            <a:r>
              <a:rPr lang="en-US" dirty="0"/>
              <a:t>Which might decrease register pressure and increase kernel occupancy, but would require more global memory access</a:t>
            </a:r>
          </a:p>
          <a:p>
            <a:pPr lvl="1">
              <a:spcBef>
                <a:spcPts val="0"/>
              </a:spcBef>
            </a:pPr>
            <a:endParaRPr lang="en-US" i="1" dirty="0">
              <a:solidFill>
                <a:srgbClr val="FF0000"/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956B12F-B8B9-FB46-C607-7693FECB804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05383" y="3142305"/>
            <a:ext cx="3316288" cy="872460"/>
          </a:xfrm>
          <a:prstGeom prst="rect">
            <a:avLst/>
          </a:prstGeom>
          <a:ln>
            <a:noFill/>
          </a:ln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E11FC45E-0C73-9586-7504-1B1857612F5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2613" y="3078299"/>
            <a:ext cx="4612591" cy="936466"/>
          </a:xfrm>
          <a:prstGeom prst="rect">
            <a:avLst/>
          </a:prstGeom>
          <a:ln>
            <a:noFill/>
          </a:ln>
        </p:spPr>
      </p:pic>
      <p:sp>
        <p:nvSpPr>
          <p:cNvPr id="6" name="Oval 5">
            <a:extLst>
              <a:ext uri="{FF2B5EF4-FFF2-40B4-BE49-F238E27FC236}">
                <a16:creationId xmlns:a16="http://schemas.microsoft.com/office/drawing/2014/main" id="{D02B85BB-FCAB-6BED-3944-B21D318408DB}"/>
              </a:ext>
            </a:extLst>
          </p:cNvPr>
          <p:cNvSpPr/>
          <p:nvPr/>
        </p:nvSpPr>
        <p:spPr>
          <a:xfrm>
            <a:off x="1484768" y="3178517"/>
            <a:ext cx="787652" cy="96225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8347E504-AD95-B9C4-5EC1-4E17A0028726}"/>
              </a:ext>
            </a:extLst>
          </p:cNvPr>
          <p:cNvCxnSpPr>
            <a:cxnSpLocks/>
            <a:stCxn id="6" idx="7"/>
          </p:cNvCxnSpPr>
          <p:nvPr/>
        </p:nvCxnSpPr>
        <p:spPr>
          <a:xfrm flipV="1">
            <a:off x="2157071" y="2863144"/>
            <a:ext cx="1232414" cy="456292"/>
          </a:xfrm>
          <a:prstGeom prst="straightConnector1">
            <a:avLst/>
          </a:prstGeom>
          <a:ln w="12700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Oval 8">
            <a:extLst>
              <a:ext uri="{FF2B5EF4-FFF2-40B4-BE49-F238E27FC236}">
                <a16:creationId xmlns:a16="http://schemas.microsoft.com/office/drawing/2014/main" id="{E839542B-EDE7-DF16-584C-4F45B54F7603}"/>
              </a:ext>
            </a:extLst>
          </p:cNvPr>
          <p:cNvSpPr/>
          <p:nvPr/>
        </p:nvSpPr>
        <p:spPr>
          <a:xfrm>
            <a:off x="7022448" y="3141670"/>
            <a:ext cx="926493" cy="1062473"/>
          </a:xfrm>
          <a:prstGeom prst="ellipse">
            <a:avLst/>
          </a:prstGeom>
          <a:noFill/>
          <a:ln>
            <a:solidFill>
              <a:srgbClr val="CC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D87B6D7D-0EAA-FBBF-4F97-09A9317D8590}"/>
              </a:ext>
            </a:extLst>
          </p:cNvPr>
          <p:cNvCxnSpPr>
            <a:cxnSpLocks/>
            <a:endCxn id="9" idx="2"/>
          </p:cNvCxnSpPr>
          <p:nvPr/>
        </p:nvCxnSpPr>
        <p:spPr>
          <a:xfrm flipV="1">
            <a:off x="2982599" y="3672907"/>
            <a:ext cx="4039849" cy="1693885"/>
          </a:xfrm>
          <a:prstGeom prst="straightConnector1">
            <a:avLst/>
          </a:prstGeom>
          <a:ln w="12700">
            <a:solidFill>
              <a:srgbClr val="CC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57453218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18E7B7-9EFF-6125-0CEE-AE800BDD98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NLO, loops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AD183E8-0E5C-D0F0-043F-5B8C6DC4321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0" y="1030943"/>
            <a:ext cx="12182504" cy="5351929"/>
          </a:xfrm>
        </p:spPr>
        <p:txBody>
          <a:bodyPr/>
          <a:lstStyle/>
          <a:p>
            <a:r>
              <a:rPr lang="en-US" dirty="0"/>
              <a:t>So far we have only worked on LO QCD processes!</a:t>
            </a:r>
          </a:p>
          <a:p>
            <a:endParaRPr lang="en-US" dirty="0"/>
          </a:p>
          <a:p>
            <a:r>
              <a:rPr lang="en-US" dirty="0"/>
              <a:t>NLO QCD processes are more computationally intensive</a:t>
            </a:r>
          </a:p>
          <a:p>
            <a:pPr lvl="1"/>
            <a:r>
              <a:rPr lang="en-US" dirty="0"/>
              <a:t>They have more Feynman diagrams</a:t>
            </a:r>
          </a:p>
          <a:p>
            <a:pPr lvl="1"/>
            <a:r>
              <a:rPr lang="en-US" dirty="0"/>
              <a:t>But especially they have loop diagrams!</a:t>
            </a:r>
          </a:p>
          <a:p>
            <a:pPr lvl="1"/>
            <a:r>
              <a:rPr lang="en-US" dirty="0"/>
              <a:t>And, a matching procedure (MC@NLO) must be applied</a:t>
            </a:r>
          </a:p>
          <a:p>
            <a:endParaRPr lang="en-US" dirty="0"/>
          </a:p>
          <a:p>
            <a:r>
              <a:rPr lang="en-US" i="1" dirty="0">
                <a:solidFill>
                  <a:srgbClr val="FF0000"/>
                </a:solidFill>
              </a:rPr>
              <a:t>We should be able to compute Born and Real emission contributions in our vectorized C++ and CUDA</a:t>
            </a:r>
          </a:p>
          <a:p>
            <a:pPr lvl="1"/>
            <a:r>
              <a:rPr lang="en-US" dirty="0"/>
              <a:t>We should also be able to handle NLO matching using the current MadEvent based infrastructure</a:t>
            </a:r>
          </a:p>
          <a:p>
            <a:pPr lvl="1"/>
            <a:r>
              <a:rPr lang="en-US" dirty="0"/>
              <a:t>The main challenge will be understanding the computational impact of loops (Amdahl)?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F398F93-E0B6-5BE3-6303-F7942E137214}"/>
              </a:ext>
            </a:extLst>
          </p:cNvPr>
          <p:cNvSpPr txBox="1"/>
          <p:nvPr/>
        </p:nvSpPr>
        <p:spPr>
          <a:xfrm>
            <a:off x="2868329" y="471887"/>
            <a:ext cx="35677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>
                <a:solidFill>
                  <a:srgbClr val="FF0000"/>
                </a:solidFill>
              </a:rPr>
              <a:t>Z. Wettersten (+ OM, SR, AV, R. Schoefbeck)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CE3AE9B9-AEBF-4019-FFA7-89AD4408A0DC}"/>
              </a:ext>
            </a:extLst>
          </p:cNvPr>
          <p:cNvGrpSpPr>
            <a:grpSpLocks noChangeAspect="1"/>
          </p:cNvGrpSpPr>
          <p:nvPr/>
        </p:nvGrpSpPr>
        <p:grpSpPr>
          <a:xfrm>
            <a:off x="7209564" y="121630"/>
            <a:ext cx="4982436" cy="2796812"/>
            <a:chOff x="174170" y="2057306"/>
            <a:chExt cx="4982436" cy="2796812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BC596E71-5581-9D11-51C8-D1C041EF03A7}"/>
                </a:ext>
              </a:extLst>
            </p:cNvPr>
            <p:cNvSpPr/>
            <p:nvPr/>
          </p:nvSpPr>
          <p:spPr>
            <a:xfrm>
              <a:off x="174171" y="2057306"/>
              <a:ext cx="4885509" cy="2796812"/>
            </a:xfrm>
            <a:prstGeom prst="rect">
              <a:avLst/>
            </a:prstGeom>
            <a:solidFill>
              <a:srgbClr val="FFFFCC"/>
            </a:solidFill>
            <a:ln w="127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C25A3DCE-3B74-D298-B786-D411E7F0DAA9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358622" y="2595154"/>
              <a:ext cx="4511188" cy="1811383"/>
              <a:chOff x="358622" y="2840617"/>
              <a:chExt cx="3899869" cy="1565920"/>
            </a:xfrm>
          </p:grpSpPr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DA1560EB-42DE-0D67-EE0E-D746A4A740D1}"/>
                  </a:ext>
                </a:extLst>
              </p:cNvPr>
              <p:cNvSpPr/>
              <p:nvPr/>
            </p:nvSpPr>
            <p:spPr>
              <a:xfrm>
                <a:off x="358622" y="2840617"/>
                <a:ext cx="3899869" cy="1565920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pic>
            <p:nvPicPr>
              <p:cNvPr id="13" name="Picture 12">
                <a:extLst>
                  <a:ext uri="{FF2B5EF4-FFF2-40B4-BE49-F238E27FC236}">
                    <a16:creationId xmlns:a16="http://schemas.microsoft.com/office/drawing/2014/main" id="{14778941-71D1-7D99-340B-12D56619D12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923832" y="3047459"/>
                <a:ext cx="3314167" cy="944558"/>
              </a:xfrm>
              <a:prstGeom prst="rect">
                <a:avLst/>
              </a:prstGeom>
            </p:spPr>
          </p:pic>
          <p:pic>
            <p:nvPicPr>
              <p:cNvPr id="14" name="Picture 13">
                <a:extLst>
                  <a:ext uri="{FF2B5EF4-FFF2-40B4-BE49-F238E27FC236}">
                    <a16:creationId xmlns:a16="http://schemas.microsoft.com/office/drawing/2014/main" id="{A58B2CB4-4067-3AE3-4D59-7794F865EFC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545856" y="4014387"/>
                <a:ext cx="3525957" cy="322051"/>
              </a:xfrm>
              <a:prstGeom prst="rect">
                <a:avLst/>
              </a:prstGeom>
            </p:spPr>
          </p:pic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B58802FA-BF9B-5D70-F92F-0DD66F08389C}"/>
                  </a:ext>
                </a:extLst>
              </p:cNvPr>
              <p:cNvSpPr txBox="1"/>
              <p:nvPr/>
            </p:nvSpPr>
            <p:spPr>
              <a:xfrm>
                <a:off x="584481" y="2885788"/>
                <a:ext cx="3567132" cy="1995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sz="900" dirty="0"/>
                  <a:t>Marco Zaro – </a:t>
                </a:r>
                <a:r>
                  <a:rPr lang="en-US" sz="900" dirty="0">
                    <a:hlinkClick r:id="rId4"/>
                  </a:rPr>
                  <a:t>https://cp3.irmp.ucl.ac.be/projects/madgraph/wiki/Pavia2015</a:t>
                </a:r>
                <a:endParaRPr lang="en-US" sz="900" dirty="0"/>
              </a:p>
            </p:txBody>
          </p:sp>
        </p:grp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2D373D5E-5AFC-F622-2D80-24315663945A}"/>
                </a:ext>
              </a:extLst>
            </p:cNvPr>
            <p:cNvSpPr/>
            <p:nvPr/>
          </p:nvSpPr>
          <p:spPr>
            <a:xfrm>
              <a:off x="1314994" y="3927040"/>
              <a:ext cx="1820092" cy="398410"/>
            </a:xfrm>
            <a:prstGeom prst="rect">
              <a:avLst/>
            </a:prstGeom>
            <a:noFill/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ABA986EF-83A1-14B8-2BFE-6F31A40E7EAD}"/>
                </a:ext>
              </a:extLst>
            </p:cNvPr>
            <p:cNvSpPr/>
            <p:nvPr/>
          </p:nvSpPr>
          <p:spPr>
            <a:xfrm>
              <a:off x="3231465" y="3931269"/>
              <a:ext cx="1422404" cy="398410"/>
            </a:xfrm>
            <a:prstGeom prst="rect">
              <a:avLst/>
            </a:prstGeom>
            <a:noFill/>
            <a:ln>
              <a:solidFill>
                <a:srgbClr val="0055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EF3F1CBE-2C7B-7193-CB6C-49DA5DFCB7C8}"/>
                </a:ext>
              </a:extLst>
            </p:cNvPr>
            <p:cNvSpPr txBox="1"/>
            <p:nvPr/>
          </p:nvSpPr>
          <p:spPr>
            <a:xfrm>
              <a:off x="257615" y="3008970"/>
              <a:ext cx="1436474" cy="38048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0000"/>
              </a:solidFill>
            </a:ln>
          </p:spPr>
          <p:txBody>
            <a:bodyPr wrap="square" lIns="36000" tIns="36000" rIns="36000" bIns="36000" rtlCol="0">
              <a:spAutoFit/>
            </a:bodyPr>
            <a:lstStyle/>
            <a:p>
              <a:r>
                <a:rPr lang="en-US" sz="1000" dirty="0"/>
                <a:t>B, V, R: matrix elements</a:t>
              </a:r>
            </a:p>
            <a:p>
              <a:r>
                <a:rPr lang="en-US" sz="1000" dirty="0"/>
                <a:t>MC: parton shower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AC29B998-6D4A-E909-3415-DB6E53C8AB6F}"/>
                </a:ext>
              </a:extLst>
            </p:cNvPr>
            <p:cNvSpPr txBox="1"/>
            <p:nvPr/>
          </p:nvSpPr>
          <p:spPr>
            <a:xfrm>
              <a:off x="174170" y="4473637"/>
              <a:ext cx="4885510" cy="38048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36000" tIns="36000" rIns="36000" bIns="36000" rtlCol="0">
              <a:spAutoFit/>
            </a:bodyPr>
            <a:lstStyle/>
            <a:p>
              <a:pPr algn="ctr"/>
              <a:r>
                <a:rPr lang="en-US" sz="1000" b="1" dirty="0">
                  <a:solidFill>
                    <a:srgbClr val="00B050"/>
                  </a:solidFill>
                </a:rPr>
                <a:t>S</a:t>
              </a:r>
              <a:r>
                <a:rPr lang="en-US" sz="1000" b="1" dirty="0"/>
                <a:t> and </a:t>
              </a:r>
              <a:r>
                <a:rPr lang="en-US" sz="1000" b="1" dirty="0">
                  <a:solidFill>
                    <a:srgbClr val="0055A0"/>
                  </a:solidFill>
                </a:rPr>
                <a:t>H</a:t>
              </a:r>
              <a:r>
                <a:rPr lang="en-US" sz="1000" b="1" dirty="0"/>
                <a:t> events</a:t>
              </a:r>
              <a:r>
                <a:rPr lang="en-US" sz="1000" dirty="0"/>
                <a:t>: </a:t>
              </a:r>
              <a:r>
                <a:rPr lang="en-US" sz="1000" dirty="0">
                  <a:solidFill>
                    <a:srgbClr val="FF0000"/>
                  </a:solidFill>
                </a:rPr>
                <a:t>two separate sets of events </a:t>
              </a:r>
              <a:r>
                <a:rPr lang="en-US" sz="1000" dirty="0"/>
                <a:t>(different matrix elements)</a:t>
              </a:r>
            </a:p>
            <a:p>
              <a:pPr algn="ctr"/>
              <a:r>
                <a:rPr lang="en-US" sz="1000" b="1" dirty="0">
                  <a:solidFill>
                    <a:srgbClr val="FF0000"/>
                  </a:solidFill>
                </a:rPr>
                <a:t>Integral = S+H is positive – but individual events can have negative weights 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0482AFFF-2077-8DC0-983D-A31DA5DFAABF}"/>
                </a:ext>
              </a:extLst>
            </p:cNvPr>
            <p:cNvSpPr txBox="1"/>
            <p:nvPr/>
          </p:nvSpPr>
          <p:spPr>
            <a:xfrm>
              <a:off x="174172" y="2072860"/>
              <a:ext cx="498243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/>
                <a:t>MC@NLO: </a:t>
              </a:r>
              <a:r>
                <a:rPr lang="en-US" sz="1200" dirty="0">
                  <a:hlinkClick r:id="rId5"/>
                </a:rPr>
                <a:t>https://doi.org/10.1088/1126-6708/2002/06/029</a:t>
              </a:r>
              <a:endParaRPr lang="en-US" sz="1200" dirty="0"/>
            </a:p>
            <a:p>
              <a:r>
                <a:rPr lang="en-US" sz="1200" b="1" dirty="0">
                  <a:solidFill>
                    <a:srgbClr val="FF0000"/>
                  </a:solidFill>
                </a:rPr>
                <a:t>Matching NLO QCD and parton showers (avoid double counting)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281531240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847ACC-ACA0-00B0-7903-9A147FA938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0003" y="110866"/>
            <a:ext cx="5855998" cy="618295"/>
          </a:xfrm>
        </p:spPr>
        <p:txBody>
          <a:bodyPr/>
          <a:lstStyle/>
          <a:p>
            <a:r>
              <a:rPr lang="en-US" dirty="0"/>
              <a:t>Reweighting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B85933C-A821-45D2-17A9-FF4745AD41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40002" y="3270259"/>
            <a:ext cx="11721599" cy="3112614"/>
          </a:xfrm>
        </p:spPr>
        <p:txBody>
          <a:bodyPr/>
          <a:lstStyle/>
          <a:p>
            <a:pPr>
              <a:spcBef>
                <a:spcPts val="0"/>
              </a:spcBef>
            </a:pPr>
            <a:r>
              <a:rPr lang="en-US" dirty="0"/>
              <a:t>Advantages of reweighting: savings in computing costs (no detector simulation), fewer statistical fluctuations</a:t>
            </a:r>
          </a:p>
          <a:p>
            <a:pPr lvl="3">
              <a:spcBef>
                <a:spcPts val="0"/>
              </a:spcBef>
            </a:pPr>
            <a:endParaRPr lang="en-US" dirty="0"/>
          </a:p>
          <a:p>
            <a:pPr>
              <a:spcBef>
                <a:spcPts val="0"/>
              </a:spcBef>
            </a:pPr>
            <a:r>
              <a:rPr lang="en-US" dirty="0"/>
              <a:t>In practice </a:t>
            </a:r>
            <a:r>
              <a:rPr lang="en-US" i="1" dirty="0">
                <a:solidFill>
                  <a:srgbClr val="FF0000"/>
                </a:solidFill>
              </a:rPr>
              <a:t>for MG5AMC: read in an LHE file, add weights, write back the modified LHE file</a:t>
            </a:r>
          </a:p>
          <a:p>
            <a:pPr lvl="1">
              <a:spcBef>
                <a:spcPts val="0"/>
              </a:spcBef>
            </a:pPr>
            <a:r>
              <a:rPr lang="en-US" i="1" dirty="0">
                <a:solidFill>
                  <a:srgbClr val="FF0000"/>
                </a:solidFill>
              </a:rPr>
              <a:t>Will use the new matrix element engine in CUDA/C++</a:t>
            </a:r>
          </a:p>
          <a:p>
            <a:pPr lvl="1">
              <a:spcBef>
                <a:spcPts val="0"/>
              </a:spcBef>
            </a:pPr>
            <a:r>
              <a:rPr lang="en-US" dirty="0"/>
              <a:t>For further details and a status report: Zenny’s upcoming poster at CHEP 2023!</a:t>
            </a:r>
          </a:p>
          <a:p>
            <a:pPr>
              <a:spcBef>
                <a:spcPts val="0"/>
              </a:spcBef>
            </a:pPr>
            <a:endParaRPr lang="en-US" dirty="0"/>
          </a:p>
          <a:p>
            <a:pPr>
              <a:spcBef>
                <a:spcPts val="0"/>
              </a:spcBef>
            </a:pPr>
            <a:r>
              <a:rPr lang="en-US" dirty="0"/>
              <a:t>Theoretical and technical challenges</a:t>
            </a:r>
          </a:p>
          <a:p>
            <a:pPr lvl="1">
              <a:spcBef>
                <a:spcPts val="0"/>
              </a:spcBef>
            </a:pPr>
            <a:r>
              <a:rPr lang="en-US" dirty="0"/>
              <a:t>NLO reweighting (see O. Mattelaer, </a:t>
            </a:r>
            <a:r>
              <a:rPr lang="en-US" dirty="0">
                <a:hlinkClick r:id="rId2"/>
              </a:rPr>
              <a:t>https://arxiv.org/abs/1607.00763</a:t>
            </a:r>
            <a:r>
              <a:rPr lang="en-US" dirty="0"/>
              <a:t>)</a:t>
            </a:r>
          </a:p>
          <a:p>
            <a:pPr lvl="1">
              <a:spcBef>
                <a:spcPts val="0"/>
              </a:spcBef>
            </a:pPr>
            <a:r>
              <a:rPr lang="en-US" dirty="0"/>
              <a:t>Coverage of phase space in the new parameter set</a:t>
            </a:r>
          </a:p>
          <a:p>
            <a:pPr lvl="1">
              <a:spcBef>
                <a:spcPts val="0"/>
              </a:spcBef>
            </a:pPr>
            <a:r>
              <a:rPr lang="en-US" dirty="0"/>
              <a:t>Reweighting for a given event-by-event helicity and color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0E024F6-D796-4BD9-A68D-E168CE776619}"/>
              </a:ext>
            </a:extLst>
          </p:cNvPr>
          <p:cNvSpPr txBox="1"/>
          <p:nvPr/>
        </p:nvSpPr>
        <p:spPr>
          <a:xfrm>
            <a:off x="8624236" y="181071"/>
            <a:ext cx="35677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>
                <a:solidFill>
                  <a:srgbClr val="FF0000"/>
                </a:solidFill>
              </a:rPr>
              <a:t>Z. Wettersten (+ OM, SR, AV, R. Schoefbeck)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B5F7EC92-1CE0-752A-98FD-19690E454B70}"/>
              </a:ext>
            </a:extLst>
          </p:cNvPr>
          <p:cNvGrpSpPr/>
          <p:nvPr/>
        </p:nvGrpSpPr>
        <p:grpSpPr>
          <a:xfrm>
            <a:off x="309269" y="847150"/>
            <a:ext cx="5323816" cy="2305119"/>
            <a:chOff x="3745488" y="2565667"/>
            <a:chExt cx="5323816" cy="2305119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20335318-21EF-3317-CC82-EC2BD6CD2A49}"/>
                </a:ext>
              </a:extLst>
            </p:cNvPr>
            <p:cNvSpPr/>
            <p:nvPr/>
          </p:nvSpPr>
          <p:spPr>
            <a:xfrm>
              <a:off x="3745488" y="2565667"/>
              <a:ext cx="5323816" cy="2305119"/>
            </a:xfrm>
            <a:prstGeom prst="rect">
              <a:avLst/>
            </a:prstGeom>
            <a:solidFill>
              <a:srgbClr val="FFFFCC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1A28D08D-EE31-72C0-A50E-FEA83FF9105E}"/>
                </a:ext>
              </a:extLst>
            </p:cNvPr>
            <p:cNvSpPr txBox="1"/>
            <p:nvPr/>
          </p:nvSpPr>
          <p:spPr>
            <a:xfrm>
              <a:off x="3745488" y="2565667"/>
              <a:ext cx="5323816" cy="14773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800" i="1" dirty="0"/>
                <a:t>1. Generate signal sample at </a:t>
              </a:r>
              <a:r>
                <a:rPr lang="en-US" sz="1800" i="1" dirty="0">
                  <a:sym typeface="Symbol" panose="05050102010706020507" pitchFamily="18" charset="2"/>
                </a:rPr>
                <a:t></a:t>
              </a:r>
              <a:r>
                <a:rPr lang="en-US" sz="1800" i="1" baseline="-25000" dirty="0">
                  <a:sym typeface="Symbol" panose="05050102010706020507" pitchFamily="18" charset="2"/>
                </a:rPr>
                <a:t>ref</a:t>
              </a:r>
              <a:r>
                <a:rPr lang="en-US" sz="1800" i="1" dirty="0"/>
                <a:t>, with w</a:t>
              </a:r>
              <a:r>
                <a:rPr lang="en-US" sz="1800" i="1" baseline="-25000" dirty="0"/>
                <a:t>i</a:t>
              </a:r>
              <a:r>
                <a:rPr lang="en-US" sz="1800" i="1" dirty="0"/>
                <a:t>(</a:t>
              </a:r>
              <a:r>
                <a:rPr lang="en-US" sz="1800" i="1" dirty="0">
                  <a:sym typeface="Symbol" panose="05050102010706020507" pitchFamily="18" charset="2"/>
                </a:rPr>
                <a:t></a:t>
              </a:r>
              <a:r>
                <a:rPr lang="en-US" sz="1800" i="1" baseline="-25000" dirty="0">
                  <a:sym typeface="Symbol" panose="05050102010706020507" pitchFamily="18" charset="2"/>
                </a:rPr>
                <a:t>ref</a:t>
              </a:r>
              <a:r>
                <a:rPr lang="en-US" sz="1800" i="1" dirty="0"/>
                <a:t>)=1</a:t>
              </a:r>
            </a:p>
            <a:p>
              <a:r>
                <a:rPr lang="en-US" dirty="0">
                  <a:sym typeface="Symbol" panose="05050102010706020507" pitchFamily="18" charset="2"/>
                </a:rPr>
                <a:t>(By definition, background does not depend on )</a:t>
              </a:r>
            </a:p>
            <a:p>
              <a:endParaRPr lang="en-US" sz="400" dirty="0">
                <a:sym typeface="Symbol" panose="05050102010706020507" pitchFamily="18" charset="2"/>
              </a:endParaRPr>
            </a:p>
            <a:p>
              <a:r>
                <a:rPr lang="en-US" sz="1800" i="1" dirty="0">
                  <a:sym typeface="Symbol" panose="05050102010706020507" pitchFamily="18" charset="2"/>
                </a:rPr>
                <a:t>2. Full detector simulation</a:t>
              </a:r>
            </a:p>
            <a:p>
              <a:r>
                <a:rPr lang="en-US" dirty="0">
                  <a:sym typeface="Symbol" panose="05050102010706020507" pitchFamily="18" charset="2"/>
                </a:rPr>
                <a:t>(MC truth event properties </a:t>
              </a:r>
              <a:r>
                <a:rPr lang="en-US" b="1" dirty="0">
                  <a:sym typeface="Symbol" panose="05050102010706020507" pitchFamily="18" charset="2"/>
                </a:rPr>
                <a:t>x</a:t>
              </a:r>
              <a:r>
                <a:rPr lang="en-US" baseline="-25000" dirty="0">
                  <a:sym typeface="Symbol" panose="05050102010706020507" pitchFamily="18" charset="2"/>
                </a:rPr>
                <a:t>i</a:t>
              </a:r>
              <a:r>
                <a:rPr lang="en-US" baseline="30000" dirty="0">
                  <a:sym typeface="Symbol" panose="05050102010706020507" pitchFamily="18" charset="2"/>
                </a:rPr>
                <a:t>(true) </a:t>
              </a:r>
              <a:r>
                <a:rPr lang="en-US" dirty="0">
                  <a:sym typeface="Symbol" panose="05050102010706020507" pitchFamily="18" charset="2"/>
                </a:rPr>
                <a:t> observed event properties </a:t>
              </a:r>
              <a:r>
                <a:rPr lang="en-US" b="1" dirty="0">
                  <a:sym typeface="Symbol" panose="05050102010706020507" pitchFamily="18" charset="2"/>
                </a:rPr>
                <a:t>x</a:t>
              </a:r>
              <a:r>
                <a:rPr lang="en-US" baseline="-25000" dirty="0">
                  <a:sym typeface="Symbol" panose="05050102010706020507" pitchFamily="18" charset="2"/>
                </a:rPr>
                <a:t>i</a:t>
              </a:r>
              <a:r>
                <a:rPr lang="en-US" dirty="0">
                  <a:sym typeface="Symbol" panose="05050102010706020507" pitchFamily="18" charset="2"/>
                </a:rPr>
                <a:t>) </a:t>
              </a:r>
            </a:p>
            <a:p>
              <a:endParaRPr lang="en-US" sz="400" dirty="0">
                <a:sym typeface="Symbol" panose="05050102010706020507" pitchFamily="18" charset="2"/>
              </a:endParaRPr>
            </a:p>
            <a:p>
              <a:r>
                <a:rPr lang="en-US" sz="1800" i="1" dirty="0">
                  <a:sym typeface="Symbol" panose="05050102010706020507" pitchFamily="18" charset="2"/>
                </a:rPr>
                <a:t>3. </a:t>
              </a:r>
              <a:r>
                <a:rPr lang="en-US" sz="1800" b="1" i="1" dirty="0">
                  <a:solidFill>
                    <a:srgbClr val="FF0000"/>
                  </a:solidFill>
                  <a:sym typeface="Symbol" panose="05050102010706020507" pitchFamily="18" charset="2"/>
                </a:rPr>
                <a:t>Reweight each event by matrix element ratio</a:t>
              </a:r>
            </a:p>
          </p:txBody>
        </p:sp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5D60E741-DC67-A328-FA11-7D5B58CC1CC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915012" y="4067987"/>
              <a:ext cx="4847289" cy="682211"/>
            </a:xfrm>
            <a:prstGeom prst="rect">
              <a:avLst/>
            </a:prstGeom>
            <a:ln w="12700">
              <a:noFill/>
            </a:ln>
          </p:spPr>
        </p:pic>
      </p:grpSp>
      <p:sp>
        <p:nvSpPr>
          <p:cNvPr id="13" name="TextBox 12">
            <a:extLst>
              <a:ext uri="{FF2B5EF4-FFF2-40B4-BE49-F238E27FC236}">
                <a16:creationId xmlns:a16="http://schemas.microsoft.com/office/drawing/2014/main" id="{23802FDA-A7A2-5789-01CE-7B43F7E7CF2D}"/>
              </a:ext>
            </a:extLst>
          </p:cNvPr>
          <p:cNvSpPr txBox="1"/>
          <p:nvPr/>
        </p:nvSpPr>
        <p:spPr>
          <a:xfrm>
            <a:off x="8379282" y="1497149"/>
            <a:ext cx="33495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/>
              <a:t>Old technique, renewed interest!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4D2A39FE-87C4-9EA9-9D93-C03250ADB572}"/>
              </a:ext>
            </a:extLst>
          </p:cNvPr>
          <p:cNvGrpSpPr>
            <a:grpSpLocks noChangeAspect="1"/>
          </p:cNvGrpSpPr>
          <p:nvPr/>
        </p:nvGrpSpPr>
        <p:grpSpPr>
          <a:xfrm>
            <a:off x="6322973" y="838883"/>
            <a:ext cx="2004891" cy="2101754"/>
            <a:chOff x="280685" y="971616"/>
            <a:chExt cx="2649961" cy="2777989"/>
          </a:xfrm>
        </p:grpSpPr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221A457F-8217-8E07-013C-10D6D93C603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80685" y="971616"/>
              <a:ext cx="2649961" cy="346028"/>
            </a:xfrm>
            <a:prstGeom prst="rect">
              <a:avLst/>
            </a:prstGeom>
            <a:ln w="3175">
              <a:solidFill>
                <a:srgbClr val="000000"/>
              </a:solidFill>
            </a:ln>
          </p:spPr>
        </p:pic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0EA4BB17-C1C8-0E34-7250-51B2C2E2B189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80685" y="1317644"/>
              <a:ext cx="2590705" cy="2431961"/>
            </a:xfrm>
            <a:prstGeom prst="rect">
              <a:avLst/>
            </a:prstGeom>
            <a:ln w="3175">
              <a:solidFill>
                <a:srgbClr val="000000"/>
              </a:solidFill>
            </a:ln>
          </p:spPr>
        </p:pic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8B8D23E2-871D-240E-6E1B-ECA15C1573CF}"/>
                </a:ext>
              </a:extLst>
            </p:cNvPr>
            <p:cNvSpPr/>
            <p:nvPr/>
          </p:nvSpPr>
          <p:spPr>
            <a:xfrm>
              <a:off x="724687" y="2019377"/>
              <a:ext cx="1045029" cy="165643"/>
            </a:xfrm>
            <a:prstGeom prst="rect">
              <a:avLst/>
            </a:prstGeom>
            <a:noFill/>
            <a:ln w="3175"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00B050"/>
                </a:solidFill>
              </a:endParaRPr>
            </a:p>
          </p:txBody>
        </p:sp>
      </p:grp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5A971F79-FBAB-2D06-4632-0590542C1D1E}"/>
              </a:ext>
            </a:extLst>
          </p:cNvPr>
          <p:cNvCxnSpPr>
            <a:cxnSpLocks/>
            <a:stCxn id="17" idx="3"/>
            <a:endCxn id="19" idx="1"/>
          </p:cNvCxnSpPr>
          <p:nvPr/>
        </p:nvCxnSpPr>
        <p:spPr>
          <a:xfrm flipV="1">
            <a:off x="7449535" y="1151668"/>
            <a:ext cx="1174701" cy="542585"/>
          </a:xfrm>
          <a:prstGeom prst="straightConnector1">
            <a:avLst/>
          </a:prstGeom>
          <a:ln w="3175">
            <a:solidFill>
              <a:srgbClr val="0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9" name="Picture 18">
            <a:extLst>
              <a:ext uri="{FF2B5EF4-FFF2-40B4-BE49-F238E27FC236}">
                <a16:creationId xmlns:a16="http://schemas.microsoft.com/office/drawing/2014/main" id="{AEC5D38E-3F6D-C374-5A16-7788FE6F654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624236" y="873228"/>
            <a:ext cx="3418671" cy="556880"/>
          </a:xfrm>
          <a:prstGeom prst="rect">
            <a:avLst/>
          </a:prstGeom>
          <a:ln w="3175">
            <a:solidFill>
              <a:srgbClr val="000000"/>
            </a:solidFill>
          </a:ln>
        </p:spPr>
      </p:pic>
    </p:spTree>
    <p:extLst>
      <p:ext uri="{BB962C8B-B14F-4D97-AF65-F5344CB8AC3E}">
        <p14:creationId xmlns:p14="http://schemas.microsoft.com/office/powerpoint/2010/main" val="4008263756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847ACC-ACA0-00B0-7903-9A147FA938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Reweighting and weight derivatives in parameter estimation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B85933C-A821-45D2-17A9-FF4745AD41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40002" y="1030944"/>
            <a:ext cx="11721599" cy="3916442"/>
          </a:xfrm>
        </p:spPr>
        <p:txBody>
          <a:bodyPr/>
          <a:lstStyle/>
          <a:p>
            <a:r>
              <a:rPr lang="en-US" dirty="0"/>
              <a:t>Weight derivative: event-by-event sensitivity to the measured parameter </a:t>
            </a:r>
          </a:p>
          <a:p>
            <a:pPr marL="152400" indent="0">
              <a:buNone/>
            </a:pPr>
            <a:endParaRPr lang="en-US" dirty="0"/>
          </a:p>
          <a:p>
            <a:r>
              <a:rPr lang="en-US" dirty="0"/>
              <a:t>First: makes it possible to determine the limit error with an ideal detector, and how much (0 to 1) we do worse</a:t>
            </a:r>
          </a:p>
          <a:p>
            <a:pPr lvl="1"/>
            <a:r>
              <a:rPr lang="en-US" i="1" dirty="0"/>
              <a:t>with a given luminosity of FCC, what is the best theoretically achievable measurement on this parameter?</a:t>
            </a:r>
          </a:p>
          <a:p>
            <a:pPr lvl="1"/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Second: can be used as a basis for an “improved optimal observable” ML method</a:t>
            </a:r>
          </a:p>
          <a:p>
            <a:pPr marL="152400" indent="0">
              <a:buNone/>
            </a:pP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16D0517-2C54-F21D-B314-D52B64BD1958}"/>
              </a:ext>
            </a:extLst>
          </p:cNvPr>
          <p:cNvSpPr txBox="1"/>
          <p:nvPr/>
        </p:nvSpPr>
        <p:spPr>
          <a:xfrm>
            <a:off x="11338560" y="181071"/>
            <a:ext cx="8534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>
                <a:solidFill>
                  <a:srgbClr val="FF0000"/>
                </a:solidFill>
              </a:rPr>
              <a:t>AV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C639943-A3BC-0A4D-8763-DA7F482D2A0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04193" y="955339"/>
            <a:ext cx="1589127" cy="618295"/>
          </a:xfrm>
          <a:prstGeom prst="rect">
            <a:avLst/>
          </a:prstGeom>
        </p:spPr>
      </p:pic>
      <p:grpSp>
        <p:nvGrpSpPr>
          <p:cNvPr id="7" name="Group 6">
            <a:extLst>
              <a:ext uri="{FF2B5EF4-FFF2-40B4-BE49-F238E27FC236}">
                <a16:creationId xmlns:a16="http://schemas.microsoft.com/office/drawing/2014/main" id="{9F37852B-CA47-D6B1-54E7-89A71814CF9E}"/>
              </a:ext>
            </a:extLst>
          </p:cNvPr>
          <p:cNvGrpSpPr>
            <a:grpSpLocks noChangeAspect="1"/>
          </p:cNvGrpSpPr>
          <p:nvPr/>
        </p:nvGrpSpPr>
        <p:grpSpPr>
          <a:xfrm>
            <a:off x="52277" y="2541261"/>
            <a:ext cx="8465333" cy="1472474"/>
            <a:chOff x="237103" y="4650909"/>
            <a:chExt cx="8493240" cy="1477328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AE353A2C-BABF-CF82-7D97-ECA4891F5B11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449552" y="4650909"/>
              <a:ext cx="8280791" cy="1477328"/>
              <a:chOff x="-108857" y="4650909"/>
              <a:chExt cx="8280791" cy="1477328"/>
            </a:xfrm>
          </p:grpSpPr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328ABD70-A102-0D12-60FD-FC98872D8993}"/>
                  </a:ext>
                </a:extLst>
              </p:cNvPr>
              <p:cNvSpPr/>
              <p:nvPr/>
            </p:nvSpPr>
            <p:spPr>
              <a:xfrm>
                <a:off x="155563" y="4650909"/>
                <a:ext cx="8016371" cy="1477328"/>
              </a:xfrm>
              <a:prstGeom prst="rect">
                <a:avLst/>
              </a:prstGeom>
              <a:solidFill>
                <a:srgbClr val="FFFFCC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pic>
            <p:nvPicPr>
              <p:cNvPr id="11" name="Picture 10">
                <a:extLst>
                  <a:ext uri="{FF2B5EF4-FFF2-40B4-BE49-F238E27FC236}">
                    <a16:creationId xmlns:a16="http://schemas.microsoft.com/office/drawing/2014/main" id="{D94B28A0-0285-8A6B-E643-BEFA563159C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5138547" y="4935358"/>
                <a:ext cx="2828014" cy="947087"/>
              </a:xfrm>
              <a:prstGeom prst="rect">
                <a:avLst/>
              </a:prstGeom>
              <a:ln w="76200">
                <a:solidFill>
                  <a:srgbClr val="FF0000"/>
                </a:solidFill>
              </a:ln>
            </p:spPr>
          </p:pic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C2D3E5D4-24C6-CB7C-6129-2A81051905E2}"/>
                  </a:ext>
                </a:extLst>
              </p:cNvPr>
              <p:cNvSpPr txBox="1"/>
              <p:nvPr/>
            </p:nvSpPr>
            <p:spPr>
              <a:xfrm>
                <a:off x="-108857" y="4650909"/>
                <a:ext cx="5345381" cy="141577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1" i="1" u="none" strike="noStrike" kern="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Arial"/>
                    <a:cs typeface="Arial"/>
                    <a:sym typeface="Arial"/>
                  </a:rPr>
                  <a:t>Knowing one’s limits: maximum</a:t>
                </a:r>
                <a:r>
                  <a:rPr kumimoji="0" lang="en-US" sz="1800" b="1" i="1" u="none" strike="noStrike" kern="0" cap="none" spc="0" normalizeH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Arial"/>
                    <a:cs typeface="Arial"/>
                    <a:sym typeface="Arial"/>
                  </a:rPr>
                  <a:t> </a:t>
                </a:r>
                <a:r>
                  <a:rPr kumimoji="0" lang="en-US" sz="1800" b="1" i="1" u="none" strike="noStrike" kern="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Arial"/>
                    <a:cs typeface="Arial"/>
                    <a:sym typeface="Arial"/>
                  </a:rPr>
                  <a:t>achievable </a:t>
                </a:r>
              </a:p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1" i="1" u="none" strike="noStrike" kern="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Arial"/>
                    <a:cs typeface="Arial"/>
                    <a:sym typeface="Arial"/>
                  </a:rPr>
                  <a:t>information with an ideal detector</a:t>
                </a:r>
              </a:p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sz="1800" dirty="0"/>
                  <a:t>- </a:t>
                </a:r>
                <a:r>
                  <a:rPr lang="en-US" sz="1600" dirty="0"/>
                  <a:t>Ideal acceptance, </a:t>
                </a:r>
                <a:r>
                  <a:rPr kumimoji="0" lang="en-US" sz="1600" b="0" i="0" u="none" strike="noStrike" kern="0" cap="none" spc="0" normalizeH="0" baseline="0" noProof="0" dirty="0">
                    <a:ln>
                      <a:noFill/>
                    </a:ln>
                    <a:effectLst/>
                    <a:uLnTx/>
                    <a:uFillTx/>
                    <a:sym typeface="Arial"/>
                  </a:rPr>
                  <a:t>select all</a:t>
                </a:r>
                <a:r>
                  <a:rPr kumimoji="0" lang="en-US" sz="1600" b="0" i="0" u="none" strike="noStrike" kern="0" cap="none" spc="0" normalizeH="0" noProof="0" dirty="0">
                    <a:ln>
                      <a:noFill/>
                    </a:ln>
                    <a:effectLst/>
                    <a:uLnTx/>
                    <a:uFillTx/>
                    <a:sym typeface="Arial"/>
                  </a:rPr>
                  <a:t> signal events S</a:t>
                </a:r>
                <a:r>
                  <a:rPr kumimoji="0" lang="en-US" sz="1600" b="0" i="0" u="none" strike="noStrike" kern="0" cap="none" spc="0" normalizeH="0" baseline="-25000" noProof="0" dirty="0">
                    <a:ln>
                      <a:noFill/>
                    </a:ln>
                    <a:effectLst/>
                    <a:uLnTx/>
                    <a:uFillTx/>
                    <a:sym typeface="Arial"/>
                  </a:rPr>
                  <a:t>sel</a:t>
                </a:r>
                <a:r>
                  <a:rPr kumimoji="0" lang="en-US" sz="1600" b="0" i="0" u="none" strike="noStrike" kern="0" cap="none" spc="0" normalizeH="0" noProof="0" dirty="0">
                    <a:ln>
                      <a:noFill/>
                    </a:ln>
                    <a:effectLst/>
                    <a:uLnTx/>
                    <a:uFillTx/>
                    <a:sym typeface="Arial"/>
                  </a:rPr>
                  <a:t>=S</a:t>
                </a:r>
                <a:r>
                  <a:rPr kumimoji="0" lang="en-US" sz="1600" b="0" i="0" u="none" strike="noStrike" kern="0" cap="none" spc="0" normalizeH="0" baseline="-25000" noProof="0" dirty="0">
                    <a:ln>
                      <a:noFill/>
                    </a:ln>
                    <a:effectLst/>
                    <a:uLnTx/>
                    <a:uFillTx/>
                    <a:sym typeface="Arial"/>
                  </a:rPr>
                  <a:t>tot</a:t>
                </a:r>
                <a:endParaRPr lang="en-US" sz="1600" dirty="0"/>
              </a:p>
              <a:p>
                <a:pPr lvl="0" algn="ctr"/>
                <a:r>
                  <a:rPr kumimoji="0" lang="en-US" sz="1600" b="0" i="0" u="none" strike="noStrike" kern="0" cap="none" spc="0" normalizeH="0" baseline="0" noProof="0" dirty="0">
                    <a:ln>
                      <a:noFill/>
                    </a:ln>
                    <a:effectLst/>
                    <a:uLnTx/>
                    <a:uFillTx/>
                    <a:sym typeface="Arial"/>
                  </a:rPr>
                  <a:t>- </a:t>
                </a:r>
                <a:r>
                  <a:rPr lang="en-US" sz="1600" dirty="0"/>
                  <a:t>I</a:t>
                </a:r>
                <a:r>
                  <a:rPr lang="en-US" sz="1600" noProof="0" dirty="0"/>
                  <a:t>deal</a:t>
                </a:r>
                <a:r>
                  <a:rPr kumimoji="0" lang="en-US" sz="1600" b="0" i="0" u="none" strike="noStrike" kern="0" cap="none" spc="0" normalizeH="0" baseline="0" noProof="0" dirty="0">
                    <a:ln>
                      <a:noFill/>
                    </a:ln>
                    <a:effectLst/>
                    <a:uLnTx/>
                    <a:uFillTx/>
                    <a:sym typeface="Arial"/>
                  </a:rPr>
                  <a:t> resolution, measured </a:t>
                </a:r>
                <a:r>
                  <a:rPr lang="en-US" sz="1600" dirty="0">
                    <a:sym typeface="Symbol" panose="05050102010706020507" pitchFamily="18" charset="2"/>
                  </a:rPr>
                  <a:t></a:t>
                </a:r>
                <a:r>
                  <a:rPr lang="en-US" sz="1600" baseline="-25000" dirty="0">
                    <a:sym typeface="Symbol" panose="05050102010706020507" pitchFamily="18" charset="2"/>
                  </a:rPr>
                  <a:t>i</a:t>
                </a:r>
                <a:r>
                  <a:rPr kumimoji="0" lang="en-US" sz="1600" b="0" i="0" u="none" strike="noStrike" kern="0" cap="none" spc="0" normalizeH="0" noProof="0" dirty="0">
                    <a:ln>
                      <a:noFill/>
                    </a:ln>
                    <a:effectLst/>
                    <a:uLnTx/>
                    <a:uFillTx/>
                    <a:sym typeface="Arial"/>
                  </a:rPr>
                  <a:t> is that from MC truth</a:t>
                </a:r>
              </a:p>
              <a:p>
                <a:pPr lvl="0" algn="ctr"/>
                <a:r>
                  <a:rPr kumimoji="0" lang="en-US" sz="1600" b="0" i="1" u="none" strike="noStrike" kern="0" cap="none" spc="0" normalizeH="0" baseline="0" noProof="0" dirty="0">
                    <a:ln>
                      <a:noFill/>
                    </a:ln>
                    <a:effectLst/>
                    <a:uLnTx/>
                    <a:uFillTx/>
                    <a:sym typeface="Arial"/>
                  </a:rPr>
                  <a:t>(implies ideal</a:t>
                </a:r>
                <a:r>
                  <a:rPr kumimoji="0" lang="en-US" sz="1600" b="0" i="1" u="none" strike="noStrike" kern="0" cap="none" spc="0" normalizeH="0" noProof="0" dirty="0">
                    <a:ln>
                      <a:noFill/>
                    </a:ln>
                    <a:effectLst/>
                    <a:uLnTx/>
                    <a:uFillTx/>
                    <a:sym typeface="Arial"/>
                  </a:rPr>
                  <a:t> rejection of background events, </a:t>
                </a:r>
                <a:r>
                  <a:rPr lang="en-US" sz="1600" i="1" dirty="0">
                    <a:sym typeface="Symbol" panose="05050102010706020507" pitchFamily="18" charset="2"/>
                  </a:rPr>
                  <a:t></a:t>
                </a:r>
                <a:r>
                  <a:rPr lang="en-US" sz="1600" i="1" baseline="-25000" dirty="0">
                    <a:sym typeface="Symbol" panose="05050102010706020507" pitchFamily="18" charset="2"/>
                  </a:rPr>
                  <a:t>i</a:t>
                </a:r>
                <a:r>
                  <a:rPr lang="en-US" sz="1600" i="1" dirty="0"/>
                  <a:t>=0) </a:t>
                </a:r>
                <a:endParaRPr kumimoji="0" lang="en-US" sz="1600" b="0" i="1" u="none" strike="noStrike" kern="0" cap="none" spc="0" normalizeH="0" baseline="0" noProof="0" dirty="0">
                  <a:ln>
                    <a:noFill/>
                  </a:ln>
                  <a:effectLst/>
                  <a:uLnTx/>
                  <a:uFillTx/>
                  <a:sym typeface="Arial"/>
                </a:endParaRPr>
              </a:p>
            </p:txBody>
          </p:sp>
        </p:grpSp>
        <p:sp>
          <p:nvSpPr>
            <p:cNvPr id="9" name="Right Arrow 16">
              <a:extLst>
                <a:ext uri="{FF2B5EF4-FFF2-40B4-BE49-F238E27FC236}">
                  <a16:creationId xmlns:a16="http://schemas.microsoft.com/office/drawing/2014/main" id="{FC6D4FD7-A4B8-B054-4232-838BEC484D67}"/>
                </a:ext>
              </a:extLst>
            </p:cNvPr>
            <p:cNvSpPr/>
            <p:nvPr/>
          </p:nvSpPr>
          <p:spPr>
            <a:xfrm>
              <a:off x="237103" y="5127172"/>
              <a:ext cx="384024" cy="250371"/>
            </a:xfrm>
            <a:prstGeom prst="rightArrow">
              <a:avLst/>
            </a:prstGeom>
            <a:solidFill>
              <a:srgbClr val="FFFF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pic>
        <p:nvPicPr>
          <p:cNvPr id="13" name="Picture 12">
            <a:extLst>
              <a:ext uri="{FF2B5EF4-FFF2-40B4-BE49-F238E27FC236}">
                <a16:creationId xmlns:a16="http://schemas.microsoft.com/office/drawing/2014/main" id="{D39ECC1B-0534-8E8C-2D3D-CA0A4C9E788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988068" y="3015959"/>
            <a:ext cx="2648058" cy="484979"/>
          </a:xfrm>
          <a:prstGeom prst="rect">
            <a:avLst/>
          </a:prstGeom>
          <a:ln w="12700">
            <a:solidFill>
              <a:srgbClr val="FF0000"/>
            </a:solidFill>
          </a:ln>
        </p:spPr>
      </p:pic>
      <p:grpSp>
        <p:nvGrpSpPr>
          <p:cNvPr id="14" name="Group 13">
            <a:extLst>
              <a:ext uri="{FF2B5EF4-FFF2-40B4-BE49-F238E27FC236}">
                <a16:creationId xmlns:a16="http://schemas.microsoft.com/office/drawing/2014/main" id="{F470A566-25D6-409B-BB00-1F98804E442C}"/>
              </a:ext>
            </a:extLst>
          </p:cNvPr>
          <p:cNvGrpSpPr>
            <a:grpSpLocks noChangeAspect="1"/>
          </p:cNvGrpSpPr>
          <p:nvPr/>
        </p:nvGrpSpPr>
        <p:grpSpPr>
          <a:xfrm>
            <a:off x="650690" y="4799484"/>
            <a:ext cx="5575320" cy="1354217"/>
            <a:chOff x="3245951" y="3103319"/>
            <a:chExt cx="5575320" cy="1354217"/>
          </a:xfrm>
        </p:grpSpPr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4A373AC8-2AAF-E49C-8A02-C74950A01AE8}"/>
                </a:ext>
              </a:extLst>
            </p:cNvPr>
            <p:cNvSpPr/>
            <p:nvPr/>
          </p:nvSpPr>
          <p:spPr>
            <a:xfrm>
              <a:off x="3719072" y="3103319"/>
              <a:ext cx="5102198" cy="1323439"/>
            </a:xfrm>
            <a:prstGeom prst="rect">
              <a:avLst/>
            </a:prstGeom>
            <a:solidFill>
              <a:srgbClr val="FFFFCC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214035D2-71C8-25FF-397A-AF996AFF7F64}"/>
                </a:ext>
              </a:extLst>
            </p:cNvPr>
            <p:cNvSpPr txBox="1"/>
            <p:nvPr/>
          </p:nvSpPr>
          <p:spPr>
            <a:xfrm>
              <a:off x="3633127" y="3319129"/>
              <a:ext cx="2366960" cy="9079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>
                  <a:solidFill>
                    <a:srgbClr val="FF0000"/>
                  </a:solidFill>
                </a:rPr>
                <a:t>Weight Derivative </a:t>
              </a:r>
            </a:p>
            <a:p>
              <a:pPr algn="ctr"/>
              <a:r>
                <a:rPr lang="en-US" b="1" dirty="0">
                  <a:solidFill>
                    <a:srgbClr val="FF0000"/>
                  </a:solidFill>
                </a:rPr>
                <a:t>Regression</a:t>
              </a:r>
            </a:p>
            <a:p>
              <a:pPr algn="ctr"/>
              <a:endParaRPr lang="en-US" sz="1000" b="1" dirty="0"/>
            </a:p>
            <a:p>
              <a:pPr algn="ctr"/>
              <a:r>
                <a:rPr lang="en-US" dirty="0">
                  <a:sym typeface="Symbol" panose="05050102010706020507" pitchFamily="18" charset="2"/>
                </a:rPr>
                <a:t></a:t>
              </a:r>
              <a:r>
                <a:rPr lang="en-US" baseline="-25000" dirty="0"/>
                <a:t>i</a:t>
              </a:r>
              <a:r>
                <a:rPr lang="en-US" baseline="30000" dirty="0">
                  <a:sym typeface="Symbol" panose="05050102010706020507" pitchFamily="18" charset="2"/>
                </a:rPr>
                <a:t>(MC truth)</a:t>
              </a:r>
              <a:r>
                <a:rPr lang="en-US" dirty="0"/>
                <a:t> ~ q( x</a:t>
              </a:r>
              <a:r>
                <a:rPr lang="en-US" baseline="-25000" dirty="0"/>
                <a:t>i</a:t>
              </a:r>
              <a:r>
                <a:rPr lang="en-US" baseline="30000" dirty="0">
                  <a:sym typeface="Symbol" panose="05050102010706020507" pitchFamily="18" charset="2"/>
                </a:rPr>
                <a:t>(MC)</a:t>
              </a:r>
              <a:r>
                <a:rPr lang="en-US" dirty="0"/>
                <a:t> )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9C54FB38-5A4F-90BA-3191-CD27113606B0}"/>
                </a:ext>
              </a:extLst>
            </p:cNvPr>
            <p:cNvSpPr txBox="1"/>
            <p:nvPr/>
          </p:nvSpPr>
          <p:spPr>
            <a:xfrm>
              <a:off x="6285539" y="3103319"/>
              <a:ext cx="2535732" cy="135421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sym typeface="Symbol" panose="05050102010706020507" pitchFamily="18" charset="2"/>
                </a:rPr>
                <a:t>Data </a:t>
              </a:r>
              <a:r>
                <a:rPr lang="en-US" dirty="0"/>
                <a:t>observable </a:t>
              </a:r>
            </a:p>
            <a:p>
              <a:pPr algn="ctr"/>
              <a:r>
                <a:rPr lang="en-US" dirty="0"/>
                <a:t>event properties x</a:t>
              </a:r>
              <a:r>
                <a:rPr lang="en-US" baseline="-25000" dirty="0"/>
                <a:t>i</a:t>
              </a:r>
              <a:r>
                <a:rPr lang="en-US" baseline="30000" dirty="0">
                  <a:sym typeface="Symbol" panose="05050102010706020507" pitchFamily="18" charset="2"/>
                </a:rPr>
                <a:t>(DATA)</a:t>
              </a:r>
              <a:r>
                <a:rPr lang="en-US" dirty="0">
                  <a:sym typeface="Symbol" panose="05050102010706020507" pitchFamily="18" charset="2"/>
                </a:rPr>
                <a:t> </a:t>
              </a:r>
              <a:endParaRPr lang="en-US" dirty="0"/>
            </a:p>
            <a:p>
              <a:pPr algn="ctr"/>
              <a:endParaRPr lang="en-US" sz="800" b="1" dirty="0">
                <a:solidFill>
                  <a:srgbClr val="00B0F0"/>
                </a:solidFill>
              </a:endParaRPr>
            </a:p>
            <a:p>
              <a:pPr algn="ctr"/>
              <a:r>
                <a:rPr lang="en-US" sz="1600" b="1" u="sng" dirty="0">
                  <a:solidFill>
                    <a:srgbClr val="FF0000"/>
                  </a:solidFill>
                </a:rPr>
                <a:t>Fit WDR regressor</a:t>
              </a:r>
            </a:p>
            <a:p>
              <a:pPr algn="ctr"/>
              <a:r>
                <a:rPr lang="en-US" b="1" dirty="0">
                  <a:sym typeface="Symbol" panose="05050102010706020507" pitchFamily="18" charset="2"/>
                </a:rPr>
                <a:t>q</a:t>
              </a:r>
              <a:r>
                <a:rPr lang="en-US" b="1" baseline="-25000" dirty="0"/>
                <a:t>i</a:t>
              </a:r>
              <a:r>
                <a:rPr lang="en-US" b="1" baseline="30000" dirty="0">
                  <a:sym typeface="Symbol" panose="05050102010706020507" pitchFamily="18" charset="2"/>
                </a:rPr>
                <a:t>(DATA) </a:t>
              </a:r>
              <a:r>
                <a:rPr lang="en-US" b="1" dirty="0"/>
                <a:t>=  q( x</a:t>
              </a:r>
              <a:r>
                <a:rPr lang="en-US" b="1" baseline="-25000" dirty="0"/>
                <a:t>i</a:t>
              </a:r>
              <a:r>
                <a:rPr lang="en-US" b="1" baseline="30000" dirty="0">
                  <a:sym typeface="Symbol" panose="05050102010706020507" pitchFamily="18" charset="2"/>
                </a:rPr>
                <a:t>(DATA)</a:t>
              </a:r>
              <a:r>
                <a:rPr lang="en-US" b="1" dirty="0"/>
                <a:t> )</a:t>
              </a:r>
            </a:p>
            <a:p>
              <a:pPr algn="ctr"/>
              <a:r>
                <a:rPr lang="en-US" b="1" dirty="0">
                  <a:sym typeface="Symbol" panose="05050102010706020507" pitchFamily="18" charset="2"/>
                </a:rPr>
                <a:t>q</a:t>
              </a:r>
              <a:r>
                <a:rPr lang="en-US" b="1" baseline="-25000" dirty="0"/>
                <a:t>i</a:t>
              </a:r>
              <a:r>
                <a:rPr lang="en-US" b="1" baseline="30000" dirty="0">
                  <a:sym typeface="Symbol" panose="05050102010706020507" pitchFamily="18" charset="2"/>
                </a:rPr>
                <a:t>(MC) </a:t>
              </a:r>
              <a:r>
                <a:rPr lang="en-US" b="1" dirty="0"/>
                <a:t>=  q( x</a:t>
              </a:r>
              <a:r>
                <a:rPr lang="en-US" b="1" baseline="-25000" dirty="0"/>
                <a:t>i</a:t>
              </a:r>
              <a:r>
                <a:rPr lang="en-US" b="1" baseline="30000" dirty="0">
                  <a:sym typeface="Symbol" panose="05050102010706020507" pitchFamily="18" charset="2"/>
                </a:rPr>
                <a:t>(MC)</a:t>
              </a:r>
              <a:r>
                <a:rPr lang="en-US" b="1" dirty="0"/>
                <a:t> )</a:t>
              </a:r>
            </a:p>
          </p:txBody>
        </p:sp>
        <p:sp>
          <p:nvSpPr>
            <p:cNvPr id="18" name="Right Arrow 26">
              <a:extLst>
                <a:ext uri="{FF2B5EF4-FFF2-40B4-BE49-F238E27FC236}">
                  <a16:creationId xmlns:a16="http://schemas.microsoft.com/office/drawing/2014/main" id="{02CC4866-9CD0-B3BD-55A1-48BCFCC2BAEE}"/>
                </a:ext>
              </a:extLst>
            </p:cNvPr>
            <p:cNvSpPr/>
            <p:nvPr/>
          </p:nvSpPr>
          <p:spPr>
            <a:xfrm>
              <a:off x="3245951" y="3642135"/>
              <a:ext cx="384024" cy="250371"/>
            </a:xfrm>
            <a:prstGeom prst="rightArrow">
              <a:avLst/>
            </a:prstGeom>
            <a:solidFill>
              <a:schemeClr val="bg1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" name="Right Arrow 27">
              <a:extLst>
                <a:ext uri="{FF2B5EF4-FFF2-40B4-BE49-F238E27FC236}">
                  <a16:creationId xmlns:a16="http://schemas.microsoft.com/office/drawing/2014/main" id="{9DAD7B7C-11B0-45A6-151A-12B965B5205A}"/>
                </a:ext>
              </a:extLst>
            </p:cNvPr>
            <p:cNvSpPr/>
            <p:nvPr/>
          </p:nvSpPr>
          <p:spPr>
            <a:xfrm>
              <a:off x="5987871" y="3642134"/>
              <a:ext cx="384024" cy="250371"/>
            </a:xfrm>
            <a:prstGeom prst="rightArrow">
              <a:avLst/>
            </a:prstGeom>
            <a:solidFill>
              <a:schemeClr val="bg1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20" name="TextBox 19">
            <a:extLst>
              <a:ext uri="{FF2B5EF4-FFF2-40B4-BE49-F238E27FC236}">
                <a16:creationId xmlns:a16="http://schemas.microsoft.com/office/drawing/2014/main" id="{516C8340-E2BE-B66B-9EA3-2BBDC4319769}"/>
              </a:ext>
            </a:extLst>
          </p:cNvPr>
          <p:cNvSpPr txBox="1"/>
          <p:nvPr/>
        </p:nvSpPr>
        <p:spPr>
          <a:xfrm>
            <a:off x="7526956" y="5162542"/>
            <a:ext cx="387898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hlinkClick r:id="rId5"/>
              </a:rPr>
              <a:t>https://doi.org/10.1051/epjconf/202024506038</a:t>
            </a:r>
            <a:endParaRPr lang="en-US" dirty="0"/>
          </a:p>
          <a:p>
            <a:r>
              <a:rPr lang="en-US" dirty="0">
                <a:hlinkClick r:id="rId6"/>
              </a:rPr>
              <a:t>https://zenodo.org/record/3715951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2660013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8483A5-E066-6FFF-F0BE-EE98BBD9A5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Beyond Madgraph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E0037D5-534E-5DB2-D579-88B1B7A54E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7002" y="1030943"/>
            <a:ext cx="11884599" cy="5351929"/>
          </a:xfrm>
        </p:spPr>
        <p:txBody>
          <a:bodyPr/>
          <a:lstStyle/>
          <a:p>
            <a:r>
              <a:rPr lang="en-US" i="1" dirty="0">
                <a:solidFill>
                  <a:srgbClr val="FF0000"/>
                </a:solidFill>
              </a:rPr>
              <a:t>ANY matrix element event generator is a perfect fit for vectorization and GPUs!</a:t>
            </a:r>
          </a:p>
          <a:p>
            <a:pPr lvl="1"/>
            <a:r>
              <a:rPr lang="en-US" dirty="0"/>
              <a:t>Opportunities for 100% lockstep processing at the event-level and event the sub-event level</a:t>
            </a:r>
          </a:p>
          <a:p>
            <a:pPr lvl="1"/>
            <a:r>
              <a:rPr lang="en-US" dirty="0"/>
              <a:t>Had some discussions with the Sherpa team about vectorization...</a:t>
            </a:r>
          </a:p>
          <a:p>
            <a:endParaRPr lang="en-US" dirty="0"/>
          </a:p>
          <a:p>
            <a:r>
              <a:rPr lang="en-US" dirty="0"/>
              <a:t>Beyond matrix element event generators: </a:t>
            </a:r>
            <a:r>
              <a:rPr lang="en-US" i="1" dirty="0">
                <a:solidFill>
                  <a:srgbClr val="FF0000"/>
                </a:solidFill>
              </a:rPr>
              <a:t>are parton showers a good fit for vectorization and GPUs?</a:t>
            </a:r>
          </a:p>
          <a:p>
            <a:pPr lvl="1"/>
            <a:r>
              <a:rPr lang="en-US" dirty="0"/>
              <a:t>More stochastic branching than in ME event generators</a:t>
            </a:r>
          </a:p>
          <a:p>
            <a:pPr lvl="1"/>
            <a:r>
              <a:rPr lang="en-US" dirty="0"/>
              <a:t>But the calculations before/after each PS splitting are the same? Would just need some basketization...</a:t>
            </a:r>
          </a:p>
          <a:p>
            <a:pPr lvl="1"/>
            <a:r>
              <a:rPr lang="en-US" dirty="0"/>
              <a:t>Some discussions a few months ago with the Pythia team on possible collaborations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26951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6FB0921A-B991-AF41-BDE7-D3A941D65E8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118" y="4587373"/>
            <a:ext cx="7104651" cy="1944431"/>
          </a:xfrm>
          <a:prstGeom prst="rect">
            <a:avLst/>
          </a:prstGeom>
        </p:spPr>
      </p:pic>
      <p:grpSp>
        <p:nvGrpSpPr>
          <p:cNvPr id="4" name="Group 3">
            <a:extLst>
              <a:ext uri="{FF2B5EF4-FFF2-40B4-BE49-F238E27FC236}">
                <a16:creationId xmlns:a16="http://schemas.microsoft.com/office/drawing/2014/main" id="{73C63439-F371-0758-E195-0D5B8F230637}"/>
              </a:ext>
            </a:extLst>
          </p:cNvPr>
          <p:cNvGrpSpPr>
            <a:grpSpLocks noChangeAspect="1"/>
          </p:cNvGrpSpPr>
          <p:nvPr/>
        </p:nvGrpSpPr>
        <p:grpSpPr>
          <a:xfrm>
            <a:off x="2676720" y="669567"/>
            <a:ext cx="8808232" cy="4201348"/>
            <a:chOff x="1015706" y="1974363"/>
            <a:chExt cx="9148045" cy="4363432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AE763F0B-4EA8-0794-E32C-93E22EB147A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015706" y="1974363"/>
              <a:ext cx="9148045" cy="4363432"/>
            </a:xfrm>
            <a:prstGeom prst="rect">
              <a:avLst/>
            </a:prstGeom>
          </p:spPr>
        </p:pic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29B6202E-53B5-B7FF-EC13-72F351E8F347}"/>
                </a:ext>
              </a:extLst>
            </p:cNvPr>
            <p:cNvSpPr txBox="1"/>
            <p:nvPr/>
          </p:nvSpPr>
          <p:spPr>
            <a:xfrm>
              <a:off x="3868907" y="2125452"/>
              <a:ext cx="1475673" cy="369332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solidFill>
                <a:schemeClr val="bg2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1800" b="1" dirty="0"/>
                <a:t>ACAT2022</a:t>
              </a:r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C9BC13BF-3193-D5F6-682F-4C7A06F3974E}"/>
                </a:ext>
              </a:extLst>
            </p:cNvPr>
            <p:cNvSpPr/>
            <p:nvPr/>
          </p:nvSpPr>
          <p:spPr>
            <a:xfrm>
              <a:off x="8134496" y="3401413"/>
              <a:ext cx="620237" cy="2824766"/>
            </a:xfrm>
            <a:prstGeom prst="rect">
              <a:avLst/>
            </a:prstGeom>
            <a:solidFill>
              <a:srgbClr val="CC00CC">
                <a:alpha val="10196"/>
              </a:srgbClr>
            </a:solidFill>
            <a:ln w="57150">
              <a:solidFill>
                <a:srgbClr val="CC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8F6F57CF-6097-0825-060E-D0E1C3865042}"/>
                </a:ext>
              </a:extLst>
            </p:cNvPr>
            <p:cNvSpPr/>
            <p:nvPr/>
          </p:nvSpPr>
          <p:spPr>
            <a:xfrm>
              <a:off x="6632954" y="3401413"/>
              <a:ext cx="620237" cy="2826911"/>
            </a:xfrm>
            <a:prstGeom prst="rect">
              <a:avLst/>
            </a:prstGeom>
            <a:solidFill>
              <a:srgbClr val="FFFFCC">
                <a:alpha val="40000"/>
              </a:srgbClr>
            </a:solidFill>
            <a:ln w="571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3FF6631C-14EA-C8D4-1D96-9255697CABE2}"/>
                </a:ext>
              </a:extLst>
            </p:cNvPr>
            <p:cNvSpPr/>
            <p:nvPr/>
          </p:nvSpPr>
          <p:spPr>
            <a:xfrm>
              <a:off x="4806300" y="3358481"/>
              <a:ext cx="332625" cy="2867697"/>
            </a:xfrm>
            <a:prstGeom prst="rect">
              <a:avLst/>
            </a:prstGeom>
            <a:noFill/>
            <a:ln w="12700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2230322E-9342-E4CD-463A-F54DB5A6B8C4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0" y="124512"/>
                <a:ext cx="12192000" cy="673347"/>
              </a:xfrm>
            </p:spPr>
            <p:txBody>
              <a:bodyPr/>
              <a:lstStyle/>
              <a:p>
                <a:r>
                  <a:rPr lang="en-US" dirty="0"/>
                  <a:t>MadEvent with vectorized C++ for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320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gg</m:t>
                    </m:r>
                  </m:oMath>
                </a14:m>
                <a:r>
                  <a:rPr lang="en-US" sz="3200" dirty="0">
                    <a:solidFill>
                      <a:srgbClr val="000000"/>
                    </a:solidFill>
                    <a:sym typeface="Symbol" panose="05050102010706020507" pitchFamily="18" charset="2"/>
                  </a:rPr>
                  <a:t>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320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t</m:t>
                    </m:r>
                    <m:acc>
                      <m:accPr>
                        <m:chr m:val="̅"/>
                        <m:ctrlPr>
                          <a:rPr lang="en-US" sz="320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en-US" sz="3200" i="0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t</m:t>
                        </m:r>
                      </m:e>
                    </m:acc>
                    <m:r>
                      <m:rPr>
                        <m:sty m:val="p"/>
                      </m:rPr>
                      <a:rPr lang="en-US" sz="32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gg</m:t>
                    </m:r>
                  </m:oMath>
                </a14:m>
                <a:r>
                  <a:rPr lang="en-GB" sz="3200" b="0" dirty="0">
                    <a:solidFill>
                      <a:srgbClr val="000000"/>
                    </a:solidFill>
                  </a:rPr>
                  <a:t> (on a single CPU core)</a:t>
                </a:r>
                <a:endParaRPr lang="en-US" dirty="0"/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2230322E-9342-E4CD-463A-F54DB5A6B8C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0" y="124512"/>
                <a:ext cx="12192000" cy="673347"/>
              </a:xfrm>
              <a:blipFill>
                <a:blip r:embed="rId4"/>
                <a:stretch>
                  <a:fillRect l="-1300" t="-4505" r="-400" b="-22523"/>
                </a:stretch>
              </a:blipFill>
            </p:spPr>
            <p:txBody>
              <a:bodyPr/>
              <a:lstStyle/>
              <a:p>
                <a:r>
                  <a:rPr lang="LID4096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1456486-D142-C442-8002-683E2AC58D8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726161" y="4870915"/>
            <a:ext cx="8465839" cy="1000940"/>
          </a:xfrm>
        </p:spPr>
        <p:txBody>
          <a:bodyPr/>
          <a:lstStyle/>
          <a:p>
            <a:pPr marL="152400" indent="0" algn="ctr">
              <a:spcBef>
                <a:spcPts val="0"/>
              </a:spcBef>
              <a:buNone/>
            </a:pPr>
            <a:r>
              <a:rPr lang="en-US" b="1" dirty="0">
                <a:solidFill>
                  <a:srgbClr val="CC00CC"/>
                </a:solidFill>
              </a:rPr>
              <a:t>ME speedup ~ x8 (double) and x16 (float) over scalar Fortran</a:t>
            </a:r>
          </a:p>
          <a:p>
            <a:pPr marL="152400" indent="0" algn="ctr">
              <a:spcBef>
                <a:spcPts val="0"/>
              </a:spcBef>
              <a:buNone/>
            </a:pPr>
            <a:r>
              <a:rPr lang="en-US" b="1" i="1" u="sng" dirty="0">
                <a:solidFill>
                  <a:srgbClr val="CC00CC"/>
                </a:solidFill>
              </a:rPr>
              <a:t>Our ME engine reaches the maximum theoretical SIMD speedup!</a:t>
            </a:r>
          </a:p>
          <a:p>
            <a:pPr marL="152400" indent="0" algn="ctr">
              <a:spcBef>
                <a:spcPts val="0"/>
              </a:spcBef>
              <a:buNone/>
            </a:pPr>
            <a:r>
              <a:rPr lang="en-US" b="1" dirty="0">
                <a:solidFill>
                  <a:srgbClr val="FF0000"/>
                </a:solidFill>
              </a:rPr>
              <a:t>Overall speedup so far~ x6 (double) and x10 (float) over scalar Fortran (Amdahl’s law)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686C8C9-3A45-63FF-B9C6-3FC2EFBE6DAE}"/>
              </a:ext>
            </a:extLst>
          </p:cNvPr>
          <p:cNvSpPr/>
          <p:nvPr/>
        </p:nvSpPr>
        <p:spPr>
          <a:xfrm>
            <a:off x="2877950" y="4273617"/>
            <a:ext cx="914400" cy="489828"/>
          </a:xfrm>
          <a:prstGeom prst="rect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5FFE098-9616-FC77-433D-65715338D358}"/>
              </a:ext>
            </a:extLst>
          </p:cNvPr>
          <p:cNvSpPr txBox="1"/>
          <p:nvPr/>
        </p:nvSpPr>
        <p:spPr>
          <a:xfrm>
            <a:off x="187932" y="2829580"/>
            <a:ext cx="2295386" cy="1200329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003300"/>
                </a:solidFill>
              </a:rPr>
              <a:t>512y = AVX512, ymm registers</a:t>
            </a:r>
          </a:p>
          <a:p>
            <a:r>
              <a:rPr lang="en-US" sz="1200" dirty="0">
                <a:solidFill>
                  <a:srgbClr val="003300"/>
                </a:solidFill>
              </a:rPr>
              <a:t>512z = AVX512, zmm registers</a:t>
            </a:r>
          </a:p>
          <a:p>
            <a:endParaRPr lang="en-US" sz="1200" dirty="0">
              <a:solidFill>
                <a:srgbClr val="003300"/>
              </a:solidFill>
            </a:endParaRPr>
          </a:p>
          <a:p>
            <a:r>
              <a:rPr lang="en-US" sz="1200" dirty="0">
                <a:solidFill>
                  <a:srgbClr val="003300"/>
                </a:solidFill>
              </a:rPr>
              <a:t>The latter is only better on </a:t>
            </a:r>
          </a:p>
          <a:p>
            <a:r>
              <a:rPr lang="en-US" sz="1200" dirty="0">
                <a:solidFill>
                  <a:srgbClr val="003300"/>
                </a:solidFill>
              </a:rPr>
              <a:t>nodes with 2 FMA units</a:t>
            </a:r>
          </a:p>
          <a:p>
            <a:r>
              <a:rPr lang="en-US" sz="1200" dirty="0">
                <a:solidFill>
                  <a:srgbClr val="003300"/>
                </a:solidFill>
              </a:rPr>
              <a:t>(here an Intel Gold 6148)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ED67F93E-59F0-2C61-764E-F5BF4695FFBD}"/>
              </a:ext>
            </a:extLst>
          </p:cNvPr>
          <p:cNvCxnSpPr>
            <a:stCxn id="6" idx="1"/>
            <a:endCxn id="8" idx="2"/>
          </p:cNvCxnSpPr>
          <p:nvPr/>
        </p:nvCxnSpPr>
        <p:spPr>
          <a:xfrm flipH="1" flipV="1">
            <a:off x="1335625" y="4029909"/>
            <a:ext cx="1542325" cy="488622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44280413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66CBF1-65ED-C189-D3F1-3C35ADF6DA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Acknowledgements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E44E71F-E4BB-2920-8305-0B824BF4D4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52400" y="1064809"/>
            <a:ext cx="11887200" cy="5351929"/>
          </a:xfrm>
        </p:spPr>
        <p:txBody>
          <a:bodyPr/>
          <a:lstStyle/>
          <a:p>
            <a:pPr>
              <a:spcBef>
                <a:spcPts val="0"/>
              </a:spcBef>
            </a:pPr>
            <a:r>
              <a:rPr lang="en-GB" dirty="0"/>
              <a:t>We gratefully acknowledge the computing resources provided by the Joint Laboratory for System Evaluation at Argonne National Laboratory, the </a:t>
            </a:r>
            <a:r>
              <a:rPr lang="en-US" dirty="0"/>
              <a:t>Jülich Supercomputing Centre at Forschungszentrum Jülich, the Super Computing Applications and Innovation department at CINECA, and the EuroHPC Joint Undertaking at CSC’s Kajaani data centre</a:t>
            </a:r>
          </a:p>
          <a:p>
            <a:pPr lvl="3">
              <a:spcBef>
                <a:spcPts val="0"/>
              </a:spcBef>
            </a:pPr>
            <a:endParaRPr lang="en-US" dirty="0"/>
          </a:p>
          <a:p>
            <a:pPr>
              <a:spcBef>
                <a:spcPts val="0"/>
              </a:spcBef>
            </a:pPr>
            <a:r>
              <a:rPr lang="en-US" dirty="0"/>
              <a:t>Many thanks from me and the whole team to:</a:t>
            </a:r>
          </a:p>
          <a:p>
            <a:pPr lvl="1">
              <a:spcBef>
                <a:spcPts val="0"/>
              </a:spcBef>
            </a:pPr>
            <a:r>
              <a:rPr lang="en-US" dirty="0"/>
              <a:t>Our CERN IT colleagues (especially Ricardo Rocha and </a:t>
            </a:r>
            <a:r>
              <a:rPr lang="en-US" dirty="0">
                <a:effectLst/>
              </a:rPr>
              <a:t>Ulrich Schwickerath) for their help with GPU nodes! </a:t>
            </a:r>
            <a:endParaRPr lang="en-US" dirty="0"/>
          </a:p>
          <a:p>
            <a:pPr lvl="1">
              <a:spcBef>
                <a:spcPts val="0"/>
              </a:spcBef>
            </a:pPr>
            <a:r>
              <a:rPr lang="en-US" dirty="0"/>
              <a:t>Sebastien Ponce, Hadrien Grasland, Steve Lantz, Marco Clemencic for their suggestions on vectorization</a:t>
            </a:r>
          </a:p>
          <a:p>
            <a:pPr lvl="1">
              <a:spcBef>
                <a:spcPts val="0"/>
              </a:spcBef>
            </a:pPr>
            <a:r>
              <a:rPr lang="en-US" dirty="0"/>
              <a:t>Igor Vorobtsov and Klaus-Dieter Oertel for useful discussions on vectorization on Intel CPUs </a:t>
            </a:r>
          </a:p>
          <a:p>
            <a:pPr lvl="1">
              <a:spcBef>
                <a:spcPts val="0"/>
              </a:spcBef>
            </a:pPr>
            <a:r>
              <a:rPr lang="en-US" dirty="0"/>
              <a:t>The organizers and our mentors at the Sheffield 2020 and Lugano 2022 GPU hackathons</a:t>
            </a:r>
            <a:endParaRPr lang="en-GB" dirty="0"/>
          </a:p>
          <a:p>
            <a:pPr lvl="1">
              <a:spcBef>
                <a:spcPts val="0"/>
              </a:spcBef>
            </a:pPr>
            <a:r>
              <a:rPr lang="en-US" dirty="0"/>
              <a:t>Domenico Giordano and the HEPiX benchmarking WG</a:t>
            </a:r>
          </a:p>
          <a:p>
            <a:pPr lvl="1">
              <a:spcBef>
                <a:spcPts val="0"/>
              </a:spcBef>
            </a:pPr>
            <a:r>
              <a:rPr lang="en-US" dirty="0"/>
              <a:t>The organizers of this Compute Accelerator Forum</a:t>
            </a:r>
          </a:p>
          <a:p>
            <a:pPr lvl="1">
              <a:spcBef>
                <a:spcPts val="0"/>
              </a:spcBef>
            </a:pPr>
            <a:r>
              <a:rPr lang="en-US" dirty="0"/>
              <a:t>The HSF event generator WG</a:t>
            </a:r>
          </a:p>
          <a:p>
            <a:pPr lvl="1">
              <a:spcBef>
                <a:spcPts val="0"/>
              </a:spcBef>
            </a:pPr>
            <a:r>
              <a:rPr lang="en-US" dirty="0"/>
              <a:t>The original authors of Madgraph5_aMC@NLO</a:t>
            </a:r>
          </a:p>
          <a:p>
            <a:pPr lvl="3">
              <a:spcBef>
                <a:spcPts val="0"/>
              </a:spcBef>
            </a:pPr>
            <a:endParaRPr lang="en-US" dirty="0"/>
          </a:p>
          <a:p>
            <a:pPr>
              <a:spcBef>
                <a:spcPts val="0"/>
              </a:spcBef>
            </a:pPr>
            <a:r>
              <a:rPr lang="en-US" dirty="0"/>
              <a:t>Many thanks from me personally to the whole madgraph4gpu team for the great collaboration! </a:t>
            </a:r>
            <a:r>
              <a:rPr lang="en-US" dirty="0">
                <a:sym typeface="Wingdings" panose="05000000000000000000" pitchFamily="2" charset="2"/>
              </a:rPr>
              <a:t>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4968812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3D7E3B-1D75-E138-BEAD-F74EC47973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3629" y="197493"/>
            <a:ext cx="12004621" cy="618295"/>
          </a:xfrm>
        </p:spPr>
        <p:txBody>
          <a:bodyPr/>
          <a:lstStyle/>
          <a:p>
            <a:r>
              <a:rPr lang="en-GB" strike="sngStrike" dirty="0"/>
              <a:t>Executive summary for the impatient</a:t>
            </a:r>
            <a:r>
              <a:rPr lang="en-GB" dirty="0"/>
              <a:t> Conclusions!</a:t>
            </a:r>
            <a:endParaRPr lang="LID4096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Text Placeholder 2">
                <a:extLst>
                  <a:ext uri="{FF2B5EF4-FFF2-40B4-BE49-F238E27FC236}">
                    <a16:creationId xmlns:a16="http://schemas.microsoft.com/office/drawing/2014/main" id="{B0168A2F-4CC2-0F80-CDDC-1E79EC568C82}"/>
                  </a:ext>
                </a:extLst>
              </p:cNvPr>
              <p:cNvSpPr>
                <a:spLocks noGrp="1"/>
              </p:cNvSpPr>
              <p:nvPr>
                <p:ph type="body" idx="1"/>
              </p:nvPr>
            </p:nvSpPr>
            <p:spPr>
              <a:xfrm>
                <a:off x="0" y="1030943"/>
                <a:ext cx="12192000" cy="5351929"/>
              </a:xfrm>
            </p:spPr>
            <p:txBody>
              <a:bodyPr/>
              <a:lstStyle/>
              <a:p>
                <a:pPr>
                  <a:spcBef>
                    <a:spcPts val="0"/>
                  </a:spcBef>
                </a:pPr>
                <a:r>
                  <a:rPr lang="en-GB" sz="2000" dirty="0"/>
                  <a:t>The Matrix Element calculation in any ME generator can be efficiently parallelized using SIMD or GPUs</a:t>
                </a:r>
                <a:endParaRPr lang="en-GB" sz="1800" dirty="0"/>
              </a:p>
              <a:p>
                <a:pPr lvl="3">
                  <a:spcBef>
                    <a:spcPts val="0"/>
                  </a:spcBef>
                </a:pPr>
                <a:endParaRPr lang="en-GB" sz="1400" dirty="0"/>
              </a:p>
              <a:p>
                <a:pPr>
                  <a:spcBef>
                    <a:spcPts val="0"/>
                  </a:spcBef>
                </a:pPr>
                <a:r>
                  <a:rPr lang="en-GB" sz="2000" dirty="0"/>
                  <a:t>Our reengineering of MG5aMC is close to a first fully functional alpha release for LO QCD processes</a:t>
                </a:r>
              </a:p>
              <a:p>
                <a:pPr lvl="1">
                  <a:spcBef>
                    <a:spcPts val="0"/>
                  </a:spcBef>
                </a:pPr>
                <a:r>
                  <a:rPr lang="en-GB" sz="1800" i="1" dirty="0">
                    <a:solidFill>
                      <a:srgbClr val="FF0000"/>
                    </a:solidFill>
                  </a:rPr>
                  <a:t>The new ME calculation is integrated in MadEvent</a:t>
                </a:r>
                <a:r>
                  <a:rPr lang="en-GB" sz="1800" dirty="0"/>
                  <a:t> – we get the same cross section </a:t>
                </a:r>
                <a:r>
                  <a:rPr lang="en-GB" sz="1800" i="1" dirty="0"/>
                  <a:t>and LHE files </a:t>
                </a:r>
                <a:r>
                  <a:rPr lang="en-GB" sz="1800" dirty="0"/>
                  <a:t>as in Fortran!</a:t>
                </a:r>
              </a:p>
              <a:p>
                <a:pPr lvl="3">
                  <a:spcBef>
                    <a:spcPts val="0"/>
                  </a:spcBef>
                </a:pPr>
                <a:endParaRPr lang="en-GB" sz="1400" dirty="0"/>
              </a:p>
              <a:p>
                <a:pPr>
                  <a:spcBef>
                    <a:spcPts val="0"/>
                  </a:spcBef>
                </a:pPr>
                <a:r>
                  <a:rPr lang="en-GB" sz="2000" dirty="0"/>
                  <a:t>On CPUs, in vectorized C++ we </a:t>
                </a:r>
                <a:r>
                  <a:rPr lang="en-GB" sz="2000" i="1" dirty="0">
                    <a:solidFill>
                      <a:srgbClr val="FF0000"/>
                    </a:solidFill>
                  </a:rPr>
                  <a:t>reach the maximum x8/x16 (double/float) SIMD speedup for MEs alone</a:t>
                </a:r>
              </a:p>
              <a:p>
                <a:pPr lvl="1">
                  <a:spcBef>
                    <a:spcPts val="0"/>
                  </a:spcBef>
                </a:pPr>
                <a:r>
                  <a:rPr lang="en-GB" sz="1800" dirty="0"/>
                  <a:t>The speedups achieved for the overall workflow are slightly lower due to </a:t>
                </a:r>
                <a:r>
                  <a:rPr lang="en-GB" sz="1800" i="1" dirty="0"/>
                  <a:t>Amdahl's law</a:t>
                </a:r>
                <a:r>
                  <a:rPr lang="en-GB" sz="1800" dirty="0"/>
                  <a:t>, but not much</a:t>
                </a:r>
              </a:p>
              <a:p>
                <a:pPr lvl="1">
                  <a:spcBef>
                    <a:spcPts val="0"/>
                  </a:spcBef>
                </a:pPr>
                <a:r>
                  <a:rPr lang="en-GB" sz="1800" dirty="0"/>
                  <a:t>Example: our </a:t>
                </a:r>
                <a:r>
                  <a:rPr lang="en-GB" sz="1800" i="1" u="sng" dirty="0">
                    <a:solidFill>
                      <a:srgbClr val="FF0000"/>
                    </a:solidFill>
                  </a:rPr>
                  <a:t>current overall speedup is x6/x10 (double/float)</a:t>
                </a:r>
                <a:r>
                  <a:rPr lang="en-GB" sz="1800" dirty="0"/>
                  <a:t> for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180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gg</m:t>
                    </m:r>
                  </m:oMath>
                </a14:m>
                <a:r>
                  <a:rPr lang="en-US" sz="1800" dirty="0">
                    <a:solidFill>
                      <a:srgbClr val="000000"/>
                    </a:solidFill>
                    <a:sym typeface="Symbol" panose="05050102010706020507" pitchFamily="18" charset="2"/>
                  </a:rPr>
                  <a:t>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180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t</m:t>
                    </m:r>
                    <m:acc>
                      <m:accPr>
                        <m:chr m:val="̅"/>
                        <m:ctrlPr>
                          <a:rPr lang="en-US" sz="180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en-US" sz="1800" i="0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t</m:t>
                        </m:r>
                      </m:e>
                    </m:acc>
                    <m:r>
                      <m:rPr>
                        <m:sty m:val="p"/>
                      </m:rPr>
                      <a:rPr lang="en-US" sz="18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gg</m:t>
                    </m:r>
                  </m:oMath>
                </a14:m>
                <a:r>
                  <a:rPr lang="en-GB" sz="1800" dirty="0"/>
                  <a:t> (on one CPU core)</a:t>
                </a:r>
              </a:p>
              <a:p>
                <a:pPr lvl="3">
                  <a:spcBef>
                    <a:spcPts val="0"/>
                  </a:spcBef>
                </a:pPr>
                <a:endParaRPr lang="en-GB" sz="1400" dirty="0"/>
              </a:p>
              <a:p>
                <a:pPr>
                  <a:spcBef>
                    <a:spcPts val="0"/>
                  </a:spcBef>
                </a:pPr>
                <a:r>
                  <a:rPr lang="en-GB" sz="2000" dirty="0"/>
                  <a:t>On GPUs, using CUDA we </a:t>
                </a:r>
                <a:r>
                  <a:rPr lang="en-GB" sz="2000" i="1" dirty="0">
                    <a:solidFill>
                      <a:srgbClr val="FF0000"/>
                    </a:solidFill>
                  </a:rPr>
                  <a:t>achieve O(100-1000) speedups for MEs alone over one no-SIMD CPU core</a:t>
                </a:r>
              </a:p>
              <a:p>
                <a:pPr lvl="1">
                  <a:spcBef>
                    <a:spcPts val="0"/>
                  </a:spcBef>
                </a:pPr>
                <a:r>
                  <a:rPr lang="en-GB" sz="1800" dirty="0"/>
                  <a:t>The speedups may be much lower due to </a:t>
                </a:r>
                <a:r>
                  <a:rPr lang="en-GB" sz="1800" i="1" dirty="0"/>
                  <a:t>Amdahl's law</a:t>
                </a:r>
                <a:r>
                  <a:rPr lang="en-GB" sz="1800" dirty="0"/>
                  <a:t>, but we are improving on that</a:t>
                </a:r>
              </a:p>
              <a:p>
                <a:pPr lvl="1">
                  <a:spcBef>
                    <a:spcPts val="0"/>
                  </a:spcBef>
                </a:pPr>
                <a:r>
                  <a:rPr lang="en-GB" sz="1800" dirty="0"/>
                  <a:t>Example: our </a:t>
                </a:r>
                <a:r>
                  <a:rPr lang="en-GB" sz="1800" i="1" u="sng" dirty="0">
                    <a:solidFill>
                      <a:srgbClr val="FF0000"/>
                    </a:solidFill>
                  </a:rPr>
                  <a:t>current overall speedup is x60/x100 (double/float)</a:t>
                </a:r>
                <a:r>
                  <a:rPr lang="en-GB" sz="1800" dirty="0"/>
                  <a:t> for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180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gg</m:t>
                    </m:r>
                  </m:oMath>
                </a14:m>
                <a:r>
                  <a:rPr lang="en-US" sz="1800" dirty="0">
                    <a:solidFill>
                      <a:srgbClr val="000000"/>
                    </a:solidFill>
                    <a:sym typeface="Symbol" panose="05050102010706020507" pitchFamily="18" charset="2"/>
                  </a:rPr>
                  <a:t>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180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t</m:t>
                    </m:r>
                    <m:acc>
                      <m:accPr>
                        <m:chr m:val="̅"/>
                        <m:ctrlPr>
                          <a:rPr lang="en-US" sz="180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en-US" sz="1800" i="0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t</m:t>
                        </m:r>
                      </m:e>
                    </m:acc>
                    <m:r>
                      <m:rPr>
                        <m:sty m:val="p"/>
                      </m:rPr>
                      <a:rPr lang="en-US" sz="18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g</m:t>
                    </m:r>
                    <m:r>
                      <m:rPr>
                        <m:sty m:val="p"/>
                      </m:rPr>
                      <a:rPr lang="en-GB" sz="18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g</m:t>
                    </m:r>
                    <m:r>
                      <m:rPr>
                        <m:sty m:val="p"/>
                      </m:rPr>
                      <a:rPr lang="en-US" sz="18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g</m:t>
                    </m:r>
                  </m:oMath>
                </a14:m>
                <a:r>
                  <a:rPr lang="en-GB" sz="1800" dirty="0"/>
                  <a:t> on an NVidia V100</a:t>
                </a:r>
              </a:p>
              <a:p>
                <a:pPr lvl="3">
                  <a:spcBef>
                    <a:spcPts val="0"/>
                  </a:spcBef>
                </a:pPr>
                <a:endParaRPr lang="en-GB" sz="1400" dirty="0"/>
              </a:p>
              <a:p>
                <a:pPr>
                  <a:spcBef>
                    <a:spcPts val="0"/>
                  </a:spcBef>
                </a:pPr>
                <a:r>
                  <a:rPr lang="en-GB" sz="2000" dirty="0"/>
                  <a:t>Floats are x2 faster than doubles in SIMD and NVidia GPUs – we also added ‘mixed’ precision modes</a:t>
                </a:r>
              </a:p>
              <a:p>
                <a:pPr lvl="3">
                  <a:spcBef>
                    <a:spcPts val="0"/>
                  </a:spcBef>
                </a:pPr>
                <a:endParaRPr lang="en-GB" sz="1400" dirty="0"/>
              </a:p>
              <a:p>
                <a:pPr>
                  <a:spcBef>
                    <a:spcPts val="0"/>
                  </a:spcBef>
                </a:pPr>
                <a:r>
                  <a:rPr lang="en-GB" sz="2000" dirty="0"/>
                  <a:t>In SYCL we get ~similar performances to CUDA on NVidia and we may run also on AMD or Intel GPUs</a:t>
                </a:r>
              </a:p>
              <a:p>
                <a:pPr lvl="3">
                  <a:spcBef>
                    <a:spcPts val="0"/>
                  </a:spcBef>
                </a:pPr>
                <a:endParaRPr lang="en-GB" sz="1400" dirty="0"/>
              </a:p>
              <a:p>
                <a:pPr>
                  <a:spcBef>
                    <a:spcPts val="0"/>
                  </a:spcBef>
                </a:pPr>
                <a:r>
                  <a:rPr lang="en-GB" sz="2000" dirty="0"/>
                  <a:t>Future challenges include optimizing heterogenous processing on one GPU and multiple CPU cores</a:t>
                </a:r>
                <a:endParaRPr lang="LID4096" sz="2000" dirty="0"/>
              </a:p>
            </p:txBody>
          </p:sp>
        </mc:Choice>
        <mc:Fallback>
          <p:sp>
            <p:nvSpPr>
              <p:cNvPr id="3" name="Text Placeholder 2">
                <a:extLst>
                  <a:ext uri="{FF2B5EF4-FFF2-40B4-BE49-F238E27FC236}">
                    <a16:creationId xmlns:a16="http://schemas.microsoft.com/office/drawing/2014/main" id="{B0168A2F-4CC2-0F80-CDDC-1E79EC568C8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0" y="1030943"/>
                <a:ext cx="12192000" cy="5351929"/>
              </a:xfrm>
              <a:blipFill>
                <a:blip r:embed="rId2"/>
                <a:stretch>
                  <a:fillRect r="-2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659168032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C13FA95-BB75-A8C6-838A-83E5E2394F0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52400" indent="0" algn="ctr">
              <a:buNone/>
            </a:pPr>
            <a:endParaRPr lang="en-US" sz="5400" dirty="0"/>
          </a:p>
          <a:p>
            <a:pPr marL="152400" indent="0" algn="ctr">
              <a:buNone/>
            </a:pPr>
            <a:endParaRPr lang="en-US" sz="5400" dirty="0"/>
          </a:p>
          <a:p>
            <a:pPr marL="152400" indent="0" algn="ctr">
              <a:buNone/>
            </a:pPr>
            <a:r>
              <a:rPr lang="en-US" sz="6000" dirty="0"/>
              <a:t>BACKUP SLIDES</a:t>
            </a:r>
          </a:p>
        </p:txBody>
      </p:sp>
    </p:spTree>
    <p:extLst>
      <p:ext uri="{BB962C8B-B14F-4D97-AF65-F5344CB8AC3E}">
        <p14:creationId xmlns:p14="http://schemas.microsoft.com/office/powerpoint/2010/main" val="897620982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1909A2-B9CB-3A9F-5309-3BBA656EBC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Functional tests – CI, standalone, madevent	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D89A929-4672-BFB9-6D37-41AC5865893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Functional tests in the CI</a:t>
            </a:r>
          </a:p>
          <a:p>
            <a:pPr lvl="1"/>
            <a:r>
              <a:rPr lang="en-US" dirty="0"/>
              <a:t>Starting from some hardcoded momenta, reproduce some hardcoded matrix elements (within precision)</a:t>
            </a:r>
          </a:p>
          <a:p>
            <a:pPr lvl="1"/>
            <a:r>
              <a:rPr lang="en-US" dirty="0"/>
              <a:t>A few different processes, architectures, all in double-float-mixed precision</a:t>
            </a:r>
          </a:p>
          <a:p>
            <a:pPr lvl="3"/>
            <a:endParaRPr lang="en-US" dirty="0"/>
          </a:p>
          <a:p>
            <a:r>
              <a:rPr lang="en-US" dirty="0"/>
              <a:t>Functional tests for standalone tests</a:t>
            </a:r>
          </a:p>
          <a:p>
            <a:pPr lvl="1"/>
            <a:r>
              <a:rPr lang="en-US" dirty="0"/>
              <a:t>Always use the same random seeds, visually check that results do not change in logs</a:t>
            </a:r>
          </a:p>
          <a:p>
            <a:endParaRPr lang="en-US" dirty="0"/>
          </a:p>
          <a:p>
            <a:r>
              <a:rPr lang="en-US" dirty="0"/>
              <a:t>Functional tests for madevent</a:t>
            </a:r>
          </a:p>
          <a:p>
            <a:pPr lvl="1"/>
            <a:r>
              <a:rPr lang="en-US" dirty="0"/>
              <a:t>Compute cross sections and generate LHE event files in Fortran</a:t>
            </a:r>
          </a:p>
          <a:p>
            <a:pPr lvl="1"/>
            <a:r>
              <a:rPr lang="en-US" dirty="0"/>
              <a:t>Then do the same in CUDA/C++ and compare results (within precision)</a:t>
            </a:r>
          </a:p>
          <a:p>
            <a:pPr lvl="1"/>
            <a:r>
              <a:rPr lang="en-US" dirty="0"/>
              <a:t>Note: for floats, the tolerance for allowed differences is now very generous...</a:t>
            </a:r>
          </a:p>
        </p:txBody>
      </p:sp>
    </p:spTree>
    <p:extLst>
      <p:ext uri="{BB962C8B-B14F-4D97-AF65-F5344CB8AC3E}">
        <p14:creationId xmlns:p14="http://schemas.microsoft.com/office/powerpoint/2010/main" val="2016864188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C48D6B-E801-D621-659D-758CEAA4B2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Build challenges and issues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D709BAC-376D-9D86-A605-4179FAC95CB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The build times increase enormously as you add more final state gluons</a:t>
            </a:r>
          </a:p>
          <a:p>
            <a:pPr lvl="1"/>
            <a:r>
              <a:rPr lang="en-US" dirty="0"/>
              <a:t>Many more diagrams...</a:t>
            </a:r>
          </a:p>
          <a:p>
            <a:pPr lvl="2"/>
            <a:r>
              <a:rPr lang="en-US" dirty="0"/>
              <a:t>...but also the result of some whole-program link time optimization? (we disable RDC in CUDA)</a:t>
            </a:r>
          </a:p>
          <a:p>
            <a:pPr lvl="1"/>
            <a:r>
              <a:rPr lang="en-US" dirty="0"/>
              <a:t>This may improve if/when we go to smaller kernels</a:t>
            </a:r>
          </a:p>
          <a:p>
            <a:pPr lvl="1"/>
            <a:r>
              <a:rPr lang="en-US" dirty="0"/>
              <a:t>We use ccache to ease the pain</a:t>
            </a:r>
          </a:p>
          <a:p>
            <a:pPr lvl="2"/>
            <a:r>
              <a:rPr lang="en-US" dirty="0"/>
              <a:t>Conversely, ninja would probably not help as we have few very large compilation units, not many small ones</a:t>
            </a:r>
          </a:p>
          <a:p>
            <a:pPr lvl="3"/>
            <a:endParaRPr lang="en-US" dirty="0"/>
          </a:p>
          <a:p>
            <a:r>
              <a:rPr lang="en-US" dirty="0"/>
              <a:t>We currently build separately for our five SIMD modes</a:t>
            </a:r>
          </a:p>
          <a:p>
            <a:pPr lvl="1"/>
            <a:r>
              <a:rPr lang="en-US" dirty="0"/>
              <a:t>Eventually we might move to a “fat binary” approach with dynamic choice of the best implementation</a:t>
            </a:r>
          </a:p>
        </p:txBody>
      </p:sp>
    </p:spTree>
    <p:extLst>
      <p:ext uri="{BB962C8B-B14F-4D97-AF65-F5344CB8AC3E}">
        <p14:creationId xmlns:p14="http://schemas.microsoft.com/office/powerpoint/2010/main" val="4233412332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C13FA95-BB75-A8C6-838A-83E5E2394F0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52400" indent="0" algn="ctr">
              <a:buNone/>
            </a:pPr>
            <a:endParaRPr lang="en-US" sz="5400" dirty="0"/>
          </a:p>
          <a:p>
            <a:pPr marL="152400" indent="0" algn="ctr">
              <a:buNone/>
            </a:pPr>
            <a:endParaRPr lang="en-US" sz="5400" dirty="0"/>
          </a:p>
          <a:p>
            <a:pPr marL="152400" indent="0" algn="ctr">
              <a:buNone/>
            </a:pPr>
            <a:r>
              <a:rPr lang="en-US" sz="6000" dirty="0"/>
              <a:t>A FEW OLD SLIDES</a:t>
            </a:r>
          </a:p>
        </p:txBody>
      </p:sp>
    </p:spTree>
    <p:extLst>
      <p:ext uri="{BB962C8B-B14F-4D97-AF65-F5344CB8AC3E}">
        <p14:creationId xmlns:p14="http://schemas.microsoft.com/office/powerpoint/2010/main" val="3861147727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AFC950ED-49C1-7DD1-3715-A133AB89782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456" y="712929"/>
            <a:ext cx="7864344" cy="4907852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DFC213FB-DB2E-6543-1D72-FCD509CD5389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240002" y="137391"/>
                <a:ext cx="11721599" cy="618295"/>
              </a:xfrm>
            </p:spPr>
            <p:txBody>
              <a:bodyPr/>
              <a:lstStyle/>
              <a:p>
                <a:r>
                  <a:rPr lang="en-US" dirty="0"/>
                  <a:t>MadEvent/C++ for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320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gg</m:t>
                    </m:r>
                  </m:oMath>
                </a14:m>
                <a:r>
                  <a:rPr lang="en-US" sz="3200" dirty="0">
                    <a:solidFill>
                      <a:srgbClr val="000000"/>
                    </a:solidFill>
                    <a:sym typeface="Symbol" panose="05050102010706020507" pitchFamily="18" charset="2"/>
                  </a:rPr>
                  <a:t>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320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t</m:t>
                    </m:r>
                    <m:acc>
                      <m:accPr>
                        <m:chr m:val="̅"/>
                        <m:ctrlPr>
                          <a:rPr lang="en-US" sz="320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en-US" sz="3200" i="0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t</m:t>
                        </m:r>
                      </m:e>
                    </m:acc>
                    <m:r>
                      <m:rPr>
                        <m:sty m:val="p"/>
                      </m:rPr>
                      <a:rPr lang="en-US" sz="32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ggg</m:t>
                    </m:r>
                  </m:oMath>
                </a14:m>
                <a:r>
                  <a:rPr lang="en-US" dirty="0"/>
                  <a:t> (on a single core)</a:t>
                </a:r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DFC213FB-DB2E-6543-1D72-FCD509CD538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240002" y="137391"/>
                <a:ext cx="11721599" cy="618295"/>
              </a:xfrm>
              <a:blipFill>
                <a:blip r:embed="rId3"/>
                <a:stretch>
                  <a:fillRect l="-1300" t="-9901" b="-29703"/>
                </a:stretch>
              </a:blipFill>
            </p:spPr>
            <p:txBody>
              <a:bodyPr/>
              <a:lstStyle/>
              <a:p>
                <a:r>
                  <a:rPr lang="LID4096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 Placeholder 12">
                <a:extLst>
                  <a:ext uri="{FF2B5EF4-FFF2-40B4-BE49-F238E27FC236}">
                    <a16:creationId xmlns:a16="http://schemas.microsoft.com/office/drawing/2014/main" id="{36978249-B878-C223-E1BA-B8DA6C58541F}"/>
                  </a:ext>
                </a:extLst>
              </p:cNvPr>
              <p:cNvSpPr>
                <a:spLocks noGrp="1"/>
              </p:cNvSpPr>
              <p:nvPr>
                <p:ph type="body" idx="1"/>
              </p:nvPr>
            </p:nvSpPr>
            <p:spPr>
              <a:xfrm>
                <a:off x="0" y="5705341"/>
                <a:ext cx="12011696" cy="677530"/>
              </a:xfrm>
            </p:spPr>
            <p:txBody>
              <a:bodyPr/>
              <a:lstStyle/>
              <a:p>
                <a:pPr>
                  <a:spcBef>
                    <a:spcPts val="0"/>
                  </a:spcBef>
                </a:pPr>
                <a:r>
                  <a:rPr lang="en-US" dirty="0"/>
                  <a:t>Lower overhead of scalar MadEvent in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180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gg</m:t>
                    </m:r>
                  </m:oMath>
                </a14:m>
                <a:r>
                  <a:rPr lang="en-US" sz="1800" dirty="0">
                    <a:solidFill>
                      <a:srgbClr val="000000"/>
                    </a:solidFill>
                    <a:sym typeface="Symbol" panose="05050102010706020507" pitchFamily="18" charset="2"/>
                  </a:rPr>
                  <a:t>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180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t</m:t>
                    </m:r>
                    <m:acc>
                      <m:accPr>
                        <m:chr m:val="̅"/>
                        <m:ctrlPr>
                          <a:rPr lang="en-US" sz="180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en-US" sz="1800" i="0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t</m:t>
                        </m:r>
                      </m:e>
                    </m:acc>
                    <m:r>
                      <m:rPr>
                        <m:sty m:val="p"/>
                      </m:rPr>
                      <a:rPr lang="en-US" sz="18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ggg</m:t>
                    </m:r>
                  </m:oMath>
                </a14:m>
                <a:r>
                  <a:rPr lang="en-US" dirty="0"/>
                  <a:t> than in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dirty="0">
                        <a:latin typeface="Cambria Math" panose="02040503050406030204" pitchFamily="18" charset="0"/>
                      </a:rPr>
                      <m:t>gg</m:t>
                    </m:r>
                  </m:oMath>
                </a14:m>
                <a:r>
                  <a:rPr lang="en-US" dirty="0">
                    <a:sym typeface="Symbol" panose="05050102010706020507" pitchFamily="18" charset="2"/>
                  </a:rPr>
                  <a:t>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dirty="0">
                        <a:latin typeface="Cambria Math" panose="02040503050406030204" pitchFamily="18" charset="0"/>
                      </a:rPr>
                      <m:t>t</m:t>
                    </m:r>
                    <m:acc>
                      <m:accPr>
                        <m:chr m:val="̅"/>
                        <m:ctrlPr>
                          <a:rPr lang="en-US" i="1" dirty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en-US" dirty="0">
                            <a:latin typeface="Cambria Math" panose="02040503050406030204" pitchFamily="18" charset="0"/>
                          </a:rPr>
                          <m:t>t</m:t>
                        </m:r>
                      </m:e>
                    </m:acc>
                    <m:r>
                      <m:rPr>
                        <m:sty m:val="p"/>
                      </m:rPr>
                      <a:rPr lang="en-US" dirty="0">
                        <a:latin typeface="Cambria Math" panose="02040503050406030204" pitchFamily="18" charset="0"/>
                      </a:rPr>
                      <m:t>gg</m:t>
                    </m:r>
                  </m:oMath>
                </a14:m>
                <a:r>
                  <a:rPr lang="en-US" dirty="0"/>
                  <a:t> : higher </a:t>
                </a:r>
                <a:r>
                  <a:rPr lang="en-US" b="1" dirty="0">
                    <a:solidFill>
                      <a:srgbClr val="FF0000"/>
                    </a:solidFill>
                  </a:rPr>
                  <a:t>overall throughput speedup x13!</a:t>
                </a:r>
              </a:p>
              <a:p>
                <a:pPr>
                  <a:spcBef>
                    <a:spcPts val="0"/>
                  </a:spcBef>
                </a:pPr>
                <a:r>
                  <a:rPr lang="en-US" dirty="0"/>
                  <a:t>Mixed floating-point precision (single precision color algebra) is 5-10% better than double</a:t>
                </a:r>
              </a:p>
            </p:txBody>
          </p:sp>
        </mc:Choice>
        <mc:Fallback xmlns="">
          <p:sp>
            <p:nvSpPr>
              <p:cNvPr id="13" name="Text Placeholder 12">
                <a:extLst>
                  <a:ext uri="{FF2B5EF4-FFF2-40B4-BE49-F238E27FC236}">
                    <a16:creationId xmlns:a16="http://schemas.microsoft.com/office/drawing/2014/main" id="{36978249-B878-C223-E1BA-B8DA6C58541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0" y="5705341"/>
                <a:ext cx="12011696" cy="677530"/>
              </a:xfrm>
              <a:blipFill>
                <a:blip r:embed="rId4"/>
                <a:stretch>
                  <a:fillRect b="-15315"/>
                </a:stretch>
              </a:blipFill>
            </p:spPr>
            <p:txBody>
              <a:bodyPr/>
              <a:lstStyle/>
              <a:p>
                <a:r>
                  <a:rPr lang="LID4096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extBox 7">
            <a:extLst>
              <a:ext uri="{FF2B5EF4-FFF2-40B4-BE49-F238E27FC236}">
                <a16:creationId xmlns:a16="http://schemas.microsoft.com/office/drawing/2014/main" id="{8E6AB423-4A35-37DE-2167-D407F29C044F}"/>
              </a:ext>
            </a:extLst>
          </p:cNvPr>
          <p:cNvSpPr txBox="1"/>
          <p:nvPr/>
        </p:nvSpPr>
        <p:spPr>
          <a:xfrm>
            <a:off x="2594487" y="736513"/>
            <a:ext cx="1475673" cy="369332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  <a:ln>
            <a:solidFill>
              <a:schemeClr val="bg2"/>
            </a:solidFill>
          </a:ln>
        </p:spPr>
        <p:txBody>
          <a:bodyPr wrap="square" rtlCol="0">
            <a:spAutoFit/>
          </a:bodyPr>
          <a:lstStyle/>
          <a:p>
            <a:r>
              <a:rPr lang="en-US" sz="1800" b="1" dirty="0"/>
              <a:t>ACAT2022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C2D3B0DB-94E7-722F-4D91-458747765D65}"/>
              </a:ext>
            </a:extLst>
          </p:cNvPr>
          <p:cNvSpPr/>
          <p:nvPr/>
        </p:nvSpPr>
        <p:spPr>
          <a:xfrm>
            <a:off x="4274737" y="3993832"/>
            <a:ext cx="1287624" cy="306256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4488B0B-07DF-73AC-571D-6C853F3C161D}"/>
              </a:ext>
            </a:extLst>
          </p:cNvPr>
          <p:cNvSpPr/>
          <p:nvPr/>
        </p:nvSpPr>
        <p:spPr>
          <a:xfrm>
            <a:off x="4274737" y="2771129"/>
            <a:ext cx="1287624" cy="306256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95CCA3E-5AB9-D060-1DED-B9A7DB6FB1B5}"/>
              </a:ext>
            </a:extLst>
          </p:cNvPr>
          <p:cNvSpPr/>
          <p:nvPr/>
        </p:nvSpPr>
        <p:spPr>
          <a:xfrm>
            <a:off x="4276882" y="5207405"/>
            <a:ext cx="1287624" cy="306256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1592834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FB5DADC7-BD39-A0E5-8A5C-986F936D58F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2825" y="0"/>
            <a:ext cx="8261074" cy="6195805"/>
          </a:xfrm>
          <a:prstGeom prst="rect">
            <a:avLst/>
          </a:prstGeom>
          <a:ln>
            <a:solidFill>
              <a:srgbClr val="000000"/>
            </a:solidFill>
          </a:ln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6E4250F0-AEBA-9A17-899E-746FE32C73C7}"/>
              </a:ext>
            </a:extLst>
          </p:cNvPr>
          <p:cNvSpPr txBox="1"/>
          <p:nvPr/>
        </p:nvSpPr>
        <p:spPr>
          <a:xfrm rot="16200000">
            <a:off x="8343605" y="4195170"/>
            <a:ext cx="3396344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>
                <a:hlinkClick r:id="rId3"/>
              </a:rPr>
              <a:t>https://doi.org/10.5281/zenodo.4028834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6339031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9C67A53B-DD15-B690-E461-F27059A0A66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2825" y="3"/>
            <a:ext cx="8261075" cy="6194211"/>
          </a:xfrm>
          <a:prstGeom prst="rect">
            <a:avLst/>
          </a:prstGeom>
          <a:ln>
            <a:solidFill>
              <a:srgbClr val="000000"/>
            </a:solidFill>
          </a:ln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8DA3F217-7C56-7B51-5FDD-85313C42C7A8}"/>
              </a:ext>
            </a:extLst>
          </p:cNvPr>
          <p:cNvSpPr txBox="1"/>
          <p:nvPr/>
        </p:nvSpPr>
        <p:spPr>
          <a:xfrm rot="16200000">
            <a:off x="8343605" y="4195170"/>
            <a:ext cx="3396344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>
                <a:hlinkClick r:id="rId3"/>
              </a:rPr>
              <a:t>https://doi.org/10.5281/zenodo.4028834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9195267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19015E79-F7CB-7404-7A1D-C7C4125E23C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2825" y="3"/>
            <a:ext cx="8261075" cy="6194211"/>
          </a:xfrm>
          <a:prstGeom prst="rect">
            <a:avLst/>
          </a:prstGeom>
          <a:ln>
            <a:solidFill>
              <a:srgbClr val="000000"/>
            </a:solidFill>
          </a:ln>
        </p:spPr>
      </p:pic>
    </p:spTree>
    <p:extLst>
      <p:ext uri="{BB962C8B-B14F-4D97-AF65-F5344CB8AC3E}">
        <p14:creationId xmlns:p14="http://schemas.microsoft.com/office/powerpoint/2010/main" val="23121099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DFC213FB-DB2E-6543-1D72-FCD509CD5389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en-US" dirty="0"/>
                  <a:t>MadEvent/CUDA for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320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gg</m:t>
                    </m:r>
                  </m:oMath>
                </a14:m>
                <a:r>
                  <a:rPr lang="en-US" sz="3200" dirty="0">
                    <a:solidFill>
                      <a:srgbClr val="000000"/>
                    </a:solidFill>
                    <a:sym typeface="Symbol" panose="05050102010706020507" pitchFamily="18" charset="2"/>
                  </a:rPr>
                  <a:t>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320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t</m:t>
                    </m:r>
                    <m:acc>
                      <m:accPr>
                        <m:chr m:val="̅"/>
                        <m:ctrlPr>
                          <a:rPr lang="en-US" sz="320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en-US" sz="3200" i="0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t</m:t>
                        </m:r>
                      </m:e>
                    </m:acc>
                    <m:r>
                      <m:rPr>
                        <m:sty m:val="p"/>
                      </m:rPr>
                      <a:rPr lang="en-US" sz="32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ggg</m:t>
                    </m:r>
                  </m:oMath>
                </a14:m>
                <a:endParaRPr lang="en-US" dirty="0"/>
              </a:p>
            </p:txBody>
          </p:sp>
        </mc:Choice>
        <mc:Fallback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DFC213FB-DB2E-6543-1D72-FCD509CD538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 l="-1300" t="-8824" b="-2941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>
            <a:extLst>
              <a:ext uri="{FF2B5EF4-FFF2-40B4-BE49-F238E27FC236}">
                <a16:creationId xmlns:a16="http://schemas.microsoft.com/office/drawing/2014/main" id="{8D8B9F0E-B0CD-F76E-41A9-FB090657B9C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4233" y="868569"/>
            <a:ext cx="9083051" cy="2371171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8E6AB423-4A35-37DE-2167-D407F29C044F}"/>
              </a:ext>
            </a:extLst>
          </p:cNvPr>
          <p:cNvSpPr txBox="1"/>
          <p:nvPr/>
        </p:nvSpPr>
        <p:spPr>
          <a:xfrm>
            <a:off x="2654588" y="1075951"/>
            <a:ext cx="1475673" cy="369332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  <a:ln>
            <a:solidFill>
              <a:schemeClr val="bg2"/>
            </a:solidFill>
          </a:ln>
        </p:spPr>
        <p:txBody>
          <a:bodyPr wrap="square" rtlCol="0">
            <a:spAutoFit/>
          </a:bodyPr>
          <a:lstStyle/>
          <a:p>
            <a:r>
              <a:rPr lang="en-US" sz="1800" b="1" dirty="0"/>
              <a:t>ACAT2022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0095D0AD-E2BB-5519-4615-D44181C712F6}"/>
              </a:ext>
            </a:extLst>
          </p:cNvPr>
          <p:cNvSpPr/>
          <p:nvPr/>
        </p:nvSpPr>
        <p:spPr>
          <a:xfrm>
            <a:off x="3265316" y="2076633"/>
            <a:ext cx="320029" cy="1038707"/>
          </a:xfrm>
          <a:prstGeom prst="rect">
            <a:avLst/>
          </a:prstGeom>
          <a:noFill/>
          <a:ln w="5715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C2D3B0DB-94E7-722F-4D91-458747765D65}"/>
              </a:ext>
            </a:extLst>
          </p:cNvPr>
          <p:cNvSpPr/>
          <p:nvPr/>
        </p:nvSpPr>
        <p:spPr>
          <a:xfrm>
            <a:off x="4455042" y="2339788"/>
            <a:ext cx="1287624" cy="556503"/>
          </a:xfrm>
          <a:prstGeom prst="rect">
            <a:avLst/>
          </a:prstGeom>
          <a:solidFill>
            <a:srgbClr val="FFFFCC">
              <a:alpha val="40000"/>
            </a:srgbClr>
          </a:solidFill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69F703E-145F-1895-712F-BAA4CE2E4574}"/>
              </a:ext>
            </a:extLst>
          </p:cNvPr>
          <p:cNvSpPr txBox="1"/>
          <p:nvPr/>
        </p:nvSpPr>
        <p:spPr>
          <a:xfrm>
            <a:off x="1" y="3160124"/>
            <a:ext cx="1211149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2"/>
                </a:solidFill>
              </a:rPr>
              <a:t>We are lucky! The more complex the physics process, the lower the relative overhead from the scalar Fortran MadEvent - here only 0.5%</a:t>
            </a:r>
          </a:p>
          <a:p>
            <a:r>
              <a:rPr lang="en-US" b="1" dirty="0">
                <a:solidFill>
                  <a:srgbClr val="FF0000"/>
                </a:solidFill>
              </a:rPr>
              <a:t>Amdahl’s law limits the overall speedup to x200 (parallelizable p=0.5%), and </a:t>
            </a:r>
            <a:r>
              <a:rPr lang="en-US" b="1" u="sng" dirty="0">
                <a:solidFill>
                  <a:srgbClr val="FF0000"/>
                </a:solidFill>
              </a:rPr>
              <a:t>we achieve x60 (double) or x100 (float) in the overall speedup!</a:t>
            </a:r>
          </a:p>
          <a:p>
            <a:endParaRPr lang="en-US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6692881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CA988F-C5B8-8F0A-846B-358E6C6555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Portability Frameworks (PFs)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C39D87F-4542-780B-7977-4E7BB525AB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9997" y="950771"/>
            <a:ext cx="6679373" cy="5432102"/>
          </a:xfrm>
        </p:spPr>
        <p:txBody>
          <a:bodyPr/>
          <a:lstStyle/>
          <a:p>
            <a:pPr marL="152400" indent="0">
              <a:buNone/>
            </a:pPr>
            <a:r>
              <a:rPr lang="en-GB" sz="1800" dirty="0"/>
              <a:t>(2) Second line of development: MEs on PFs</a:t>
            </a:r>
          </a:p>
          <a:p>
            <a:pPr lvl="3"/>
            <a:endParaRPr lang="en-GB" sz="1200" dirty="0"/>
          </a:p>
          <a:p>
            <a:r>
              <a:rPr lang="en-GB" sz="1800" dirty="0"/>
              <a:t>PFs allow writing algorithms once and running on many architectures with some hardware-specific optimizations</a:t>
            </a:r>
          </a:p>
          <a:p>
            <a:r>
              <a:rPr lang="en-GB" sz="1800" dirty="0"/>
              <a:t>CUDA code can only run on NVidia GPUs, while </a:t>
            </a:r>
            <a:r>
              <a:rPr lang="en-GB" sz="1800" u="sng" dirty="0">
                <a:solidFill>
                  <a:schemeClr val="hlink"/>
                </a:solidFill>
                <a:hlinkClick r:id="rId2"/>
              </a:rPr>
              <a:t>Kokkos</a:t>
            </a:r>
            <a:r>
              <a:rPr lang="en-GB" sz="1800" dirty="0"/>
              <a:t>, </a:t>
            </a:r>
            <a:r>
              <a:rPr lang="en-GB" sz="1800" u="sng" dirty="0">
                <a:solidFill>
                  <a:schemeClr val="hlink"/>
                </a:solidFill>
                <a:hlinkClick r:id="rId3"/>
              </a:rPr>
              <a:t>Alpaka</a:t>
            </a:r>
            <a:r>
              <a:rPr lang="en-GB" sz="1800" dirty="0"/>
              <a:t>, and </a:t>
            </a:r>
            <a:r>
              <a:rPr lang="en-GB" sz="1800" u="sng" dirty="0">
                <a:solidFill>
                  <a:schemeClr val="hlink"/>
                </a:solidFill>
                <a:hlinkClick r:id="rId4"/>
              </a:rPr>
              <a:t>Sycl</a:t>
            </a:r>
            <a:r>
              <a:rPr lang="en-GB" sz="1800" dirty="0"/>
              <a:t>[</a:t>
            </a:r>
            <a:r>
              <a:rPr lang="en-GB" sz="1800" u="sng" dirty="0">
                <a:solidFill>
                  <a:schemeClr val="hlink"/>
                </a:solidFill>
                <a:hlinkClick r:id="rId5"/>
              </a:rPr>
              <a:t>Intel</a:t>
            </a:r>
            <a:r>
              <a:rPr lang="en-GB" sz="1800" dirty="0"/>
              <a:t>] codes can run on most hardware</a:t>
            </a:r>
          </a:p>
          <a:p>
            <a:r>
              <a:rPr lang="en-GB" sz="1800" dirty="0"/>
              <a:t>In “cudacpp”, #ifdef directives separate code branches for GPU and CPU code during compilation (but these are very few: only kernel launching and memory access, not MEs) </a:t>
            </a:r>
          </a:p>
          <a:p>
            <a:r>
              <a:rPr lang="en-GB" sz="1800" dirty="0"/>
              <a:t>With PFs, the algorithm is typically the same, but the compilation occurs once per architecture type</a:t>
            </a:r>
          </a:p>
          <a:p>
            <a:r>
              <a:rPr lang="en-GB" sz="1800" dirty="0"/>
              <a:t>PFs often use templating to handle data types and hardware configuration and function lambdas or pointers for passing kernels (the cudacpp plugin has many of these, too)</a:t>
            </a:r>
          </a:p>
          <a:p>
            <a:r>
              <a:rPr lang="en-GB" sz="1800" dirty="0"/>
              <a:t>PFs still require user to think about “host” vs “device”</a:t>
            </a:r>
          </a:p>
          <a:p>
            <a:endParaRPr lang="en-US" sz="1800" dirty="0"/>
          </a:p>
        </p:txBody>
      </p:sp>
      <p:pic>
        <p:nvPicPr>
          <p:cNvPr id="4" name="Google Shape;166;p17">
            <a:extLst>
              <a:ext uri="{FF2B5EF4-FFF2-40B4-BE49-F238E27FC236}">
                <a16:creationId xmlns:a16="http://schemas.microsoft.com/office/drawing/2014/main" id="{77958791-CFCE-13AA-BA5B-F8F87E1A11C2}"/>
              </a:ext>
            </a:extLst>
          </p:cNvPr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6866289" y="316557"/>
            <a:ext cx="1875899" cy="398867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Google Shape;167;p17">
            <a:extLst>
              <a:ext uri="{FF2B5EF4-FFF2-40B4-BE49-F238E27FC236}">
                <a16:creationId xmlns:a16="http://schemas.microsoft.com/office/drawing/2014/main" id="{C3CFE529-0808-5FD8-48F7-91FE9888D3BA}"/>
              </a:ext>
            </a:extLst>
          </p:cNvPr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8881169" y="257183"/>
            <a:ext cx="1663681" cy="559933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Google Shape;168;p17">
            <a:extLst>
              <a:ext uri="{FF2B5EF4-FFF2-40B4-BE49-F238E27FC236}">
                <a16:creationId xmlns:a16="http://schemas.microsoft.com/office/drawing/2014/main" id="{6B7C557B-2796-F7C6-9E2D-36625C30D71F}"/>
              </a:ext>
            </a:extLst>
          </p:cNvPr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10799357" y="228343"/>
            <a:ext cx="1286300" cy="559933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Google Shape;170;p17">
            <a:extLst>
              <a:ext uri="{FF2B5EF4-FFF2-40B4-BE49-F238E27FC236}">
                <a16:creationId xmlns:a16="http://schemas.microsoft.com/office/drawing/2014/main" id="{525E17F8-2F08-2438-88EC-37E5ADDCC015}"/>
              </a:ext>
            </a:extLst>
          </p:cNvPr>
          <p:cNvSpPr txBox="1"/>
          <p:nvPr/>
        </p:nvSpPr>
        <p:spPr>
          <a:xfrm>
            <a:off x="7210673" y="950770"/>
            <a:ext cx="4821411" cy="5335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r>
              <a:rPr lang="en" sz="1867" u="sng" dirty="0">
                <a:solidFill>
                  <a:schemeClr val="hlink"/>
                </a:solidFill>
                <a:hlinkClick r:id="rId9"/>
              </a:rPr>
              <a:t>“cudacpp” example of compiler directives</a:t>
            </a:r>
            <a:r>
              <a:rPr lang="en" sz="1867" dirty="0"/>
              <a:t> </a:t>
            </a:r>
            <a:endParaRPr sz="1867" dirty="0"/>
          </a:p>
        </p:txBody>
      </p:sp>
      <p:pic>
        <p:nvPicPr>
          <p:cNvPr id="11" name="Google Shape;171;p17">
            <a:extLst>
              <a:ext uri="{FF2B5EF4-FFF2-40B4-BE49-F238E27FC236}">
                <a16:creationId xmlns:a16="http://schemas.microsoft.com/office/drawing/2014/main" id="{B4FFA225-040B-2BD7-6288-370772D6B498}"/>
              </a:ext>
            </a:extLst>
          </p:cNvPr>
          <p:cNvPicPr preferRelativeResize="0">
            <a:picLocks noChangeAspect="1"/>
          </p:cNvPicPr>
          <p:nvPr/>
        </p:nvPicPr>
        <p:blipFill rotWithShape="1">
          <a:blip r:embed="rId10">
            <a:alphaModFix/>
          </a:blip>
          <a:srcRect l="520" r="24047"/>
          <a:stretch/>
        </p:blipFill>
        <p:spPr>
          <a:xfrm>
            <a:off x="6803492" y="4111705"/>
            <a:ext cx="5288909" cy="1071429"/>
          </a:xfrm>
          <a:prstGeom prst="rect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12" name="Google Shape;172;p17">
            <a:extLst>
              <a:ext uri="{FF2B5EF4-FFF2-40B4-BE49-F238E27FC236}">
                <a16:creationId xmlns:a16="http://schemas.microsoft.com/office/drawing/2014/main" id="{F5A18295-CD30-3FB8-CDEB-55B2F3FAD25D}"/>
              </a:ext>
            </a:extLst>
          </p:cNvPr>
          <p:cNvSpPr txBox="1">
            <a:spLocks noChangeAspect="1"/>
          </p:cNvSpPr>
          <p:nvPr/>
        </p:nvSpPr>
        <p:spPr>
          <a:xfrm>
            <a:off x="7234700" y="3634667"/>
            <a:ext cx="4581600" cy="5335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r>
              <a:rPr lang="en" sz="1867" u="sng">
                <a:solidFill>
                  <a:schemeClr val="hlink"/>
                </a:solidFill>
                <a:hlinkClick r:id="rId11"/>
              </a:rPr>
              <a:t>Kokkos example of Templating &amp; lambda</a:t>
            </a:r>
            <a:endParaRPr sz="1867"/>
          </a:p>
        </p:txBody>
      </p:sp>
      <p:sp>
        <p:nvSpPr>
          <p:cNvPr id="13" name="Google Shape;173;p17">
            <a:extLst>
              <a:ext uri="{FF2B5EF4-FFF2-40B4-BE49-F238E27FC236}">
                <a16:creationId xmlns:a16="http://schemas.microsoft.com/office/drawing/2014/main" id="{9C0044ED-0BCB-FC7C-82AD-C30FDDAF67FF}"/>
              </a:ext>
            </a:extLst>
          </p:cNvPr>
          <p:cNvSpPr txBox="1">
            <a:spLocks noChangeAspect="1"/>
          </p:cNvSpPr>
          <p:nvPr/>
        </p:nvSpPr>
        <p:spPr>
          <a:xfrm>
            <a:off x="7121084" y="5346667"/>
            <a:ext cx="4808800" cy="5335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r>
              <a:rPr lang="en" sz="1867" u="sng">
                <a:solidFill>
                  <a:schemeClr val="hlink"/>
                </a:solidFill>
                <a:hlinkClick r:id="rId12"/>
              </a:rPr>
              <a:t>Kokkos example of Memory Management</a:t>
            </a:r>
            <a:endParaRPr sz="1867"/>
          </a:p>
        </p:txBody>
      </p:sp>
      <p:pic>
        <p:nvPicPr>
          <p:cNvPr id="14" name="Google Shape;174;p17">
            <a:extLst>
              <a:ext uri="{FF2B5EF4-FFF2-40B4-BE49-F238E27FC236}">
                <a16:creationId xmlns:a16="http://schemas.microsoft.com/office/drawing/2014/main" id="{A9703B0A-5E69-4465-BBEE-15FD1D2049D3}"/>
              </a:ext>
            </a:extLst>
          </p:cNvPr>
          <p:cNvPicPr preferRelativeResize="0">
            <a:picLocks noChangeAspect="1"/>
          </p:cNvPicPr>
          <p:nvPr/>
        </p:nvPicPr>
        <p:blipFill>
          <a:blip r:embed="rId13">
            <a:alphaModFix/>
          </a:blip>
          <a:stretch>
            <a:fillRect/>
          </a:stretch>
        </p:blipFill>
        <p:spPr>
          <a:xfrm>
            <a:off x="252972" y="5788099"/>
            <a:ext cx="11839429" cy="533504"/>
          </a:xfrm>
          <a:prstGeom prst="rect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pic>
      <p:grpSp>
        <p:nvGrpSpPr>
          <p:cNvPr id="19" name="Group 18">
            <a:extLst>
              <a:ext uri="{FF2B5EF4-FFF2-40B4-BE49-F238E27FC236}">
                <a16:creationId xmlns:a16="http://schemas.microsoft.com/office/drawing/2014/main" id="{EC8BF339-B53B-1EA7-651D-16BF7978F71F}"/>
              </a:ext>
            </a:extLst>
          </p:cNvPr>
          <p:cNvGrpSpPr>
            <a:grpSpLocks noChangeAspect="1"/>
          </p:cNvGrpSpPr>
          <p:nvPr/>
        </p:nvGrpSpPr>
        <p:grpSpPr>
          <a:xfrm>
            <a:off x="6803492" y="1429458"/>
            <a:ext cx="5288909" cy="2033434"/>
            <a:chOff x="7082700" y="1659467"/>
            <a:chExt cx="5009701" cy="1926087"/>
          </a:xfrm>
        </p:grpSpPr>
        <p:pic>
          <p:nvPicPr>
            <p:cNvPr id="9" name="Google Shape;169;p17">
              <a:extLst>
                <a:ext uri="{FF2B5EF4-FFF2-40B4-BE49-F238E27FC236}">
                  <a16:creationId xmlns:a16="http://schemas.microsoft.com/office/drawing/2014/main" id="{56D94954-999A-8B91-DF1F-BF62FE9CE5F5}"/>
                </a:ext>
              </a:extLst>
            </p:cNvPr>
            <p:cNvPicPr preferRelativeResize="0">
              <a:picLocks noChangeAspect="1"/>
            </p:cNvPicPr>
            <p:nvPr/>
          </p:nvPicPr>
          <p:blipFill rotWithShape="1">
            <a:blip r:embed="rId14">
              <a:alphaModFix/>
            </a:blip>
            <a:srcRect l="2276" r="23819"/>
            <a:stretch/>
          </p:blipFill>
          <p:spPr>
            <a:xfrm>
              <a:off x="7082700" y="1659467"/>
              <a:ext cx="5009701" cy="1901500"/>
            </a:xfrm>
            <a:prstGeom prst="rect">
              <a:avLst/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</p:pic>
        <p:sp>
          <p:nvSpPr>
            <p:cNvPr id="15" name="Google Shape;175;p17">
              <a:extLst>
                <a:ext uri="{FF2B5EF4-FFF2-40B4-BE49-F238E27FC236}">
                  <a16:creationId xmlns:a16="http://schemas.microsoft.com/office/drawing/2014/main" id="{CA685568-8A0C-0D6A-B8E4-A6C736645819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7498500" y="1710000"/>
              <a:ext cx="4581600" cy="1292800"/>
            </a:xfrm>
            <a:prstGeom prst="roundRect">
              <a:avLst>
                <a:gd name="adj" fmla="val 16667"/>
              </a:avLst>
            </a:prstGeom>
            <a:noFill/>
            <a:ln w="19050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1867"/>
            </a:p>
          </p:txBody>
        </p:sp>
        <p:sp>
          <p:nvSpPr>
            <p:cNvPr id="16" name="Google Shape;176;p17">
              <a:extLst>
                <a:ext uri="{FF2B5EF4-FFF2-40B4-BE49-F238E27FC236}">
                  <a16:creationId xmlns:a16="http://schemas.microsoft.com/office/drawing/2014/main" id="{BA80AFEB-7118-33A0-37C4-FAF3D6F57D84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7498500" y="3052033"/>
              <a:ext cx="4581600" cy="475600"/>
            </a:xfrm>
            <a:prstGeom prst="roundRect">
              <a:avLst>
                <a:gd name="adj" fmla="val 16667"/>
              </a:avLst>
            </a:prstGeom>
            <a:noFill/>
            <a:ln w="19050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1867"/>
            </a:p>
          </p:txBody>
        </p:sp>
        <p:sp>
          <p:nvSpPr>
            <p:cNvPr id="17" name="Google Shape;177;p17">
              <a:extLst>
                <a:ext uri="{FF2B5EF4-FFF2-40B4-BE49-F238E27FC236}">
                  <a16:creationId xmlns:a16="http://schemas.microsoft.com/office/drawing/2014/main" id="{644CF209-CB83-1ED8-98EE-C0CE24A4648B}"/>
                </a:ext>
              </a:extLst>
            </p:cNvPr>
            <p:cNvSpPr txBox="1">
              <a:spLocks noChangeAspect="1"/>
            </p:cNvSpPr>
            <p:nvPr/>
          </p:nvSpPr>
          <p:spPr>
            <a:xfrm>
              <a:off x="10793708" y="2600164"/>
              <a:ext cx="1286400" cy="53350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21900" tIns="121900" rIns="121900" bIns="121900" anchor="t" anchorCtr="0">
              <a:spAutoFit/>
            </a:bodyPr>
            <a:lstStyle/>
            <a:p>
              <a:r>
                <a:rPr lang="en" sz="1867" dirty="0">
                  <a:solidFill>
                    <a:schemeClr val="accent4"/>
                  </a:solidFill>
                </a:rPr>
                <a:t>For GPU</a:t>
              </a:r>
              <a:endParaRPr sz="1867" dirty="0">
                <a:solidFill>
                  <a:schemeClr val="accent4"/>
                </a:solidFill>
              </a:endParaRPr>
            </a:p>
          </p:txBody>
        </p:sp>
        <p:sp>
          <p:nvSpPr>
            <p:cNvPr id="18" name="Google Shape;178;p17">
              <a:extLst>
                <a:ext uri="{FF2B5EF4-FFF2-40B4-BE49-F238E27FC236}">
                  <a16:creationId xmlns:a16="http://schemas.microsoft.com/office/drawing/2014/main" id="{1F6ABF53-4A9C-004F-23BB-966CCDC76E51}"/>
                </a:ext>
              </a:extLst>
            </p:cNvPr>
            <p:cNvSpPr txBox="1">
              <a:spLocks noChangeAspect="1"/>
            </p:cNvSpPr>
            <p:nvPr/>
          </p:nvSpPr>
          <p:spPr>
            <a:xfrm>
              <a:off x="10793695" y="3052050"/>
              <a:ext cx="1286400" cy="53350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21900" tIns="121900" rIns="121900" bIns="121900" anchor="t" anchorCtr="0">
              <a:spAutoFit/>
            </a:bodyPr>
            <a:lstStyle/>
            <a:p>
              <a:r>
                <a:rPr lang="en" sz="1867" dirty="0">
                  <a:solidFill>
                    <a:schemeClr val="accent1"/>
                  </a:solidFill>
                </a:rPr>
                <a:t>For CPU</a:t>
              </a:r>
              <a:endParaRPr sz="1867" dirty="0">
                <a:solidFill>
                  <a:schemeClr val="accent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1007603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C13FA95-BB75-A8C6-838A-83E5E2394F0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40002" y="801511"/>
            <a:ext cx="11721599" cy="5581361"/>
          </a:xfrm>
        </p:spPr>
        <p:txBody>
          <a:bodyPr/>
          <a:lstStyle/>
          <a:p>
            <a:pPr marL="152400" indent="0" algn="ctr">
              <a:buNone/>
            </a:pPr>
            <a:endParaRPr lang="en-US" sz="5400" dirty="0"/>
          </a:p>
          <a:p>
            <a:pPr marL="152400" indent="0" algn="ctr">
              <a:buNone/>
            </a:pPr>
            <a:endParaRPr lang="en-US" sz="5400" dirty="0"/>
          </a:p>
          <a:p>
            <a:pPr marL="152400" indent="0" algn="ctr">
              <a:buNone/>
            </a:pPr>
            <a:r>
              <a:rPr lang="en-US" sz="6000" dirty="0"/>
              <a:t>THE LONG VERSION</a:t>
            </a:r>
          </a:p>
          <a:p>
            <a:pPr marL="152400" indent="0" algn="ctr">
              <a:buNone/>
            </a:pPr>
            <a:r>
              <a:rPr lang="en-US" sz="1600" dirty="0"/>
              <a:t>(project evolution, physics, software details...)</a:t>
            </a:r>
          </a:p>
        </p:txBody>
      </p:sp>
    </p:spTree>
    <p:extLst>
      <p:ext uri="{BB962C8B-B14F-4D97-AF65-F5344CB8AC3E}">
        <p14:creationId xmlns:p14="http://schemas.microsoft.com/office/powerpoint/2010/main" val="378462659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" name="Group 60">
            <a:extLst>
              <a:ext uri="{FF2B5EF4-FFF2-40B4-BE49-F238E27FC236}">
                <a16:creationId xmlns:a16="http://schemas.microsoft.com/office/drawing/2014/main" id="{1A6AC16F-717A-AD52-AC2E-23B7B59EFB96}"/>
              </a:ext>
            </a:extLst>
          </p:cNvPr>
          <p:cNvGrpSpPr>
            <a:grpSpLocks noChangeAspect="1"/>
          </p:cNvGrpSpPr>
          <p:nvPr/>
        </p:nvGrpSpPr>
        <p:grpSpPr>
          <a:xfrm>
            <a:off x="9516000" y="2838677"/>
            <a:ext cx="1800000" cy="954405"/>
            <a:chOff x="0" y="2556711"/>
            <a:chExt cx="1800000" cy="938369"/>
          </a:xfrm>
        </p:grpSpPr>
        <p:cxnSp>
          <p:nvCxnSpPr>
            <p:cNvPr id="62" name="Straight Connector 61" title="Q lines">
              <a:extLst>
                <a:ext uri="{FF2B5EF4-FFF2-40B4-BE49-F238E27FC236}">
                  <a16:creationId xmlns:a16="http://schemas.microsoft.com/office/drawing/2014/main" id="{D5EA2AD1-6190-36D3-C635-02EDA545F84A}"/>
                </a:ext>
              </a:extLst>
            </p:cNvPr>
            <p:cNvCxnSpPr>
              <a:cxnSpLocks/>
            </p:cNvCxnSpPr>
            <p:nvPr/>
          </p:nvCxnSpPr>
          <p:spPr>
            <a:xfrm>
              <a:off x="1080000" y="2556711"/>
              <a:ext cx="0" cy="165471"/>
            </a:xfrm>
            <a:prstGeom prst="line">
              <a:avLst/>
            </a:prstGeom>
            <a:ln cmpd="sng">
              <a:solidFill>
                <a:srgbClr val="000000"/>
              </a:solidFill>
              <a:prstDash val="solid"/>
              <a:headEnd type="none" w="sm" len="sm"/>
              <a:tailEnd type="non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3" name="Arrow: Right 62" title="Year Arrow">
              <a:extLst>
                <a:ext uri="{FF2B5EF4-FFF2-40B4-BE49-F238E27FC236}">
                  <a16:creationId xmlns:a16="http://schemas.microsoft.com/office/drawing/2014/main" id="{F58357AA-8A7F-B9E7-A0C2-57EAFAA4E0C5}"/>
                </a:ext>
              </a:extLst>
            </p:cNvPr>
            <p:cNvSpPr/>
            <p:nvPr/>
          </p:nvSpPr>
          <p:spPr>
            <a:xfrm>
              <a:off x="0" y="2775080"/>
              <a:ext cx="1800000" cy="720000"/>
            </a:xfrm>
            <a:prstGeom prst="rightArrow">
              <a:avLst>
                <a:gd name="adj1" fmla="val 100000"/>
                <a:gd name="adj2" fmla="val 50000"/>
              </a:avLst>
            </a:prstGeom>
            <a:gradFill flip="none" rotWithShape="1">
              <a:gsLst>
                <a:gs pos="0">
                  <a:srgbClr val="FFE593">
                    <a:lumMod val="60000"/>
                    <a:lumOff val="40000"/>
                  </a:srgbClr>
                </a:gs>
                <a:gs pos="100000">
                  <a:srgbClr val="FFC000"/>
                </a:gs>
              </a:gsLst>
              <a:lin ang="0" scaled="0"/>
              <a:tileRect/>
            </a:gradFill>
            <a:ln w="19050"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/>
            </a:p>
          </p:txBody>
        </p:sp>
        <p:sp>
          <p:nvSpPr>
            <p:cNvPr id="64" name="Oval 63" title="Quarter Background Cirlce">
              <a:extLst>
                <a:ext uri="{FF2B5EF4-FFF2-40B4-BE49-F238E27FC236}">
                  <a16:creationId xmlns:a16="http://schemas.microsoft.com/office/drawing/2014/main" id="{6ECEAD31-EE5D-4A0F-B66A-D92B1B3A6661}"/>
                </a:ext>
              </a:extLst>
            </p:cNvPr>
            <p:cNvSpPr/>
            <p:nvPr/>
          </p:nvSpPr>
          <p:spPr>
            <a:xfrm>
              <a:off x="1338182" y="2840939"/>
              <a:ext cx="211582" cy="21158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5" name="Oval 64" title="Quarter Background Cirlce">
              <a:extLst>
                <a:ext uri="{FF2B5EF4-FFF2-40B4-BE49-F238E27FC236}">
                  <a16:creationId xmlns:a16="http://schemas.microsoft.com/office/drawing/2014/main" id="{CB4EAA16-26A6-DC18-EAC4-68652A7A928F}"/>
                </a:ext>
              </a:extLst>
            </p:cNvPr>
            <p:cNvSpPr/>
            <p:nvPr/>
          </p:nvSpPr>
          <p:spPr>
            <a:xfrm>
              <a:off x="977437" y="2840939"/>
              <a:ext cx="211582" cy="21158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6" name="Oval 65" title="Quarter Background Cirlce">
              <a:extLst>
                <a:ext uri="{FF2B5EF4-FFF2-40B4-BE49-F238E27FC236}">
                  <a16:creationId xmlns:a16="http://schemas.microsoft.com/office/drawing/2014/main" id="{0D62F0A6-9D54-29CE-06DD-4B5DB6510749}"/>
                </a:ext>
              </a:extLst>
            </p:cNvPr>
            <p:cNvSpPr/>
            <p:nvPr/>
          </p:nvSpPr>
          <p:spPr>
            <a:xfrm>
              <a:off x="618172" y="2840939"/>
              <a:ext cx="211582" cy="21158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7" name="Oval 66" title="Quarter Background Cirlce">
              <a:extLst>
                <a:ext uri="{FF2B5EF4-FFF2-40B4-BE49-F238E27FC236}">
                  <a16:creationId xmlns:a16="http://schemas.microsoft.com/office/drawing/2014/main" id="{FE01810E-D5B6-59AD-2A4A-5BF18EFE39FE}"/>
                </a:ext>
              </a:extLst>
            </p:cNvPr>
            <p:cNvSpPr/>
            <p:nvPr/>
          </p:nvSpPr>
          <p:spPr>
            <a:xfrm>
              <a:off x="257224" y="2840939"/>
              <a:ext cx="211582" cy="21158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68" name="Straight Connector 67" title="Q lines">
              <a:extLst>
                <a:ext uri="{FF2B5EF4-FFF2-40B4-BE49-F238E27FC236}">
                  <a16:creationId xmlns:a16="http://schemas.microsoft.com/office/drawing/2014/main" id="{51A46814-6CBE-48AA-DE5F-CB50EC7607B2}"/>
                </a:ext>
              </a:extLst>
            </p:cNvPr>
            <p:cNvCxnSpPr>
              <a:cxnSpLocks/>
            </p:cNvCxnSpPr>
            <p:nvPr/>
          </p:nvCxnSpPr>
          <p:spPr>
            <a:xfrm>
              <a:off x="720000" y="2556711"/>
              <a:ext cx="0" cy="165471"/>
            </a:xfrm>
            <a:prstGeom prst="line">
              <a:avLst/>
            </a:prstGeom>
            <a:ln w="15875" cmpd="sng">
              <a:solidFill>
                <a:srgbClr val="000000"/>
              </a:solidFill>
              <a:prstDash val="solid"/>
              <a:headEnd type="none" w="sm" len="sm"/>
              <a:tailEnd type="non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 title="Q lines">
              <a:extLst>
                <a:ext uri="{FF2B5EF4-FFF2-40B4-BE49-F238E27FC236}">
                  <a16:creationId xmlns:a16="http://schemas.microsoft.com/office/drawing/2014/main" id="{DF4ED87B-AECE-92E7-8782-91751D3B1CF0}"/>
                </a:ext>
              </a:extLst>
            </p:cNvPr>
            <p:cNvCxnSpPr>
              <a:cxnSpLocks/>
            </p:cNvCxnSpPr>
            <p:nvPr/>
          </p:nvCxnSpPr>
          <p:spPr>
            <a:xfrm>
              <a:off x="1440000" y="2556711"/>
              <a:ext cx="0" cy="165471"/>
            </a:xfrm>
            <a:prstGeom prst="line">
              <a:avLst/>
            </a:prstGeom>
            <a:ln cmpd="sng">
              <a:solidFill>
                <a:srgbClr val="000000"/>
              </a:solidFill>
              <a:prstDash val="solid"/>
              <a:headEnd type="none" w="sm" len="sm"/>
              <a:tailEnd type="non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 title="Q lines">
              <a:extLst>
                <a:ext uri="{FF2B5EF4-FFF2-40B4-BE49-F238E27FC236}">
                  <a16:creationId xmlns:a16="http://schemas.microsoft.com/office/drawing/2014/main" id="{8FDD7FCC-EBCB-E562-AAAA-E55892DE0617}"/>
                </a:ext>
              </a:extLst>
            </p:cNvPr>
            <p:cNvCxnSpPr>
              <a:cxnSpLocks/>
            </p:cNvCxnSpPr>
            <p:nvPr/>
          </p:nvCxnSpPr>
          <p:spPr>
            <a:xfrm>
              <a:off x="360000" y="2556711"/>
              <a:ext cx="0" cy="165471"/>
            </a:xfrm>
            <a:prstGeom prst="line">
              <a:avLst/>
            </a:prstGeom>
            <a:ln cmpd="sng">
              <a:solidFill>
                <a:srgbClr val="000000"/>
              </a:solidFill>
              <a:prstDash val="solid"/>
              <a:headEnd type="none" w="sm" len="sm"/>
              <a:tailEnd type="non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1" name="TextBox 70" title="Quarter Number">
              <a:extLst>
                <a:ext uri="{FF2B5EF4-FFF2-40B4-BE49-F238E27FC236}">
                  <a16:creationId xmlns:a16="http://schemas.microsoft.com/office/drawing/2014/main" id="{95E6CC9D-CFC7-5283-7123-4C97EB885B74}"/>
                </a:ext>
              </a:extLst>
            </p:cNvPr>
            <p:cNvSpPr txBox="1"/>
            <p:nvPr/>
          </p:nvSpPr>
          <p:spPr>
            <a:xfrm>
              <a:off x="218091" y="2868834"/>
              <a:ext cx="288000" cy="144000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ctr"/>
              <a:r>
                <a:rPr lang="en-US" sz="1000" b="1" dirty="0">
                  <a:solidFill>
                    <a:srgbClr val="FF0000"/>
                  </a:solidFill>
                </a:rPr>
                <a:t>Q1</a:t>
              </a:r>
              <a:endParaRPr lang="en-US" sz="1000" dirty="0">
                <a:solidFill>
                  <a:srgbClr val="FF0000"/>
                </a:solidFill>
              </a:endParaRPr>
            </a:p>
          </p:txBody>
        </p:sp>
        <p:sp>
          <p:nvSpPr>
            <p:cNvPr id="72" name="TextBox 71" title="Quarter Number">
              <a:extLst>
                <a:ext uri="{FF2B5EF4-FFF2-40B4-BE49-F238E27FC236}">
                  <a16:creationId xmlns:a16="http://schemas.microsoft.com/office/drawing/2014/main" id="{8962A288-7AB3-4025-4ED5-BDBFB0CC7A67}"/>
                </a:ext>
              </a:extLst>
            </p:cNvPr>
            <p:cNvSpPr txBox="1"/>
            <p:nvPr/>
          </p:nvSpPr>
          <p:spPr>
            <a:xfrm>
              <a:off x="580590" y="2868834"/>
              <a:ext cx="288000" cy="144000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ctr"/>
              <a:r>
                <a:rPr lang="en-US" sz="1000" b="1" dirty="0">
                  <a:solidFill>
                    <a:srgbClr val="FF0000"/>
                  </a:solidFill>
                </a:rPr>
                <a:t>Q2</a:t>
              </a:r>
              <a:endParaRPr lang="en-US" sz="1000" dirty="0">
                <a:solidFill>
                  <a:srgbClr val="FF0000"/>
                </a:solidFill>
              </a:endParaRPr>
            </a:p>
          </p:txBody>
        </p:sp>
        <p:sp>
          <p:nvSpPr>
            <p:cNvPr id="73" name="TextBox 72" title="Quarter Number">
              <a:extLst>
                <a:ext uri="{FF2B5EF4-FFF2-40B4-BE49-F238E27FC236}">
                  <a16:creationId xmlns:a16="http://schemas.microsoft.com/office/drawing/2014/main" id="{C972C8D6-C1A5-0050-D5F5-C82EA8D07455}"/>
                </a:ext>
              </a:extLst>
            </p:cNvPr>
            <p:cNvSpPr txBox="1"/>
            <p:nvPr/>
          </p:nvSpPr>
          <p:spPr>
            <a:xfrm>
              <a:off x="931232" y="2868834"/>
              <a:ext cx="288000" cy="144000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ctr"/>
              <a:r>
                <a:rPr lang="en-US" sz="1000" b="1" dirty="0">
                  <a:solidFill>
                    <a:srgbClr val="FF0000"/>
                  </a:solidFill>
                </a:rPr>
                <a:t>Q3</a:t>
              </a:r>
              <a:endParaRPr lang="en-US" sz="1000" dirty="0">
                <a:solidFill>
                  <a:srgbClr val="FF0000"/>
                </a:solidFill>
              </a:endParaRPr>
            </a:p>
          </p:txBody>
        </p:sp>
        <p:sp>
          <p:nvSpPr>
            <p:cNvPr id="74" name="TextBox 73" title="Quarter Number">
              <a:extLst>
                <a:ext uri="{FF2B5EF4-FFF2-40B4-BE49-F238E27FC236}">
                  <a16:creationId xmlns:a16="http://schemas.microsoft.com/office/drawing/2014/main" id="{4022E956-0AD1-BFD9-EB83-F589CD49C750}"/>
                </a:ext>
              </a:extLst>
            </p:cNvPr>
            <p:cNvSpPr txBox="1"/>
            <p:nvPr/>
          </p:nvSpPr>
          <p:spPr>
            <a:xfrm>
              <a:off x="1283464" y="2868834"/>
              <a:ext cx="288000" cy="144000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ctr"/>
              <a:r>
                <a:rPr lang="en-US" sz="1000" b="1" dirty="0">
                  <a:solidFill>
                    <a:srgbClr val="FF0000"/>
                  </a:solidFill>
                </a:rPr>
                <a:t>Q4</a:t>
              </a:r>
              <a:endParaRPr lang="en-US" sz="1000" dirty="0">
                <a:solidFill>
                  <a:srgbClr val="FF0000"/>
                </a:solidFill>
              </a:endParaRPr>
            </a:p>
          </p:txBody>
        </p:sp>
        <p:sp>
          <p:nvSpPr>
            <p:cNvPr id="75" name="TextBox 74" title="Quarter Number">
              <a:extLst>
                <a:ext uri="{FF2B5EF4-FFF2-40B4-BE49-F238E27FC236}">
                  <a16:creationId xmlns:a16="http://schemas.microsoft.com/office/drawing/2014/main" id="{21CFF835-F829-4A23-3654-2BA9201E6CC1}"/>
                </a:ext>
              </a:extLst>
            </p:cNvPr>
            <p:cNvSpPr txBox="1"/>
            <p:nvPr/>
          </p:nvSpPr>
          <p:spPr>
            <a:xfrm>
              <a:off x="397582" y="3062370"/>
              <a:ext cx="1004328" cy="368633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ctr"/>
              <a:r>
                <a:rPr lang="en-US" sz="2400" b="1" dirty="0">
                  <a:solidFill>
                    <a:srgbClr val="FF0000"/>
                  </a:solidFill>
                </a:rPr>
                <a:t>2024</a:t>
              </a:r>
              <a:endParaRPr lang="en-US" sz="2400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id="{AEEF1CDB-13AB-3A24-CCA1-3D74DA944D96}"/>
              </a:ext>
            </a:extLst>
          </p:cNvPr>
          <p:cNvGrpSpPr/>
          <p:nvPr/>
        </p:nvGrpSpPr>
        <p:grpSpPr>
          <a:xfrm>
            <a:off x="8076000" y="2838677"/>
            <a:ext cx="1800000" cy="954405"/>
            <a:chOff x="8076000" y="2838677"/>
            <a:chExt cx="1800000" cy="954405"/>
          </a:xfrm>
        </p:grpSpPr>
        <p:cxnSp>
          <p:nvCxnSpPr>
            <p:cNvPr id="107" name="Straight Connector 106" title="Q lines">
              <a:extLst>
                <a:ext uri="{FF2B5EF4-FFF2-40B4-BE49-F238E27FC236}">
                  <a16:creationId xmlns:a16="http://schemas.microsoft.com/office/drawing/2014/main" id="{B1D25D13-25D9-BF24-5CE9-0472A3500518}"/>
                </a:ext>
              </a:extLst>
            </p:cNvPr>
            <p:cNvCxnSpPr>
              <a:cxnSpLocks/>
            </p:cNvCxnSpPr>
            <p:nvPr/>
          </p:nvCxnSpPr>
          <p:spPr>
            <a:xfrm>
              <a:off x="9156000" y="2838677"/>
              <a:ext cx="0" cy="168299"/>
            </a:xfrm>
            <a:prstGeom prst="line">
              <a:avLst/>
            </a:prstGeom>
            <a:ln cmpd="sng">
              <a:solidFill>
                <a:srgbClr val="000000"/>
              </a:solidFill>
              <a:prstDash val="solid"/>
              <a:headEnd type="none" w="sm" len="sm"/>
              <a:tailEnd type="non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8" name="Arrow: Right 107" title="Year Arrow">
              <a:extLst>
                <a:ext uri="{FF2B5EF4-FFF2-40B4-BE49-F238E27FC236}">
                  <a16:creationId xmlns:a16="http://schemas.microsoft.com/office/drawing/2014/main" id="{B87D0505-4F9B-C9C4-D06A-A92903882110}"/>
                </a:ext>
              </a:extLst>
            </p:cNvPr>
            <p:cNvSpPr/>
            <p:nvPr/>
          </p:nvSpPr>
          <p:spPr>
            <a:xfrm>
              <a:off x="8076000" y="3060778"/>
              <a:ext cx="1800000" cy="732304"/>
            </a:xfrm>
            <a:prstGeom prst="rightArrow">
              <a:avLst>
                <a:gd name="adj1" fmla="val 100000"/>
                <a:gd name="adj2" fmla="val 50000"/>
              </a:avLst>
            </a:prstGeom>
            <a:gradFill flip="none" rotWithShape="1">
              <a:gsLst>
                <a:gs pos="0">
                  <a:srgbClr val="FFE593">
                    <a:lumMod val="60000"/>
                    <a:lumOff val="40000"/>
                  </a:srgbClr>
                </a:gs>
                <a:gs pos="100000">
                  <a:srgbClr val="FFC000"/>
                </a:gs>
              </a:gsLst>
              <a:lin ang="0" scaled="0"/>
              <a:tileRect/>
            </a:gradFill>
            <a:ln w="19050"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/>
            </a:p>
          </p:txBody>
        </p:sp>
        <p:sp>
          <p:nvSpPr>
            <p:cNvPr id="109" name="Oval 108" title="Quarter Background Cirlce">
              <a:extLst>
                <a:ext uri="{FF2B5EF4-FFF2-40B4-BE49-F238E27FC236}">
                  <a16:creationId xmlns:a16="http://schemas.microsoft.com/office/drawing/2014/main" id="{22984336-7D04-49E7-0351-DC708C814A72}"/>
                </a:ext>
              </a:extLst>
            </p:cNvPr>
            <p:cNvSpPr/>
            <p:nvPr/>
          </p:nvSpPr>
          <p:spPr>
            <a:xfrm>
              <a:off x="9414182" y="3127762"/>
              <a:ext cx="211582" cy="21519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10" name="Oval 109" title="Quarter Background Cirlce">
              <a:extLst>
                <a:ext uri="{FF2B5EF4-FFF2-40B4-BE49-F238E27FC236}">
                  <a16:creationId xmlns:a16="http://schemas.microsoft.com/office/drawing/2014/main" id="{7B6719A1-B719-0161-F6C9-6B5539F51E92}"/>
                </a:ext>
              </a:extLst>
            </p:cNvPr>
            <p:cNvSpPr/>
            <p:nvPr/>
          </p:nvSpPr>
          <p:spPr>
            <a:xfrm>
              <a:off x="9053437" y="3127762"/>
              <a:ext cx="211582" cy="21519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11" name="Oval 110" title="Quarter Background Cirlce">
              <a:extLst>
                <a:ext uri="{FF2B5EF4-FFF2-40B4-BE49-F238E27FC236}">
                  <a16:creationId xmlns:a16="http://schemas.microsoft.com/office/drawing/2014/main" id="{D97C7484-40EA-BB7A-FE3D-73C92E9BB103}"/>
                </a:ext>
              </a:extLst>
            </p:cNvPr>
            <p:cNvSpPr/>
            <p:nvPr/>
          </p:nvSpPr>
          <p:spPr>
            <a:xfrm>
              <a:off x="8694172" y="3127762"/>
              <a:ext cx="211582" cy="21519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12" name="Oval 111" title="Quarter Background Cirlce">
              <a:extLst>
                <a:ext uri="{FF2B5EF4-FFF2-40B4-BE49-F238E27FC236}">
                  <a16:creationId xmlns:a16="http://schemas.microsoft.com/office/drawing/2014/main" id="{7562F9DE-1179-20A4-9A13-E09879431E67}"/>
                </a:ext>
              </a:extLst>
            </p:cNvPr>
            <p:cNvSpPr/>
            <p:nvPr/>
          </p:nvSpPr>
          <p:spPr>
            <a:xfrm>
              <a:off x="8333224" y="3127762"/>
              <a:ext cx="211582" cy="21519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113" name="Straight Connector 112" title="Q lines">
              <a:extLst>
                <a:ext uri="{FF2B5EF4-FFF2-40B4-BE49-F238E27FC236}">
                  <a16:creationId xmlns:a16="http://schemas.microsoft.com/office/drawing/2014/main" id="{E84B1650-2BCF-D817-C145-6377A1325DAE}"/>
                </a:ext>
              </a:extLst>
            </p:cNvPr>
            <p:cNvCxnSpPr>
              <a:cxnSpLocks/>
            </p:cNvCxnSpPr>
            <p:nvPr/>
          </p:nvCxnSpPr>
          <p:spPr>
            <a:xfrm>
              <a:off x="8796000" y="2838677"/>
              <a:ext cx="0" cy="168299"/>
            </a:xfrm>
            <a:prstGeom prst="line">
              <a:avLst/>
            </a:prstGeom>
            <a:ln w="15875" cmpd="sng">
              <a:solidFill>
                <a:srgbClr val="000000"/>
              </a:solidFill>
              <a:prstDash val="solid"/>
              <a:headEnd type="none" w="sm" len="sm"/>
              <a:tailEnd type="non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4" name="Straight Connector 113" title="Q lines">
              <a:extLst>
                <a:ext uri="{FF2B5EF4-FFF2-40B4-BE49-F238E27FC236}">
                  <a16:creationId xmlns:a16="http://schemas.microsoft.com/office/drawing/2014/main" id="{C90359BF-3899-C2DA-8412-301EC0254BBA}"/>
                </a:ext>
              </a:extLst>
            </p:cNvPr>
            <p:cNvCxnSpPr>
              <a:cxnSpLocks/>
            </p:cNvCxnSpPr>
            <p:nvPr/>
          </p:nvCxnSpPr>
          <p:spPr>
            <a:xfrm>
              <a:off x="9516000" y="2838677"/>
              <a:ext cx="0" cy="168299"/>
            </a:xfrm>
            <a:prstGeom prst="line">
              <a:avLst/>
            </a:prstGeom>
            <a:ln cmpd="sng">
              <a:solidFill>
                <a:srgbClr val="000000"/>
              </a:solidFill>
              <a:prstDash val="solid"/>
              <a:headEnd type="none" w="sm" len="sm"/>
              <a:tailEnd type="non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5" name="Straight Connector 114" title="Q lines">
              <a:extLst>
                <a:ext uri="{FF2B5EF4-FFF2-40B4-BE49-F238E27FC236}">
                  <a16:creationId xmlns:a16="http://schemas.microsoft.com/office/drawing/2014/main" id="{C1C39CFB-7AAB-7982-2177-BD2979285EC2}"/>
                </a:ext>
              </a:extLst>
            </p:cNvPr>
            <p:cNvCxnSpPr>
              <a:cxnSpLocks/>
            </p:cNvCxnSpPr>
            <p:nvPr/>
          </p:nvCxnSpPr>
          <p:spPr>
            <a:xfrm>
              <a:off x="8436000" y="2838677"/>
              <a:ext cx="0" cy="168299"/>
            </a:xfrm>
            <a:prstGeom prst="line">
              <a:avLst/>
            </a:prstGeom>
            <a:ln cmpd="sng">
              <a:solidFill>
                <a:srgbClr val="000000"/>
              </a:solidFill>
              <a:prstDash val="solid"/>
              <a:headEnd type="none" w="sm" len="sm"/>
              <a:tailEnd type="non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6" name="TextBox 115" title="Quarter Number">
              <a:extLst>
                <a:ext uri="{FF2B5EF4-FFF2-40B4-BE49-F238E27FC236}">
                  <a16:creationId xmlns:a16="http://schemas.microsoft.com/office/drawing/2014/main" id="{00F214A9-A8E6-2A3B-429E-ADECB5040160}"/>
                </a:ext>
              </a:extLst>
            </p:cNvPr>
            <p:cNvSpPr txBox="1"/>
            <p:nvPr/>
          </p:nvSpPr>
          <p:spPr>
            <a:xfrm>
              <a:off x="8294091" y="3156134"/>
              <a:ext cx="288000" cy="146461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ctr"/>
              <a:r>
                <a:rPr lang="en-US" sz="1000" b="1" dirty="0">
                  <a:solidFill>
                    <a:srgbClr val="FF0000"/>
                  </a:solidFill>
                </a:rPr>
                <a:t>Q1</a:t>
              </a:r>
              <a:endParaRPr lang="en-US" sz="1000" dirty="0">
                <a:solidFill>
                  <a:srgbClr val="FF0000"/>
                </a:solidFill>
              </a:endParaRPr>
            </a:p>
          </p:txBody>
        </p:sp>
        <p:sp>
          <p:nvSpPr>
            <p:cNvPr id="117" name="TextBox 116" title="Quarter Number">
              <a:extLst>
                <a:ext uri="{FF2B5EF4-FFF2-40B4-BE49-F238E27FC236}">
                  <a16:creationId xmlns:a16="http://schemas.microsoft.com/office/drawing/2014/main" id="{4486CC85-03D2-C5F2-BCBF-681A6DDC081F}"/>
                </a:ext>
              </a:extLst>
            </p:cNvPr>
            <p:cNvSpPr txBox="1"/>
            <p:nvPr/>
          </p:nvSpPr>
          <p:spPr>
            <a:xfrm>
              <a:off x="8656590" y="3156134"/>
              <a:ext cx="288000" cy="146461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ctr"/>
              <a:r>
                <a:rPr lang="en-US" sz="1000" b="1" dirty="0">
                  <a:solidFill>
                    <a:srgbClr val="FF0000"/>
                  </a:solidFill>
                </a:rPr>
                <a:t>Q2</a:t>
              </a:r>
              <a:endParaRPr lang="en-US" sz="1000" dirty="0">
                <a:solidFill>
                  <a:srgbClr val="FF0000"/>
                </a:solidFill>
              </a:endParaRPr>
            </a:p>
          </p:txBody>
        </p:sp>
        <p:sp>
          <p:nvSpPr>
            <p:cNvPr id="118" name="TextBox 117" title="Quarter Number">
              <a:extLst>
                <a:ext uri="{FF2B5EF4-FFF2-40B4-BE49-F238E27FC236}">
                  <a16:creationId xmlns:a16="http://schemas.microsoft.com/office/drawing/2014/main" id="{D1770E80-0719-C732-2B7B-026B4EBBBBC2}"/>
                </a:ext>
              </a:extLst>
            </p:cNvPr>
            <p:cNvSpPr txBox="1"/>
            <p:nvPr/>
          </p:nvSpPr>
          <p:spPr>
            <a:xfrm>
              <a:off x="9007232" y="3156134"/>
              <a:ext cx="288000" cy="146461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ctr"/>
              <a:r>
                <a:rPr lang="en-US" sz="1000" b="1" dirty="0">
                  <a:solidFill>
                    <a:srgbClr val="FF0000"/>
                  </a:solidFill>
                </a:rPr>
                <a:t>Q3</a:t>
              </a:r>
              <a:endParaRPr lang="en-US" sz="1000" dirty="0">
                <a:solidFill>
                  <a:srgbClr val="FF0000"/>
                </a:solidFill>
              </a:endParaRPr>
            </a:p>
          </p:txBody>
        </p:sp>
        <p:sp>
          <p:nvSpPr>
            <p:cNvPr id="119" name="TextBox 118" title="Quarter Number">
              <a:extLst>
                <a:ext uri="{FF2B5EF4-FFF2-40B4-BE49-F238E27FC236}">
                  <a16:creationId xmlns:a16="http://schemas.microsoft.com/office/drawing/2014/main" id="{7F6059B2-4850-AB77-207F-AD9D344A01C2}"/>
                </a:ext>
              </a:extLst>
            </p:cNvPr>
            <p:cNvSpPr txBox="1"/>
            <p:nvPr/>
          </p:nvSpPr>
          <p:spPr>
            <a:xfrm>
              <a:off x="9359464" y="3156134"/>
              <a:ext cx="288000" cy="146461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ctr"/>
              <a:r>
                <a:rPr lang="en-US" sz="1000" b="1" dirty="0">
                  <a:solidFill>
                    <a:srgbClr val="FF0000"/>
                  </a:solidFill>
                </a:rPr>
                <a:t>Q4</a:t>
              </a:r>
              <a:endParaRPr lang="en-US" sz="1000" dirty="0">
                <a:solidFill>
                  <a:srgbClr val="FF0000"/>
                </a:solidFill>
              </a:endParaRPr>
            </a:p>
          </p:txBody>
        </p:sp>
        <p:sp>
          <p:nvSpPr>
            <p:cNvPr id="120" name="TextBox 119" title="Quarter Number">
              <a:extLst>
                <a:ext uri="{FF2B5EF4-FFF2-40B4-BE49-F238E27FC236}">
                  <a16:creationId xmlns:a16="http://schemas.microsoft.com/office/drawing/2014/main" id="{837179E3-8777-72B2-EC77-1317A08F4B04}"/>
                </a:ext>
              </a:extLst>
            </p:cNvPr>
            <p:cNvSpPr txBox="1"/>
            <p:nvPr/>
          </p:nvSpPr>
          <p:spPr>
            <a:xfrm>
              <a:off x="8473582" y="3352977"/>
              <a:ext cx="1004328" cy="374933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ctr"/>
              <a:r>
                <a:rPr lang="en-US" sz="2400" b="1" dirty="0">
                  <a:solidFill>
                    <a:srgbClr val="FF0000"/>
                  </a:solidFill>
                </a:rPr>
                <a:t>2023</a:t>
              </a:r>
              <a:endParaRPr lang="en-US" sz="2400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152" name="Group 151">
            <a:extLst>
              <a:ext uri="{FF2B5EF4-FFF2-40B4-BE49-F238E27FC236}">
                <a16:creationId xmlns:a16="http://schemas.microsoft.com/office/drawing/2014/main" id="{FBEE86C0-8597-6E0A-84CA-1EAADC05490C}"/>
              </a:ext>
            </a:extLst>
          </p:cNvPr>
          <p:cNvGrpSpPr/>
          <p:nvPr/>
        </p:nvGrpSpPr>
        <p:grpSpPr>
          <a:xfrm>
            <a:off x="6636000" y="3066102"/>
            <a:ext cx="1800000" cy="951421"/>
            <a:chOff x="-4033" y="2724048"/>
            <a:chExt cx="1800000" cy="944625"/>
          </a:xfrm>
        </p:grpSpPr>
        <p:cxnSp>
          <p:nvCxnSpPr>
            <p:cNvPr id="153" name="Straight Connector 152" title="Q lines">
              <a:extLst>
                <a:ext uri="{FF2B5EF4-FFF2-40B4-BE49-F238E27FC236}">
                  <a16:creationId xmlns:a16="http://schemas.microsoft.com/office/drawing/2014/main" id="{1748BA87-6E27-DEAF-D1F1-3362104C8229}"/>
                </a:ext>
              </a:extLst>
            </p:cNvPr>
            <p:cNvCxnSpPr>
              <a:cxnSpLocks/>
            </p:cNvCxnSpPr>
            <p:nvPr/>
          </p:nvCxnSpPr>
          <p:spPr>
            <a:xfrm>
              <a:off x="1075967" y="3503202"/>
              <a:ext cx="0" cy="165471"/>
            </a:xfrm>
            <a:prstGeom prst="line">
              <a:avLst/>
            </a:prstGeom>
            <a:ln cmpd="sng">
              <a:solidFill>
                <a:srgbClr val="000000"/>
              </a:solidFill>
              <a:prstDash val="solid"/>
              <a:headEnd type="none" w="sm" len="sm"/>
              <a:tailEnd type="non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4" name="Arrow: Right 153" title="Year Arrow">
              <a:extLst>
                <a:ext uri="{FF2B5EF4-FFF2-40B4-BE49-F238E27FC236}">
                  <a16:creationId xmlns:a16="http://schemas.microsoft.com/office/drawing/2014/main" id="{A3FE6204-E372-2E8E-EE5A-E190417EBCCD}"/>
                </a:ext>
              </a:extLst>
            </p:cNvPr>
            <p:cNvSpPr/>
            <p:nvPr/>
          </p:nvSpPr>
          <p:spPr>
            <a:xfrm>
              <a:off x="-4033" y="2724048"/>
              <a:ext cx="1800000" cy="720000"/>
            </a:xfrm>
            <a:prstGeom prst="rightArrow">
              <a:avLst>
                <a:gd name="adj1" fmla="val 100000"/>
                <a:gd name="adj2" fmla="val 50000"/>
              </a:avLst>
            </a:prstGeom>
            <a:gradFill flip="none" rotWithShape="1">
              <a:gsLst>
                <a:gs pos="0">
                  <a:schemeClr val="bg2">
                    <a:lumMod val="20000"/>
                    <a:lumOff val="80000"/>
                  </a:schemeClr>
                </a:gs>
                <a:gs pos="100000">
                  <a:schemeClr val="bg2">
                    <a:lumMod val="80000"/>
                    <a:lumOff val="20000"/>
                  </a:schemeClr>
                </a:gs>
              </a:gsLst>
              <a:lin ang="0" scaled="0"/>
              <a:tileRect/>
            </a:gradFill>
            <a:ln w="19050"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/>
            </a:p>
          </p:txBody>
        </p:sp>
        <p:sp>
          <p:nvSpPr>
            <p:cNvPr id="155" name="Oval 154" title="Quarter Background Cirlce">
              <a:extLst>
                <a:ext uri="{FF2B5EF4-FFF2-40B4-BE49-F238E27FC236}">
                  <a16:creationId xmlns:a16="http://schemas.microsoft.com/office/drawing/2014/main" id="{C114DDDB-E38E-CEFB-B75A-FA4E64EAA9BB}"/>
                </a:ext>
              </a:extLst>
            </p:cNvPr>
            <p:cNvSpPr/>
            <p:nvPr/>
          </p:nvSpPr>
          <p:spPr>
            <a:xfrm>
              <a:off x="1334149" y="3169910"/>
              <a:ext cx="211582" cy="21158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56" name="Oval 155" title="Quarter Background Cirlce">
              <a:extLst>
                <a:ext uri="{FF2B5EF4-FFF2-40B4-BE49-F238E27FC236}">
                  <a16:creationId xmlns:a16="http://schemas.microsoft.com/office/drawing/2014/main" id="{E114DA17-9ADF-D7AD-1300-B68A77CA8831}"/>
                </a:ext>
              </a:extLst>
            </p:cNvPr>
            <p:cNvSpPr/>
            <p:nvPr/>
          </p:nvSpPr>
          <p:spPr>
            <a:xfrm>
              <a:off x="973404" y="3169910"/>
              <a:ext cx="211582" cy="21158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57" name="Oval 156" title="Quarter Background Cirlce">
              <a:extLst>
                <a:ext uri="{FF2B5EF4-FFF2-40B4-BE49-F238E27FC236}">
                  <a16:creationId xmlns:a16="http://schemas.microsoft.com/office/drawing/2014/main" id="{D6A4CAE6-276A-93CD-B57A-DAB2B31FC156}"/>
                </a:ext>
              </a:extLst>
            </p:cNvPr>
            <p:cNvSpPr/>
            <p:nvPr/>
          </p:nvSpPr>
          <p:spPr>
            <a:xfrm>
              <a:off x="614139" y="3169910"/>
              <a:ext cx="211582" cy="21158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58" name="Oval 157" title="Quarter Background Cirlce">
              <a:extLst>
                <a:ext uri="{FF2B5EF4-FFF2-40B4-BE49-F238E27FC236}">
                  <a16:creationId xmlns:a16="http://schemas.microsoft.com/office/drawing/2014/main" id="{7ABBE85E-6DDD-BAD7-2876-AE954CE7DD67}"/>
                </a:ext>
              </a:extLst>
            </p:cNvPr>
            <p:cNvSpPr/>
            <p:nvPr/>
          </p:nvSpPr>
          <p:spPr>
            <a:xfrm>
              <a:off x="253191" y="3169910"/>
              <a:ext cx="211582" cy="21158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159" name="Straight Connector 158" title="Q lines">
              <a:extLst>
                <a:ext uri="{FF2B5EF4-FFF2-40B4-BE49-F238E27FC236}">
                  <a16:creationId xmlns:a16="http://schemas.microsoft.com/office/drawing/2014/main" id="{E66BABDF-DB52-6E82-7059-B684C6357E7E}"/>
                </a:ext>
              </a:extLst>
            </p:cNvPr>
            <p:cNvCxnSpPr>
              <a:cxnSpLocks/>
            </p:cNvCxnSpPr>
            <p:nvPr/>
          </p:nvCxnSpPr>
          <p:spPr>
            <a:xfrm>
              <a:off x="715967" y="3503202"/>
              <a:ext cx="0" cy="165471"/>
            </a:xfrm>
            <a:prstGeom prst="line">
              <a:avLst/>
            </a:prstGeom>
            <a:ln w="15875" cmpd="sng">
              <a:solidFill>
                <a:srgbClr val="000000"/>
              </a:solidFill>
              <a:prstDash val="solid"/>
              <a:headEnd type="none" w="sm" len="sm"/>
              <a:tailEnd type="non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0" name="Straight Connector 159" title="Q lines">
              <a:extLst>
                <a:ext uri="{FF2B5EF4-FFF2-40B4-BE49-F238E27FC236}">
                  <a16:creationId xmlns:a16="http://schemas.microsoft.com/office/drawing/2014/main" id="{FA2A9284-51D1-9243-697F-C9AEFB76851B}"/>
                </a:ext>
              </a:extLst>
            </p:cNvPr>
            <p:cNvCxnSpPr>
              <a:cxnSpLocks/>
            </p:cNvCxnSpPr>
            <p:nvPr/>
          </p:nvCxnSpPr>
          <p:spPr>
            <a:xfrm>
              <a:off x="1435967" y="3503202"/>
              <a:ext cx="0" cy="165471"/>
            </a:xfrm>
            <a:prstGeom prst="line">
              <a:avLst/>
            </a:prstGeom>
            <a:ln cmpd="sng">
              <a:solidFill>
                <a:srgbClr val="000000"/>
              </a:solidFill>
              <a:prstDash val="solid"/>
              <a:headEnd type="none" w="sm" len="sm"/>
              <a:tailEnd type="non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1" name="Straight Connector 160" title="Q lines">
              <a:extLst>
                <a:ext uri="{FF2B5EF4-FFF2-40B4-BE49-F238E27FC236}">
                  <a16:creationId xmlns:a16="http://schemas.microsoft.com/office/drawing/2014/main" id="{30A306D6-6426-22EF-25AC-8C4EE5C8CE22}"/>
                </a:ext>
              </a:extLst>
            </p:cNvPr>
            <p:cNvCxnSpPr>
              <a:cxnSpLocks/>
            </p:cNvCxnSpPr>
            <p:nvPr/>
          </p:nvCxnSpPr>
          <p:spPr>
            <a:xfrm>
              <a:off x="355967" y="3503202"/>
              <a:ext cx="0" cy="165471"/>
            </a:xfrm>
            <a:prstGeom prst="line">
              <a:avLst/>
            </a:prstGeom>
            <a:ln cmpd="sng">
              <a:solidFill>
                <a:srgbClr val="000000"/>
              </a:solidFill>
              <a:prstDash val="solid"/>
              <a:headEnd type="none" w="sm" len="sm"/>
              <a:tailEnd type="non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2" name="TextBox 161" title="Quarter Number">
              <a:extLst>
                <a:ext uri="{FF2B5EF4-FFF2-40B4-BE49-F238E27FC236}">
                  <a16:creationId xmlns:a16="http://schemas.microsoft.com/office/drawing/2014/main" id="{54E2A3D6-66BD-50C7-B1ED-9981FDDB240A}"/>
                </a:ext>
              </a:extLst>
            </p:cNvPr>
            <p:cNvSpPr txBox="1"/>
            <p:nvPr/>
          </p:nvSpPr>
          <p:spPr>
            <a:xfrm>
              <a:off x="214058" y="3197805"/>
              <a:ext cx="288000" cy="144000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ctr"/>
              <a:r>
                <a:rPr lang="en-US" sz="1000" b="1" dirty="0">
                  <a:solidFill>
                    <a:srgbClr val="002060"/>
                  </a:solidFill>
                </a:rPr>
                <a:t>Q1</a:t>
              </a:r>
              <a:endParaRPr lang="en-US" sz="1000" dirty="0">
                <a:solidFill>
                  <a:srgbClr val="002060"/>
                </a:solidFill>
              </a:endParaRPr>
            </a:p>
          </p:txBody>
        </p:sp>
        <p:sp>
          <p:nvSpPr>
            <p:cNvPr id="163" name="TextBox 162" title="Quarter Number">
              <a:extLst>
                <a:ext uri="{FF2B5EF4-FFF2-40B4-BE49-F238E27FC236}">
                  <a16:creationId xmlns:a16="http://schemas.microsoft.com/office/drawing/2014/main" id="{8316EF71-D171-01AF-F8D3-0D63B54CA809}"/>
                </a:ext>
              </a:extLst>
            </p:cNvPr>
            <p:cNvSpPr txBox="1"/>
            <p:nvPr/>
          </p:nvSpPr>
          <p:spPr>
            <a:xfrm>
              <a:off x="576557" y="3197805"/>
              <a:ext cx="288000" cy="144000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ctr"/>
              <a:r>
                <a:rPr lang="en-US" sz="1000" b="1" dirty="0">
                  <a:solidFill>
                    <a:srgbClr val="002060"/>
                  </a:solidFill>
                </a:rPr>
                <a:t>Q2</a:t>
              </a:r>
              <a:endParaRPr lang="en-US" sz="1000" dirty="0">
                <a:solidFill>
                  <a:srgbClr val="002060"/>
                </a:solidFill>
              </a:endParaRPr>
            </a:p>
          </p:txBody>
        </p:sp>
        <p:sp>
          <p:nvSpPr>
            <p:cNvPr id="164" name="TextBox 163" title="Quarter Number">
              <a:extLst>
                <a:ext uri="{FF2B5EF4-FFF2-40B4-BE49-F238E27FC236}">
                  <a16:creationId xmlns:a16="http://schemas.microsoft.com/office/drawing/2014/main" id="{BC7C9A67-3123-CAA3-2026-EE59B1425FDD}"/>
                </a:ext>
              </a:extLst>
            </p:cNvPr>
            <p:cNvSpPr txBox="1"/>
            <p:nvPr/>
          </p:nvSpPr>
          <p:spPr>
            <a:xfrm>
              <a:off x="927199" y="3197805"/>
              <a:ext cx="288000" cy="144000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ctr"/>
              <a:r>
                <a:rPr lang="en-US" sz="1000" b="1" dirty="0">
                  <a:solidFill>
                    <a:srgbClr val="002060"/>
                  </a:solidFill>
                </a:rPr>
                <a:t>Q3</a:t>
              </a:r>
              <a:endParaRPr lang="en-US" sz="1000" dirty="0">
                <a:solidFill>
                  <a:srgbClr val="002060"/>
                </a:solidFill>
              </a:endParaRPr>
            </a:p>
          </p:txBody>
        </p:sp>
        <p:sp>
          <p:nvSpPr>
            <p:cNvPr id="165" name="TextBox 164" title="Quarter Number">
              <a:extLst>
                <a:ext uri="{FF2B5EF4-FFF2-40B4-BE49-F238E27FC236}">
                  <a16:creationId xmlns:a16="http://schemas.microsoft.com/office/drawing/2014/main" id="{424AADD6-CCE2-D53F-B183-814600C0EFA3}"/>
                </a:ext>
              </a:extLst>
            </p:cNvPr>
            <p:cNvSpPr txBox="1"/>
            <p:nvPr/>
          </p:nvSpPr>
          <p:spPr>
            <a:xfrm>
              <a:off x="1279431" y="3197805"/>
              <a:ext cx="288000" cy="144000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ctr"/>
              <a:r>
                <a:rPr lang="en-US" sz="1000" b="1" dirty="0">
                  <a:solidFill>
                    <a:srgbClr val="002060"/>
                  </a:solidFill>
                </a:rPr>
                <a:t>Q4</a:t>
              </a:r>
              <a:endParaRPr lang="en-US" sz="1000" dirty="0">
                <a:solidFill>
                  <a:srgbClr val="002060"/>
                </a:solidFill>
              </a:endParaRPr>
            </a:p>
          </p:txBody>
        </p:sp>
        <p:sp>
          <p:nvSpPr>
            <p:cNvPr id="166" name="TextBox 165" title="Quarter Number">
              <a:extLst>
                <a:ext uri="{FF2B5EF4-FFF2-40B4-BE49-F238E27FC236}">
                  <a16:creationId xmlns:a16="http://schemas.microsoft.com/office/drawing/2014/main" id="{DF763354-A505-02F3-A9B7-FCD9DCD6048B}"/>
                </a:ext>
              </a:extLst>
            </p:cNvPr>
            <p:cNvSpPr txBox="1"/>
            <p:nvPr/>
          </p:nvSpPr>
          <p:spPr>
            <a:xfrm>
              <a:off x="355965" y="2785268"/>
              <a:ext cx="1086990" cy="358724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ctr"/>
              <a:r>
                <a:rPr lang="en-US" sz="2400" b="1" dirty="0">
                  <a:solidFill>
                    <a:srgbClr val="002060"/>
                  </a:solidFill>
                </a:rPr>
                <a:t>2022</a:t>
              </a:r>
              <a:endParaRPr lang="en-US" sz="2400" dirty="0">
                <a:solidFill>
                  <a:srgbClr val="002060"/>
                </a:solidFill>
              </a:endParaRPr>
            </a:p>
          </p:txBody>
        </p:sp>
      </p:grpSp>
      <p:grpSp>
        <p:nvGrpSpPr>
          <p:cNvPr id="137" name="Group 136">
            <a:extLst>
              <a:ext uri="{FF2B5EF4-FFF2-40B4-BE49-F238E27FC236}">
                <a16:creationId xmlns:a16="http://schemas.microsoft.com/office/drawing/2014/main" id="{78C0983F-738B-8AF7-BCA5-78BDDFC208F8}"/>
              </a:ext>
            </a:extLst>
          </p:cNvPr>
          <p:cNvGrpSpPr/>
          <p:nvPr/>
        </p:nvGrpSpPr>
        <p:grpSpPr>
          <a:xfrm>
            <a:off x="5196000" y="3060778"/>
            <a:ext cx="1800000" cy="958545"/>
            <a:chOff x="-4033" y="2724048"/>
            <a:chExt cx="1800000" cy="944625"/>
          </a:xfrm>
        </p:grpSpPr>
        <p:cxnSp>
          <p:nvCxnSpPr>
            <p:cNvPr id="138" name="Straight Connector 137" title="Q lines">
              <a:extLst>
                <a:ext uri="{FF2B5EF4-FFF2-40B4-BE49-F238E27FC236}">
                  <a16:creationId xmlns:a16="http://schemas.microsoft.com/office/drawing/2014/main" id="{286772D5-D920-BB23-AD2F-63493A1C2CEC}"/>
                </a:ext>
              </a:extLst>
            </p:cNvPr>
            <p:cNvCxnSpPr>
              <a:cxnSpLocks/>
            </p:cNvCxnSpPr>
            <p:nvPr/>
          </p:nvCxnSpPr>
          <p:spPr>
            <a:xfrm>
              <a:off x="1075967" y="3503202"/>
              <a:ext cx="0" cy="165471"/>
            </a:xfrm>
            <a:prstGeom prst="line">
              <a:avLst/>
            </a:prstGeom>
            <a:ln cmpd="sng">
              <a:solidFill>
                <a:srgbClr val="000000"/>
              </a:solidFill>
              <a:prstDash val="solid"/>
              <a:headEnd type="none" w="sm" len="sm"/>
              <a:tailEnd type="non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9" name="Arrow: Right 138" title="Year Arrow">
              <a:extLst>
                <a:ext uri="{FF2B5EF4-FFF2-40B4-BE49-F238E27FC236}">
                  <a16:creationId xmlns:a16="http://schemas.microsoft.com/office/drawing/2014/main" id="{E6A35816-3996-2431-82A6-935541BF389A}"/>
                </a:ext>
              </a:extLst>
            </p:cNvPr>
            <p:cNvSpPr/>
            <p:nvPr/>
          </p:nvSpPr>
          <p:spPr>
            <a:xfrm>
              <a:off x="-4033" y="2724048"/>
              <a:ext cx="1800000" cy="709544"/>
            </a:xfrm>
            <a:prstGeom prst="rightArrow">
              <a:avLst>
                <a:gd name="adj1" fmla="val 100000"/>
                <a:gd name="adj2" fmla="val 50000"/>
              </a:avLst>
            </a:prstGeom>
            <a:gradFill flip="none" rotWithShape="1">
              <a:gsLst>
                <a:gs pos="0">
                  <a:schemeClr val="bg2">
                    <a:lumMod val="20000"/>
                    <a:lumOff val="80000"/>
                  </a:schemeClr>
                </a:gs>
                <a:gs pos="100000">
                  <a:schemeClr val="bg2">
                    <a:lumMod val="80000"/>
                    <a:lumOff val="20000"/>
                  </a:schemeClr>
                </a:gs>
              </a:gsLst>
              <a:lin ang="0" scaled="0"/>
              <a:tileRect/>
            </a:gradFill>
            <a:ln w="19050"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/>
            </a:p>
          </p:txBody>
        </p:sp>
        <p:sp>
          <p:nvSpPr>
            <p:cNvPr id="140" name="Oval 139" title="Quarter Background Cirlce">
              <a:extLst>
                <a:ext uri="{FF2B5EF4-FFF2-40B4-BE49-F238E27FC236}">
                  <a16:creationId xmlns:a16="http://schemas.microsoft.com/office/drawing/2014/main" id="{42F29B9C-64AE-F255-7827-8C542754F64C}"/>
                </a:ext>
              </a:extLst>
            </p:cNvPr>
            <p:cNvSpPr/>
            <p:nvPr/>
          </p:nvSpPr>
          <p:spPr>
            <a:xfrm>
              <a:off x="1334149" y="3169910"/>
              <a:ext cx="211582" cy="21158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41" name="Oval 140" title="Quarter Background Cirlce">
              <a:extLst>
                <a:ext uri="{FF2B5EF4-FFF2-40B4-BE49-F238E27FC236}">
                  <a16:creationId xmlns:a16="http://schemas.microsoft.com/office/drawing/2014/main" id="{5F5B6DAC-CE03-B743-C813-B9239912BAAC}"/>
                </a:ext>
              </a:extLst>
            </p:cNvPr>
            <p:cNvSpPr/>
            <p:nvPr/>
          </p:nvSpPr>
          <p:spPr>
            <a:xfrm>
              <a:off x="973404" y="3169910"/>
              <a:ext cx="211582" cy="21158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42" name="Oval 141" title="Quarter Background Cirlce">
              <a:extLst>
                <a:ext uri="{FF2B5EF4-FFF2-40B4-BE49-F238E27FC236}">
                  <a16:creationId xmlns:a16="http://schemas.microsoft.com/office/drawing/2014/main" id="{43079E45-BED7-03B7-3D37-6747B073B2AC}"/>
                </a:ext>
              </a:extLst>
            </p:cNvPr>
            <p:cNvSpPr/>
            <p:nvPr/>
          </p:nvSpPr>
          <p:spPr>
            <a:xfrm>
              <a:off x="614139" y="3169910"/>
              <a:ext cx="211582" cy="21158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43" name="Oval 142" title="Quarter Background Cirlce">
              <a:extLst>
                <a:ext uri="{FF2B5EF4-FFF2-40B4-BE49-F238E27FC236}">
                  <a16:creationId xmlns:a16="http://schemas.microsoft.com/office/drawing/2014/main" id="{6BA4B54E-1850-2533-1ED4-7A4E20DA73E8}"/>
                </a:ext>
              </a:extLst>
            </p:cNvPr>
            <p:cNvSpPr/>
            <p:nvPr/>
          </p:nvSpPr>
          <p:spPr>
            <a:xfrm>
              <a:off x="253191" y="3169910"/>
              <a:ext cx="211582" cy="21158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144" name="Straight Connector 143" title="Q lines">
              <a:extLst>
                <a:ext uri="{FF2B5EF4-FFF2-40B4-BE49-F238E27FC236}">
                  <a16:creationId xmlns:a16="http://schemas.microsoft.com/office/drawing/2014/main" id="{C1B9682D-0FC5-09E2-B5BE-7DCF8F62575E}"/>
                </a:ext>
              </a:extLst>
            </p:cNvPr>
            <p:cNvCxnSpPr>
              <a:cxnSpLocks/>
            </p:cNvCxnSpPr>
            <p:nvPr/>
          </p:nvCxnSpPr>
          <p:spPr>
            <a:xfrm>
              <a:off x="715967" y="3503202"/>
              <a:ext cx="0" cy="165471"/>
            </a:xfrm>
            <a:prstGeom prst="line">
              <a:avLst/>
            </a:prstGeom>
            <a:ln w="15875" cmpd="sng">
              <a:solidFill>
                <a:srgbClr val="000000"/>
              </a:solidFill>
              <a:prstDash val="solid"/>
              <a:headEnd type="none" w="sm" len="sm"/>
              <a:tailEnd type="non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Straight Connector 144" title="Q lines">
              <a:extLst>
                <a:ext uri="{FF2B5EF4-FFF2-40B4-BE49-F238E27FC236}">
                  <a16:creationId xmlns:a16="http://schemas.microsoft.com/office/drawing/2014/main" id="{90A3A9C9-8C9B-A744-884B-590C3B6556B2}"/>
                </a:ext>
              </a:extLst>
            </p:cNvPr>
            <p:cNvCxnSpPr>
              <a:cxnSpLocks/>
            </p:cNvCxnSpPr>
            <p:nvPr/>
          </p:nvCxnSpPr>
          <p:spPr>
            <a:xfrm>
              <a:off x="1435967" y="3503202"/>
              <a:ext cx="0" cy="165471"/>
            </a:xfrm>
            <a:prstGeom prst="line">
              <a:avLst/>
            </a:prstGeom>
            <a:ln cmpd="sng">
              <a:solidFill>
                <a:srgbClr val="000000"/>
              </a:solidFill>
              <a:prstDash val="solid"/>
              <a:headEnd type="none" w="sm" len="sm"/>
              <a:tailEnd type="non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6" name="Straight Connector 145" title="Q lines">
              <a:extLst>
                <a:ext uri="{FF2B5EF4-FFF2-40B4-BE49-F238E27FC236}">
                  <a16:creationId xmlns:a16="http://schemas.microsoft.com/office/drawing/2014/main" id="{1B88512A-7070-D1EC-D55E-E9CC25214329}"/>
                </a:ext>
              </a:extLst>
            </p:cNvPr>
            <p:cNvCxnSpPr>
              <a:cxnSpLocks/>
            </p:cNvCxnSpPr>
            <p:nvPr/>
          </p:nvCxnSpPr>
          <p:spPr>
            <a:xfrm>
              <a:off x="355967" y="3503202"/>
              <a:ext cx="0" cy="165471"/>
            </a:xfrm>
            <a:prstGeom prst="line">
              <a:avLst/>
            </a:prstGeom>
            <a:ln cmpd="sng">
              <a:solidFill>
                <a:srgbClr val="000000"/>
              </a:solidFill>
              <a:prstDash val="solid"/>
              <a:headEnd type="none" w="sm" len="sm"/>
              <a:tailEnd type="non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7" name="TextBox 146" title="Quarter Number">
              <a:extLst>
                <a:ext uri="{FF2B5EF4-FFF2-40B4-BE49-F238E27FC236}">
                  <a16:creationId xmlns:a16="http://schemas.microsoft.com/office/drawing/2014/main" id="{E23814BF-1BC6-4593-8D4A-780C4E4F51BF}"/>
                </a:ext>
              </a:extLst>
            </p:cNvPr>
            <p:cNvSpPr txBox="1"/>
            <p:nvPr/>
          </p:nvSpPr>
          <p:spPr>
            <a:xfrm>
              <a:off x="214058" y="3197805"/>
              <a:ext cx="288000" cy="144000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ctr"/>
              <a:r>
                <a:rPr lang="en-US" sz="1000" b="1" dirty="0">
                  <a:solidFill>
                    <a:srgbClr val="002060"/>
                  </a:solidFill>
                </a:rPr>
                <a:t>Q1</a:t>
              </a:r>
              <a:endParaRPr lang="en-US" sz="1000" dirty="0">
                <a:solidFill>
                  <a:srgbClr val="002060"/>
                </a:solidFill>
              </a:endParaRPr>
            </a:p>
          </p:txBody>
        </p:sp>
        <p:sp>
          <p:nvSpPr>
            <p:cNvPr id="148" name="TextBox 147" title="Quarter Number">
              <a:extLst>
                <a:ext uri="{FF2B5EF4-FFF2-40B4-BE49-F238E27FC236}">
                  <a16:creationId xmlns:a16="http://schemas.microsoft.com/office/drawing/2014/main" id="{F3A2CE82-F22D-D50F-0D61-49CDA3578A34}"/>
                </a:ext>
              </a:extLst>
            </p:cNvPr>
            <p:cNvSpPr txBox="1"/>
            <p:nvPr/>
          </p:nvSpPr>
          <p:spPr>
            <a:xfrm>
              <a:off x="576557" y="3197805"/>
              <a:ext cx="288000" cy="144000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ctr"/>
              <a:r>
                <a:rPr lang="en-US" sz="1000" b="1" dirty="0">
                  <a:solidFill>
                    <a:srgbClr val="002060"/>
                  </a:solidFill>
                </a:rPr>
                <a:t>Q2</a:t>
              </a:r>
              <a:endParaRPr lang="en-US" sz="1000" dirty="0">
                <a:solidFill>
                  <a:srgbClr val="002060"/>
                </a:solidFill>
              </a:endParaRPr>
            </a:p>
          </p:txBody>
        </p:sp>
        <p:sp>
          <p:nvSpPr>
            <p:cNvPr id="149" name="TextBox 148" title="Quarter Number">
              <a:extLst>
                <a:ext uri="{FF2B5EF4-FFF2-40B4-BE49-F238E27FC236}">
                  <a16:creationId xmlns:a16="http://schemas.microsoft.com/office/drawing/2014/main" id="{E27E141B-2044-32EF-A673-C102FBECD216}"/>
                </a:ext>
              </a:extLst>
            </p:cNvPr>
            <p:cNvSpPr txBox="1"/>
            <p:nvPr/>
          </p:nvSpPr>
          <p:spPr>
            <a:xfrm>
              <a:off x="927199" y="3197805"/>
              <a:ext cx="288000" cy="144000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ctr"/>
              <a:r>
                <a:rPr lang="en-US" sz="1000" b="1" dirty="0">
                  <a:solidFill>
                    <a:srgbClr val="002060"/>
                  </a:solidFill>
                </a:rPr>
                <a:t>Q3</a:t>
              </a:r>
              <a:endParaRPr lang="en-US" sz="1000" dirty="0">
                <a:solidFill>
                  <a:srgbClr val="002060"/>
                </a:solidFill>
              </a:endParaRPr>
            </a:p>
          </p:txBody>
        </p:sp>
        <p:sp>
          <p:nvSpPr>
            <p:cNvPr id="150" name="TextBox 149" title="Quarter Number">
              <a:extLst>
                <a:ext uri="{FF2B5EF4-FFF2-40B4-BE49-F238E27FC236}">
                  <a16:creationId xmlns:a16="http://schemas.microsoft.com/office/drawing/2014/main" id="{CB6F0500-A5AA-1786-305E-56155A971493}"/>
                </a:ext>
              </a:extLst>
            </p:cNvPr>
            <p:cNvSpPr txBox="1"/>
            <p:nvPr/>
          </p:nvSpPr>
          <p:spPr>
            <a:xfrm>
              <a:off x="1289705" y="3197805"/>
              <a:ext cx="288000" cy="144000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ctr"/>
              <a:r>
                <a:rPr lang="en-US" sz="1000" b="1" dirty="0">
                  <a:solidFill>
                    <a:srgbClr val="002060"/>
                  </a:solidFill>
                </a:rPr>
                <a:t>Q4</a:t>
              </a:r>
              <a:endParaRPr lang="en-US" sz="1000" dirty="0">
                <a:solidFill>
                  <a:srgbClr val="002060"/>
                </a:solidFill>
              </a:endParaRPr>
            </a:p>
          </p:txBody>
        </p:sp>
        <p:sp>
          <p:nvSpPr>
            <p:cNvPr id="151" name="TextBox 150" title="Quarter Number">
              <a:extLst>
                <a:ext uri="{FF2B5EF4-FFF2-40B4-BE49-F238E27FC236}">
                  <a16:creationId xmlns:a16="http://schemas.microsoft.com/office/drawing/2014/main" id="{1A409C3D-191C-32AD-C007-46462C7EA8FB}"/>
                </a:ext>
              </a:extLst>
            </p:cNvPr>
            <p:cNvSpPr txBox="1"/>
            <p:nvPr/>
          </p:nvSpPr>
          <p:spPr>
            <a:xfrm>
              <a:off x="355796" y="2790059"/>
              <a:ext cx="1080169" cy="353933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ctr"/>
              <a:r>
                <a:rPr lang="en-US" sz="2400" b="1" dirty="0">
                  <a:solidFill>
                    <a:srgbClr val="002060"/>
                  </a:solidFill>
                </a:rPr>
                <a:t>2021</a:t>
              </a:r>
              <a:endParaRPr lang="en-US" sz="2400" dirty="0">
                <a:solidFill>
                  <a:srgbClr val="002060"/>
                </a:solidFill>
              </a:endParaRPr>
            </a:p>
          </p:txBody>
        </p: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E87BBADF-59E1-B0DE-CDED-0FBCD24DED61}"/>
              </a:ext>
            </a:extLst>
          </p:cNvPr>
          <p:cNvGrpSpPr/>
          <p:nvPr/>
        </p:nvGrpSpPr>
        <p:grpSpPr>
          <a:xfrm>
            <a:off x="3756000" y="3060000"/>
            <a:ext cx="1800000" cy="957525"/>
            <a:chOff x="-4033" y="2717988"/>
            <a:chExt cx="1800000" cy="950685"/>
          </a:xfrm>
        </p:grpSpPr>
        <p:cxnSp>
          <p:nvCxnSpPr>
            <p:cNvPr id="34" name="Straight Connector 33" title="Q lines">
              <a:extLst>
                <a:ext uri="{FF2B5EF4-FFF2-40B4-BE49-F238E27FC236}">
                  <a16:creationId xmlns:a16="http://schemas.microsoft.com/office/drawing/2014/main" id="{A00595FB-3BCD-75A4-5A6F-58CBFC7F26A0}"/>
                </a:ext>
              </a:extLst>
            </p:cNvPr>
            <p:cNvCxnSpPr>
              <a:cxnSpLocks/>
            </p:cNvCxnSpPr>
            <p:nvPr/>
          </p:nvCxnSpPr>
          <p:spPr>
            <a:xfrm>
              <a:off x="1075967" y="3503202"/>
              <a:ext cx="0" cy="165471"/>
            </a:xfrm>
            <a:prstGeom prst="line">
              <a:avLst/>
            </a:prstGeom>
            <a:ln cmpd="sng">
              <a:solidFill>
                <a:srgbClr val="000000"/>
              </a:solidFill>
              <a:prstDash val="solid"/>
              <a:headEnd type="none" w="sm" len="sm"/>
              <a:tailEnd type="non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Arrow: Right 34" title="Year Arrow">
              <a:extLst>
                <a:ext uri="{FF2B5EF4-FFF2-40B4-BE49-F238E27FC236}">
                  <a16:creationId xmlns:a16="http://schemas.microsoft.com/office/drawing/2014/main" id="{A5008668-D239-F771-78E8-BCE58BF0DBF6}"/>
                </a:ext>
              </a:extLst>
            </p:cNvPr>
            <p:cNvSpPr/>
            <p:nvPr/>
          </p:nvSpPr>
          <p:spPr>
            <a:xfrm>
              <a:off x="-4033" y="2717988"/>
              <a:ext cx="1800000" cy="726057"/>
            </a:xfrm>
            <a:prstGeom prst="rightArrow">
              <a:avLst>
                <a:gd name="adj1" fmla="val 100000"/>
                <a:gd name="adj2" fmla="val 50000"/>
              </a:avLst>
            </a:prstGeom>
            <a:gradFill flip="none" rotWithShape="1">
              <a:gsLst>
                <a:gs pos="0">
                  <a:schemeClr val="bg2">
                    <a:lumMod val="20000"/>
                    <a:lumOff val="80000"/>
                  </a:schemeClr>
                </a:gs>
                <a:gs pos="100000">
                  <a:schemeClr val="bg2">
                    <a:lumMod val="80000"/>
                    <a:lumOff val="20000"/>
                  </a:schemeClr>
                </a:gs>
              </a:gsLst>
              <a:lin ang="0" scaled="0"/>
              <a:tileRect/>
            </a:gradFill>
            <a:ln w="19050"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/>
            </a:p>
          </p:txBody>
        </p:sp>
        <p:sp>
          <p:nvSpPr>
            <p:cNvPr id="36" name="Oval 35" title="Quarter Background Cirlce">
              <a:extLst>
                <a:ext uri="{FF2B5EF4-FFF2-40B4-BE49-F238E27FC236}">
                  <a16:creationId xmlns:a16="http://schemas.microsoft.com/office/drawing/2014/main" id="{5F0CE188-E791-506E-31D6-65500BB8E9EA}"/>
                </a:ext>
              </a:extLst>
            </p:cNvPr>
            <p:cNvSpPr/>
            <p:nvPr/>
          </p:nvSpPr>
          <p:spPr>
            <a:xfrm>
              <a:off x="1323875" y="3169910"/>
              <a:ext cx="211582" cy="21158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7" name="Oval 36" title="Quarter Background Cirlce">
              <a:extLst>
                <a:ext uri="{FF2B5EF4-FFF2-40B4-BE49-F238E27FC236}">
                  <a16:creationId xmlns:a16="http://schemas.microsoft.com/office/drawing/2014/main" id="{C77181B1-94FA-E352-8CC9-4E4732F2C820}"/>
                </a:ext>
              </a:extLst>
            </p:cNvPr>
            <p:cNvSpPr/>
            <p:nvPr/>
          </p:nvSpPr>
          <p:spPr>
            <a:xfrm>
              <a:off x="973404" y="3169910"/>
              <a:ext cx="211582" cy="21158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8" name="Oval 37" title="Quarter Background Cirlce">
              <a:extLst>
                <a:ext uri="{FF2B5EF4-FFF2-40B4-BE49-F238E27FC236}">
                  <a16:creationId xmlns:a16="http://schemas.microsoft.com/office/drawing/2014/main" id="{F8ECEA9A-C75D-CBC8-8E91-0C7C8BA99333}"/>
                </a:ext>
              </a:extLst>
            </p:cNvPr>
            <p:cNvSpPr/>
            <p:nvPr/>
          </p:nvSpPr>
          <p:spPr>
            <a:xfrm>
              <a:off x="614139" y="3169910"/>
              <a:ext cx="211582" cy="21158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9" name="Oval 38" title="Quarter Background Cirlce">
              <a:extLst>
                <a:ext uri="{FF2B5EF4-FFF2-40B4-BE49-F238E27FC236}">
                  <a16:creationId xmlns:a16="http://schemas.microsoft.com/office/drawing/2014/main" id="{703EBDD0-03C3-9BFD-7047-474D49CE04C1}"/>
                </a:ext>
              </a:extLst>
            </p:cNvPr>
            <p:cNvSpPr/>
            <p:nvPr/>
          </p:nvSpPr>
          <p:spPr>
            <a:xfrm>
              <a:off x="253191" y="3169910"/>
              <a:ext cx="211582" cy="21158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40" name="Straight Connector 39" title="Q lines">
              <a:extLst>
                <a:ext uri="{FF2B5EF4-FFF2-40B4-BE49-F238E27FC236}">
                  <a16:creationId xmlns:a16="http://schemas.microsoft.com/office/drawing/2014/main" id="{533EAD55-995F-57E0-053D-78649F5B1B2E}"/>
                </a:ext>
              </a:extLst>
            </p:cNvPr>
            <p:cNvCxnSpPr>
              <a:cxnSpLocks/>
            </p:cNvCxnSpPr>
            <p:nvPr/>
          </p:nvCxnSpPr>
          <p:spPr>
            <a:xfrm>
              <a:off x="715967" y="3503202"/>
              <a:ext cx="0" cy="165471"/>
            </a:xfrm>
            <a:prstGeom prst="line">
              <a:avLst/>
            </a:prstGeom>
            <a:ln w="15875" cmpd="sng">
              <a:solidFill>
                <a:srgbClr val="000000"/>
              </a:solidFill>
              <a:prstDash val="solid"/>
              <a:headEnd type="none" w="sm" len="sm"/>
              <a:tailEnd type="non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 title="Q lines">
              <a:extLst>
                <a:ext uri="{FF2B5EF4-FFF2-40B4-BE49-F238E27FC236}">
                  <a16:creationId xmlns:a16="http://schemas.microsoft.com/office/drawing/2014/main" id="{0CCCA2B6-BA63-BA16-22B4-A391142B13DD}"/>
                </a:ext>
              </a:extLst>
            </p:cNvPr>
            <p:cNvCxnSpPr>
              <a:cxnSpLocks/>
            </p:cNvCxnSpPr>
            <p:nvPr/>
          </p:nvCxnSpPr>
          <p:spPr>
            <a:xfrm>
              <a:off x="1435967" y="3503202"/>
              <a:ext cx="0" cy="165471"/>
            </a:xfrm>
            <a:prstGeom prst="line">
              <a:avLst/>
            </a:prstGeom>
            <a:ln cmpd="sng">
              <a:solidFill>
                <a:srgbClr val="000000"/>
              </a:solidFill>
              <a:prstDash val="solid"/>
              <a:headEnd type="none" w="sm" len="sm"/>
              <a:tailEnd type="non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 title="Q lines">
              <a:extLst>
                <a:ext uri="{FF2B5EF4-FFF2-40B4-BE49-F238E27FC236}">
                  <a16:creationId xmlns:a16="http://schemas.microsoft.com/office/drawing/2014/main" id="{EB24ADDA-C7F0-6EAC-39F7-0AFE4587B0DA}"/>
                </a:ext>
              </a:extLst>
            </p:cNvPr>
            <p:cNvCxnSpPr>
              <a:cxnSpLocks/>
            </p:cNvCxnSpPr>
            <p:nvPr/>
          </p:nvCxnSpPr>
          <p:spPr>
            <a:xfrm>
              <a:off x="355967" y="3503202"/>
              <a:ext cx="0" cy="165471"/>
            </a:xfrm>
            <a:prstGeom prst="line">
              <a:avLst/>
            </a:prstGeom>
            <a:ln cmpd="sng">
              <a:solidFill>
                <a:srgbClr val="000000"/>
              </a:solidFill>
              <a:prstDash val="solid"/>
              <a:headEnd type="none" w="sm" len="sm"/>
              <a:tailEnd type="non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TextBox 42" title="Quarter Number">
              <a:extLst>
                <a:ext uri="{FF2B5EF4-FFF2-40B4-BE49-F238E27FC236}">
                  <a16:creationId xmlns:a16="http://schemas.microsoft.com/office/drawing/2014/main" id="{AB890F3F-96E7-0E20-6980-CD14491274A4}"/>
                </a:ext>
              </a:extLst>
            </p:cNvPr>
            <p:cNvSpPr txBox="1"/>
            <p:nvPr/>
          </p:nvSpPr>
          <p:spPr>
            <a:xfrm>
              <a:off x="214058" y="3197805"/>
              <a:ext cx="288000" cy="144000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ctr"/>
              <a:r>
                <a:rPr lang="en-US" sz="1000" b="1" dirty="0">
                  <a:solidFill>
                    <a:srgbClr val="002060"/>
                  </a:solidFill>
                </a:rPr>
                <a:t>Q1</a:t>
              </a:r>
              <a:endParaRPr lang="en-US" sz="1000" dirty="0">
                <a:solidFill>
                  <a:srgbClr val="002060"/>
                </a:solidFill>
              </a:endParaRPr>
            </a:p>
          </p:txBody>
        </p:sp>
        <p:sp>
          <p:nvSpPr>
            <p:cNvPr id="44" name="TextBox 43" title="Quarter Number">
              <a:extLst>
                <a:ext uri="{FF2B5EF4-FFF2-40B4-BE49-F238E27FC236}">
                  <a16:creationId xmlns:a16="http://schemas.microsoft.com/office/drawing/2014/main" id="{8D61C25F-49D0-012A-211F-E1CF81A71F49}"/>
                </a:ext>
              </a:extLst>
            </p:cNvPr>
            <p:cNvSpPr txBox="1"/>
            <p:nvPr/>
          </p:nvSpPr>
          <p:spPr>
            <a:xfrm>
              <a:off x="576557" y="3197805"/>
              <a:ext cx="288000" cy="144000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ctr"/>
              <a:r>
                <a:rPr lang="en-US" sz="1000" b="1" dirty="0">
                  <a:solidFill>
                    <a:srgbClr val="002060"/>
                  </a:solidFill>
                </a:rPr>
                <a:t>Q2</a:t>
              </a:r>
              <a:endParaRPr lang="en-US" sz="1000" dirty="0">
                <a:solidFill>
                  <a:srgbClr val="002060"/>
                </a:solidFill>
              </a:endParaRPr>
            </a:p>
          </p:txBody>
        </p:sp>
        <p:sp>
          <p:nvSpPr>
            <p:cNvPr id="45" name="TextBox 44" title="Quarter Number">
              <a:extLst>
                <a:ext uri="{FF2B5EF4-FFF2-40B4-BE49-F238E27FC236}">
                  <a16:creationId xmlns:a16="http://schemas.microsoft.com/office/drawing/2014/main" id="{D423FF12-E8B9-A890-B8A2-7CFE73F5C4E8}"/>
                </a:ext>
              </a:extLst>
            </p:cNvPr>
            <p:cNvSpPr txBox="1"/>
            <p:nvPr/>
          </p:nvSpPr>
          <p:spPr>
            <a:xfrm>
              <a:off x="927199" y="3197805"/>
              <a:ext cx="288000" cy="144000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ctr"/>
              <a:r>
                <a:rPr lang="en-US" sz="1000" b="1" dirty="0">
                  <a:solidFill>
                    <a:srgbClr val="002060"/>
                  </a:solidFill>
                </a:rPr>
                <a:t>Q3</a:t>
              </a:r>
              <a:endParaRPr lang="en-US" sz="1000" dirty="0">
                <a:solidFill>
                  <a:srgbClr val="002060"/>
                </a:solidFill>
              </a:endParaRPr>
            </a:p>
          </p:txBody>
        </p:sp>
        <p:sp>
          <p:nvSpPr>
            <p:cNvPr id="46" name="TextBox 45" title="Quarter Number">
              <a:extLst>
                <a:ext uri="{FF2B5EF4-FFF2-40B4-BE49-F238E27FC236}">
                  <a16:creationId xmlns:a16="http://schemas.microsoft.com/office/drawing/2014/main" id="{004D1645-5DE2-37D2-08E6-0AA7C3F1C507}"/>
                </a:ext>
              </a:extLst>
            </p:cNvPr>
            <p:cNvSpPr txBox="1"/>
            <p:nvPr/>
          </p:nvSpPr>
          <p:spPr>
            <a:xfrm>
              <a:off x="1289705" y="3197805"/>
              <a:ext cx="288000" cy="144000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ctr"/>
              <a:r>
                <a:rPr lang="en-US" sz="1000" b="1" dirty="0">
                  <a:solidFill>
                    <a:srgbClr val="002060"/>
                  </a:solidFill>
                </a:rPr>
                <a:t>Q4</a:t>
              </a:r>
              <a:endParaRPr lang="en-US" sz="1000" dirty="0">
                <a:solidFill>
                  <a:srgbClr val="002060"/>
                </a:solidFill>
              </a:endParaRPr>
            </a:p>
          </p:txBody>
        </p:sp>
        <p:sp>
          <p:nvSpPr>
            <p:cNvPr id="136" name="TextBox 135" title="Quarter Number">
              <a:extLst>
                <a:ext uri="{FF2B5EF4-FFF2-40B4-BE49-F238E27FC236}">
                  <a16:creationId xmlns:a16="http://schemas.microsoft.com/office/drawing/2014/main" id="{F5E47840-2FAE-BCE9-015C-C4B53642337F}"/>
                </a:ext>
              </a:extLst>
            </p:cNvPr>
            <p:cNvSpPr txBox="1"/>
            <p:nvPr/>
          </p:nvSpPr>
          <p:spPr>
            <a:xfrm>
              <a:off x="348808" y="2785268"/>
              <a:ext cx="1094147" cy="358724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ctr"/>
              <a:r>
                <a:rPr lang="en-US" sz="2400" b="1" dirty="0">
                  <a:solidFill>
                    <a:srgbClr val="002060"/>
                  </a:solidFill>
                </a:rPr>
                <a:t>2020</a:t>
              </a:r>
              <a:endParaRPr lang="en-US" sz="2400" dirty="0">
                <a:solidFill>
                  <a:srgbClr val="002060"/>
                </a:solidFill>
              </a:endParaRPr>
            </a:p>
          </p:txBody>
        </p:sp>
      </p:grpSp>
      <p:grpSp>
        <p:nvGrpSpPr>
          <p:cNvPr id="76" name="Group 75">
            <a:extLst>
              <a:ext uri="{FF2B5EF4-FFF2-40B4-BE49-F238E27FC236}">
                <a16:creationId xmlns:a16="http://schemas.microsoft.com/office/drawing/2014/main" id="{24979896-20AC-C190-D9D8-0DBFB7C4514C}"/>
              </a:ext>
            </a:extLst>
          </p:cNvPr>
          <p:cNvGrpSpPr>
            <a:grpSpLocks noChangeAspect="1"/>
          </p:cNvGrpSpPr>
          <p:nvPr/>
        </p:nvGrpSpPr>
        <p:grpSpPr>
          <a:xfrm>
            <a:off x="2316000" y="2838677"/>
            <a:ext cx="1800000" cy="954405"/>
            <a:chOff x="0" y="2556711"/>
            <a:chExt cx="1800000" cy="938369"/>
          </a:xfrm>
        </p:grpSpPr>
        <p:cxnSp>
          <p:nvCxnSpPr>
            <p:cNvPr id="77" name="Straight Connector 76" title="Q lines">
              <a:extLst>
                <a:ext uri="{FF2B5EF4-FFF2-40B4-BE49-F238E27FC236}">
                  <a16:creationId xmlns:a16="http://schemas.microsoft.com/office/drawing/2014/main" id="{4700D301-7BC5-A42C-9201-8EECCB51722A}"/>
                </a:ext>
              </a:extLst>
            </p:cNvPr>
            <p:cNvCxnSpPr>
              <a:cxnSpLocks/>
            </p:cNvCxnSpPr>
            <p:nvPr/>
          </p:nvCxnSpPr>
          <p:spPr>
            <a:xfrm>
              <a:off x="1080000" y="2556711"/>
              <a:ext cx="0" cy="165471"/>
            </a:xfrm>
            <a:prstGeom prst="line">
              <a:avLst/>
            </a:prstGeom>
            <a:ln cmpd="sng">
              <a:solidFill>
                <a:srgbClr val="000000"/>
              </a:solidFill>
              <a:prstDash val="solid"/>
              <a:headEnd type="none" w="sm" len="sm"/>
              <a:tailEnd type="non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8" name="Arrow: Right 77" title="Year Arrow">
              <a:extLst>
                <a:ext uri="{FF2B5EF4-FFF2-40B4-BE49-F238E27FC236}">
                  <a16:creationId xmlns:a16="http://schemas.microsoft.com/office/drawing/2014/main" id="{DE584D6C-91F1-9D90-2B10-3BC15E2A5858}"/>
                </a:ext>
              </a:extLst>
            </p:cNvPr>
            <p:cNvSpPr/>
            <p:nvPr/>
          </p:nvSpPr>
          <p:spPr>
            <a:xfrm>
              <a:off x="0" y="2775080"/>
              <a:ext cx="1800000" cy="720000"/>
            </a:xfrm>
            <a:prstGeom prst="rightArrow">
              <a:avLst>
                <a:gd name="adj1" fmla="val 100000"/>
                <a:gd name="adj2" fmla="val 50000"/>
              </a:avLst>
            </a:prstGeom>
            <a:gradFill flip="none" rotWithShape="1">
              <a:gsLst>
                <a:gs pos="0">
                  <a:srgbClr val="B3FF4D">
                    <a:lumMod val="80000"/>
                    <a:lumOff val="20000"/>
                  </a:srgbClr>
                </a:gs>
                <a:gs pos="100000">
                  <a:srgbClr val="00B050">
                    <a:lumMod val="80000"/>
                  </a:srgbClr>
                </a:gs>
              </a:gsLst>
              <a:lin ang="0" scaled="0"/>
              <a:tileRect/>
            </a:gradFill>
            <a:ln w="19050"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/>
            </a:p>
          </p:txBody>
        </p:sp>
        <p:sp>
          <p:nvSpPr>
            <p:cNvPr id="79" name="Oval 78" title="Quarter Background Cirlce">
              <a:extLst>
                <a:ext uri="{FF2B5EF4-FFF2-40B4-BE49-F238E27FC236}">
                  <a16:creationId xmlns:a16="http://schemas.microsoft.com/office/drawing/2014/main" id="{17C8BA75-06A1-D444-0D17-9CF59FF3B2D0}"/>
                </a:ext>
              </a:extLst>
            </p:cNvPr>
            <p:cNvSpPr/>
            <p:nvPr/>
          </p:nvSpPr>
          <p:spPr>
            <a:xfrm>
              <a:off x="1327908" y="2840939"/>
              <a:ext cx="211582" cy="21158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80" name="Oval 79" title="Quarter Background Cirlce">
              <a:extLst>
                <a:ext uri="{FF2B5EF4-FFF2-40B4-BE49-F238E27FC236}">
                  <a16:creationId xmlns:a16="http://schemas.microsoft.com/office/drawing/2014/main" id="{E57931AC-F51C-41A8-B909-5A75CFF58DC9}"/>
                </a:ext>
              </a:extLst>
            </p:cNvPr>
            <p:cNvSpPr/>
            <p:nvPr/>
          </p:nvSpPr>
          <p:spPr>
            <a:xfrm>
              <a:off x="977437" y="2840939"/>
              <a:ext cx="211582" cy="21158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81" name="Oval 80" title="Quarter Background Cirlce">
              <a:extLst>
                <a:ext uri="{FF2B5EF4-FFF2-40B4-BE49-F238E27FC236}">
                  <a16:creationId xmlns:a16="http://schemas.microsoft.com/office/drawing/2014/main" id="{48584685-E685-4308-9A19-1C5809284044}"/>
                </a:ext>
              </a:extLst>
            </p:cNvPr>
            <p:cNvSpPr/>
            <p:nvPr/>
          </p:nvSpPr>
          <p:spPr>
            <a:xfrm>
              <a:off x="618172" y="2840939"/>
              <a:ext cx="211582" cy="21158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82" name="Oval 81" title="Quarter Background Cirlce">
              <a:extLst>
                <a:ext uri="{FF2B5EF4-FFF2-40B4-BE49-F238E27FC236}">
                  <a16:creationId xmlns:a16="http://schemas.microsoft.com/office/drawing/2014/main" id="{83F9C342-5F48-D674-FA10-E709B73B7937}"/>
                </a:ext>
              </a:extLst>
            </p:cNvPr>
            <p:cNvSpPr/>
            <p:nvPr/>
          </p:nvSpPr>
          <p:spPr>
            <a:xfrm>
              <a:off x="257224" y="2840939"/>
              <a:ext cx="211582" cy="21158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83" name="Straight Connector 82" title="Q lines">
              <a:extLst>
                <a:ext uri="{FF2B5EF4-FFF2-40B4-BE49-F238E27FC236}">
                  <a16:creationId xmlns:a16="http://schemas.microsoft.com/office/drawing/2014/main" id="{C692A5FD-5983-024D-8986-EEEFDFB91E5A}"/>
                </a:ext>
              </a:extLst>
            </p:cNvPr>
            <p:cNvCxnSpPr>
              <a:cxnSpLocks/>
            </p:cNvCxnSpPr>
            <p:nvPr/>
          </p:nvCxnSpPr>
          <p:spPr>
            <a:xfrm>
              <a:off x="720000" y="2556711"/>
              <a:ext cx="0" cy="165471"/>
            </a:xfrm>
            <a:prstGeom prst="line">
              <a:avLst/>
            </a:prstGeom>
            <a:ln w="15875" cmpd="sng">
              <a:solidFill>
                <a:srgbClr val="000000"/>
              </a:solidFill>
              <a:prstDash val="solid"/>
              <a:headEnd type="none" w="sm" len="sm"/>
              <a:tailEnd type="non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 title="Q lines">
              <a:extLst>
                <a:ext uri="{FF2B5EF4-FFF2-40B4-BE49-F238E27FC236}">
                  <a16:creationId xmlns:a16="http://schemas.microsoft.com/office/drawing/2014/main" id="{7DB857B3-B50C-6F28-561C-210EB5BCA04F}"/>
                </a:ext>
              </a:extLst>
            </p:cNvPr>
            <p:cNvCxnSpPr>
              <a:cxnSpLocks/>
            </p:cNvCxnSpPr>
            <p:nvPr/>
          </p:nvCxnSpPr>
          <p:spPr>
            <a:xfrm>
              <a:off x="1440000" y="2556711"/>
              <a:ext cx="0" cy="165471"/>
            </a:xfrm>
            <a:prstGeom prst="line">
              <a:avLst/>
            </a:prstGeom>
            <a:ln cmpd="sng">
              <a:solidFill>
                <a:srgbClr val="000000"/>
              </a:solidFill>
              <a:prstDash val="solid"/>
              <a:headEnd type="none" w="sm" len="sm"/>
              <a:tailEnd type="non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 title="Q lines">
              <a:extLst>
                <a:ext uri="{FF2B5EF4-FFF2-40B4-BE49-F238E27FC236}">
                  <a16:creationId xmlns:a16="http://schemas.microsoft.com/office/drawing/2014/main" id="{88521182-A321-A016-52FB-9F9055DC093D}"/>
                </a:ext>
              </a:extLst>
            </p:cNvPr>
            <p:cNvCxnSpPr>
              <a:cxnSpLocks/>
            </p:cNvCxnSpPr>
            <p:nvPr/>
          </p:nvCxnSpPr>
          <p:spPr>
            <a:xfrm>
              <a:off x="360000" y="2556711"/>
              <a:ext cx="0" cy="165471"/>
            </a:xfrm>
            <a:prstGeom prst="line">
              <a:avLst/>
            </a:prstGeom>
            <a:ln cmpd="sng">
              <a:solidFill>
                <a:srgbClr val="000000"/>
              </a:solidFill>
              <a:prstDash val="solid"/>
              <a:headEnd type="none" w="sm" len="sm"/>
              <a:tailEnd type="non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6" name="TextBox 85" title="Quarter Number">
              <a:extLst>
                <a:ext uri="{FF2B5EF4-FFF2-40B4-BE49-F238E27FC236}">
                  <a16:creationId xmlns:a16="http://schemas.microsoft.com/office/drawing/2014/main" id="{BEA96CE7-8266-22B6-1A7B-241E6DB30FD5}"/>
                </a:ext>
              </a:extLst>
            </p:cNvPr>
            <p:cNvSpPr txBox="1"/>
            <p:nvPr/>
          </p:nvSpPr>
          <p:spPr>
            <a:xfrm>
              <a:off x="218091" y="2868834"/>
              <a:ext cx="288000" cy="144000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ctr"/>
              <a:r>
                <a:rPr lang="en-US" sz="1000" b="1" dirty="0">
                  <a:solidFill>
                    <a:srgbClr val="003300"/>
                  </a:solidFill>
                </a:rPr>
                <a:t>Q1</a:t>
              </a:r>
              <a:endParaRPr lang="en-US" sz="1000" dirty="0">
                <a:solidFill>
                  <a:srgbClr val="003300"/>
                </a:solidFill>
              </a:endParaRPr>
            </a:p>
          </p:txBody>
        </p:sp>
        <p:sp>
          <p:nvSpPr>
            <p:cNvPr id="87" name="TextBox 86" title="Quarter Number">
              <a:extLst>
                <a:ext uri="{FF2B5EF4-FFF2-40B4-BE49-F238E27FC236}">
                  <a16:creationId xmlns:a16="http://schemas.microsoft.com/office/drawing/2014/main" id="{50E6C149-F163-3E58-8B6D-D9F16D43BE2C}"/>
                </a:ext>
              </a:extLst>
            </p:cNvPr>
            <p:cNvSpPr txBox="1"/>
            <p:nvPr/>
          </p:nvSpPr>
          <p:spPr>
            <a:xfrm>
              <a:off x="580590" y="2868834"/>
              <a:ext cx="288000" cy="144000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ctr"/>
              <a:r>
                <a:rPr lang="en-US" sz="1000" b="1" dirty="0">
                  <a:solidFill>
                    <a:srgbClr val="003300"/>
                  </a:solidFill>
                </a:rPr>
                <a:t>Q2</a:t>
              </a:r>
              <a:endParaRPr lang="en-US" sz="1000" dirty="0">
                <a:solidFill>
                  <a:srgbClr val="003300"/>
                </a:solidFill>
              </a:endParaRPr>
            </a:p>
          </p:txBody>
        </p:sp>
        <p:sp>
          <p:nvSpPr>
            <p:cNvPr id="88" name="TextBox 87" title="Quarter Number">
              <a:extLst>
                <a:ext uri="{FF2B5EF4-FFF2-40B4-BE49-F238E27FC236}">
                  <a16:creationId xmlns:a16="http://schemas.microsoft.com/office/drawing/2014/main" id="{492E1427-24FF-2CB6-1358-03253C33034A}"/>
                </a:ext>
              </a:extLst>
            </p:cNvPr>
            <p:cNvSpPr txBox="1"/>
            <p:nvPr/>
          </p:nvSpPr>
          <p:spPr>
            <a:xfrm>
              <a:off x="931232" y="2868834"/>
              <a:ext cx="288000" cy="144000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ctr"/>
              <a:r>
                <a:rPr lang="en-US" sz="1000" b="1" dirty="0">
                  <a:solidFill>
                    <a:srgbClr val="003300"/>
                  </a:solidFill>
                </a:rPr>
                <a:t>Q3</a:t>
              </a:r>
              <a:endParaRPr lang="en-US" sz="1000" dirty="0">
                <a:solidFill>
                  <a:srgbClr val="003300"/>
                </a:solidFill>
              </a:endParaRPr>
            </a:p>
          </p:txBody>
        </p:sp>
        <p:sp>
          <p:nvSpPr>
            <p:cNvPr id="89" name="TextBox 88" title="Quarter Number">
              <a:extLst>
                <a:ext uri="{FF2B5EF4-FFF2-40B4-BE49-F238E27FC236}">
                  <a16:creationId xmlns:a16="http://schemas.microsoft.com/office/drawing/2014/main" id="{A566B875-1EF4-B39C-34D6-0C431D955F43}"/>
                </a:ext>
              </a:extLst>
            </p:cNvPr>
            <p:cNvSpPr txBox="1"/>
            <p:nvPr/>
          </p:nvSpPr>
          <p:spPr>
            <a:xfrm>
              <a:off x="1293738" y="2868834"/>
              <a:ext cx="288000" cy="144000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ctr"/>
              <a:r>
                <a:rPr lang="en-US" sz="1000" b="1" dirty="0">
                  <a:solidFill>
                    <a:srgbClr val="003300"/>
                  </a:solidFill>
                </a:rPr>
                <a:t>Q4</a:t>
              </a:r>
              <a:endParaRPr lang="en-US" sz="1000" dirty="0">
                <a:solidFill>
                  <a:srgbClr val="003300"/>
                </a:solidFill>
              </a:endParaRPr>
            </a:p>
          </p:txBody>
        </p:sp>
        <p:sp>
          <p:nvSpPr>
            <p:cNvPr id="90" name="TextBox 89" title="Quarter Number">
              <a:extLst>
                <a:ext uri="{FF2B5EF4-FFF2-40B4-BE49-F238E27FC236}">
                  <a16:creationId xmlns:a16="http://schemas.microsoft.com/office/drawing/2014/main" id="{D66B5411-5C32-49A7-0E65-CC0688EB780E}"/>
                </a:ext>
              </a:extLst>
            </p:cNvPr>
            <p:cNvSpPr txBox="1"/>
            <p:nvPr/>
          </p:nvSpPr>
          <p:spPr>
            <a:xfrm>
              <a:off x="359998" y="3062370"/>
              <a:ext cx="1086990" cy="368633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ctr"/>
              <a:r>
                <a:rPr lang="en-US" sz="2400" b="1" dirty="0">
                  <a:solidFill>
                    <a:srgbClr val="003300"/>
                  </a:solidFill>
                </a:rPr>
                <a:t>2019</a:t>
              </a:r>
              <a:endParaRPr lang="en-US" sz="2400" dirty="0">
                <a:solidFill>
                  <a:srgbClr val="003300"/>
                </a:solidFill>
              </a:endParaRPr>
            </a:p>
          </p:txBody>
        </p:sp>
      </p:grpSp>
      <p:sp>
        <p:nvSpPr>
          <p:cNvPr id="3" name="Arrow: Right 2" title="Year Arrow">
            <a:extLst>
              <a:ext uri="{FF2B5EF4-FFF2-40B4-BE49-F238E27FC236}">
                <a16:creationId xmlns:a16="http://schemas.microsoft.com/office/drawing/2014/main" id="{202DE780-B601-1BE9-92B5-1E89650D6031}"/>
              </a:ext>
            </a:extLst>
          </p:cNvPr>
          <p:cNvSpPr/>
          <p:nvPr/>
        </p:nvSpPr>
        <p:spPr>
          <a:xfrm>
            <a:off x="876000" y="3060778"/>
            <a:ext cx="1800000" cy="732304"/>
          </a:xfrm>
          <a:prstGeom prst="rightArrow">
            <a:avLst>
              <a:gd name="adj1" fmla="val 100000"/>
              <a:gd name="adj2" fmla="val 50000"/>
            </a:avLst>
          </a:prstGeom>
          <a:gradFill flip="none" rotWithShape="1">
            <a:gsLst>
              <a:gs pos="0">
                <a:srgbClr val="B3FF4D">
                  <a:lumMod val="80000"/>
                  <a:lumOff val="20000"/>
                </a:srgbClr>
              </a:gs>
              <a:gs pos="100000">
                <a:srgbClr val="00B050">
                  <a:lumMod val="80000"/>
                </a:srgbClr>
              </a:gs>
            </a:gsLst>
            <a:lin ang="0" scaled="0"/>
            <a:tileRect/>
          </a:gradFill>
          <a:ln w="1905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4" name="Oval 3" title="Quarter Background Cirlce">
            <a:extLst>
              <a:ext uri="{FF2B5EF4-FFF2-40B4-BE49-F238E27FC236}">
                <a16:creationId xmlns:a16="http://schemas.microsoft.com/office/drawing/2014/main" id="{36173791-FF73-17DC-F62F-C796B67C33C9}"/>
              </a:ext>
            </a:extLst>
          </p:cNvPr>
          <p:cNvSpPr/>
          <p:nvPr/>
        </p:nvSpPr>
        <p:spPr>
          <a:xfrm>
            <a:off x="2214182" y="3127762"/>
            <a:ext cx="211582" cy="215198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Oval 4" title="Quarter Background Cirlce">
            <a:extLst>
              <a:ext uri="{FF2B5EF4-FFF2-40B4-BE49-F238E27FC236}">
                <a16:creationId xmlns:a16="http://schemas.microsoft.com/office/drawing/2014/main" id="{51F0C0DD-35F8-4BA5-309B-75F0747D3FDE}"/>
              </a:ext>
            </a:extLst>
          </p:cNvPr>
          <p:cNvSpPr/>
          <p:nvPr/>
        </p:nvSpPr>
        <p:spPr>
          <a:xfrm>
            <a:off x="1853437" y="3127762"/>
            <a:ext cx="211582" cy="215198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Oval 5" title="Quarter Background Cirlce">
            <a:extLst>
              <a:ext uri="{FF2B5EF4-FFF2-40B4-BE49-F238E27FC236}">
                <a16:creationId xmlns:a16="http://schemas.microsoft.com/office/drawing/2014/main" id="{E4B77234-64CD-E2A9-DFCF-C2CBFD3CD92C}"/>
              </a:ext>
            </a:extLst>
          </p:cNvPr>
          <p:cNvSpPr/>
          <p:nvPr/>
        </p:nvSpPr>
        <p:spPr>
          <a:xfrm>
            <a:off x="1494172" y="3127762"/>
            <a:ext cx="211582" cy="215198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Oval 6" title="Quarter Background Cirlce">
            <a:extLst>
              <a:ext uri="{FF2B5EF4-FFF2-40B4-BE49-F238E27FC236}">
                <a16:creationId xmlns:a16="http://schemas.microsoft.com/office/drawing/2014/main" id="{8918DB97-1FC8-973A-34BF-4AE7C158719D}"/>
              </a:ext>
            </a:extLst>
          </p:cNvPr>
          <p:cNvSpPr/>
          <p:nvPr/>
        </p:nvSpPr>
        <p:spPr>
          <a:xfrm>
            <a:off x="1133224" y="3127762"/>
            <a:ext cx="211582" cy="215198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9" name="Straight Connector 8" title="Q lines">
            <a:extLst>
              <a:ext uri="{FF2B5EF4-FFF2-40B4-BE49-F238E27FC236}">
                <a16:creationId xmlns:a16="http://schemas.microsoft.com/office/drawing/2014/main" id="{00998367-5C27-5BA2-4214-079E2B6A9740}"/>
              </a:ext>
            </a:extLst>
          </p:cNvPr>
          <p:cNvCxnSpPr>
            <a:cxnSpLocks/>
          </p:cNvCxnSpPr>
          <p:nvPr/>
        </p:nvCxnSpPr>
        <p:spPr>
          <a:xfrm>
            <a:off x="2316000" y="2838677"/>
            <a:ext cx="0" cy="168299"/>
          </a:xfrm>
          <a:prstGeom prst="line">
            <a:avLst/>
          </a:prstGeom>
          <a:ln cmpd="sng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 title="Quarter Number">
            <a:extLst>
              <a:ext uri="{FF2B5EF4-FFF2-40B4-BE49-F238E27FC236}">
                <a16:creationId xmlns:a16="http://schemas.microsoft.com/office/drawing/2014/main" id="{028B93EF-F2BE-F95D-50C3-6D4DC6F5DA92}"/>
              </a:ext>
            </a:extLst>
          </p:cNvPr>
          <p:cNvSpPr txBox="1"/>
          <p:nvPr/>
        </p:nvSpPr>
        <p:spPr>
          <a:xfrm>
            <a:off x="2159464" y="3156134"/>
            <a:ext cx="288000" cy="146461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1000" b="1" dirty="0">
                <a:solidFill>
                  <a:srgbClr val="003300"/>
                </a:solidFill>
              </a:rPr>
              <a:t>Q4</a:t>
            </a:r>
            <a:endParaRPr lang="en-US" sz="1000" dirty="0">
              <a:solidFill>
                <a:srgbClr val="003300"/>
              </a:solidFill>
            </a:endParaRPr>
          </a:p>
        </p:txBody>
      </p:sp>
      <p:sp>
        <p:nvSpPr>
          <p:cNvPr id="15" name="TextBox 14" title="Quarter Number">
            <a:extLst>
              <a:ext uri="{FF2B5EF4-FFF2-40B4-BE49-F238E27FC236}">
                <a16:creationId xmlns:a16="http://schemas.microsoft.com/office/drawing/2014/main" id="{62274702-DABB-1EB9-8284-25D67639531B}"/>
              </a:ext>
            </a:extLst>
          </p:cNvPr>
          <p:cNvSpPr txBox="1"/>
          <p:nvPr/>
        </p:nvSpPr>
        <p:spPr>
          <a:xfrm>
            <a:off x="1294544" y="3352977"/>
            <a:ext cx="989482" cy="374933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2400" b="1" dirty="0">
                <a:solidFill>
                  <a:srgbClr val="003300"/>
                </a:solidFill>
              </a:rPr>
              <a:t>2018</a:t>
            </a:r>
            <a:endParaRPr lang="en-US" sz="2400" dirty="0">
              <a:solidFill>
                <a:srgbClr val="003300"/>
              </a:solidFill>
            </a:endParaRPr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4F56B283-A7FB-68C5-59FA-7BAF25AA683B}"/>
              </a:ext>
            </a:extLst>
          </p:cNvPr>
          <p:cNvSpPr txBox="1"/>
          <p:nvPr/>
        </p:nvSpPr>
        <p:spPr>
          <a:xfrm>
            <a:off x="178823" y="974537"/>
            <a:ext cx="5422083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003300"/>
                </a:solidFill>
              </a:rPr>
              <a:t>(1) Inception</a:t>
            </a:r>
          </a:p>
          <a:p>
            <a:r>
              <a:rPr lang="en-US" sz="2000" dirty="0">
                <a:solidFill>
                  <a:srgbClr val="003300"/>
                </a:solidFill>
              </a:rPr>
              <a:t>Motivation, overview, how it all started</a:t>
            </a:r>
          </a:p>
          <a:p>
            <a:r>
              <a:rPr lang="en-US" sz="2000" dirty="0">
                <a:solidFill>
                  <a:srgbClr val="003300"/>
                </a:solidFill>
              </a:rPr>
              <a:t>Why speed up MC generators?</a:t>
            </a:r>
          </a:p>
          <a:p>
            <a:r>
              <a:rPr lang="en-US" sz="2000" dirty="0">
                <a:solidFill>
                  <a:srgbClr val="003300"/>
                </a:solidFill>
              </a:rPr>
              <a:t>Why Madgraph5_aMC@NLO (MG5aMC)?</a:t>
            </a:r>
          </a:p>
          <a:p>
            <a:r>
              <a:rPr lang="en-US" sz="2000" dirty="0">
                <a:solidFill>
                  <a:srgbClr val="003300"/>
                </a:solidFill>
              </a:rPr>
              <a:t>Why GPUs and vectorization?</a:t>
            </a:r>
          </a:p>
        </p:txBody>
      </p:sp>
      <p:sp>
        <p:nvSpPr>
          <p:cNvPr id="17" name="Title 16">
            <a:extLst>
              <a:ext uri="{FF2B5EF4-FFF2-40B4-BE49-F238E27FC236}">
                <a16:creationId xmlns:a16="http://schemas.microsoft.com/office/drawing/2014/main" id="{DBBCF868-2152-D8F0-89B6-D41599C245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062" y="197493"/>
            <a:ext cx="11944539" cy="618295"/>
          </a:xfrm>
        </p:spPr>
        <p:txBody>
          <a:bodyPr/>
          <a:lstStyle/>
          <a:p>
            <a:r>
              <a:rPr lang="en-US" dirty="0"/>
              <a:t>The (very) long version! – Outline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53FB9672-7654-8889-FB7C-E4F25953E070}"/>
                  </a:ext>
                </a:extLst>
              </p:cNvPr>
              <p:cNvSpPr txBox="1"/>
              <p:nvPr/>
            </p:nvSpPr>
            <p:spPr>
              <a:xfrm>
                <a:off x="1807231" y="4163052"/>
                <a:ext cx="9508767" cy="230832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b="1" dirty="0">
                    <a:solidFill>
                      <a:schemeClr val="bg2"/>
                    </a:solidFill>
                  </a:rPr>
                  <a:t>(2) Implementation</a:t>
                </a:r>
              </a:p>
              <a:p>
                <a:r>
                  <a:rPr lang="en-US" sz="2000" dirty="0">
                    <a:solidFill>
                      <a:schemeClr val="bg2"/>
                    </a:solidFill>
                  </a:rPr>
                  <a:t>Architecture design, technical choices, progress so far</a:t>
                </a:r>
              </a:p>
              <a:p>
                <a:r>
                  <a:rPr lang="en-US" sz="2000" dirty="0">
                    <a:solidFill>
                      <a:schemeClr val="bg2"/>
                    </a:solidFill>
                    <a:latin typeface="+mn-lt"/>
                  </a:rPr>
                  <a:t>Beyond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000" i="1" dirty="0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000" dirty="0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</a:rPr>
                          <m:t>e</m:t>
                        </m:r>
                      </m:e>
                      <m:sup>
                        <m:r>
                          <a:rPr lang="en-US" sz="2000" dirty="0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lang="en-US" sz="2000" i="1" dirty="0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000" dirty="0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</a:rPr>
                          <m:t>e</m:t>
                        </m:r>
                      </m:e>
                      <m:sup>
                        <m:r>
                          <a:rPr lang="en-US" sz="2000" dirty="0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US" sz="2000" dirty="0">
                    <a:solidFill>
                      <a:schemeClr val="bg2"/>
                    </a:solidFill>
                    <a:latin typeface="+mn-lt"/>
                    <a:sym typeface="Symbol" panose="05050102010706020507" pitchFamily="18" charset="2"/>
                  </a:rPr>
                  <a:t>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000" i="1" dirty="0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dirty="0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  <m:t></m:t>
                        </m:r>
                      </m:e>
                      <m:sup>
                        <m:r>
                          <a:rPr lang="en-US" sz="2000" dirty="0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lang="en-US" sz="2000" i="1" dirty="0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dirty="0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  <m:t></m:t>
                        </m:r>
                      </m:e>
                      <m:sup>
                        <m:r>
                          <a:rPr lang="en-US" sz="2000" dirty="0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US" sz="2000" dirty="0">
                    <a:solidFill>
                      <a:schemeClr val="bg2"/>
                    </a:solidFill>
                    <a:latin typeface="+mn-lt"/>
                  </a:rPr>
                  <a:t> : from discrete “epochs” to fast-turnaround code generation</a:t>
                </a:r>
              </a:p>
              <a:p>
                <a:r>
                  <a:rPr lang="en-US" sz="2000" dirty="0">
                    <a:solidFill>
                      <a:schemeClr val="bg2"/>
                    </a:solidFill>
                    <a:latin typeface="+mn-lt"/>
                  </a:rPr>
                  <a:t>Standalone CUDA/C++, memory layout, SIMD, GPU kernels</a:t>
                </a:r>
              </a:p>
              <a:p>
                <a:r>
                  <a:rPr lang="en-US" sz="2000" dirty="0">
                    <a:solidFill>
                      <a:schemeClr val="bg2"/>
                    </a:solidFill>
                    <a:latin typeface="+mn-lt"/>
                  </a:rPr>
                  <a:t>Beyond standalone </a:t>
                </a:r>
                <a:r>
                  <a:rPr lang="en-US" sz="2000" dirty="0">
                    <a:solidFill>
                      <a:schemeClr val="bg2"/>
                    </a:solidFill>
                  </a:rPr>
                  <a:t>toys: full functional integration with Fortran MadEvent</a:t>
                </a:r>
              </a:p>
              <a:p>
                <a:r>
                  <a:rPr lang="en-US" sz="2000" dirty="0">
                    <a:solidFill>
                      <a:schemeClr val="bg2"/>
                    </a:solidFill>
                  </a:rPr>
                  <a:t>Recent performance improvements: AVX512, Amdahl, mixed precision... </a:t>
                </a:r>
              </a:p>
              <a:p>
                <a:r>
                  <a:rPr lang="en-US" sz="2000" dirty="0">
                    <a:solidFill>
                      <a:schemeClr val="bg2"/>
                    </a:solidFill>
                  </a:rPr>
                  <a:t>Alternative to CUDA/C++: abstraction layers (Alpaka, Kokkos, Sycl)</a:t>
                </a:r>
              </a:p>
            </p:txBody>
          </p:sp>
        </mc:Choice>
        <mc:Fallback xmlns="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53FB9672-7654-8889-FB7C-E4F25953E07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07231" y="4163052"/>
                <a:ext cx="9508767" cy="2308324"/>
              </a:xfrm>
              <a:prstGeom prst="rect">
                <a:avLst/>
              </a:prstGeom>
              <a:blipFill>
                <a:blip r:embed="rId2"/>
                <a:stretch>
                  <a:fillRect l="-962" t="-1847" b="-395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1" name="TextBox 20">
            <a:extLst>
              <a:ext uri="{FF2B5EF4-FFF2-40B4-BE49-F238E27FC236}">
                <a16:creationId xmlns:a16="http://schemas.microsoft.com/office/drawing/2014/main" id="{61355E66-FB9C-C236-3F14-A0D913816199}"/>
              </a:ext>
            </a:extLst>
          </p:cNvPr>
          <p:cNvSpPr txBox="1"/>
          <p:nvPr/>
        </p:nvSpPr>
        <p:spPr>
          <a:xfrm>
            <a:off x="6752854" y="107745"/>
            <a:ext cx="5422084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C00000"/>
                </a:solidFill>
              </a:rPr>
              <a:t>(3) Outlook</a:t>
            </a:r>
          </a:p>
          <a:p>
            <a:r>
              <a:rPr lang="en-US" sz="2000" dirty="0">
                <a:solidFill>
                  <a:srgbClr val="C00000"/>
                </a:solidFill>
              </a:rPr>
              <a:t>Towards the upcoming first LO alpha release</a:t>
            </a:r>
          </a:p>
          <a:p>
            <a:r>
              <a:rPr lang="en-US" sz="2000" dirty="0">
                <a:solidFill>
                  <a:srgbClr val="C00000"/>
                </a:solidFill>
              </a:rPr>
              <a:t>WIP, plans, ideas for more speed and features</a:t>
            </a:r>
          </a:p>
          <a:p>
            <a:r>
              <a:rPr lang="en-US" sz="1600" dirty="0">
                <a:solidFill>
                  <a:srgbClr val="C00000"/>
                </a:solidFill>
              </a:rPr>
              <a:t>Multithreading and heterogeneous strategies</a:t>
            </a:r>
          </a:p>
          <a:p>
            <a:r>
              <a:rPr lang="en-US" sz="1600" dirty="0">
                <a:solidFill>
                  <a:srgbClr val="C00000"/>
                </a:solidFill>
              </a:rPr>
              <a:t>More compilers, more CPU and GPU architectures</a:t>
            </a:r>
          </a:p>
          <a:p>
            <a:r>
              <a:rPr lang="en-US" sz="1600" dirty="0">
                <a:solidFill>
                  <a:srgbClr val="C00000"/>
                </a:solidFill>
              </a:rPr>
              <a:t>Beyond LO: loops and NLO</a:t>
            </a:r>
          </a:p>
          <a:p>
            <a:r>
              <a:rPr lang="en-US" sz="1600" dirty="0">
                <a:solidFill>
                  <a:srgbClr val="C00000"/>
                </a:solidFill>
              </a:rPr>
              <a:t>Event-by-event reweighting</a:t>
            </a:r>
          </a:p>
          <a:p>
            <a:r>
              <a:rPr lang="en-US" sz="1600" dirty="0">
                <a:solidFill>
                  <a:srgbClr val="C00000"/>
                </a:solidFill>
              </a:rPr>
              <a:t>Faster smaller kernels, faster builds</a:t>
            </a:r>
          </a:p>
          <a:p>
            <a:r>
              <a:rPr lang="en-US" sz="1600" dirty="0">
                <a:solidFill>
                  <a:srgbClr val="C00000"/>
                </a:solidFill>
              </a:rPr>
              <a:t>Tensor cores, cuBLAS</a:t>
            </a:r>
          </a:p>
          <a:p>
            <a:r>
              <a:rPr lang="en-US" sz="1600" dirty="0">
                <a:solidFill>
                  <a:srgbClr val="C00000"/>
                </a:solidFill>
              </a:rPr>
              <a:t>Other ME generators? Parton showers?</a:t>
            </a:r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8E87E6A2-4226-6F57-5358-111815FAA1E2}"/>
              </a:ext>
            </a:extLst>
          </p:cNvPr>
          <p:cNvCxnSpPr>
            <a:cxnSpLocks/>
          </p:cNvCxnSpPr>
          <p:nvPr/>
        </p:nvCxnSpPr>
        <p:spPr>
          <a:xfrm>
            <a:off x="876000" y="3778924"/>
            <a:ext cx="10073848" cy="1801"/>
          </a:xfrm>
          <a:prstGeom prst="line">
            <a:avLst/>
          </a:prstGeom>
          <a:ln w="38100">
            <a:solidFill>
              <a:srgbClr val="0033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E3548077-94AF-162A-B41A-198BBF2473FE}"/>
              </a:ext>
            </a:extLst>
          </p:cNvPr>
          <p:cNvCxnSpPr>
            <a:cxnSpLocks/>
          </p:cNvCxnSpPr>
          <p:nvPr/>
        </p:nvCxnSpPr>
        <p:spPr>
          <a:xfrm>
            <a:off x="864278" y="3064452"/>
            <a:ext cx="10073848" cy="1801"/>
          </a:xfrm>
          <a:prstGeom prst="line">
            <a:avLst/>
          </a:prstGeom>
          <a:ln w="38100">
            <a:solidFill>
              <a:srgbClr val="0033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567843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" grpId="0"/>
      <p:bldP spid="20" grpId="0"/>
      <p:bldP spid="2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Arrow: Right 62" title="Year Arrow">
            <a:extLst>
              <a:ext uri="{FF2B5EF4-FFF2-40B4-BE49-F238E27FC236}">
                <a16:creationId xmlns:a16="http://schemas.microsoft.com/office/drawing/2014/main" id="{F58357AA-8A7F-B9E7-A0C2-57EAFAA4E0C5}"/>
              </a:ext>
            </a:extLst>
          </p:cNvPr>
          <p:cNvSpPr/>
          <p:nvPr/>
        </p:nvSpPr>
        <p:spPr>
          <a:xfrm>
            <a:off x="9516000" y="3060778"/>
            <a:ext cx="1800000" cy="732304"/>
          </a:xfrm>
          <a:prstGeom prst="rightArrow">
            <a:avLst>
              <a:gd name="adj1" fmla="val 100000"/>
              <a:gd name="adj2" fmla="val 50000"/>
            </a:avLst>
          </a:prstGeom>
          <a:solidFill>
            <a:schemeClr val="bg1">
              <a:lumMod val="95000"/>
            </a:schemeClr>
          </a:solidFill>
          <a:ln w="1905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chemeClr val="accent2"/>
              </a:solidFill>
            </a:endParaRPr>
          </a:p>
        </p:txBody>
      </p:sp>
      <p:sp>
        <p:nvSpPr>
          <p:cNvPr id="75" name="TextBox 74" title="Quarter Number">
            <a:extLst>
              <a:ext uri="{FF2B5EF4-FFF2-40B4-BE49-F238E27FC236}">
                <a16:creationId xmlns:a16="http://schemas.microsoft.com/office/drawing/2014/main" id="{21CFF835-F829-4A23-3654-2BA9201E6CC1}"/>
              </a:ext>
            </a:extLst>
          </p:cNvPr>
          <p:cNvSpPr txBox="1"/>
          <p:nvPr/>
        </p:nvSpPr>
        <p:spPr>
          <a:xfrm>
            <a:off x="9913582" y="3352977"/>
            <a:ext cx="1004328" cy="374933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2400" b="1" dirty="0">
                <a:solidFill>
                  <a:schemeClr val="accent2"/>
                </a:solidFill>
              </a:rPr>
              <a:t>2024</a:t>
            </a:r>
            <a:endParaRPr lang="en-US" sz="2400" dirty="0">
              <a:solidFill>
                <a:schemeClr val="accent2"/>
              </a:solidFill>
            </a:endParaRPr>
          </a:p>
        </p:txBody>
      </p:sp>
      <p:sp>
        <p:nvSpPr>
          <p:cNvPr id="108" name="Arrow: Right 107" title="Year Arrow">
            <a:extLst>
              <a:ext uri="{FF2B5EF4-FFF2-40B4-BE49-F238E27FC236}">
                <a16:creationId xmlns:a16="http://schemas.microsoft.com/office/drawing/2014/main" id="{B87D0505-4F9B-C9C4-D06A-A92903882110}"/>
              </a:ext>
            </a:extLst>
          </p:cNvPr>
          <p:cNvSpPr/>
          <p:nvPr/>
        </p:nvSpPr>
        <p:spPr>
          <a:xfrm>
            <a:off x="8076000" y="3060778"/>
            <a:ext cx="1800000" cy="732304"/>
          </a:xfrm>
          <a:prstGeom prst="rightArrow">
            <a:avLst>
              <a:gd name="adj1" fmla="val 100000"/>
              <a:gd name="adj2" fmla="val 50000"/>
            </a:avLst>
          </a:prstGeom>
          <a:solidFill>
            <a:schemeClr val="bg1">
              <a:lumMod val="95000"/>
            </a:schemeClr>
          </a:solidFill>
          <a:ln w="1905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chemeClr val="accent2"/>
              </a:solidFill>
            </a:endParaRPr>
          </a:p>
        </p:txBody>
      </p:sp>
      <p:sp>
        <p:nvSpPr>
          <p:cNvPr id="120" name="TextBox 119" title="Quarter Number">
            <a:extLst>
              <a:ext uri="{FF2B5EF4-FFF2-40B4-BE49-F238E27FC236}">
                <a16:creationId xmlns:a16="http://schemas.microsoft.com/office/drawing/2014/main" id="{837179E3-8777-72B2-EC77-1317A08F4B04}"/>
              </a:ext>
            </a:extLst>
          </p:cNvPr>
          <p:cNvSpPr txBox="1"/>
          <p:nvPr/>
        </p:nvSpPr>
        <p:spPr>
          <a:xfrm>
            <a:off x="8473582" y="3352977"/>
            <a:ext cx="1004328" cy="374933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2400" b="1" dirty="0">
                <a:solidFill>
                  <a:schemeClr val="accent2"/>
                </a:solidFill>
              </a:rPr>
              <a:t>2023</a:t>
            </a:r>
            <a:endParaRPr lang="en-US" sz="2400" dirty="0">
              <a:solidFill>
                <a:schemeClr val="accent2"/>
              </a:solidFill>
            </a:endParaRPr>
          </a:p>
        </p:txBody>
      </p:sp>
      <p:sp>
        <p:nvSpPr>
          <p:cNvPr id="154" name="Arrow: Right 153" title="Year Arrow">
            <a:extLst>
              <a:ext uri="{FF2B5EF4-FFF2-40B4-BE49-F238E27FC236}">
                <a16:creationId xmlns:a16="http://schemas.microsoft.com/office/drawing/2014/main" id="{A3FE6204-E372-2E8E-EE5A-E190417EBCCD}"/>
              </a:ext>
            </a:extLst>
          </p:cNvPr>
          <p:cNvSpPr/>
          <p:nvPr/>
        </p:nvSpPr>
        <p:spPr>
          <a:xfrm>
            <a:off x="6636000" y="3066102"/>
            <a:ext cx="1800000" cy="725180"/>
          </a:xfrm>
          <a:prstGeom prst="rightArrow">
            <a:avLst>
              <a:gd name="adj1" fmla="val 100000"/>
              <a:gd name="adj2" fmla="val 50000"/>
            </a:avLst>
          </a:prstGeom>
          <a:solidFill>
            <a:schemeClr val="bg1">
              <a:lumMod val="95000"/>
            </a:schemeClr>
          </a:solidFill>
          <a:ln w="1905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chemeClr val="accent2"/>
              </a:solidFill>
            </a:endParaRPr>
          </a:p>
        </p:txBody>
      </p:sp>
      <p:sp>
        <p:nvSpPr>
          <p:cNvPr id="166" name="TextBox 165" title="Quarter Number">
            <a:extLst>
              <a:ext uri="{FF2B5EF4-FFF2-40B4-BE49-F238E27FC236}">
                <a16:creationId xmlns:a16="http://schemas.microsoft.com/office/drawing/2014/main" id="{DF763354-A505-02F3-A9B7-FCD9DCD6048B}"/>
              </a:ext>
            </a:extLst>
          </p:cNvPr>
          <p:cNvSpPr txBox="1"/>
          <p:nvPr/>
        </p:nvSpPr>
        <p:spPr>
          <a:xfrm>
            <a:off x="6995998" y="3127762"/>
            <a:ext cx="1086990" cy="36130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2400" b="1" dirty="0">
                <a:solidFill>
                  <a:schemeClr val="accent2"/>
                </a:solidFill>
              </a:rPr>
              <a:t>2022</a:t>
            </a:r>
            <a:endParaRPr lang="en-US" sz="2400" dirty="0">
              <a:solidFill>
                <a:schemeClr val="accent2"/>
              </a:solidFill>
            </a:endParaRPr>
          </a:p>
        </p:txBody>
      </p:sp>
      <p:sp>
        <p:nvSpPr>
          <p:cNvPr id="139" name="Arrow: Right 138" title="Year Arrow">
            <a:extLst>
              <a:ext uri="{FF2B5EF4-FFF2-40B4-BE49-F238E27FC236}">
                <a16:creationId xmlns:a16="http://schemas.microsoft.com/office/drawing/2014/main" id="{E6A35816-3996-2431-82A6-935541BF389A}"/>
              </a:ext>
            </a:extLst>
          </p:cNvPr>
          <p:cNvSpPr/>
          <p:nvPr/>
        </p:nvSpPr>
        <p:spPr>
          <a:xfrm>
            <a:off x="5196000" y="3060778"/>
            <a:ext cx="1800000" cy="730610"/>
          </a:xfrm>
          <a:prstGeom prst="rightArrow">
            <a:avLst>
              <a:gd name="adj1" fmla="val 100000"/>
              <a:gd name="adj2" fmla="val 50000"/>
            </a:avLst>
          </a:prstGeom>
          <a:solidFill>
            <a:schemeClr val="bg1">
              <a:lumMod val="95000"/>
            </a:schemeClr>
          </a:solidFill>
          <a:ln w="1905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chemeClr val="accent2"/>
              </a:solidFill>
            </a:endParaRPr>
          </a:p>
        </p:txBody>
      </p:sp>
      <p:sp>
        <p:nvSpPr>
          <p:cNvPr id="151" name="TextBox 150" title="Quarter Number">
            <a:extLst>
              <a:ext uri="{FF2B5EF4-FFF2-40B4-BE49-F238E27FC236}">
                <a16:creationId xmlns:a16="http://schemas.microsoft.com/office/drawing/2014/main" id="{1A409C3D-191C-32AD-C007-46462C7EA8FB}"/>
              </a:ext>
            </a:extLst>
          </p:cNvPr>
          <p:cNvSpPr txBox="1"/>
          <p:nvPr/>
        </p:nvSpPr>
        <p:spPr>
          <a:xfrm>
            <a:off x="5555829" y="3127762"/>
            <a:ext cx="1080169" cy="359149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2400" b="1" dirty="0">
                <a:solidFill>
                  <a:schemeClr val="accent2"/>
                </a:solidFill>
              </a:rPr>
              <a:t>2021</a:t>
            </a:r>
            <a:endParaRPr lang="en-US" sz="2400" dirty="0">
              <a:solidFill>
                <a:schemeClr val="accent2"/>
              </a:solidFill>
            </a:endParaRPr>
          </a:p>
        </p:txBody>
      </p:sp>
      <p:sp>
        <p:nvSpPr>
          <p:cNvPr id="35" name="Arrow: Right 34" title="Year Arrow">
            <a:extLst>
              <a:ext uri="{FF2B5EF4-FFF2-40B4-BE49-F238E27FC236}">
                <a16:creationId xmlns:a16="http://schemas.microsoft.com/office/drawing/2014/main" id="{A5008668-D239-F771-78E8-BCE58BF0DBF6}"/>
              </a:ext>
            </a:extLst>
          </p:cNvPr>
          <p:cNvSpPr/>
          <p:nvPr/>
        </p:nvSpPr>
        <p:spPr>
          <a:xfrm>
            <a:off x="3756000" y="3066102"/>
            <a:ext cx="1800000" cy="725180"/>
          </a:xfrm>
          <a:prstGeom prst="rightArrow">
            <a:avLst>
              <a:gd name="adj1" fmla="val 100000"/>
              <a:gd name="adj2" fmla="val 50000"/>
            </a:avLst>
          </a:prstGeom>
          <a:solidFill>
            <a:srgbClr val="CCFFCC"/>
          </a:solidFill>
          <a:ln w="1905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chemeClr val="accent2"/>
              </a:solidFill>
            </a:endParaRPr>
          </a:p>
        </p:txBody>
      </p:sp>
      <p:sp>
        <p:nvSpPr>
          <p:cNvPr id="136" name="TextBox 135" title="Quarter Number">
            <a:extLst>
              <a:ext uri="{FF2B5EF4-FFF2-40B4-BE49-F238E27FC236}">
                <a16:creationId xmlns:a16="http://schemas.microsoft.com/office/drawing/2014/main" id="{F5E47840-2FAE-BCE9-015C-C4B53642337F}"/>
              </a:ext>
            </a:extLst>
          </p:cNvPr>
          <p:cNvSpPr txBox="1"/>
          <p:nvPr/>
        </p:nvSpPr>
        <p:spPr>
          <a:xfrm>
            <a:off x="4108841" y="3127762"/>
            <a:ext cx="1094147" cy="361305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2400" b="1" dirty="0">
                <a:solidFill>
                  <a:srgbClr val="003300"/>
                </a:solidFill>
              </a:rPr>
              <a:t>2020</a:t>
            </a:r>
            <a:endParaRPr lang="en-US" sz="2400" dirty="0">
              <a:solidFill>
                <a:srgbClr val="003300"/>
              </a:solidFill>
            </a:endParaRPr>
          </a:p>
        </p:txBody>
      </p:sp>
      <p:grpSp>
        <p:nvGrpSpPr>
          <p:cNvPr id="76" name="Group 75">
            <a:extLst>
              <a:ext uri="{FF2B5EF4-FFF2-40B4-BE49-F238E27FC236}">
                <a16:creationId xmlns:a16="http://schemas.microsoft.com/office/drawing/2014/main" id="{24979896-20AC-C190-D9D8-0DBFB7C4514C}"/>
              </a:ext>
            </a:extLst>
          </p:cNvPr>
          <p:cNvGrpSpPr>
            <a:grpSpLocks noChangeAspect="1"/>
          </p:cNvGrpSpPr>
          <p:nvPr/>
        </p:nvGrpSpPr>
        <p:grpSpPr>
          <a:xfrm>
            <a:off x="2316000" y="2838677"/>
            <a:ext cx="1800000" cy="954405"/>
            <a:chOff x="0" y="2556711"/>
            <a:chExt cx="1800000" cy="938369"/>
          </a:xfrm>
        </p:grpSpPr>
        <p:sp>
          <p:nvSpPr>
            <p:cNvPr id="78" name="Arrow: Right 77" title="Year Arrow">
              <a:extLst>
                <a:ext uri="{FF2B5EF4-FFF2-40B4-BE49-F238E27FC236}">
                  <a16:creationId xmlns:a16="http://schemas.microsoft.com/office/drawing/2014/main" id="{DE584D6C-91F1-9D90-2B10-3BC15E2A5858}"/>
                </a:ext>
              </a:extLst>
            </p:cNvPr>
            <p:cNvSpPr/>
            <p:nvPr/>
          </p:nvSpPr>
          <p:spPr>
            <a:xfrm>
              <a:off x="0" y="2775080"/>
              <a:ext cx="1800000" cy="720000"/>
            </a:xfrm>
            <a:prstGeom prst="rightArrow">
              <a:avLst>
                <a:gd name="adj1" fmla="val 100000"/>
                <a:gd name="adj2" fmla="val 50000"/>
              </a:avLst>
            </a:prstGeom>
            <a:gradFill flip="none" rotWithShape="1">
              <a:gsLst>
                <a:gs pos="0">
                  <a:srgbClr val="B3FF4D">
                    <a:lumMod val="80000"/>
                    <a:lumOff val="20000"/>
                  </a:srgbClr>
                </a:gs>
                <a:gs pos="100000">
                  <a:srgbClr val="00B050">
                    <a:lumMod val="80000"/>
                  </a:srgbClr>
                </a:gs>
              </a:gsLst>
              <a:lin ang="0" scaled="0"/>
              <a:tileRect/>
            </a:gradFill>
            <a:ln w="19050"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/>
            </a:p>
          </p:txBody>
        </p:sp>
        <p:sp>
          <p:nvSpPr>
            <p:cNvPr id="79" name="Oval 78" title="Quarter Background Cirlce">
              <a:extLst>
                <a:ext uri="{FF2B5EF4-FFF2-40B4-BE49-F238E27FC236}">
                  <a16:creationId xmlns:a16="http://schemas.microsoft.com/office/drawing/2014/main" id="{17C8BA75-06A1-D444-0D17-9CF59FF3B2D0}"/>
                </a:ext>
              </a:extLst>
            </p:cNvPr>
            <p:cNvSpPr/>
            <p:nvPr/>
          </p:nvSpPr>
          <p:spPr>
            <a:xfrm>
              <a:off x="1327908" y="2840939"/>
              <a:ext cx="211582" cy="21158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80" name="Oval 79" title="Quarter Background Cirlce">
              <a:extLst>
                <a:ext uri="{FF2B5EF4-FFF2-40B4-BE49-F238E27FC236}">
                  <a16:creationId xmlns:a16="http://schemas.microsoft.com/office/drawing/2014/main" id="{E57931AC-F51C-41A8-B909-5A75CFF58DC9}"/>
                </a:ext>
              </a:extLst>
            </p:cNvPr>
            <p:cNvSpPr/>
            <p:nvPr/>
          </p:nvSpPr>
          <p:spPr>
            <a:xfrm>
              <a:off x="977437" y="2840939"/>
              <a:ext cx="211582" cy="21158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81" name="Oval 80" title="Quarter Background Cirlce">
              <a:extLst>
                <a:ext uri="{FF2B5EF4-FFF2-40B4-BE49-F238E27FC236}">
                  <a16:creationId xmlns:a16="http://schemas.microsoft.com/office/drawing/2014/main" id="{48584685-E685-4308-9A19-1C5809284044}"/>
                </a:ext>
              </a:extLst>
            </p:cNvPr>
            <p:cNvSpPr/>
            <p:nvPr/>
          </p:nvSpPr>
          <p:spPr>
            <a:xfrm>
              <a:off x="618172" y="2840939"/>
              <a:ext cx="211582" cy="21158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82" name="Oval 81" title="Quarter Background Cirlce">
              <a:extLst>
                <a:ext uri="{FF2B5EF4-FFF2-40B4-BE49-F238E27FC236}">
                  <a16:creationId xmlns:a16="http://schemas.microsoft.com/office/drawing/2014/main" id="{83F9C342-5F48-D674-FA10-E709B73B7937}"/>
                </a:ext>
              </a:extLst>
            </p:cNvPr>
            <p:cNvSpPr/>
            <p:nvPr/>
          </p:nvSpPr>
          <p:spPr>
            <a:xfrm>
              <a:off x="257224" y="2840939"/>
              <a:ext cx="211582" cy="21158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84" name="Straight Connector 83" title="Q lines">
              <a:extLst>
                <a:ext uri="{FF2B5EF4-FFF2-40B4-BE49-F238E27FC236}">
                  <a16:creationId xmlns:a16="http://schemas.microsoft.com/office/drawing/2014/main" id="{7DB857B3-B50C-6F28-561C-210EB5BCA04F}"/>
                </a:ext>
              </a:extLst>
            </p:cNvPr>
            <p:cNvCxnSpPr>
              <a:cxnSpLocks/>
            </p:cNvCxnSpPr>
            <p:nvPr/>
          </p:nvCxnSpPr>
          <p:spPr>
            <a:xfrm>
              <a:off x="1440000" y="2556711"/>
              <a:ext cx="0" cy="165471"/>
            </a:xfrm>
            <a:prstGeom prst="line">
              <a:avLst/>
            </a:prstGeom>
            <a:ln cmpd="sng">
              <a:solidFill>
                <a:srgbClr val="000000"/>
              </a:solidFill>
              <a:prstDash val="solid"/>
              <a:headEnd type="none" w="sm" len="sm"/>
              <a:tailEnd type="non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6" name="TextBox 85" title="Quarter Number">
              <a:extLst>
                <a:ext uri="{FF2B5EF4-FFF2-40B4-BE49-F238E27FC236}">
                  <a16:creationId xmlns:a16="http://schemas.microsoft.com/office/drawing/2014/main" id="{BEA96CE7-8266-22B6-1A7B-241E6DB30FD5}"/>
                </a:ext>
              </a:extLst>
            </p:cNvPr>
            <p:cNvSpPr txBox="1"/>
            <p:nvPr/>
          </p:nvSpPr>
          <p:spPr>
            <a:xfrm>
              <a:off x="218091" y="2868834"/>
              <a:ext cx="288000" cy="144000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ctr"/>
              <a:r>
                <a:rPr lang="en-US" sz="1000" b="1" dirty="0">
                  <a:solidFill>
                    <a:srgbClr val="003300"/>
                  </a:solidFill>
                </a:rPr>
                <a:t>Q1</a:t>
              </a:r>
              <a:endParaRPr lang="en-US" sz="1000" dirty="0">
                <a:solidFill>
                  <a:srgbClr val="003300"/>
                </a:solidFill>
              </a:endParaRPr>
            </a:p>
          </p:txBody>
        </p:sp>
        <p:sp>
          <p:nvSpPr>
            <p:cNvPr id="87" name="TextBox 86" title="Quarter Number">
              <a:extLst>
                <a:ext uri="{FF2B5EF4-FFF2-40B4-BE49-F238E27FC236}">
                  <a16:creationId xmlns:a16="http://schemas.microsoft.com/office/drawing/2014/main" id="{50E6C149-F163-3E58-8B6D-D9F16D43BE2C}"/>
                </a:ext>
              </a:extLst>
            </p:cNvPr>
            <p:cNvSpPr txBox="1"/>
            <p:nvPr/>
          </p:nvSpPr>
          <p:spPr>
            <a:xfrm>
              <a:off x="580590" y="2868834"/>
              <a:ext cx="288000" cy="144000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ctr"/>
              <a:r>
                <a:rPr lang="en-US" sz="1000" b="1" dirty="0">
                  <a:solidFill>
                    <a:srgbClr val="003300"/>
                  </a:solidFill>
                </a:rPr>
                <a:t>Q2</a:t>
              </a:r>
              <a:endParaRPr lang="en-US" sz="1000" dirty="0">
                <a:solidFill>
                  <a:srgbClr val="003300"/>
                </a:solidFill>
              </a:endParaRPr>
            </a:p>
          </p:txBody>
        </p:sp>
        <p:sp>
          <p:nvSpPr>
            <p:cNvPr id="88" name="TextBox 87" title="Quarter Number">
              <a:extLst>
                <a:ext uri="{FF2B5EF4-FFF2-40B4-BE49-F238E27FC236}">
                  <a16:creationId xmlns:a16="http://schemas.microsoft.com/office/drawing/2014/main" id="{492E1427-24FF-2CB6-1358-03253C33034A}"/>
                </a:ext>
              </a:extLst>
            </p:cNvPr>
            <p:cNvSpPr txBox="1"/>
            <p:nvPr/>
          </p:nvSpPr>
          <p:spPr>
            <a:xfrm>
              <a:off x="931232" y="2868834"/>
              <a:ext cx="288000" cy="144000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ctr"/>
              <a:r>
                <a:rPr lang="en-US" sz="1000" b="1" dirty="0">
                  <a:solidFill>
                    <a:srgbClr val="003300"/>
                  </a:solidFill>
                </a:rPr>
                <a:t>Q3</a:t>
              </a:r>
              <a:endParaRPr lang="en-US" sz="1000" dirty="0">
                <a:solidFill>
                  <a:srgbClr val="003300"/>
                </a:solidFill>
              </a:endParaRPr>
            </a:p>
          </p:txBody>
        </p:sp>
        <p:sp>
          <p:nvSpPr>
            <p:cNvPr id="89" name="TextBox 88" title="Quarter Number">
              <a:extLst>
                <a:ext uri="{FF2B5EF4-FFF2-40B4-BE49-F238E27FC236}">
                  <a16:creationId xmlns:a16="http://schemas.microsoft.com/office/drawing/2014/main" id="{A566B875-1EF4-B39C-34D6-0C431D955F43}"/>
                </a:ext>
              </a:extLst>
            </p:cNvPr>
            <p:cNvSpPr txBox="1"/>
            <p:nvPr/>
          </p:nvSpPr>
          <p:spPr>
            <a:xfrm>
              <a:off x="1293738" y="2868834"/>
              <a:ext cx="288000" cy="144000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ctr"/>
              <a:r>
                <a:rPr lang="en-US" sz="1000" b="1" dirty="0">
                  <a:solidFill>
                    <a:srgbClr val="003300"/>
                  </a:solidFill>
                </a:rPr>
                <a:t>Q4</a:t>
              </a:r>
              <a:endParaRPr lang="en-US" sz="1000" dirty="0">
                <a:solidFill>
                  <a:srgbClr val="003300"/>
                </a:solidFill>
              </a:endParaRPr>
            </a:p>
          </p:txBody>
        </p:sp>
        <p:sp>
          <p:nvSpPr>
            <p:cNvPr id="90" name="TextBox 89" title="Quarter Number">
              <a:extLst>
                <a:ext uri="{FF2B5EF4-FFF2-40B4-BE49-F238E27FC236}">
                  <a16:creationId xmlns:a16="http://schemas.microsoft.com/office/drawing/2014/main" id="{D66B5411-5C32-49A7-0E65-CC0688EB780E}"/>
                </a:ext>
              </a:extLst>
            </p:cNvPr>
            <p:cNvSpPr txBox="1"/>
            <p:nvPr/>
          </p:nvSpPr>
          <p:spPr>
            <a:xfrm>
              <a:off x="359998" y="3062370"/>
              <a:ext cx="1086990" cy="368633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ctr"/>
              <a:r>
                <a:rPr lang="en-US" sz="2400" b="1" dirty="0">
                  <a:solidFill>
                    <a:srgbClr val="003300"/>
                  </a:solidFill>
                </a:rPr>
                <a:t>2019</a:t>
              </a:r>
              <a:endParaRPr lang="en-US" sz="2400" dirty="0">
                <a:solidFill>
                  <a:srgbClr val="003300"/>
                </a:solidFill>
              </a:endParaRPr>
            </a:p>
          </p:txBody>
        </p:sp>
      </p:grpSp>
      <p:sp>
        <p:nvSpPr>
          <p:cNvPr id="3" name="Arrow: Right 2" title="Year Arrow">
            <a:extLst>
              <a:ext uri="{FF2B5EF4-FFF2-40B4-BE49-F238E27FC236}">
                <a16:creationId xmlns:a16="http://schemas.microsoft.com/office/drawing/2014/main" id="{202DE780-B601-1BE9-92B5-1E89650D6031}"/>
              </a:ext>
            </a:extLst>
          </p:cNvPr>
          <p:cNvSpPr/>
          <p:nvPr/>
        </p:nvSpPr>
        <p:spPr>
          <a:xfrm>
            <a:off x="876000" y="3060777"/>
            <a:ext cx="1800000" cy="732304"/>
          </a:xfrm>
          <a:prstGeom prst="rightArrow">
            <a:avLst>
              <a:gd name="adj1" fmla="val 100000"/>
              <a:gd name="adj2" fmla="val 50000"/>
            </a:avLst>
          </a:prstGeom>
          <a:gradFill flip="none" rotWithShape="1">
            <a:gsLst>
              <a:gs pos="0">
                <a:srgbClr val="B3FF4D">
                  <a:lumMod val="80000"/>
                  <a:lumOff val="20000"/>
                </a:srgbClr>
              </a:gs>
              <a:gs pos="100000">
                <a:srgbClr val="00B050">
                  <a:lumMod val="80000"/>
                </a:srgbClr>
              </a:gs>
            </a:gsLst>
            <a:lin ang="0" scaled="0"/>
            <a:tileRect/>
          </a:gradFill>
          <a:ln w="1905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4" name="Oval 3" title="Quarter Background Cirlce">
            <a:extLst>
              <a:ext uri="{FF2B5EF4-FFF2-40B4-BE49-F238E27FC236}">
                <a16:creationId xmlns:a16="http://schemas.microsoft.com/office/drawing/2014/main" id="{36173791-FF73-17DC-F62F-C796B67C33C9}"/>
              </a:ext>
            </a:extLst>
          </p:cNvPr>
          <p:cNvSpPr/>
          <p:nvPr/>
        </p:nvSpPr>
        <p:spPr>
          <a:xfrm>
            <a:off x="2214182" y="3127761"/>
            <a:ext cx="211582" cy="215198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9" name="Straight Connector 8" title="Q lines">
            <a:extLst>
              <a:ext uri="{FF2B5EF4-FFF2-40B4-BE49-F238E27FC236}">
                <a16:creationId xmlns:a16="http://schemas.microsoft.com/office/drawing/2014/main" id="{00998367-5C27-5BA2-4214-079E2B6A9740}"/>
              </a:ext>
            </a:extLst>
          </p:cNvPr>
          <p:cNvCxnSpPr>
            <a:cxnSpLocks/>
            <a:stCxn id="19" idx="2"/>
            <a:endCxn id="14" idx="0"/>
          </p:cNvCxnSpPr>
          <p:nvPr/>
        </p:nvCxnSpPr>
        <p:spPr>
          <a:xfrm>
            <a:off x="1678374" y="2744750"/>
            <a:ext cx="625090" cy="411383"/>
          </a:xfrm>
          <a:prstGeom prst="line">
            <a:avLst/>
          </a:prstGeom>
          <a:ln cmpd="sng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 title="Quarter Number">
            <a:extLst>
              <a:ext uri="{FF2B5EF4-FFF2-40B4-BE49-F238E27FC236}">
                <a16:creationId xmlns:a16="http://schemas.microsoft.com/office/drawing/2014/main" id="{028B93EF-F2BE-F95D-50C3-6D4DC6F5DA92}"/>
              </a:ext>
            </a:extLst>
          </p:cNvPr>
          <p:cNvSpPr txBox="1"/>
          <p:nvPr/>
        </p:nvSpPr>
        <p:spPr>
          <a:xfrm>
            <a:off x="2159464" y="3156133"/>
            <a:ext cx="288000" cy="146461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1000" b="1" dirty="0">
                <a:solidFill>
                  <a:srgbClr val="003300"/>
                </a:solidFill>
              </a:rPr>
              <a:t>Q4</a:t>
            </a:r>
            <a:endParaRPr lang="en-US" sz="1000" dirty="0">
              <a:solidFill>
                <a:srgbClr val="003300"/>
              </a:solidFill>
            </a:endParaRPr>
          </a:p>
        </p:txBody>
      </p:sp>
      <p:sp>
        <p:nvSpPr>
          <p:cNvPr id="15" name="TextBox 14" title="Quarter Number">
            <a:extLst>
              <a:ext uri="{FF2B5EF4-FFF2-40B4-BE49-F238E27FC236}">
                <a16:creationId xmlns:a16="http://schemas.microsoft.com/office/drawing/2014/main" id="{62274702-DABB-1EB9-8284-25D67639531B}"/>
              </a:ext>
            </a:extLst>
          </p:cNvPr>
          <p:cNvSpPr txBox="1"/>
          <p:nvPr/>
        </p:nvSpPr>
        <p:spPr>
          <a:xfrm>
            <a:off x="1294544" y="3352976"/>
            <a:ext cx="989482" cy="374933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2400" b="1" dirty="0">
                <a:solidFill>
                  <a:srgbClr val="003300"/>
                </a:solidFill>
              </a:rPr>
              <a:t>2018</a:t>
            </a:r>
            <a:endParaRPr lang="en-US" sz="2400" dirty="0">
              <a:solidFill>
                <a:srgbClr val="003300"/>
              </a:solidFill>
            </a:endParaRPr>
          </a:p>
        </p:txBody>
      </p:sp>
      <p:sp>
        <p:nvSpPr>
          <p:cNvPr id="17" name="Title 16">
            <a:extLst>
              <a:ext uri="{FF2B5EF4-FFF2-40B4-BE49-F238E27FC236}">
                <a16:creationId xmlns:a16="http://schemas.microsoft.com/office/drawing/2014/main" id="{C6D921DC-A09E-BE19-B33C-D69F30E307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(1) Inception: motivation, overview, how it all started</a:t>
            </a:r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5E7CFB45-CE32-90A5-0168-75A8F63D5FC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0" y="4591294"/>
            <a:ext cx="12191999" cy="1730494"/>
          </a:xfrm>
        </p:spPr>
        <p:txBody>
          <a:bodyPr/>
          <a:lstStyle/>
          <a:p>
            <a:r>
              <a:rPr lang="en-US" sz="2000" dirty="0"/>
              <a:t>The work on generators triggered by the HSF and the LHCC review created many opportunities</a:t>
            </a:r>
          </a:p>
          <a:p>
            <a:pPr lvl="1"/>
            <a:r>
              <a:rPr lang="en-US" sz="1800" dirty="0"/>
              <a:t>A heightened sensitivity to the need to </a:t>
            </a:r>
            <a:r>
              <a:rPr lang="en-US" sz="1800" i="1" dirty="0">
                <a:solidFill>
                  <a:srgbClr val="FF0000"/>
                </a:solidFill>
              </a:rPr>
              <a:t>modernize and speed up HEP software (including generators) </a:t>
            </a:r>
            <a:endParaRPr lang="en-US" sz="1800" dirty="0"/>
          </a:p>
          <a:p>
            <a:pPr lvl="1"/>
            <a:r>
              <a:rPr lang="en-US" sz="1800" dirty="0"/>
              <a:t>A breakdown of the </a:t>
            </a:r>
            <a:r>
              <a:rPr lang="en-US" sz="1800" i="1" dirty="0">
                <a:solidFill>
                  <a:srgbClr val="FF0000"/>
                </a:solidFill>
              </a:rPr>
              <a:t>computational anatomy of ME event generators </a:t>
            </a:r>
            <a:r>
              <a:rPr lang="en-US" sz="1800" dirty="0"/>
              <a:t>and of the ways they can be improved</a:t>
            </a:r>
          </a:p>
          <a:p>
            <a:pPr lvl="1"/>
            <a:r>
              <a:rPr lang="en-US" sz="1800" dirty="0"/>
              <a:t>A review of previous work on porting Madgraph5_aMC@NLO to GPUs (2008-2013, mainly at KEK)</a:t>
            </a:r>
          </a:p>
          <a:p>
            <a:pPr lvl="1"/>
            <a:r>
              <a:rPr lang="en-US" sz="1800" b="1" i="1" dirty="0">
                <a:solidFill>
                  <a:srgbClr val="FF0000"/>
                </a:solidFill>
              </a:rPr>
              <a:t>An opportunity for theorists, experimentalists and software engineers to meet and start collaborating...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9DA26B59-FC6A-D0E0-77AD-65FABEB6A437}"/>
              </a:ext>
            </a:extLst>
          </p:cNvPr>
          <p:cNvSpPr txBox="1"/>
          <p:nvPr/>
        </p:nvSpPr>
        <p:spPr>
          <a:xfrm>
            <a:off x="109516" y="2436973"/>
            <a:ext cx="313771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003300"/>
                </a:solidFill>
              </a:rPr>
              <a:t>Nov 2018: </a:t>
            </a:r>
            <a:r>
              <a:rPr lang="en-US" dirty="0">
                <a:solidFill>
                  <a:srgbClr val="003300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HSF Generator Workshop</a:t>
            </a:r>
            <a:endParaRPr lang="en-US" dirty="0">
              <a:solidFill>
                <a:srgbClr val="003300"/>
              </a:solidFill>
            </a:endParaRP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966AB888-A847-A6A8-1C3D-B78E213BD4E7}"/>
              </a:ext>
            </a:extLst>
          </p:cNvPr>
          <p:cNvCxnSpPr>
            <a:cxnSpLocks/>
          </p:cNvCxnSpPr>
          <p:nvPr/>
        </p:nvCxnSpPr>
        <p:spPr>
          <a:xfrm>
            <a:off x="876000" y="3791281"/>
            <a:ext cx="10073848" cy="1801"/>
          </a:xfrm>
          <a:prstGeom prst="line">
            <a:avLst/>
          </a:prstGeom>
          <a:ln w="38100">
            <a:solidFill>
              <a:srgbClr val="0033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627B080B-354E-7ACC-DD66-4D35BDC07503}"/>
              </a:ext>
            </a:extLst>
          </p:cNvPr>
          <p:cNvSpPr txBox="1"/>
          <p:nvPr/>
        </p:nvSpPr>
        <p:spPr>
          <a:xfrm>
            <a:off x="2349503" y="1117005"/>
            <a:ext cx="603464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003300"/>
                </a:solidFill>
              </a:rPr>
              <a:t>Apr 2020: </a:t>
            </a:r>
            <a:r>
              <a:rPr lang="en-US" dirty="0">
                <a:solidFill>
                  <a:srgbClr val="003300"/>
                </a:solidFill>
                <a:hlinkClick r:id="rId3"/>
              </a:rPr>
              <a:t>HSF Generator WG review paper v1</a:t>
            </a:r>
            <a:endParaRPr lang="en-US" dirty="0">
              <a:solidFill>
                <a:srgbClr val="003300"/>
              </a:solidFill>
            </a:endParaRPr>
          </a:p>
          <a:p>
            <a:pPr algn="ctr"/>
            <a:r>
              <a:rPr lang="en-US" dirty="0">
                <a:solidFill>
                  <a:srgbClr val="003300"/>
                </a:solidFill>
              </a:rPr>
              <a:t>May 2020: start of </a:t>
            </a:r>
            <a:r>
              <a:rPr lang="en-US" dirty="0">
                <a:solidFill>
                  <a:srgbClr val="003300"/>
                </a:solidFill>
                <a:hlinkClick r:id="rId4"/>
              </a:rPr>
              <a:t>LHCC review of HL-LHC Software and Computing </a:t>
            </a:r>
            <a:endParaRPr lang="en-US" dirty="0">
              <a:solidFill>
                <a:srgbClr val="003300"/>
              </a:solidFill>
            </a:endParaRPr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7D92A1E3-5AA1-10E7-2DA0-9385D8EC8A8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93647" y="44027"/>
            <a:ext cx="1563600" cy="1196167"/>
          </a:xfrm>
          <a:prstGeom prst="rect">
            <a:avLst/>
          </a:prstGeom>
        </p:spPr>
      </p:pic>
      <p:sp>
        <p:nvSpPr>
          <p:cNvPr id="27" name="Oval 26" title="Quarter Background Cirlce">
            <a:extLst>
              <a:ext uri="{FF2B5EF4-FFF2-40B4-BE49-F238E27FC236}">
                <a16:creationId xmlns:a16="http://schemas.microsoft.com/office/drawing/2014/main" id="{254E3355-1ED9-A06D-BB41-B229E664E827}"/>
              </a:ext>
            </a:extLst>
          </p:cNvPr>
          <p:cNvSpPr/>
          <p:nvPr/>
        </p:nvSpPr>
        <p:spPr>
          <a:xfrm>
            <a:off x="4374172" y="3515172"/>
            <a:ext cx="211582" cy="21310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8" name="Oval 27" title="Quarter Background Cirlce">
            <a:extLst>
              <a:ext uri="{FF2B5EF4-FFF2-40B4-BE49-F238E27FC236}">
                <a16:creationId xmlns:a16="http://schemas.microsoft.com/office/drawing/2014/main" id="{A66E46DB-2587-F5DE-E42B-A92DA5D02678}"/>
              </a:ext>
            </a:extLst>
          </p:cNvPr>
          <p:cNvSpPr/>
          <p:nvPr/>
        </p:nvSpPr>
        <p:spPr>
          <a:xfrm>
            <a:off x="4013224" y="3515172"/>
            <a:ext cx="211582" cy="21310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29" name="Straight Connector 28" title="Q lines">
            <a:extLst>
              <a:ext uri="{FF2B5EF4-FFF2-40B4-BE49-F238E27FC236}">
                <a16:creationId xmlns:a16="http://schemas.microsoft.com/office/drawing/2014/main" id="{55CDEB70-2739-1E2B-D62E-5284373D1A66}"/>
              </a:ext>
            </a:extLst>
          </p:cNvPr>
          <p:cNvCxnSpPr>
            <a:cxnSpLocks/>
            <a:stCxn id="32" idx="2"/>
            <a:endCxn id="169" idx="0"/>
          </p:cNvCxnSpPr>
          <p:nvPr/>
        </p:nvCxnSpPr>
        <p:spPr>
          <a:xfrm flipH="1">
            <a:off x="3682802" y="3688303"/>
            <a:ext cx="435289" cy="210366"/>
          </a:xfrm>
          <a:prstGeom prst="line">
            <a:avLst/>
          </a:prstGeom>
          <a:ln w="15875" cmpd="sng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 title="Q lines">
            <a:extLst>
              <a:ext uri="{FF2B5EF4-FFF2-40B4-BE49-F238E27FC236}">
                <a16:creationId xmlns:a16="http://schemas.microsoft.com/office/drawing/2014/main" id="{2232AFB7-CE36-BADC-5EC7-C81AAA07DB44}"/>
              </a:ext>
            </a:extLst>
          </p:cNvPr>
          <p:cNvCxnSpPr>
            <a:cxnSpLocks/>
            <a:stCxn id="22" idx="2"/>
            <a:endCxn id="47" idx="0"/>
          </p:cNvCxnSpPr>
          <p:nvPr/>
        </p:nvCxnSpPr>
        <p:spPr>
          <a:xfrm flipH="1">
            <a:off x="4480590" y="1640225"/>
            <a:ext cx="886235" cy="1903042"/>
          </a:xfrm>
          <a:prstGeom prst="line">
            <a:avLst/>
          </a:prstGeom>
          <a:ln cmpd="sng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 title="Quarter Number">
            <a:extLst>
              <a:ext uri="{FF2B5EF4-FFF2-40B4-BE49-F238E27FC236}">
                <a16:creationId xmlns:a16="http://schemas.microsoft.com/office/drawing/2014/main" id="{869BBC71-3581-D29A-967F-A5924C4FE2DB}"/>
              </a:ext>
            </a:extLst>
          </p:cNvPr>
          <p:cNvSpPr txBox="1"/>
          <p:nvPr/>
        </p:nvSpPr>
        <p:spPr>
          <a:xfrm>
            <a:off x="3974091" y="3543267"/>
            <a:ext cx="288000" cy="145036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1000" b="1" dirty="0">
                <a:solidFill>
                  <a:srgbClr val="002060"/>
                </a:solidFill>
              </a:rPr>
              <a:t>Q1</a:t>
            </a:r>
            <a:endParaRPr lang="en-US" sz="1000" dirty="0">
              <a:solidFill>
                <a:srgbClr val="002060"/>
              </a:solidFill>
            </a:endParaRPr>
          </a:p>
        </p:txBody>
      </p:sp>
      <p:sp>
        <p:nvSpPr>
          <p:cNvPr id="47" name="TextBox 46" title="Quarter Number">
            <a:extLst>
              <a:ext uri="{FF2B5EF4-FFF2-40B4-BE49-F238E27FC236}">
                <a16:creationId xmlns:a16="http://schemas.microsoft.com/office/drawing/2014/main" id="{CCDE5FF9-A13A-D85C-E04D-25FF1E47D783}"/>
              </a:ext>
            </a:extLst>
          </p:cNvPr>
          <p:cNvSpPr txBox="1"/>
          <p:nvPr/>
        </p:nvSpPr>
        <p:spPr>
          <a:xfrm>
            <a:off x="4336590" y="3543267"/>
            <a:ext cx="288000" cy="145036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1000" b="1" dirty="0">
                <a:solidFill>
                  <a:srgbClr val="002060"/>
                </a:solidFill>
              </a:rPr>
              <a:t>Q2</a:t>
            </a:r>
            <a:endParaRPr lang="en-US" sz="1000" dirty="0">
              <a:solidFill>
                <a:srgbClr val="002060"/>
              </a:solidFill>
            </a:endParaRPr>
          </a:p>
        </p:txBody>
      </p:sp>
      <p:cxnSp>
        <p:nvCxnSpPr>
          <p:cNvPr id="102" name="Straight Connector 101" title="Q lines">
            <a:extLst>
              <a:ext uri="{FF2B5EF4-FFF2-40B4-BE49-F238E27FC236}">
                <a16:creationId xmlns:a16="http://schemas.microsoft.com/office/drawing/2014/main" id="{080326D0-9EF3-B4BF-0D6D-0FF525DCB543}"/>
              </a:ext>
            </a:extLst>
          </p:cNvPr>
          <p:cNvCxnSpPr>
            <a:cxnSpLocks/>
            <a:stCxn id="121" idx="2"/>
            <a:endCxn id="88" idx="0"/>
          </p:cNvCxnSpPr>
          <p:nvPr/>
        </p:nvCxnSpPr>
        <p:spPr>
          <a:xfrm>
            <a:off x="2784806" y="2312211"/>
            <a:ext cx="606426" cy="843923"/>
          </a:xfrm>
          <a:prstGeom prst="line">
            <a:avLst/>
          </a:prstGeom>
          <a:ln cmpd="sng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1" name="TextBox 120">
            <a:extLst>
              <a:ext uri="{FF2B5EF4-FFF2-40B4-BE49-F238E27FC236}">
                <a16:creationId xmlns:a16="http://schemas.microsoft.com/office/drawing/2014/main" id="{2B9F3267-E3D1-6377-9E6A-92102D7CCDAD}"/>
              </a:ext>
            </a:extLst>
          </p:cNvPr>
          <p:cNvSpPr txBox="1"/>
          <p:nvPr/>
        </p:nvSpPr>
        <p:spPr>
          <a:xfrm>
            <a:off x="588297" y="1788991"/>
            <a:ext cx="439301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003300"/>
                </a:solidFill>
              </a:rPr>
              <a:t>Mar 2019: </a:t>
            </a:r>
            <a:r>
              <a:rPr lang="en-US" dirty="0">
                <a:solidFill>
                  <a:srgbClr val="003300"/>
                </a:solidFill>
                <a:hlinkClick r:id="rId6"/>
              </a:rPr>
              <a:t>HSF/OSG/WLCG “HOW” workshop JLAB</a:t>
            </a:r>
            <a:endParaRPr lang="en-US" dirty="0">
              <a:solidFill>
                <a:srgbClr val="003300"/>
              </a:solidFill>
            </a:endParaRPr>
          </a:p>
          <a:p>
            <a:pPr algn="ctr"/>
            <a:r>
              <a:rPr lang="en-US" dirty="0">
                <a:solidFill>
                  <a:srgbClr val="003300"/>
                </a:solidFill>
              </a:rPr>
              <a:t>review of KEK GPU work on MG5AMC</a:t>
            </a:r>
          </a:p>
        </p:txBody>
      </p:sp>
      <p:cxnSp>
        <p:nvCxnSpPr>
          <p:cNvPr id="130" name="Straight Connector 129">
            <a:extLst>
              <a:ext uri="{FF2B5EF4-FFF2-40B4-BE49-F238E27FC236}">
                <a16:creationId xmlns:a16="http://schemas.microsoft.com/office/drawing/2014/main" id="{F787CAF5-1ACA-4AF2-E9CC-A73C296395ED}"/>
              </a:ext>
            </a:extLst>
          </p:cNvPr>
          <p:cNvCxnSpPr>
            <a:cxnSpLocks/>
          </p:cNvCxnSpPr>
          <p:nvPr/>
        </p:nvCxnSpPr>
        <p:spPr>
          <a:xfrm>
            <a:off x="864278" y="3064452"/>
            <a:ext cx="10073848" cy="1801"/>
          </a:xfrm>
          <a:prstGeom prst="line">
            <a:avLst/>
          </a:prstGeom>
          <a:ln w="38100">
            <a:solidFill>
              <a:srgbClr val="0033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9" name="TextBox 168">
            <a:extLst>
              <a:ext uri="{FF2B5EF4-FFF2-40B4-BE49-F238E27FC236}">
                <a16:creationId xmlns:a16="http://schemas.microsoft.com/office/drawing/2014/main" id="{04BA4403-AC97-7C77-861A-6AEE6DD5DE14}"/>
              </a:ext>
            </a:extLst>
          </p:cNvPr>
          <p:cNvSpPr txBox="1"/>
          <p:nvPr/>
        </p:nvSpPr>
        <p:spPr>
          <a:xfrm>
            <a:off x="109516" y="3898669"/>
            <a:ext cx="714657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u="sng" dirty="0">
                <a:solidFill>
                  <a:schemeClr val="bg2"/>
                </a:solidFill>
              </a:rPr>
              <a:t>Q1 2020: start of madgraph4gpu project (Stefan Roiser, Olivier Mattelaer, AV)</a:t>
            </a:r>
          </a:p>
          <a:p>
            <a:pPr algn="ctr"/>
            <a:r>
              <a:rPr lang="en-US" dirty="0">
                <a:solidFill>
                  <a:schemeClr val="bg2"/>
                </a:solidFill>
              </a:rPr>
              <a:t>Feb 2020: Stefan’s first commits on gitlab, first standalone cuda/C++ executable</a:t>
            </a:r>
          </a:p>
        </p:txBody>
      </p:sp>
      <p:sp>
        <p:nvSpPr>
          <p:cNvPr id="177" name="Oval 176" title="Quarter Background Cirlce">
            <a:extLst>
              <a:ext uri="{FF2B5EF4-FFF2-40B4-BE49-F238E27FC236}">
                <a16:creationId xmlns:a16="http://schemas.microsoft.com/office/drawing/2014/main" id="{A768B175-35C8-CE9C-6FCC-93A5C70975C0}"/>
              </a:ext>
            </a:extLst>
          </p:cNvPr>
          <p:cNvSpPr/>
          <p:nvPr/>
        </p:nvSpPr>
        <p:spPr>
          <a:xfrm>
            <a:off x="4733437" y="3515180"/>
            <a:ext cx="211582" cy="21310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8" name="TextBox 177" title="Quarter Number">
            <a:extLst>
              <a:ext uri="{FF2B5EF4-FFF2-40B4-BE49-F238E27FC236}">
                <a16:creationId xmlns:a16="http://schemas.microsoft.com/office/drawing/2014/main" id="{58209FA1-B7E3-2E1B-8970-48FFC0668EE1}"/>
              </a:ext>
            </a:extLst>
          </p:cNvPr>
          <p:cNvSpPr txBox="1"/>
          <p:nvPr/>
        </p:nvSpPr>
        <p:spPr>
          <a:xfrm>
            <a:off x="4687232" y="3543275"/>
            <a:ext cx="288000" cy="145036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1000" b="1" dirty="0">
                <a:solidFill>
                  <a:srgbClr val="002060"/>
                </a:solidFill>
              </a:rPr>
              <a:t>Q3</a:t>
            </a:r>
            <a:endParaRPr lang="en-US" sz="1000" dirty="0">
              <a:solidFill>
                <a:srgbClr val="002060"/>
              </a:solidFill>
            </a:endParaRPr>
          </a:p>
        </p:txBody>
      </p:sp>
      <p:cxnSp>
        <p:nvCxnSpPr>
          <p:cNvPr id="179" name="Straight Connector 178" title="Q lines">
            <a:extLst>
              <a:ext uri="{FF2B5EF4-FFF2-40B4-BE49-F238E27FC236}">
                <a16:creationId xmlns:a16="http://schemas.microsoft.com/office/drawing/2014/main" id="{39052598-5B3B-9402-51E7-1AC61830E6CE}"/>
              </a:ext>
            </a:extLst>
          </p:cNvPr>
          <p:cNvCxnSpPr>
            <a:cxnSpLocks/>
            <a:stCxn id="178" idx="0"/>
            <a:endCxn id="180" idx="2"/>
          </p:cNvCxnSpPr>
          <p:nvPr/>
        </p:nvCxnSpPr>
        <p:spPr>
          <a:xfrm flipV="1">
            <a:off x="4831232" y="2050602"/>
            <a:ext cx="3142371" cy="1492673"/>
          </a:xfrm>
          <a:prstGeom prst="line">
            <a:avLst/>
          </a:prstGeom>
          <a:ln cmpd="sng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0" name="TextBox 179">
            <a:extLst>
              <a:ext uri="{FF2B5EF4-FFF2-40B4-BE49-F238E27FC236}">
                <a16:creationId xmlns:a16="http://schemas.microsoft.com/office/drawing/2014/main" id="{0B330BCA-1603-0989-02D1-B8683356498A}"/>
              </a:ext>
            </a:extLst>
          </p:cNvPr>
          <p:cNvSpPr txBox="1"/>
          <p:nvPr/>
        </p:nvSpPr>
        <p:spPr>
          <a:xfrm>
            <a:off x="5731415" y="1742825"/>
            <a:ext cx="44843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003300"/>
                </a:solidFill>
              </a:rPr>
              <a:t>Sep 2020: </a:t>
            </a:r>
            <a:r>
              <a:rPr lang="en-US" dirty="0">
                <a:solidFill>
                  <a:srgbClr val="003300"/>
                </a:solidFill>
                <a:hlinkClick r:id="rId7"/>
              </a:rPr>
              <a:t>HSF generator WG presentation to LHCC</a:t>
            </a:r>
            <a:endParaRPr lang="en-US" dirty="0">
              <a:solidFill>
                <a:srgbClr val="0033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36217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build="p"/>
      <p:bldP spid="169" grpId="0"/>
    </p:bldLst>
  </p:timing>
</p:sld>
</file>

<file path=ppt/theme/theme1.xml><?xml version="1.0" encoding="utf-8"?>
<a:theme xmlns:a="http://schemas.openxmlformats.org/drawingml/2006/main" name="CERN2015-AV-MasterLayout">
  <a:themeElements>
    <a:clrScheme name="CERN2015-AV">
      <a:dk1>
        <a:srgbClr val="0055A0"/>
      </a:dk1>
      <a:lt1>
        <a:srgbClr val="FFFFFF"/>
      </a:lt1>
      <a:dk2>
        <a:srgbClr val="0055A0"/>
      </a:dk2>
      <a:lt2>
        <a:srgbClr val="FFFFFF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9301</TotalTime>
  <Words>8246</Words>
  <Application>Microsoft Office PowerPoint</Application>
  <PresentationFormat>Widescreen</PresentationFormat>
  <Paragraphs>1120</Paragraphs>
  <Slides>60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60</vt:i4>
      </vt:variant>
    </vt:vector>
  </HeadingPairs>
  <TitlesOfParts>
    <vt:vector size="66" baseType="lpstr">
      <vt:lpstr>Arial</vt:lpstr>
      <vt:lpstr>Cambria Math</vt:lpstr>
      <vt:lpstr>Courier New</vt:lpstr>
      <vt:lpstr>Tahoma</vt:lpstr>
      <vt:lpstr>Wingdings</vt:lpstr>
      <vt:lpstr>CERN2015-AV-MasterLayout</vt:lpstr>
      <vt:lpstr>PowerPoint Presentation</vt:lpstr>
      <vt:lpstr>PowerPoint Presentation</vt:lpstr>
      <vt:lpstr>The 4-slide version! – Executive summary for the impatient</vt:lpstr>
      <vt:lpstr>MG5aMC: old and new architecture designs</vt:lpstr>
      <vt:lpstr>MadEvent with vectorized C++ for ggtt ̅gg (on a single CPU core)</vt:lpstr>
      <vt:lpstr>MadEvent/CUDA for ggtt ̅ggg</vt:lpstr>
      <vt:lpstr>PowerPoint Presentation</vt:lpstr>
      <vt:lpstr>The (very) long version! – Outline</vt:lpstr>
      <vt:lpstr>(1) Inception: motivation, overview, how it all started</vt:lpstr>
      <vt:lpstr>Motivation 1: Monte Carlo Event Generators in WLCG computing</vt:lpstr>
      <vt:lpstr>Motivation 2: GPUs and vector CPUs are underexploited in HEP</vt:lpstr>
      <vt:lpstr>What is a MC ME generator? A simplified computational anatomy</vt:lpstr>
      <vt:lpstr>MG5aMC data parallelism: design for lockstep processing!</vt:lpstr>
      <vt:lpstr>Lockstep? MC generators (lucky!) vs MC detector simulation (unlucky)</vt:lpstr>
      <vt:lpstr>Madgraph5_aMC@NLO (MG5aMC)</vt:lpstr>
      <vt:lpstr>MG5aMC and the madgraph4gpu project</vt:lpstr>
      <vt:lpstr>Guide to the next slides – a few steps/alternatives in development</vt:lpstr>
      <vt:lpstr>(2) Implementation: design, technical details, progress so far</vt:lpstr>
      <vt:lpstr>CUDA/C++: a single source code approach (so far...)</vt:lpstr>
      <vt:lpstr>Memory layouts – AOS, SOA, AOSOA</vt:lpstr>
      <vt:lpstr>Monitoring GPU memory access – NSight Compute</vt:lpstr>
      <vt:lpstr>Inside the ME calculation: Feynman diagrams, colors, helicities</vt:lpstr>
      <vt:lpstr>Helicity amplitudes – same code in CUDA and in vectorized C++</vt:lpstr>
      <vt:lpstr>C++ vectorization – why choose Compiler Vector Extensions?</vt:lpstr>
      <vt:lpstr>Monitoring lockstep – GPU NSight compute, CPU disassemble</vt:lpstr>
      <vt:lpstr>Code generation: how did we bootstrap the project?</vt:lpstr>
      <vt:lpstr>Code generation: from many “epochs” to a single evolving “epoch”  </vt:lpstr>
      <vt:lpstr>Why focus on complex processes? Compute &gt;&gt; memory!</vt:lpstr>
      <vt:lpstr>Amdahl’s law</vt:lpstr>
      <vt:lpstr>MG5aMC: old and new architecture designs</vt:lpstr>
      <vt:lpstr>MadEvent with vectorized C++ for ggtt ̅gg (on a single CPU core)</vt:lpstr>
      <vt:lpstr>Floating point precision</vt:lpstr>
      <vt:lpstr>Filling the GPU – minimum number of threads (events in flight)</vt:lpstr>
      <vt:lpstr>MadEvent/CUDA for ggtt ̅ggg</vt:lpstr>
      <vt:lpstr>All MadEvent functionalities have been integrated over time</vt:lpstr>
      <vt:lpstr>The road to an alpha release (Q1-Q2 2023)</vt:lpstr>
      <vt:lpstr>PowerPoint Presentation</vt:lpstr>
      <vt:lpstr>CUDACPP vs. Portability Frameworks – recap</vt:lpstr>
      <vt:lpstr>CUDACPP vs PFs - GPU ME throughputs (standalone application)</vt:lpstr>
      <vt:lpstr>CUDA vs SYCL on NVidia A100</vt:lpstr>
      <vt:lpstr>(3) Outlook: WIP, plans, ideas for more speed and features</vt:lpstr>
      <vt:lpstr>Benchmarking – Madgraph and the HEP-SCORE project</vt:lpstr>
      <vt:lpstr>ME throughput in C++ for ggtt ̅gg (on all the cores of a CPU)</vt:lpstr>
      <vt:lpstr>Some ideas for heterogeneous processing</vt:lpstr>
      <vt:lpstr>Lockstep beyond event-level parallelism</vt:lpstr>
      <vt:lpstr>NLO, loops</vt:lpstr>
      <vt:lpstr>Reweighting</vt:lpstr>
      <vt:lpstr>Reweighting and weight derivatives in parameter estimation</vt:lpstr>
      <vt:lpstr>Beyond Madgraph</vt:lpstr>
      <vt:lpstr>Acknowledgements</vt:lpstr>
      <vt:lpstr>Executive summary for the impatient Conclusions!</vt:lpstr>
      <vt:lpstr>PowerPoint Presentation</vt:lpstr>
      <vt:lpstr>Functional tests – CI, standalone, madevent </vt:lpstr>
      <vt:lpstr>Build challenges and issues</vt:lpstr>
      <vt:lpstr>PowerPoint Presentation</vt:lpstr>
      <vt:lpstr>MadEvent/C++ for ggtt ̅ggg (on a single core)</vt:lpstr>
      <vt:lpstr>PowerPoint Presentation</vt:lpstr>
      <vt:lpstr>PowerPoint Presentation</vt:lpstr>
      <vt:lpstr>PowerPoint Presentation</vt:lpstr>
      <vt:lpstr>Portability Frameworks (PFs)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Andrea Valassi</dc:creator>
  <cp:lastModifiedBy>Andrea Valassi</cp:lastModifiedBy>
  <cp:revision>1450</cp:revision>
  <dcterms:modified xsi:type="dcterms:W3CDTF">2023-02-08T14:51:14Z</dcterms:modified>
</cp:coreProperties>
</file>