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320" r:id="rId3"/>
    <p:sldId id="2515" r:id="rId4"/>
    <p:sldId id="4371" r:id="rId5"/>
    <p:sldId id="4372" r:id="rId6"/>
    <p:sldId id="4373" r:id="rId7"/>
    <p:sldId id="2517" r:id="rId8"/>
    <p:sldId id="4362" r:id="rId9"/>
    <p:sldId id="4374" r:id="rId10"/>
    <p:sldId id="4261" r:id="rId11"/>
    <p:sldId id="4368" r:id="rId12"/>
    <p:sldId id="4367" r:id="rId13"/>
    <p:sldId id="4369" r:id="rId14"/>
    <p:sldId id="4370" r:id="rId15"/>
    <p:sldId id="4366" r:id="rId16"/>
    <p:sldId id="4363" r:id="rId17"/>
    <p:sldId id="4357" r:id="rId18"/>
    <p:sldId id="4268" r:id="rId19"/>
  </p:sldIdLst>
  <p:sldSz cx="12192000" cy="6858000"/>
  <p:notesSz cx="6858000" cy="12192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0000"/>
    <a:srgbClr val="A6A6A6"/>
    <a:srgbClr val="FFFF00"/>
    <a:srgbClr val="00FF00"/>
    <a:srgbClr val="FFC000"/>
    <a:srgbClr val="00F0D3"/>
    <a:srgbClr val="FFFF66"/>
    <a:srgbClr val="FF00FF"/>
    <a:srgbClr val="32A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96807" autoAdjust="0"/>
  </p:normalViewPr>
  <p:slideViewPr>
    <p:cSldViewPr snapToGrid="0" snapToObjects="1">
      <p:cViewPr varScale="1">
        <p:scale>
          <a:sx n="114" d="100"/>
          <a:sy n="114" d="100"/>
        </p:scale>
        <p:origin x="87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2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-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Header Placeholder 1">
            <a:extLst>
              <a:ext uri="{FF2B5EF4-FFF2-40B4-BE49-F238E27FC236}">
                <a16:creationId xmlns:a16="http://schemas.microsoft.com/office/drawing/2014/main" id="{E6318B44-266B-4FF7-8515-6B2AE5D85915}"/>
              </a:ext>
            </a:extLst>
          </p:cNvPr>
          <p:cNvSpPr txBox="1"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altLang="en-FR"/>
          </a:p>
        </p:txBody>
      </p:sp>
      <p:sp>
        <p:nvSpPr>
          <p:cNvPr id="26627" name="Date Placeholder 2">
            <a:extLst>
              <a:ext uri="{FF2B5EF4-FFF2-40B4-BE49-F238E27FC236}">
                <a16:creationId xmlns:a16="http://schemas.microsoft.com/office/drawing/2014/main" id="{7CD7B69A-FDA5-4CEA-9ED2-3F2D3B966723}"/>
              </a:ext>
            </a:extLst>
          </p:cNvPr>
          <p:cNvSpPr txBox="1"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87420E3-3BE8-446B-BD71-E0471B183774}" type="datetime1">
              <a:rPr lang="en-GB" altLang="en-FR"/>
              <a:pPr>
                <a:defRPr/>
              </a:pPr>
              <a:t>14/10/2022</a:t>
            </a:fld>
            <a:endParaRPr lang="en-GB" altLang="en-FR"/>
          </a:p>
        </p:txBody>
      </p:sp>
      <p:sp>
        <p:nvSpPr>
          <p:cNvPr id="26628" name="Slide Image Placeholder 3">
            <a:extLst>
              <a:ext uri="{FF2B5EF4-FFF2-40B4-BE49-F238E27FC236}">
                <a16:creationId xmlns:a16="http://schemas.microsoft.com/office/drawing/2014/main" id="{FA8E3BE0-3534-4C05-993E-1D05B6AA30F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-228600" y="1524000"/>
            <a:ext cx="7315200" cy="4114800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ECFA174-A39D-472F-AF9B-E13213AE8C3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6630" name="Footer Placeholder 5">
            <a:extLst>
              <a:ext uri="{FF2B5EF4-FFF2-40B4-BE49-F238E27FC236}">
                <a16:creationId xmlns:a16="http://schemas.microsoft.com/office/drawing/2014/main" id="{76A445AA-87FD-4473-8EC0-9C5AD86EF4C2}"/>
              </a:ext>
            </a:extLst>
          </p:cNvPr>
          <p:cNvSpPr txBox="1">
            <a:spLocks noGrp="1" noChangeArrowheads="1"/>
          </p:cNvSpPr>
          <p:nvPr>
            <p:ph type="ftr" sz="quarter" idx="4"/>
          </p:nvPr>
        </p:nvSpPr>
        <p:spPr bwMode="auto">
          <a:xfrm>
            <a:off x="0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altLang="en-FR"/>
          </a:p>
        </p:txBody>
      </p:sp>
      <p:sp>
        <p:nvSpPr>
          <p:cNvPr id="26631" name="Slide Number Placeholder 6">
            <a:extLst>
              <a:ext uri="{FF2B5EF4-FFF2-40B4-BE49-F238E27FC236}">
                <a16:creationId xmlns:a16="http://schemas.microsoft.com/office/drawing/2014/main" id="{AE8C26DE-5F76-4CA0-87D9-4A2D89DEC85C}"/>
              </a:ext>
            </a:extLst>
          </p:cNvPr>
          <p:cNvSpPr txBox="1"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D4DF9B8-1C94-4B6B-8898-AF09A8F547E3}" type="slidenum">
              <a:rPr lang="en-GB" altLang="en-FR"/>
              <a:pPr>
                <a:defRPr/>
              </a:pPr>
              <a:t>‹#›</a:t>
            </a:fld>
            <a:endParaRPr lang="en-GB" altLang="en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lang="en-GB" sz="1200" kern="1200">
        <a:solidFill>
          <a:srgbClr val="000000"/>
        </a:solidFill>
        <a:latin typeface="Calibri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lang="en-GB" sz="1200" kern="1200">
        <a:solidFill>
          <a:srgbClr val="000000"/>
        </a:solidFill>
        <a:latin typeface="Calibri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lang="en-GB" sz="1200" kern="1200">
        <a:solidFill>
          <a:srgbClr val="000000"/>
        </a:solidFill>
        <a:latin typeface="Calibri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lang="en-GB" sz="1200" kern="1200">
        <a:solidFill>
          <a:srgbClr val="000000"/>
        </a:solidFill>
        <a:latin typeface="Calibri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lang="en-GB" sz="1200" kern="1200">
        <a:solidFill>
          <a:srgbClr val="000000"/>
        </a:solidFill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>
            <a:extLst>
              <a:ext uri="{FF2B5EF4-FFF2-40B4-BE49-F238E27FC236}">
                <a16:creationId xmlns:a16="http://schemas.microsoft.com/office/drawing/2014/main" id="{235083F5-C76E-47A0-B075-56FBF4B0548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4" name="Notes Placeholder 2">
            <a:extLst>
              <a:ext uri="{FF2B5EF4-FFF2-40B4-BE49-F238E27FC236}">
                <a16:creationId xmlns:a16="http://schemas.microsoft.com/office/drawing/2014/main" id="{8BE2BD52-73F7-4707-9995-AF999F9AC29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>
            <a:prstTxWarp prst="textNoShape">
              <a:avLst/>
            </a:prstTxWarp>
          </a:bodyPr>
          <a:lstStyle/>
          <a:p>
            <a:pPr hangingPunct="1"/>
            <a:endParaRPr altLang="en-GB" dirty="0">
              <a:latin typeface="Calibri" panose="020F0502020204030204" pitchFamily="34" charset="0"/>
            </a:endParaRPr>
          </a:p>
        </p:txBody>
      </p:sp>
      <p:sp>
        <p:nvSpPr>
          <p:cNvPr id="28675" name="Slide Number Placeholder 3">
            <a:extLst>
              <a:ext uri="{FF2B5EF4-FFF2-40B4-BE49-F238E27FC236}">
                <a16:creationId xmlns:a16="http://schemas.microsoft.com/office/drawing/2014/main" id="{4DD1C33C-9895-4214-A80C-16ACC7FD80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1F1B8C11-1872-44CB-B5B8-B15637EFFFD8}" type="slidenum">
              <a:rPr lang="en-GB" altLang="en-GB" smtClean="0">
                <a:solidFill>
                  <a:srgbClr val="000000"/>
                </a:solidFill>
              </a:rPr>
              <a:pPr/>
              <a:t>1</a:t>
            </a:fld>
            <a:endParaRPr lang="en-GB" alt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DF9B8-1C94-4B6B-8898-AF09A8F547E3}" type="slidenum">
              <a:rPr lang="en-GB" altLang="en-FR" smtClean="0"/>
              <a:pPr>
                <a:defRPr/>
              </a:pPr>
              <a:t>2</a:t>
            </a:fld>
            <a:endParaRPr lang="en-GB" altLang="en-FR"/>
          </a:p>
        </p:txBody>
      </p:sp>
    </p:spTree>
    <p:extLst>
      <p:ext uri="{BB962C8B-B14F-4D97-AF65-F5344CB8AC3E}">
        <p14:creationId xmlns:p14="http://schemas.microsoft.com/office/powerpoint/2010/main" val="3504464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5066D-040A-4553-BA7C-603DDD36D5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434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DF9B8-1C94-4B6B-8898-AF09A8F547E3}" type="slidenum">
              <a:rPr lang="en-GB" altLang="en-FR" smtClean="0"/>
              <a:pPr>
                <a:defRPr/>
              </a:pPr>
              <a:t>5</a:t>
            </a:fld>
            <a:endParaRPr lang="en-GB" altLang="en-FR"/>
          </a:p>
        </p:txBody>
      </p:sp>
    </p:spTree>
    <p:extLst>
      <p:ext uri="{BB962C8B-B14F-4D97-AF65-F5344CB8AC3E}">
        <p14:creationId xmlns:p14="http://schemas.microsoft.com/office/powerpoint/2010/main" val="2595322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4DF9B8-1C94-4B6B-8898-AF09A8F547E3}" type="slidenum">
              <a:rPr lang="en-GB" altLang="en-FR" smtClean="0"/>
              <a:pPr>
                <a:defRPr/>
              </a:pPr>
              <a:t>6</a:t>
            </a:fld>
            <a:endParaRPr lang="en-GB" altLang="en-FR"/>
          </a:p>
        </p:txBody>
      </p:sp>
    </p:spTree>
    <p:extLst>
      <p:ext uri="{BB962C8B-B14F-4D97-AF65-F5344CB8AC3E}">
        <p14:creationId xmlns:p14="http://schemas.microsoft.com/office/powerpoint/2010/main" val="3311096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5066D-040A-4553-BA7C-603DDD36D5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58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16E47988-7B91-469E-B2AD-E25F40B60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113" y="2168525"/>
            <a:ext cx="251936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69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407986" y="1592263"/>
            <a:ext cx="5616573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4294967295"/>
          </p:nvPr>
        </p:nvSpPr>
        <p:spPr>
          <a:xfrm>
            <a:off x="6172200" y="1592263"/>
            <a:ext cx="5611809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1B64B347-82AE-4868-ABDD-F191469658CE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5FA29540-481B-4033-8C77-CA1BAE440967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0DE4CA3-0D1F-48D4-BC9C-84273B562E96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22BDD-6DD4-45CD-9D67-B34F8B768692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52498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7596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lang="en-US" sz="240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4294967295"/>
          </p:nvPr>
        </p:nvSpPr>
        <p:spPr>
          <a:xfrm>
            <a:off x="407986" y="2427283"/>
            <a:ext cx="5616573" cy="3762371"/>
          </a:xfrm>
        </p:spPr>
        <p:txBody>
          <a:bodyPr/>
          <a:lstStyle>
            <a:lvl1pPr marL="323999" indent="-323999">
              <a:buSzPct val="100000"/>
              <a:buFont typeface="Arial"/>
              <a:buChar char="•"/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lang="en-US" sz="240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294967295"/>
          </p:nvPr>
        </p:nvSpPr>
        <p:spPr>
          <a:xfrm>
            <a:off x="6172200" y="2427283"/>
            <a:ext cx="5611809" cy="3762371"/>
          </a:xfrm>
        </p:spPr>
        <p:txBody>
          <a:bodyPr/>
          <a:lstStyle>
            <a:lvl1pPr marL="323999" indent="-323999">
              <a:buSzPct val="100000"/>
              <a:buFont typeface="Arial"/>
              <a:buChar char="•"/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C182F9D4-536E-4BCD-A5C4-4035A912FF60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BB83B729-370B-4215-ACFA-428F62F23EC7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EB32D2DD-A62C-479D-AE83-392AB08BCBA6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9C71E-F876-4912-AB29-25C6C0AA9417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712787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5616573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8"/>
          <p:cNvSpPr txBox="1">
            <a:spLocks noGrp="1"/>
          </p:cNvSpPr>
          <p:nvPr>
            <p:ph type="pic" idx="4294967295"/>
          </p:nvPr>
        </p:nvSpPr>
        <p:spPr>
          <a:xfrm>
            <a:off x="6167435" y="0"/>
            <a:ext cx="6024560" cy="631798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A72552-612B-4377-AF98-EC9AED086425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05246B8C-5C61-4F14-ACC2-0E1353B842F1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18F2AAC9-215F-488A-884D-9A8289B48064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FDB39-FBEF-4BC5-8655-C21308EA2AFB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65612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5616573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6167435" y="1592263"/>
            <a:ext cx="5616573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8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6167435" y="3969703"/>
            <a:ext cx="5616573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ED5D927-6D67-4CE4-BC15-B3681DC66366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1EAB147-0D60-4601-9E66-A60BB77098D0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E7C24C1-55F2-4CA6-B494-0AE33CE28032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A7084-9F68-445F-B6F3-E5F308B125D6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4141244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373596"/>
            <a:ext cx="11376022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407986" y="1598654"/>
            <a:ext cx="3708404" cy="4608511"/>
          </a:xfrm>
        </p:spPr>
        <p:txBody>
          <a:bodyPr/>
          <a:lstStyle>
            <a:lvl1pPr>
              <a:defRPr lang="en-US"/>
            </a:lvl1pPr>
            <a:lvl2pPr>
              <a:lnSpc>
                <a:spcPct val="120000"/>
              </a:lnSpc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8075615" y="1592263"/>
            <a:ext cx="3708404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8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8075615" y="3969703"/>
            <a:ext cx="3708404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9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4259266" y="1592263"/>
            <a:ext cx="3708001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10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4259266" y="3978014"/>
            <a:ext cx="3708001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D59955C-6AF9-40B2-8771-645092E012F7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63BCF60-6378-446D-B5AD-835418708788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75E90575-245A-49D4-A685-1AC06696A24D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30AB5-1508-4955-81F0-12E7E3AD55E0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721892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5616573" cy="668334"/>
          </a:xfrm>
        </p:spPr>
        <p:txBody>
          <a:bodyPr/>
          <a:lstStyle>
            <a:lvl1pPr>
              <a:defRPr lang="en-US" sz="240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6172200" y="1604964"/>
            <a:ext cx="5616601" cy="655633"/>
          </a:xfrm>
        </p:spPr>
        <p:txBody>
          <a:bodyPr/>
          <a:lstStyle>
            <a:lvl1pPr>
              <a:defRPr lang="en-US" sz="240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407986" y="2420938"/>
            <a:ext cx="5616573" cy="3779836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9" name="Picture Placeholder 7"/>
          <p:cNvSpPr txBox="1">
            <a:spLocks noGrp="1"/>
          </p:cNvSpPr>
          <p:nvPr>
            <p:ph type="pic" idx="4294967295"/>
          </p:nvPr>
        </p:nvSpPr>
        <p:spPr>
          <a:xfrm>
            <a:off x="6172200" y="2420938"/>
            <a:ext cx="5616573" cy="3779836"/>
          </a:xfrm>
        </p:spPr>
        <p:txBody>
          <a:bodyPr anchor="ctr" anchorCtr="1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Drag and Drop picture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BFB63B8-9DB4-4E84-90E0-021DBCE4F201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E6117DF-1F24-4ACD-A8BF-488CB335C1F1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484F687-8A07-4972-874F-5139B7D447A9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52745-7935-424D-98DD-DF65C203A75A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226080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07986" y="1592263"/>
            <a:ext cx="3708404" cy="668334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lang="en-US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8075615" y="1604964"/>
            <a:ext cx="3713186" cy="655633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lang="en-US" sz="240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407986" y="2416173"/>
            <a:ext cx="3708404" cy="3779836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6" name="Picture Placeholder 12"/>
          <p:cNvSpPr txBox="1">
            <a:spLocks noGrp="1"/>
          </p:cNvSpPr>
          <p:nvPr>
            <p:ph type="pic" idx="4294967295"/>
          </p:nvPr>
        </p:nvSpPr>
        <p:spPr>
          <a:xfrm>
            <a:off x="8075615" y="2416173"/>
            <a:ext cx="3708001" cy="3779836"/>
          </a:xfrm>
        </p:spPr>
        <p:txBody>
          <a:bodyPr anchor="ctr" anchorCtr="1">
            <a:noAutofit/>
          </a:bodyPr>
          <a:lstStyle>
            <a:lvl1pPr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7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253843" y="1601224"/>
            <a:ext cx="3708404" cy="668334"/>
          </a:xfrm>
        </p:spPr>
        <p:txBody>
          <a:bodyPr/>
          <a:lstStyle>
            <a:lvl1pPr>
              <a:spcBef>
                <a:spcPts val="400"/>
              </a:spcBef>
              <a:spcAft>
                <a:spcPts val="0"/>
              </a:spcAft>
              <a:defRPr lang="en-US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4253843" y="2416173"/>
            <a:ext cx="3708404" cy="3779836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890C757-7346-44AE-B19D-3034633ABAF8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915CA25-C5CD-4B6A-823A-4DA440CAF16E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B1541361-924E-4EC3-95F7-A8033127F27A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36AC8-FE19-4A32-9EC3-76DCB16BDD34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836673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116381" y="1601379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Aft>
                <a:spcPts val="0"/>
              </a:spcAft>
              <a:defRPr lang="en-US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4115613" y="2732437"/>
            <a:ext cx="3960778" cy="3477298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8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273" y="5078522"/>
            <a:ext cx="39600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Aft>
                <a:spcPts val="0"/>
              </a:spcAft>
              <a:defRPr lang="en-US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4050" y="1601379"/>
            <a:ext cx="3959223" cy="3477298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10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8228722" y="5078522"/>
            <a:ext cx="3963667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Aft>
                <a:spcPts val="0"/>
              </a:spcAft>
              <a:defRPr lang="en-US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8232388" y="1601379"/>
            <a:ext cx="3959223" cy="3477298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C781C2C-76F1-4A9D-9B97-5A0F1BB00B63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1757A3A5-8DD6-4930-B575-231B3918C8FB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BFC9AE7-49BA-4F3D-BA9D-D0E27903B773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B5E62-FF55-4117-932A-BEF4CBCAE409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11047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412778" y="1592263"/>
            <a:ext cx="11376022" cy="2563904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4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FA8ED51-7829-41F3-9FD8-018A9EB86FB5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7193145-2A5D-4C64-A548-EDDB7C3EE666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6C227C0-238B-41FC-AA24-78D068A99295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7D552-3718-41B8-97D9-7D394C34608A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426467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365129"/>
            <a:ext cx="11380814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0" y="1592263"/>
            <a:ext cx="12191996" cy="2945867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4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07986" y="4294186"/>
            <a:ext cx="3708404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 lang="en-US">
                <a:solidFill>
                  <a:srgbClr val="F8F8F8"/>
                </a:solidFill>
              </a:defRPr>
            </a:lvl1pPr>
            <a:lvl2pPr algn="ctr">
              <a:defRPr lang="en-US">
                <a:solidFill>
                  <a:srgbClr val="F8F8F8"/>
                </a:solidFill>
              </a:defRPr>
            </a:lvl2pPr>
            <a:lvl3pPr algn="ctr">
              <a:defRPr lang="en-US"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267203" y="4294186"/>
            <a:ext cx="3665536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 lang="en-US">
                <a:solidFill>
                  <a:srgbClr val="F8F8F8"/>
                </a:solidFill>
              </a:defRPr>
            </a:lvl1pPr>
            <a:lvl2pPr algn="ctr">
              <a:defRPr lang="en-US">
                <a:solidFill>
                  <a:srgbClr val="F8F8F8"/>
                </a:solidFill>
              </a:defRPr>
            </a:lvl2pPr>
            <a:lvl3pPr algn="ctr">
              <a:defRPr lang="en-US"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8085664" y="4294186"/>
            <a:ext cx="3703127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 lang="en-US">
                <a:solidFill>
                  <a:srgbClr val="F8F8F8"/>
                </a:solidFill>
              </a:defRPr>
            </a:lvl1pPr>
            <a:lvl2pPr algn="ctr">
              <a:defRPr lang="en-US">
                <a:solidFill>
                  <a:srgbClr val="F8F8F8"/>
                </a:solidFill>
              </a:defRPr>
            </a:lvl2pPr>
            <a:lvl3pPr algn="ctr">
              <a:defRPr lang="en-US"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02E3E71-55DA-40C0-983E-6B7365B78D2B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E07BC64-9214-4415-BD75-51C7712582EE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4E504E3-F0D1-4746-8ED0-E4861B141FF2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2414B-7F0B-4D79-9784-7FC9267738FF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208119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524003" y="1046165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GB"/>
              <a:t>Click to edit Master subtitle style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5340AF04-9C15-42B3-BE69-3953B9EC1B91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9743C6D-2FBA-4727-AC14-A8DA866B3F5B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1BA9B895-EB21-451C-A79C-F162FF58192D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EDA1-D26E-4453-9C79-41A3B2B7E41A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966129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07986" y="1709735"/>
            <a:ext cx="11376022" cy="2852735"/>
          </a:xfrm>
        </p:spPr>
        <p:txBody>
          <a:bodyPr anchor="b"/>
          <a:lstStyle>
            <a:lvl1pPr>
              <a:defRPr sz="5000"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07986" y="4589465"/>
            <a:ext cx="11376022" cy="1500182"/>
          </a:xfrm>
        </p:spPr>
        <p:txBody>
          <a:bodyPr/>
          <a:lstStyle>
            <a:lvl1pPr>
              <a:defRPr lang="en-US" sz="240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E887681B-AAE3-423E-B63D-8948A7BF9F6A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01A90DB1-5011-422E-B859-6B37A8BDA456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05FCF643-8328-40F8-8D53-08C1EE35D110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6E18B-EEF7-4B28-84C6-2DC8DF8F430E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899487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6B915B3A-0C0F-4EFA-B946-BC80ABF4503D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9900CC48-D2D2-4A5D-BA4E-2514270996D7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4B9D9C76-AFC1-47FE-A0AD-EAD3BEC17E32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B379C-A549-4C34-A624-35362F1E15BB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41664859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CC25B8E-5EE4-457A-B273-FE67FA3CE095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B087E700-7260-4A62-82A0-E74AC56B0F10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AC05E8F-31CF-48B6-ABB1-9704E54C334B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41947-86A4-46F9-84F4-B1EFC04E3DB8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40637549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B1BD7950-EDC1-4BC5-9EC0-09577BA5B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46"/>
          <a:stretch>
            <a:fillRect/>
          </a:stretch>
        </p:blipFill>
        <p:spPr bwMode="auto">
          <a:xfrm>
            <a:off x="4337050" y="2743200"/>
            <a:ext cx="35179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9092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37DBD34F-A8A4-4B2F-8A39-F07DD5DC2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45"/>
          <a:stretch>
            <a:fillRect/>
          </a:stretch>
        </p:blipFill>
        <p:spPr bwMode="auto">
          <a:xfrm>
            <a:off x="4295775" y="2727325"/>
            <a:ext cx="360045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3766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LHC YETS 22-23 Updates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87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23A78C20-0608-4FEF-A074-2DDDFF7EC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697"/>
          <a:stretch>
            <a:fillRect/>
          </a:stretch>
        </p:blipFill>
        <p:spPr bwMode="auto">
          <a:xfrm>
            <a:off x="9839325" y="277813"/>
            <a:ext cx="1687513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phic 7">
            <a:extLst>
              <a:ext uri="{FF2B5EF4-FFF2-40B4-BE49-F238E27FC236}">
                <a16:creationId xmlns:a16="http://schemas.microsoft.com/office/drawing/2014/main" id="{7DA50360-AA3B-4C88-8FCC-928C18AA4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" y="215900"/>
            <a:ext cx="8032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091757" y="1808463"/>
            <a:ext cx="10008492" cy="2153265"/>
          </a:xfrm>
        </p:spPr>
        <p:txBody>
          <a:bodyPr/>
          <a:lstStyle>
            <a:lvl1pPr>
              <a:defRPr lang="en-US" sz="5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1091757" y="4137376"/>
            <a:ext cx="10008492" cy="803785"/>
          </a:xfrm>
        </p:spPr>
        <p:txBody>
          <a:bodyPr/>
          <a:lstStyle>
            <a:lvl1pPr>
              <a:defRPr sz="2000" b="0"/>
            </a:lvl1pPr>
          </a:lstStyle>
          <a:p>
            <a:pPr lvl="0"/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0792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2" descr="logooutline.eps">
            <a:extLst>
              <a:ext uri="{FF2B5EF4-FFF2-40B4-BE49-F238E27FC236}">
                <a16:creationId xmlns:a16="http://schemas.microsoft.com/office/drawing/2014/main" id="{2E593FDD-8C03-41E8-B4E6-A65E964F7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88" y="214313"/>
            <a:ext cx="811212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BB9EA4EB-BE2F-49CF-A50E-37A1C836E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5"/>
          <a:stretch>
            <a:fillRect/>
          </a:stretch>
        </p:blipFill>
        <p:spPr bwMode="auto">
          <a:xfrm>
            <a:off x="9840913" y="277813"/>
            <a:ext cx="168751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1091757" y="1808463"/>
            <a:ext cx="10008492" cy="2153265"/>
          </a:xfrm>
        </p:spPr>
        <p:txBody>
          <a:bodyPr/>
          <a:lstStyle>
            <a:lvl1pPr>
              <a:defRPr lang="en-US"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4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1091757" y="4137376"/>
            <a:ext cx="10008492" cy="803785"/>
          </a:xfrm>
        </p:spPr>
        <p:txBody>
          <a:bodyPr/>
          <a:lstStyle>
            <a:lvl1pPr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09339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 lang="en-US"/>
            </a:lvl1pPr>
            <a:lvl2pPr marL="323999"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6F00A17D-014A-4DAB-B692-4505ECABECE1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33413DB-A019-4D3C-933A-21E50727B2EC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52EB7945-AF4A-46DB-A785-1039A3668D28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FC021-3382-4A19-A24F-C610F1AD1BD6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291834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 marL="342900" indent="-342900">
              <a:buSzPct val="100000"/>
              <a:buFont typeface="Arial"/>
              <a:buChar char="•"/>
              <a:defRPr/>
            </a:lvl1pPr>
            <a:lvl2pPr marL="628650" indent="-261939">
              <a:defRPr/>
            </a:lvl2pPr>
            <a:lvl3pPr marL="888997" indent="-260347">
              <a:defRPr sz="1800"/>
            </a:lvl3pPr>
            <a:lvl4pPr marL="1209678" indent="-269876">
              <a:defRPr/>
            </a:lvl4pPr>
            <a:lvl5pPr marL="342900" marR="0" lvl="0" indent="-34290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tabLst/>
              <a:defRPr lang="en-GB" sz="2100" b="1" i="0" u="none" strike="noStrike" kern="0" cap="none" spc="0" baseline="0">
                <a:solidFill>
                  <a:srgbClr val="002060"/>
                </a:solidFill>
                <a:uFillTx/>
                <a:latin typeface="Source Sans Pro"/>
                <a:ea typeface="Arial"/>
                <a:cs typeface="Aria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0"/>
            <a:endParaRPr lang="en-GB"/>
          </a:p>
        </p:txBody>
      </p:sp>
      <p:sp>
        <p:nvSpPr>
          <p:cNvPr id="3" name="Title 6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6F1E5C1D-59C5-4BC2-92A7-51E43D6117BF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F4D8273-DC54-410B-8C8E-15CBA9097F09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5D9B3EA0-BE9B-4C2D-BA80-47763D1FBB8C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A2DFF-B36D-4D41-B81B-B7395CFA0D46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390661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Picture Placeholder 3"/>
          <p:cNvSpPr txBox="1">
            <a:spLocks noGrp="1"/>
          </p:cNvSpPr>
          <p:nvPr>
            <p:ph type="pic" idx="4294967295"/>
          </p:nvPr>
        </p:nvSpPr>
        <p:spPr>
          <a:xfrm>
            <a:off x="407986" y="1439859"/>
            <a:ext cx="11376022" cy="4760915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9F9DAFE1-9A50-4173-A26B-B458D4DB523E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3300DD93-5209-4D9D-B19B-E0514814EBAE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7" name="Slide Number Placeholder 12">
            <a:extLst>
              <a:ext uri="{FF2B5EF4-FFF2-40B4-BE49-F238E27FC236}">
                <a16:creationId xmlns:a16="http://schemas.microsoft.com/office/drawing/2014/main" id="{CAE08BC7-1FBE-44A7-AE2E-6E8FD7505233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F7239-C0E5-4C15-B05D-2AE0364BD63C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55847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ock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 txBox="1">
            <a:spLocks noGrp="1"/>
          </p:cNvSpPr>
          <p:nvPr>
            <p:ph type="pic" idx="4294967295"/>
          </p:nvPr>
        </p:nvSpPr>
        <p:spPr>
          <a:xfrm>
            <a:off x="0" y="0"/>
            <a:ext cx="12191996" cy="6238795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8075615" y="0"/>
            <a:ext cx="4116391" cy="6238795"/>
          </a:xfrm>
          <a:solidFill>
            <a:srgbClr val="0033A0"/>
          </a:solidFill>
        </p:spPr>
        <p:txBody>
          <a:bodyPr lIns="179999" tIns="179999" rIns="179999" bIns="179999"/>
          <a:lstStyle>
            <a:lvl1pPr>
              <a:defRPr lang="en-US" sz="2800">
                <a:solidFill>
                  <a:srgbClr val="FFFFFF"/>
                </a:solidFill>
              </a:defRPr>
            </a:lvl1pPr>
            <a:lvl2pPr marL="323999">
              <a:defRPr lang="en-US" sz="2100">
                <a:solidFill>
                  <a:srgbClr val="FFFFFF"/>
                </a:solidFill>
              </a:defRPr>
            </a:lvl2pPr>
            <a:lvl3pPr>
              <a:defRPr lang="en-US" sz="1800">
                <a:solidFill>
                  <a:srgbClr val="FFFFFF"/>
                </a:solidFill>
              </a:defRPr>
            </a:lvl3pPr>
            <a:lvl4pPr>
              <a:defRPr lang="en-US"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934C25F9-69A3-4B22-9D17-B93B2B55365C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BBE9D230-EDBD-4B9E-A1F9-5EE21CBC4566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BEBDE088-B47B-471F-B373-53F55CD49AAA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DD19D-281D-4417-A20F-BA0EA3AD4C7B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054814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ock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 txBox="1">
            <a:spLocks noGrp="1"/>
          </p:cNvSpPr>
          <p:nvPr>
            <p:ph type="pic" idx="4294967295"/>
          </p:nvPr>
        </p:nvSpPr>
        <p:spPr>
          <a:xfrm>
            <a:off x="0" y="0"/>
            <a:ext cx="12191996" cy="6238795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0" y="0"/>
            <a:ext cx="4116391" cy="6238795"/>
          </a:xfrm>
          <a:solidFill>
            <a:srgbClr val="0033A0"/>
          </a:solidFill>
        </p:spPr>
        <p:txBody>
          <a:bodyPr lIns="179999" tIns="179999" rIns="179999" bIns="179999"/>
          <a:lstStyle>
            <a:lvl1pPr>
              <a:defRPr lang="en-US" sz="2800">
                <a:solidFill>
                  <a:srgbClr val="FFFFFF"/>
                </a:solidFill>
              </a:defRPr>
            </a:lvl1pPr>
            <a:lvl2pPr marL="323999">
              <a:defRPr lang="en-US" sz="2100">
                <a:solidFill>
                  <a:srgbClr val="FFFFFF"/>
                </a:solidFill>
              </a:defRPr>
            </a:lvl2pPr>
            <a:lvl3pPr>
              <a:defRPr lang="en-US" sz="1800">
                <a:solidFill>
                  <a:srgbClr val="FFFFFF"/>
                </a:solidFill>
              </a:defRPr>
            </a:lvl3pPr>
            <a:lvl4pPr>
              <a:defRPr lang="en-US"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C089705-4A57-493C-A137-747C17E2D8AD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C1DBC88F-2C7D-4D5B-B84F-02AC9602FB15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6D735372-45BE-4D79-83B5-10ED9B3836BF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49964-554A-42A7-AD8A-41B15E486135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03322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F6B78C6E-3026-4933-86AC-5B8F5D0CA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37288"/>
            <a:ext cx="12193588" cy="620712"/>
          </a:xfrm>
          <a:prstGeom prst="rect">
            <a:avLst/>
          </a:prstGeom>
          <a:solidFill>
            <a:srgbClr val="0033A0"/>
          </a:solidFill>
          <a:ln w="12701">
            <a:solidFill>
              <a:srgbClr val="0033A0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fr-CH" altLang="en-FR">
              <a:solidFill>
                <a:srgbClr val="0033A0"/>
              </a:solidFill>
              <a:latin typeface="Source Sans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1DCDEE63-64A9-479B-ABEA-ED293432A603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07988" y="373063"/>
            <a:ext cx="113760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AFBCA264-477A-4296-8D67-88144812DB1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407988" y="1592263"/>
            <a:ext cx="113760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Click to edit Master text styles</a:t>
            </a:r>
          </a:p>
          <a:p>
            <a:pPr lvl="1"/>
            <a:r>
              <a:rPr lang="en-GB" altLang="en-GB"/>
              <a:t>Second level</a:t>
            </a:r>
          </a:p>
          <a:p>
            <a:pPr lvl="2"/>
            <a:r>
              <a:rPr lang="en-GB" altLang="en-GB"/>
              <a:t>Third level</a:t>
            </a:r>
          </a:p>
          <a:p>
            <a:pPr lvl="3"/>
            <a:r>
              <a:rPr lang="en-GB" altLang="en-GB"/>
              <a:t>Fourth level</a:t>
            </a:r>
          </a:p>
        </p:txBody>
      </p:sp>
      <p:sp>
        <p:nvSpPr>
          <p:cNvPr id="1029" name="Date Placeholder 3">
            <a:extLst>
              <a:ext uri="{FF2B5EF4-FFF2-40B4-BE49-F238E27FC236}">
                <a16:creationId xmlns:a16="http://schemas.microsoft.com/office/drawing/2014/main" id="{29DEB2BF-0625-4F16-8B05-BF7D826CCCA5}"/>
              </a:ext>
            </a:extLst>
          </p:cNvPr>
          <p:cNvSpPr txBox="1">
            <a:spLocks noGrp="1" noChangeArrowheads="1"/>
          </p:cNvSpPr>
          <p:nvPr>
            <p:ph type="dt" sz="half" idx="2"/>
          </p:nvPr>
        </p:nvSpPr>
        <p:spPr bwMode="auto">
          <a:xfrm>
            <a:off x="1558925" y="6351588"/>
            <a:ext cx="868363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FFFFFF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FR"/>
              <a:t>14/10/2022</a:t>
            </a:r>
            <a:endParaRPr lang="de-CH" altLang="en-FR"/>
          </a:p>
        </p:txBody>
      </p:sp>
      <p:sp>
        <p:nvSpPr>
          <p:cNvPr id="1030" name="Slide Number Placeholder 5">
            <a:extLst>
              <a:ext uri="{FF2B5EF4-FFF2-40B4-BE49-F238E27FC236}">
                <a16:creationId xmlns:a16="http://schemas.microsoft.com/office/drawing/2014/main" id="{D1651523-1305-43B8-8364-4CF5018BB8EF}"/>
              </a:ext>
            </a:extLst>
          </p:cNvPr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9418638" y="6356350"/>
            <a:ext cx="681037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A125CA2-4AB2-4FA2-8B1D-E2AAADE407F6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  <p:sp>
        <p:nvSpPr>
          <p:cNvPr id="1031" name="Footer Placeholder 6">
            <a:extLst>
              <a:ext uri="{FF2B5EF4-FFF2-40B4-BE49-F238E27FC236}">
                <a16:creationId xmlns:a16="http://schemas.microsoft.com/office/drawing/2014/main" id="{7739FAD0-4920-45CD-8459-84CFACC32928}"/>
              </a:ext>
            </a:extLst>
          </p:cNvPr>
          <p:cNvSpPr txBox="1">
            <a:spLocks noGrp="1" noChangeArrowheads="1"/>
          </p:cNvSpPr>
          <p:nvPr>
            <p:ph type="ftr" sz="quarter" idx="3"/>
          </p:nvPr>
        </p:nvSpPr>
        <p:spPr bwMode="auto">
          <a:xfrm>
            <a:off x="2570163" y="6356350"/>
            <a:ext cx="657225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FFFFFF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pic>
        <p:nvPicPr>
          <p:cNvPr id="1032" name="Image 2" descr="logooutline.eps">
            <a:extLst>
              <a:ext uri="{FF2B5EF4-FFF2-40B4-BE49-F238E27FC236}">
                <a16:creationId xmlns:a16="http://schemas.microsoft.com/office/drawing/2014/main" id="{DEA454D0-7BC4-4FDA-980C-F493C3A81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038" y="6351588"/>
            <a:ext cx="398462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2">
            <a:extLst>
              <a:ext uri="{FF2B5EF4-FFF2-40B4-BE49-F238E27FC236}">
                <a16:creationId xmlns:a16="http://schemas.microsoft.com/office/drawing/2014/main" id="{4BC6685C-3134-4090-AE4F-770C65BAB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4"/>
          <a:stretch>
            <a:fillRect/>
          </a:stretch>
        </p:blipFill>
        <p:spPr bwMode="auto">
          <a:xfrm>
            <a:off x="10836275" y="6353175"/>
            <a:ext cx="928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  <p:sldLayoutId id="2147483811" r:id="rId19"/>
    <p:sldLayoutId id="2147483812" r:id="rId20"/>
    <p:sldLayoutId id="2147483813" r:id="rId21"/>
    <p:sldLayoutId id="2147483814" r:id="rId22"/>
    <p:sldLayoutId id="2147483815" r:id="rId23"/>
    <p:sldLayoutId id="2147483816" r:id="rId24"/>
    <p:sldLayoutId id="2147483817" r:id="rId25"/>
  </p:sldLayoutIdLst>
  <p:transition spd="slow"/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GB" sz="3600" b="1">
          <a:solidFill>
            <a:srgbClr val="002060"/>
          </a:solidFill>
          <a:latin typeface="Source Sans Pro"/>
          <a:ea typeface="Arial"/>
          <a:cs typeface="Arial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5pPr>
      <a:lvl6pPr marL="457200" algn="l" rtl="0" eaLnBrk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6pPr>
      <a:lvl7pPr marL="914400" algn="l" rtl="0" eaLnBrk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7pPr>
      <a:lvl8pPr marL="1371600" algn="l" rtl="0" eaLnBrk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8pPr>
      <a:lvl9pPr marL="1828800" algn="l" rtl="0" eaLnBrk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defRPr lang="en-GB" sz="2100" b="1">
          <a:solidFill>
            <a:srgbClr val="002060"/>
          </a:solidFill>
          <a:latin typeface="Source Sans Pro"/>
          <a:ea typeface="Arial"/>
          <a:cs typeface="Arial"/>
        </a:defRPr>
      </a:lvl1pPr>
      <a:lvl2pPr marL="323850" lvl="1" indent="-323850" algn="l" rtl="0" eaLnBrk="0" fontAlgn="base" hangingPunct="0"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•"/>
        <a:defRPr lang="en-GB">
          <a:solidFill>
            <a:srgbClr val="002060"/>
          </a:solidFill>
          <a:latin typeface="Source Sans Pro"/>
          <a:ea typeface="Arial"/>
          <a:cs typeface="Arial"/>
        </a:defRPr>
      </a:lvl2pPr>
      <a:lvl3pPr marL="647700" lvl="2" indent="-323850" algn="l" rtl="0" eaLnBrk="0" fontAlgn="base" hangingPunct="0"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•"/>
        <a:defRPr lang="en-GB" sz="1700">
          <a:solidFill>
            <a:srgbClr val="002060"/>
          </a:solidFill>
          <a:latin typeface="Source Sans Pro"/>
          <a:ea typeface="Arial"/>
          <a:cs typeface="Arial"/>
        </a:defRPr>
      </a:lvl3pPr>
      <a:lvl4pPr marL="971550" lvl="3" indent="-323850" algn="l" rtl="0" eaLnBrk="0" fontAlgn="base" hangingPunct="0"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•"/>
        <a:defRPr lang="en-GB" sz="1600">
          <a:solidFill>
            <a:srgbClr val="002060"/>
          </a:solidFill>
          <a:latin typeface="Source Sans Pro"/>
          <a:ea typeface="Arial"/>
          <a:cs typeface="Arial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797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ategory/15160/" TargetMode="Externa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dms.cern.ch/document/2733843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ms.cern.ch/document/2683170/1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edms.cern.ch/document/1001086/LAST_RELEASED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192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indico.cern.ch/event/1201925/contributions/5053935/attachments/2517916/4329396/rs20220928_2022-2023_LHCSchedules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33862/LAST_RELEASE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ms.cern.ch/document/2683170/1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edms.cern.ch/document/273386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33862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683170/1/RP_Requirements-Cool-down_Times_docx_cpdf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768566/LAST_RELEASED" TargetMode="Externa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D4C7F5FD-1C58-419E-B4A7-5688F434EDEC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092200" y="2253738"/>
            <a:ext cx="9166497" cy="1691246"/>
          </a:xfrm>
        </p:spPr>
        <p:txBody>
          <a:bodyPr/>
          <a:lstStyle/>
          <a:p>
            <a:pPr eaLnBrk="1" hangingPunct="1"/>
            <a:r>
              <a:rPr lang="en-GB" dirty="0"/>
              <a:t>LHC YETS 22-23 Updates</a:t>
            </a:r>
            <a:endParaRPr lang="en-GB" altLang="en-GB" dirty="0">
              <a:latin typeface="Source Sans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27650" name="Subtitle 2">
            <a:extLst>
              <a:ext uri="{FF2B5EF4-FFF2-40B4-BE49-F238E27FC236}">
                <a16:creationId xmlns:a16="http://schemas.microsoft.com/office/drawing/2014/main" id="{AB80679B-4EC9-4B1B-AD3C-F701A9121B7D}"/>
              </a:ext>
            </a:extLst>
          </p:cNvPr>
          <p:cNvSpPr txBox="1">
            <a:spLocks noGrp="1" noChangeArrowheads="1"/>
          </p:cNvSpPr>
          <p:nvPr>
            <p:ph type="subTitle" idx="4294967295"/>
          </p:nvPr>
        </p:nvSpPr>
        <p:spPr>
          <a:xfrm>
            <a:off x="1092200" y="4407974"/>
            <a:ext cx="10007600" cy="1081088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/>
              <a:t>14</a:t>
            </a:r>
            <a:r>
              <a:rPr lang="en-US" sz="2000" i="1" baseline="30000" dirty="0"/>
              <a:t>th</a:t>
            </a:r>
            <a:r>
              <a:rPr lang="en-US" sz="2000" i="1" dirty="0"/>
              <a:t> October  </a:t>
            </a:r>
            <a:r>
              <a:rPr lang="fr-CH" sz="2000" i="1" dirty="0"/>
              <a:t>2022</a:t>
            </a:r>
          </a:p>
          <a:p>
            <a:pPr marL="0" indent="0">
              <a:buNone/>
            </a:pPr>
            <a:r>
              <a:rPr lang="fr-CH" sz="2000" i="1" dirty="0"/>
              <a:t>EN-ACE-OSS</a:t>
            </a:r>
          </a:p>
          <a:p>
            <a:pPr marL="0" indent="0">
              <a:buNone/>
            </a:pPr>
            <a:r>
              <a:rPr lang="en-GB" sz="2000" i="1" dirty="0">
                <a:hlinkClick r:id="rId3"/>
              </a:rPr>
              <a:t>TREX meeting</a:t>
            </a:r>
            <a:endParaRPr lang="fr-CH" sz="2000" i="1" dirty="0"/>
          </a:p>
          <a:p>
            <a:pPr marL="0" indent="0">
              <a:buNone/>
            </a:pPr>
            <a:endParaRPr lang="fr-CH" sz="2000" i="1" dirty="0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ABA7D4-86B9-455B-8034-443BD3959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EN-CV &amp; TE-CRG maintenance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D786E4-B2D4-4EBB-9810-7C214F57B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10</a:t>
            </a:fld>
            <a:endParaRPr lang="en-US" altLang="en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F64C0C0-407B-4C5F-9838-9F7A0BCFE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745653"/>
              </p:ext>
            </p:extLst>
          </p:nvPr>
        </p:nvGraphicFramePr>
        <p:xfrm>
          <a:off x="639008" y="1402269"/>
          <a:ext cx="4973227" cy="372592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01895">
                  <a:extLst>
                    <a:ext uri="{9D8B030D-6E8A-4147-A177-3AD203B41FA5}">
                      <a16:colId xmlns:a16="http://schemas.microsoft.com/office/drawing/2014/main" val="1382126345"/>
                    </a:ext>
                  </a:extLst>
                </a:gridCol>
                <a:gridCol w="1182847">
                  <a:extLst>
                    <a:ext uri="{9D8B030D-6E8A-4147-A177-3AD203B41FA5}">
                      <a16:colId xmlns:a16="http://schemas.microsoft.com/office/drawing/2014/main" val="1130744565"/>
                    </a:ext>
                  </a:extLst>
                </a:gridCol>
                <a:gridCol w="1146155">
                  <a:extLst>
                    <a:ext uri="{9D8B030D-6E8A-4147-A177-3AD203B41FA5}">
                      <a16:colId xmlns:a16="http://schemas.microsoft.com/office/drawing/2014/main" val="717581407"/>
                    </a:ext>
                  </a:extLst>
                </a:gridCol>
                <a:gridCol w="1071165">
                  <a:extLst>
                    <a:ext uri="{9D8B030D-6E8A-4147-A177-3AD203B41FA5}">
                      <a16:colId xmlns:a16="http://schemas.microsoft.com/office/drawing/2014/main" val="2198080308"/>
                    </a:ext>
                  </a:extLst>
                </a:gridCol>
                <a:gridCol w="1071165">
                  <a:extLst>
                    <a:ext uri="{9D8B030D-6E8A-4147-A177-3AD203B41FA5}">
                      <a16:colId xmlns:a16="http://schemas.microsoft.com/office/drawing/2014/main" val="3076755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Point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Week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Start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Finish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6813828"/>
                  </a:ext>
                </a:extLst>
              </a:tr>
              <a:tr h="370840">
                <a:tc rowSpan="9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EN-CV</a:t>
                      </a:r>
                      <a:endParaRPr lang="en-GB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vert="vert270" anchor="ctr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LHC1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50, 51, 52, 1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/>
                        <a:t>12/12/2022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/>
                        <a:t>08/01/2023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303703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LHC1.8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8, 9 , 10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21/02/2023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13/03/2023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37105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LHC2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5, 6 , 7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30/01/2023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16/02/2023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855339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LHC3.3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/>
                        <a:t>12/12/2022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/>
                        <a:t>16/12/2022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71028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LHC4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2, 3, 4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09/01/2023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30338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LHC5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50, 51, 52, 1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/>
                        <a:t>12/12/2022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/>
                        <a:t>08/01/2023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278394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LHC6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5, 6 , 7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30/01/2023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16/02/2023</a:t>
                      </a:r>
                      <a:endParaRPr lang="en-GB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90435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LHC7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20/02/2023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24/02/2023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742675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LHC8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2, 3, 4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09/01/2023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099161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ADC694B-C95D-41FD-BA85-86DD258166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8385"/>
              </p:ext>
            </p:extLst>
          </p:nvPr>
        </p:nvGraphicFramePr>
        <p:xfrm>
          <a:off x="6168751" y="1388197"/>
          <a:ext cx="4973227" cy="268452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01895">
                  <a:extLst>
                    <a:ext uri="{9D8B030D-6E8A-4147-A177-3AD203B41FA5}">
                      <a16:colId xmlns:a16="http://schemas.microsoft.com/office/drawing/2014/main" val="1382126345"/>
                    </a:ext>
                  </a:extLst>
                </a:gridCol>
                <a:gridCol w="1257837">
                  <a:extLst>
                    <a:ext uri="{9D8B030D-6E8A-4147-A177-3AD203B41FA5}">
                      <a16:colId xmlns:a16="http://schemas.microsoft.com/office/drawing/2014/main" val="1130744565"/>
                    </a:ext>
                  </a:extLst>
                </a:gridCol>
                <a:gridCol w="1071165">
                  <a:extLst>
                    <a:ext uri="{9D8B030D-6E8A-4147-A177-3AD203B41FA5}">
                      <a16:colId xmlns:a16="http://schemas.microsoft.com/office/drawing/2014/main" val="717581407"/>
                    </a:ext>
                  </a:extLst>
                </a:gridCol>
                <a:gridCol w="1071165">
                  <a:extLst>
                    <a:ext uri="{9D8B030D-6E8A-4147-A177-3AD203B41FA5}">
                      <a16:colId xmlns:a16="http://schemas.microsoft.com/office/drawing/2014/main" val="2198080308"/>
                    </a:ext>
                  </a:extLst>
                </a:gridCol>
                <a:gridCol w="1071165">
                  <a:extLst>
                    <a:ext uri="{9D8B030D-6E8A-4147-A177-3AD203B41FA5}">
                      <a16:colId xmlns:a16="http://schemas.microsoft.com/office/drawing/2014/main" val="3076755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dirty="0"/>
                        <a:t>Point</a:t>
                      </a:r>
                      <a:endParaRPr lang="en-GB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Week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Start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Finish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6813828"/>
                  </a:ext>
                </a:extLst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TE-CRG </a:t>
                      </a:r>
                      <a:r>
                        <a:rPr lang="en-US" sz="1400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sym typeface="Wingdings" panose="05000000000000000000" pitchFamily="2" charset="2"/>
                        </a:rPr>
                        <a:t>NO CHANGES</a:t>
                      </a:r>
                      <a:endParaRPr lang="en-GB" sz="1400" b="1" u="sng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vert="vert270" anchor="ctr"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LHC1.8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1, 2, 3, 4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303703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LHC2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kern="1200" dirty="0">
                          <a:effectLst/>
                        </a:rPr>
                        <a:t>4, 5, 6, 7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kern="1200" dirty="0"/>
                        <a:t>23/01/2023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16/02/2023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855339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LHC4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1, 2, 3, 4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4, 5, 6, 7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05/01/2023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26/01/202317/02/2023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30338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LHC6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1, 2, 3, 4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4, 5, 6, 7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05/01/2023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26/01/202316/02/2023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278394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LHC8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1, 2, 3, 4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4, 5, 6, 7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05/01/2023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27/01/2023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26/01/202317/02/2023</a:t>
                      </a:r>
                      <a:endParaRPr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0991616"/>
                  </a:ext>
                </a:extLst>
              </a:tr>
            </a:tbl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692D52-7E9F-2AC4-28D7-75573AC13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046698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47830-4F2C-7449-DC53-12558937D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22BDD-6DD4-45CD-9D67-B34F8B768692}" type="slidenum">
              <a:rPr lang="en-US" altLang="en-FR" smtClean="0"/>
              <a:pPr>
                <a:defRPr/>
              </a:pPr>
              <a:t>11</a:t>
            </a:fld>
            <a:endParaRPr lang="en-US" altLang="en-FR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20C38EF-C4F5-1678-9F5F-9257E43D1C00}"/>
              </a:ext>
            </a:extLst>
          </p:cNvPr>
          <p:cNvSpPr txBox="1">
            <a:spLocks/>
          </p:cNvSpPr>
          <p:nvPr/>
        </p:nvSpPr>
        <p:spPr bwMode="auto">
          <a:xfrm>
            <a:off x="508932" y="1113639"/>
            <a:ext cx="11174136" cy="463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kern="0" dirty="0"/>
              <a:t>Sector 78 and 81 will be kept at 4.5K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kern="0" dirty="0"/>
              <a:t>All the ITs will be at 20K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kern="0" dirty="0"/>
              <a:t>Work in the IT areas </a:t>
            </a:r>
            <a:r>
              <a:rPr lang="en-GB" sz="1800" b="0" kern="0" dirty="0">
                <a:sym typeface="Wingdings" panose="05000000000000000000" pitchFamily="2" charset="2"/>
              </a:rPr>
              <a:t></a:t>
            </a:r>
            <a:r>
              <a:rPr lang="en-GB" sz="1800" b="0" kern="0" dirty="0"/>
              <a:t> contact Delphine LETANT-DELRIEUX for a cryogenic risk assessment and authorisation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kern="0" dirty="0"/>
              <a:t>Work/transport near magnets @ cold </a:t>
            </a:r>
            <a:r>
              <a:rPr lang="en-GB" sz="1800" b="0" kern="0" dirty="0">
                <a:sym typeface="Wingdings" panose="05000000000000000000" pitchFamily="2" charset="2"/>
              </a:rPr>
              <a:t></a:t>
            </a:r>
            <a:r>
              <a:rPr lang="en-GB" sz="1800" b="0" kern="0" dirty="0"/>
              <a:t> contact Delphine LETANT-DELRIEUX for a Work Authorisation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kern="0" dirty="0"/>
              <a:t>Electrical LHC status: electrical lock out of all main circuits (excluding 60 A)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kern="0" dirty="0"/>
              <a:t>Electrical lock out request </a:t>
            </a:r>
            <a:r>
              <a:rPr lang="en-GB" sz="1800" b="0" kern="0" dirty="0">
                <a:sym typeface="Wingdings" panose="05000000000000000000" pitchFamily="2" charset="2"/>
              </a:rPr>
              <a:t></a:t>
            </a:r>
            <a:r>
              <a:rPr lang="en-GB" sz="1800" b="0" kern="0" dirty="0"/>
              <a:t> via IMPACT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kern="0" dirty="0"/>
              <a:t>Transport request </a:t>
            </a:r>
            <a:r>
              <a:rPr lang="en-GB" sz="1800" b="0" kern="0" dirty="0">
                <a:sym typeface="Wingdings" panose="05000000000000000000" pitchFamily="2" charset="2"/>
              </a:rPr>
              <a:t></a:t>
            </a:r>
            <a:r>
              <a:rPr lang="en-GB" sz="1800" b="0" kern="0" dirty="0"/>
              <a:t> via IMPACT and EDH (48h in advance)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b="0" kern="0" dirty="0"/>
              <a:t>IMPACT: intervention period « YETS-LHC-2022-23 » (The IMPACTs will be validated only after the baseline approval in November/December 2022)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ym typeface="Wingdings" panose="05000000000000000000" pitchFamily="2" charset="2"/>
              </a:rPr>
              <a:t>INDICO: </a:t>
            </a:r>
            <a:r>
              <a:rPr lang="en-GB" sz="1800" dirty="0">
                <a:sym typeface="Wingdings" panose="05000000000000000000" pitchFamily="2" charset="2"/>
                <a:hlinkClick r:id="rId2"/>
              </a:rPr>
              <a:t>https://indico.cern.ch/category/15160/</a:t>
            </a:r>
            <a:endParaRPr lang="en-GB" sz="1800" b="0" kern="0" dirty="0"/>
          </a:p>
          <a:p>
            <a:endParaRPr lang="en-US" sz="1800" kern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7C3DED-7F0D-C072-0933-50BD468C5525}"/>
              </a:ext>
            </a:extLst>
          </p:cNvPr>
          <p:cNvSpPr txBox="1"/>
          <p:nvPr/>
        </p:nvSpPr>
        <p:spPr>
          <a:xfrm>
            <a:off x="407988" y="373593"/>
            <a:ext cx="11376025" cy="474599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 lnSpcReduction="10000"/>
          </a:bodyPr>
          <a:lstStyle/>
          <a:p>
            <a:r>
              <a:rPr kumimoji="0" lang="en-US" alt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 panose="020B0503030403020204" pitchFamily="34" charset="0"/>
                <a:cs typeface="Arial" panose="020B0604020202020204" pitchFamily="34" charset="0"/>
              </a:rPr>
              <a:t>YETS 22-23 - General information</a:t>
            </a:r>
            <a:endParaRPr lang="en-GB" sz="1800" b="1" kern="0" dirty="0">
              <a:solidFill>
                <a:srgbClr val="002060"/>
              </a:solidFill>
              <a:latin typeface="Source Sans Pro"/>
              <a:cs typeface="Arial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EAF78E-E2CA-1767-BDB6-BBD2F36FC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532408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062016-023A-47B0-0DAC-EA4B76B41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12</a:t>
            </a:fld>
            <a:endParaRPr lang="en-US" altLang="en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CF2A6F-43B7-9826-39A5-4B929867AD67}"/>
              </a:ext>
            </a:extLst>
          </p:cNvPr>
          <p:cNvSpPr txBox="1"/>
          <p:nvPr/>
        </p:nvSpPr>
        <p:spPr>
          <a:xfrm>
            <a:off x="167639" y="-3326"/>
            <a:ext cx="1202436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CH" alt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 panose="020B0503030403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New </a:t>
            </a:r>
            <a:r>
              <a:rPr kumimoji="0" lang="fr-CH" alt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 panose="020B0503030403020204" pitchFamily="34" charset="0"/>
                <a:cs typeface="Arial" panose="020B0604020202020204" pitchFamily="34" charset="0"/>
              </a:rPr>
              <a:t>YETS 22-23 LHC </a:t>
            </a:r>
            <a:r>
              <a:rPr kumimoji="0" lang="fr-CH" altLang="en-GB" sz="4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highlight>
                  <a:srgbClr val="FFFF00"/>
                </a:highlight>
                <a:uLnTx/>
                <a:uFillTx/>
                <a:latin typeface="Source Sans Pro" panose="020B0503030403020204" pitchFamily="34" charset="0"/>
                <a:cs typeface="Arial" panose="020B0604020202020204" pitchFamily="34" charset="0"/>
              </a:rPr>
              <a:t>In Work </a:t>
            </a:r>
            <a:r>
              <a:rPr lang="en-GB" sz="2400" b="1" kern="0" dirty="0">
                <a:solidFill>
                  <a:srgbClr val="002060"/>
                </a:solidFill>
                <a:latin typeface="Source Sans Pro"/>
                <a:cs typeface="Arial"/>
                <a:hlinkClick r:id="rId2"/>
              </a:rPr>
              <a:t>LHC-PM-MS-0021 v.0.1</a:t>
            </a:r>
            <a:endParaRPr lang="en-GB" sz="2400" b="1" kern="0" dirty="0">
              <a:solidFill>
                <a:srgbClr val="002060"/>
              </a:solidFill>
              <a:latin typeface="Source Sans Pro"/>
              <a:cs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841731-82BE-7911-F22E-984F342E70C3}"/>
              </a:ext>
            </a:extLst>
          </p:cNvPr>
          <p:cNvSpPr/>
          <p:nvPr/>
        </p:nvSpPr>
        <p:spPr>
          <a:xfrm>
            <a:off x="9418638" y="6247629"/>
            <a:ext cx="2507432" cy="3785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VERSION 2022-09-26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0CC177-2876-087D-B986-12E63FB58B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765"/>
          <a:stretch/>
        </p:blipFill>
        <p:spPr>
          <a:xfrm>
            <a:off x="0" y="766115"/>
            <a:ext cx="12192000" cy="602312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7772A8-1CE3-15E6-9B40-F59718A25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535649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47830-4F2C-7449-DC53-12558937D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22BDD-6DD4-45CD-9D67-B34F8B768692}" type="slidenum">
              <a:rPr lang="en-US" altLang="en-FR" smtClean="0"/>
              <a:pPr>
                <a:defRPr/>
              </a:pPr>
              <a:t>13</a:t>
            </a:fld>
            <a:endParaRPr lang="en-US" altLang="en-FR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20C38EF-C4F5-1678-9F5F-9257E43D1C00}"/>
              </a:ext>
            </a:extLst>
          </p:cNvPr>
          <p:cNvSpPr txBox="1">
            <a:spLocks/>
          </p:cNvSpPr>
          <p:nvPr/>
        </p:nvSpPr>
        <p:spPr bwMode="auto">
          <a:xfrm>
            <a:off x="508932" y="1113639"/>
            <a:ext cx="11174136" cy="463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kern="0" dirty="0"/>
              <a:t>List and short description of the activities to be performed during YETS 2022-2023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kern="0" dirty="0"/>
              <a:t>Constraints generated by the activities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kern="0" dirty="0"/>
              <a:t>Logistics aspects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kern="0" dirty="0"/>
              <a:t>Safety aspects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kern="0" dirty="0"/>
              <a:t>Support needed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0" kern="0" dirty="0"/>
              <a:t>Services and utilities requested for the activities and for the test phases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400" b="0" kern="0" dirty="0"/>
          </a:p>
          <a:p>
            <a:pPr>
              <a:spcAft>
                <a:spcPts val="1200"/>
              </a:spcAft>
            </a:pPr>
            <a:endParaRPr lang="en-GB" sz="2400" b="0" kern="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800" b="0" kern="0" dirty="0"/>
          </a:p>
          <a:p>
            <a:endParaRPr lang="en-US" sz="1800" kern="0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DFB69CE0-FD44-E2AD-54D3-7350B1D68AFE}"/>
              </a:ext>
            </a:extLst>
          </p:cNvPr>
          <p:cNvSpPr txBox="1">
            <a:spLocks/>
          </p:cNvSpPr>
          <p:nvPr/>
        </p:nvSpPr>
        <p:spPr bwMode="auto">
          <a:xfrm>
            <a:off x="661332" y="4471332"/>
            <a:ext cx="11174136" cy="142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sz="3200" kern="0" dirty="0">
                <a:solidFill>
                  <a:srgbClr val="FF9900"/>
                </a:solidFill>
              </a:rPr>
              <a:t>Inputs needed before end next week 42</a:t>
            </a:r>
          </a:p>
          <a:p>
            <a:pPr algn="ctr">
              <a:spcAft>
                <a:spcPts val="1200"/>
              </a:spcAft>
            </a:pPr>
            <a:r>
              <a:rPr lang="en-GB" sz="3200" kern="0" dirty="0">
                <a:solidFill>
                  <a:srgbClr val="FF9900"/>
                </a:solidFill>
              </a:rPr>
              <a:t>YETS 22-23 Baseline to be presented at LMC </a:t>
            </a:r>
            <a:r>
              <a:rPr lang="en-GB" sz="2400" kern="0" dirty="0">
                <a:solidFill>
                  <a:srgbClr val="FF9900"/>
                </a:solidFill>
              </a:rPr>
              <a:t>~9</a:t>
            </a:r>
            <a:r>
              <a:rPr lang="en-GB" sz="2400" kern="0" baseline="30000" dirty="0">
                <a:solidFill>
                  <a:srgbClr val="FF9900"/>
                </a:solidFill>
              </a:rPr>
              <a:t>th</a:t>
            </a:r>
            <a:r>
              <a:rPr lang="en-GB" sz="2400" kern="0" dirty="0">
                <a:solidFill>
                  <a:srgbClr val="FF9900"/>
                </a:solidFill>
              </a:rPr>
              <a:t> November</a:t>
            </a:r>
            <a:endParaRPr lang="en-GB" sz="3200" kern="0" dirty="0">
              <a:solidFill>
                <a:srgbClr val="FF9900"/>
              </a:solidFill>
            </a:endParaRPr>
          </a:p>
          <a:p>
            <a:pPr marL="285750" indent="-285750" algn="ctr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400" kern="0" dirty="0"/>
          </a:p>
          <a:p>
            <a:pPr algn="ctr"/>
            <a:endParaRPr lang="en-US" sz="2400" kern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DAAFD5-ADF9-84E7-4774-10009386C168}"/>
              </a:ext>
            </a:extLst>
          </p:cNvPr>
          <p:cNvSpPr txBox="1"/>
          <p:nvPr/>
        </p:nvSpPr>
        <p:spPr>
          <a:xfrm>
            <a:off x="407988" y="373593"/>
            <a:ext cx="11376025" cy="474599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 lnSpcReduction="10000"/>
          </a:bodyPr>
          <a:lstStyle/>
          <a:p>
            <a:r>
              <a:rPr lang="en-US" sz="3600" b="1" kern="0" dirty="0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Inputs needed from LHC tunnel Experiments</a:t>
            </a:r>
            <a:endParaRPr lang="en-GB" sz="1800" b="1" kern="0" dirty="0">
              <a:solidFill>
                <a:srgbClr val="002060"/>
              </a:solidFill>
              <a:latin typeface="Source Sans Pro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D73B73-43CB-33AA-B700-7A887EDA4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126332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47830-4F2C-7449-DC53-12558937D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22BDD-6DD4-45CD-9D67-B34F8B768692}" type="slidenum">
              <a:rPr lang="en-US" altLang="en-FR" smtClean="0"/>
              <a:pPr>
                <a:defRPr/>
              </a:pPr>
              <a:t>14</a:t>
            </a:fld>
            <a:endParaRPr lang="en-US" altLang="en-FR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20C38EF-C4F5-1678-9F5F-9257E43D1C00}"/>
              </a:ext>
            </a:extLst>
          </p:cNvPr>
          <p:cNvSpPr txBox="1">
            <a:spLocks/>
          </p:cNvSpPr>
          <p:nvPr/>
        </p:nvSpPr>
        <p:spPr bwMode="auto">
          <a:xfrm>
            <a:off x="508932" y="1113639"/>
            <a:ext cx="11174136" cy="463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GB" sz="2400" kern="0" dirty="0" err="1"/>
              <a:t>MOeDAL</a:t>
            </a:r>
            <a:endParaRPr lang="en-GB" sz="2400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Assembly MAPP detector  at UA83 </a:t>
            </a: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periodically through the entire YETS, possibly 8-10 weeks total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</a:rPr>
              <a:t>Survey needed after assembly </a:t>
            </a: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 1 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Constraints  </a:t>
            </a:r>
            <a:r>
              <a:rPr lang="en-GB" sz="1800" b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block the transport corridor during short times while moving equipment around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800" kern="0" dirty="0"/>
          </a:p>
          <a:p>
            <a:endParaRPr lang="en-US" sz="1800" kern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DAAFD5-ADF9-84E7-4774-10009386C168}"/>
              </a:ext>
            </a:extLst>
          </p:cNvPr>
          <p:cNvSpPr txBox="1"/>
          <p:nvPr/>
        </p:nvSpPr>
        <p:spPr>
          <a:xfrm>
            <a:off x="407988" y="373593"/>
            <a:ext cx="11376025" cy="474599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 lnSpcReduction="10000"/>
          </a:bodyPr>
          <a:lstStyle/>
          <a:p>
            <a:r>
              <a:rPr lang="en-US" sz="3600" b="1" kern="0" dirty="0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rPr>
              <a:t>Inputs received from LHC tunnel Experiments</a:t>
            </a:r>
            <a:endParaRPr lang="en-GB" sz="1800" b="1" kern="0" dirty="0">
              <a:solidFill>
                <a:srgbClr val="002060"/>
              </a:solidFill>
              <a:latin typeface="Source Sans Pro"/>
              <a:cs typeface="Arial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0ADD8EB-2CB9-5A0A-B8F4-2B6108A45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676734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B24025-8A7F-4E95-B269-7A276344F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15</a:t>
            </a:fld>
            <a:endParaRPr lang="en-US" altLang="en-FR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3C1D4F9-169F-4092-8AC8-BFE889F657F4}"/>
              </a:ext>
            </a:extLst>
          </p:cNvPr>
          <p:cNvSpPr txBox="1">
            <a:spLocks/>
          </p:cNvSpPr>
          <p:nvPr/>
        </p:nvSpPr>
        <p:spPr bwMode="auto">
          <a:xfrm>
            <a:off x="553672" y="343949"/>
            <a:ext cx="11470375" cy="5785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3600" kern="0" dirty="0"/>
              <a:t>NEXT MILESTONES</a:t>
            </a:r>
          </a:p>
          <a:p>
            <a:pPr marL="571500" marR="0" lvl="0" indent="-571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kern="0" dirty="0"/>
              <a:t>Linear Schedule BASELINE </a:t>
            </a:r>
            <a:r>
              <a:rPr lang="en-GB" sz="2400" b="0" kern="0" dirty="0"/>
              <a:t>@ LMC (~9</a:t>
            </a:r>
            <a:r>
              <a:rPr lang="en-GB" sz="2400" b="0" kern="0" baseline="30000" dirty="0"/>
              <a:t>th</a:t>
            </a:r>
            <a:r>
              <a:rPr lang="en-GB" sz="2400" b="0" kern="0" dirty="0"/>
              <a:t> November </a:t>
            </a:r>
            <a:r>
              <a:rPr lang="en-GB" sz="2400" b="0" kern="0" dirty="0">
                <a:sym typeface="Wingdings" panose="05000000000000000000" pitchFamily="2" charset="2"/>
              </a:rPr>
              <a:t>TBC</a:t>
            </a:r>
            <a:r>
              <a:rPr lang="en-GB" sz="2400" b="0" kern="0" dirty="0"/>
              <a:t>)</a:t>
            </a: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2400" b="0" kern="0" dirty="0"/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sz="2800" i="1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Future meetings</a:t>
            </a:r>
          </a:p>
          <a:p>
            <a:pPr marL="457200" indent="-45720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Coordination meeting W43 – 25</a:t>
            </a:r>
            <a:r>
              <a:rPr lang="en-GB" sz="2400" baseline="30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October</a:t>
            </a:r>
          </a:p>
          <a:p>
            <a:pPr marL="781050" lvl="1" indent="-457200">
              <a:spcAft>
                <a:spcPct val="0"/>
              </a:spcAft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HSE (RP, OHS &amp; FRS) </a:t>
            </a:r>
            <a:r>
              <a:rPr lang="en-GB" sz="2000" dirty="0">
                <a:solidFill>
                  <a:srgbClr val="FF990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(TBC)</a:t>
            </a:r>
          </a:p>
          <a:p>
            <a:pPr marL="457200" indent="-45720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Coordination meeting W44 &amp; 45 – 1</a:t>
            </a:r>
            <a:r>
              <a:rPr lang="en-GB" sz="2400" baseline="30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st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November &amp; 8</a:t>
            </a:r>
            <a:r>
              <a:rPr lang="en-GB" sz="2400" baseline="30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November</a:t>
            </a:r>
          </a:p>
          <a:p>
            <a:pPr marL="781050" lvl="1" indent="-457200">
              <a:spcAft>
                <a:spcPct val="0"/>
              </a:spcAft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Review schedule and actions</a:t>
            </a:r>
          </a:p>
          <a:p>
            <a:pPr marL="457200" indent="-45720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Coordination meeting W46 – 15</a:t>
            </a:r>
            <a:r>
              <a:rPr lang="en-GB" sz="2400" baseline="30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November</a:t>
            </a:r>
          </a:p>
          <a:p>
            <a:pPr marL="781050" lvl="1" indent="-457200">
              <a:spcAft>
                <a:spcPct val="0"/>
              </a:spcAft>
              <a:defRPr/>
            </a:pPr>
            <a:r>
              <a:rPr lang="en-GB" sz="2000" dirty="0">
                <a:solidFill>
                  <a:srgbClr val="00B0F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Presentation of the YETS baseline </a:t>
            </a:r>
          </a:p>
          <a:p>
            <a:pPr marL="457200" indent="-45720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Coordination meeting W47 – 22</a:t>
            </a:r>
            <a:r>
              <a:rPr lang="en-GB" sz="2400" baseline="30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nd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November</a:t>
            </a:r>
          </a:p>
          <a:p>
            <a:pPr marL="781050" lvl="1" indent="-457200">
              <a:spcAft>
                <a:spcPct val="0"/>
              </a:spcAft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Review schedule and actions</a:t>
            </a:r>
          </a:p>
          <a:p>
            <a:pPr marL="457200" indent="-457200"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Coordination meeting W48 – 29</a:t>
            </a:r>
            <a:r>
              <a:rPr lang="en-GB" sz="2400" baseline="30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November</a:t>
            </a:r>
          </a:p>
          <a:p>
            <a:pPr marL="781050" lvl="1" indent="-457200">
              <a:spcAft>
                <a:spcPct val="0"/>
              </a:spcAft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28</a:t>
            </a:r>
            <a:r>
              <a:rPr lang="en-GB" sz="2000" baseline="30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th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November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YETS starts</a:t>
            </a:r>
            <a:endParaRPr lang="en-GB" sz="2000" dirty="0">
              <a:solidFill>
                <a:schemeClr val="accent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781050" lvl="1" indent="-457200">
              <a:spcAft>
                <a:spcPct val="0"/>
              </a:spcAft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YETS activities follow up</a:t>
            </a:r>
            <a:endParaRPr lang="en-GB" sz="2500" dirty="0">
              <a:solidFill>
                <a:schemeClr val="accent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781050" lvl="1" indent="-457200">
              <a:spcAft>
                <a:spcPct val="0"/>
              </a:spcAft>
              <a:defRPr/>
            </a:pPr>
            <a:endParaRPr lang="en-GB" sz="2500" dirty="0">
              <a:solidFill>
                <a:schemeClr val="accent1">
                  <a:lumMod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pt-BR" sz="2800" b="0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5C1572-1577-9DBB-7529-1B061DF6C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9608" y="546016"/>
            <a:ext cx="2709305" cy="127059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00FD73-297B-545F-FA92-A2050C057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686212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5587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87FB25-4873-9F72-7C9A-D98BE79B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RP Guidelines – NO ION RUN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56031-88F9-F94A-FF67-D37E219B0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17</a:t>
            </a:fld>
            <a:endParaRPr lang="en-US" altLang="en-FR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3BA0D8-6C99-2EF9-8284-6F2B34C7C9E9}"/>
              </a:ext>
            </a:extLst>
          </p:cNvPr>
          <p:cNvSpPr txBox="1">
            <a:spLocks/>
          </p:cNvSpPr>
          <p:nvPr/>
        </p:nvSpPr>
        <p:spPr bwMode="auto">
          <a:xfrm>
            <a:off x="407987" y="1052039"/>
            <a:ext cx="9139872" cy="31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kern="0" dirty="0">
                <a:hlinkClick r:id="rId2"/>
              </a:rPr>
              <a:t>https://edms.cern.ch/document/2683170/1</a:t>
            </a:r>
            <a:endParaRPr lang="en-GB" kern="0" dirty="0"/>
          </a:p>
          <a:p>
            <a:endParaRPr lang="en-GB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B972BE-FD44-D238-B434-444C97D9F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7959" y="85926"/>
            <a:ext cx="2150489" cy="24265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B7AE42-BE25-C274-4048-8D5BE3E9B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552" y="1431451"/>
            <a:ext cx="3450762" cy="50534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68ACA9-BA5D-EDA0-AA66-C670F68D10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1157" y="1425842"/>
            <a:ext cx="3780882" cy="50590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9249B58-E503-9177-65C6-76CFEFE9E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8883" y="2654699"/>
            <a:ext cx="4663117" cy="355946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A458547-B323-0FBF-C461-16AC6C6D8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37258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68BDBF-47F3-4748-AE00-B02123176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underground and access system – EDMS </a:t>
            </a:r>
            <a:r>
              <a:rPr lang="en-GB" dirty="0">
                <a:hlinkClick r:id="rId2"/>
              </a:rPr>
              <a:t>1001086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BDE833-8C2D-4B84-8F2D-CD4F5CF65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18</a:t>
            </a:fld>
            <a:endParaRPr lang="en-US" altLang="en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178E3D-D69C-668A-D537-43812C863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288" y="883947"/>
            <a:ext cx="8068780" cy="570447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FAEB6B-14F0-B7FF-F41C-FC9024953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772709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3">
            <a:extLst>
              <a:ext uri="{FF2B5EF4-FFF2-40B4-BE49-F238E27FC236}">
                <a16:creationId xmlns:a16="http://schemas.microsoft.com/office/drawing/2014/main" id="{93743568-2811-41EA-8643-EC6FAE4906E8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altLang="en-GB" dirty="0">
                <a:latin typeface="Source Sans Pro" panose="020B0503030403020204" pitchFamily="34" charset="0"/>
                <a:cs typeface="Arial" panose="020B0604020202020204" pitchFamily="34" charset="0"/>
              </a:rPr>
              <a:t>RUN 2022 - 2023 changes </a:t>
            </a:r>
            <a:r>
              <a:rPr lang="fr-CH" altLang="en-GB" sz="2000" b="0" i="1" dirty="0">
                <a:latin typeface="Source Sans Pro" panose="020B0503030403020204" pitchFamily="34" charset="0"/>
                <a:cs typeface="Arial" panose="020B0604020202020204" pitchFamily="34" charset="0"/>
                <a:hlinkClick r:id="rId3"/>
              </a:rPr>
              <a:t>LMC 28th </a:t>
            </a:r>
            <a:r>
              <a:rPr lang="en-US" altLang="en-GB" sz="2000" b="0" i="1" dirty="0">
                <a:latin typeface="Source Sans Pro" panose="020B0503030403020204" pitchFamily="34" charset="0"/>
                <a:cs typeface="Arial" panose="020B0604020202020204" pitchFamily="34" charset="0"/>
                <a:hlinkClick r:id="rId3"/>
              </a:rPr>
              <a:t>September</a:t>
            </a:r>
            <a:r>
              <a:rPr lang="fr-CH" altLang="en-GB" sz="2000" b="0" i="1" dirty="0">
                <a:latin typeface="Source Sans Pro" panose="020B0503030403020204" pitchFamily="34" charset="0"/>
                <a:cs typeface="Arial" panose="020B0604020202020204" pitchFamily="34" charset="0"/>
                <a:hlinkClick r:id="rId3"/>
              </a:rPr>
              <a:t> 2022</a:t>
            </a:r>
            <a:endParaRPr lang="fr-CH" altLang="en-GB" b="0" i="1" dirty="0">
              <a:latin typeface="Source Sans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481C67-80F6-40C6-B7E7-AE5C37FB2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TREX - LHC YETS 22-23 Updates</a:t>
            </a:r>
            <a:endParaRPr lang="fr-F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716BCF-FA81-4FCD-BED6-03C79F238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2</a:t>
            </a:fld>
            <a:endParaRPr lang="en-US" altLang="en-FR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A168BAB4-59B3-5135-7EB4-49521E1BA369}"/>
              </a:ext>
            </a:extLst>
          </p:cNvPr>
          <p:cNvSpPr txBox="1"/>
          <p:nvPr/>
        </p:nvSpPr>
        <p:spPr>
          <a:xfrm>
            <a:off x="1558925" y="6351588"/>
            <a:ext cx="868363" cy="365125"/>
          </a:xfrm>
          <a:prstGeom prst="rect">
            <a:avLst/>
          </a:prstGeom>
          <a:noFill/>
          <a:ln cap="flat">
            <a:noFill/>
          </a:ln>
        </p:spPr>
        <p:txBody>
          <a:bodyPr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CH" sz="1000" kern="0" dirty="0">
                <a:solidFill>
                  <a:srgbClr val="FFFFFF"/>
                </a:solidFill>
                <a:latin typeface="Source Sans Pro"/>
                <a:ea typeface="Arial"/>
                <a:cs typeface="Arial"/>
              </a:rPr>
              <a:t>2022-10-07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0E3829-1EA2-3901-83C2-AD2F26C0C3ED}"/>
              </a:ext>
            </a:extLst>
          </p:cNvPr>
          <p:cNvSpPr txBox="1"/>
          <p:nvPr/>
        </p:nvSpPr>
        <p:spPr>
          <a:xfrm>
            <a:off x="3896995" y="5080850"/>
            <a:ext cx="6101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2022 LHC Schedule Update &amp; Draft 2023 LHC </a:t>
            </a:r>
            <a:r>
              <a:rPr lang="en-GB" dirty="0" err="1">
                <a:hlinkClick r:id="rId4"/>
              </a:rPr>
              <a:t>SChedule</a:t>
            </a:r>
            <a:endParaRPr lang="fr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F90F7FA-4405-AECE-8D54-A945F7D62A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19" y="1530839"/>
            <a:ext cx="5974081" cy="330520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E7B88A0-05B8-0A5D-FB52-5441908FCE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1075" y="1491382"/>
            <a:ext cx="6015050" cy="33854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49410D5-AF96-17EC-2B47-C76E6CD63EB4}"/>
              </a:ext>
            </a:extLst>
          </p:cNvPr>
          <p:cNvSpPr txBox="1"/>
          <p:nvPr/>
        </p:nvSpPr>
        <p:spPr>
          <a:xfrm>
            <a:off x="8747760" y="1145223"/>
            <a:ext cx="3434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i="1" dirty="0" err="1">
                <a:solidFill>
                  <a:srgbClr val="00B0F0"/>
                </a:solidFill>
              </a:rPr>
              <a:t>Courtesy</a:t>
            </a:r>
            <a:r>
              <a:rPr lang="fr-CH" sz="2000" i="1" dirty="0">
                <a:solidFill>
                  <a:srgbClr val="00B0F0"/>
                </a:solidFill>
              </a:rPr>
              <a:t> Rende Steerenberg</a:t>
            </a:r>
          </a:p>
        </p:txBody>
      </p:sp>
    </p:spTree>
    <p:extLst>
      <p:ext uri="{BB962C8B-B14F-4D97-AF65-F5344CB8AC3E}">
        <p14:creationId xmlns:p14="http://schemas.microsoft.com/office/powerpoint/2010/main" val="1764141537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FBAB960-32A0-46AB-B94C-CA7C59E0BCFA}"/>
              </a:ext>
            </a:extLst>
          </p:cNvPr>
          <p:cNvSpPr txBox="1"/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kern="0" dirty="0">
                <a:solidFill>
                  <a:srgbClr val="002060"/>
                </a:solidFill>
                <a:latin typeface="Source Sans Pro"/>
                <a:cs typeface="Arial"/>
              </a:rPr>
              <a:t>Master Schedule in EDMS </a:t>
            </a:r>
            <a:r>
              <a:rPr lang="en-US" sz="3600" b="1" u="none" strike="noStrike" kern="1200" dirty="0">
                <a:effectLst/>
                <a:latin typeface="+mj-lt"/>
                <a:ea typeface="+mj-ea"/>
                <a:cs typeface="+mj-cs"/>
                <a:hlinkClick r:id="rId3"/>
              </a:rPr>
              <a:t>ACC-PM-MS-0006</a:t>
            </a:r>
            <a:r>
              <a:rPr lang="en-US" sz="3600" b="1" u="none" strike="noStrike" kern="120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1600" b="1" i="1" u="none" strike="noStrike" kern="1200" dirty="0">
                <a:effectLst/>
                <a:latin typeface="+mj-lt"/>
                <a:ea typeface="+mj-ea"/>
                <a:cs typeface="+mj-cs"/>
              </a:rPr>
              <a:t>(</a:t>
            </a:r>
            <a:r>
              <a:rPr lang="en-US" sz="1600" b="1" i="1" dirty="0">
                <a:latin typeface="+mj-lt"/>
                <a:ea typeface="+mj-ea"/>
                <a:cs typeface="+mj-cs"/>
              </a:rPr>
              <a:t>Released 9</a:t>
            </a:r>
            <a:r>
              <a:rPr lang="en-US" sz="1600" b="1" i="1" baseline="30000" dirty="0">
                <a:latin typeface="+mj-lt"/>
                <a:ea typeface="+mj-ea"/>
                <a:cs typeface="+mj-cs"/>
              </a:rPr>
              <a:t>th</a:t>
            </a:r>
            <a:r>
              <a:rPr lang="en-US" sz="1600" b="1" i="1" dirty="0">
                <a:latin typeface="+mj-lt"/>
                <a:ea typeface="+mj-ea"/>
                <a:cs typeface="+mj-cs"/>
              </a:rPr>
              <a:t> September 2022</a:t>
            </a:r>
            <a:r>
              <a:rPr lang="en-US" sz="1600" b="1" i="1" u="none" strike="noStrike" kern="1200" dirty="0">
                <a:effectLst/>
                <a:latin typeface="+mj-lt"/>
                <a:ea typeface="+mj-ea"/>
                <a:cs typeface="+mj-cs"/>
              </a:rPr>
              <a:t>)</a:t>
            </a:r>
            <a:endParaRPr lang="en-US" sz="3600" b="1" i="1" kern="1200" dirty="0"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CE9017EC-6CBD-6999-FB6F-0E1BB0FD1B1E}"/>
              </a:ext>
            </a:extLst>
          </p:cNvPr>
          <p:cNvSpPr txBox="1">
            <a:spLocks/>
          </p:cNvSpPr>
          <p:nvPr/>
        </p:nvSpPr>
        <p:spPr bwMode="auto">
          <a:xfrm>
            <a:off x="9418638" y="6356350"/>
            <a:ext cx="681037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3</a:t>
            </a:fld>
            <a:endParaRPr lang="en-US" altLang="en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1A4175-AFAF-B07F-A3E7-3740D1A38C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69" y="1568534"/>
            <a:ext cx="5951831" cy="43614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DA5A5A-513B-43D8-E0D1-1693764A6C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5811"/>
          <a:stretch/>
        </p:blipFill>
        <p:spPr>
          <a:xfrm>
            <a:off x="6096000" y="2627750"/>
            <a:ext cx="5972012" cy="330221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1D7E5F0-EC1E-9EA2-20BA-F39AAE3E57BD}"/>
              </a:ext>
            </a:extLst>
          </p:cNvPr>
          <p:cNvSpPr/>
          <p:nvPr/>
        </p:nvSpPr>
        <p:spPr>
          <a:xfrm rot="20389888">
            <a:off x="2313645" y="2356589"/>
            <a:ext cx="7104993" cy="93542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/>
              <a:t>OBSOLETE</a:t>
            </a:r>
            <a:endParaRPr lang="en-GB" sz="2800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2BC61D-83E9-7127-381F-4DC5C6B18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114242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87FB25-4873-9F72-7C9A-D98BE79B9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RP Guidelines – NO LHC ION RUN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56031-88F9-F94A-FF67-D37E219B0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4</a:t>
            </a:fld>
            <a:endParaRPr lang="en-US" altLang="en-FR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3BA0D8-6C99-2EF9-8284-6F2B34C7C9E9}"/>
              </a:ext>
            </a:extLst>
          </p:cNvPr>
          <p:cNvSpPr txBox="1">
            <a:spLocks/>
          </p:cNvSpPr>
          <p:nvPr/>
        </p:nvSpPr>
        <p:spPr bwMode="auto">
          <a:xfrm>
            <a:off x="407987" y="1052039"/>
            <a:ext cx="9139872" cy="31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kern="0" dirty="0">
                <a:hlinkClick r:id="rId2"/>
              </a:rPr>
              <a:t>https://edms.cern.ch/document/2683170/1</a:t>
            </a:r>
            <a:endParaRPr lang="en-GB" kern="0" dirty="0"/>
          </a:p>
          <a:p>
            <a:endParaRPr lang="en-GB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B972BE-FD44-D238-B434-444C97D9F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3678" y="85926"/>
            <a:ext cx="1994770" cy="22508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B7AE42-BE25-C274-4048-8D5BE3E9B6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578" y="1461931"/>
            <a:ext cx="3157895" cy="46245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168ACA9-BA5D-EDA0-AA66-C670F68D10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1441" y="1476642"/>
            <a:ext cx="3377398" cy="45192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9249B58-E503-9177-65C6-76CFEFE9E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8700" y="2576527"/>
            <a:ext cx="4358317" cy="3326803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313071-2D97-31DC-822B-581378FF3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A4A108D-94EC-A4FB-4400-75859DDC1C31}"/>
              </a:ext>
            </a:extLst>
          </p:cNvPr>
          <p:cNvSpPr/>
          <p:nvPr/>
        </p:nvSpPr>
        <p:spPr>
          <a:xfrm>
            <a:off x="9983518" y="3787789"/>
            <a:ext cx="481282" cy="1840851"/>
          </a:xfrm>
          <a:prstGeom prst="roundRect">
            <a:avLst/>
          </a:prstGeom>
          <a:noFill/>
          <a:ln w="444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05067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481C67-80F6-40C6-B7E7-AE5C37FB2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TREX - LHC YETS 22-23 Updates</a:t>
            </a:r>
            <a:endParaRPr lang="fr-F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716BCF-FA81-4FCD-BED6-03C79F238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5</a:t>
            </a:fld>
            <a:endParaRPr lang="en-US" altLang="en-FR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A168BAB4-59B3-5135-7EB4-49521E1BA369}"/>
              </a:ext>
            </a:extLst>
          </p:cNvPr>
          <p:cNvSpPr txBox="1"/>
          <p:nvPr/>
        </p:nvSpPr>
        <p:spPr>
          <a:xfrm>
            <a:off x="1558925" y="6351588"/>
            <a:ext cx="868363" cy="365125"/>
          </a:xfrm>
          <a:prstGeom prst="rect">
            <a:avLst/>
          </a:prstGeom>
          <a:noFill/>
          <a:ln cap="flat">
            <a:noFill/>
          </a:ln>
        </p:spPr>
        <p:txBody>
          <a:bodyPr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CH" sz="1000" kern="0" dirty="0">
                <a:solidFill>
                  <a:srgbClr val="FFFFFF"/>
                </a:solidFill>
                <a:latin typeface="Source Sans Pro"/>
                <a:ea typeface="Arial"/>
                <a:cs typeface="Arial"/>
              </a:rPr>
              <a:t>2022-10-07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5DC3EB-505D-AFD5-1E1C-EDF983693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0327" y="4497611"/>
            <a:ext cx="1865897" cy="13545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26B870-8764-6917-625A-1CCD2C58F5AC}"/>
              </a:ext>
            </a:extLst>
          </p:cNvPr>
          <p:cNvSpPr txBox="1"/>
          <p:nvPr/>
        </p:nvSpPr>
        <p:spPr>
          <a:xfrm>
            <a:off x="10599738" y="1761528"/>
            <a:ext cx="115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tx2"/>
                </a:solidFill>
                <a:highlight>
                  <a:srgbClr val="FFFF00"/>
                </a:highlight>
              </a:rPr>
              <a:t>OBSOLETE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82C0ED40-0BB1-8FD7-FA52-29D43C123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55756"/>
            <a:ext cx="11648236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GB" sz="36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5pPr>
            <a:lvl6pPr marL="4572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6pPr>
            <a:lvl7pPr marL="9144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7pPr>
            <a:lvl8pPr marL="13716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8pPr>
            <a:lvl9pPr marL="18288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GB" kern="0" dirty="0">
                <a:latin typeface="Source Sans Pro" panose="020B0503030403020204" pitchFamily="34" charset="0"/>
                <a:cs typeface="Arial" panose="020B0604020202020204" pitchFamily="34" charset="0"/>
              </a:rPr>
              <a:t>LHC &amp; Injectors YETS 2022/23 Master Schedule </a:t>
            </a:r>
            <a:r>
              <a:rPr lang="en-GB" altLang="en-GB" sz="2400" i="1" kern="0" dirty="0">
                <a:latin typeface="Source Sans Pro" panose="020B0503030403020204" pitchFamily="34" charset="0"/>
                <a:cs typeface="Arial" panose="020B0604020202020204" pitchFamily="34" charset="0"/>
                <a:hlinkClick r:id="rId4"/>
              </a:rPr>
              <a:t>ACC-PM-MS-006</a:t>
            </a:r>
            <a:endParaRPr lang="en-GB" altLang="en-GB" sz="2400" kern="0" dirty="0">
              <a:latin typeface="Source Sans Pro" panose="020B0503030403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C3A2019-D13A-BBF1-5C26-CC422478DA8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4301"/>
          <a:stretch/>
        </p:blipFill>
        <p:spPr>
          <a:xfrm>
            <a:off x="224299" y="2078989"/>
            <a:ext cx="11532435" cy="1660304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A1D762CE-C0FC-990E-FA87-9676FB79C3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8" y="3747024"/>
            <a:ext cx="11034210" cy="2414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602485-CAE2-1577-7E84-6DDBBBE23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2846" y="5406894"/>
            <a:ext cx="1865897" cy="13545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F55D16-7B12-A16E-A103-145CB13A4E52}"/>
              </a:ext>
            </a:extLst>
          </p:cNvPr>
          <p:cNvSpPr txBox="1"/>
          <p:nvPr/>
        </p:nvSpPr>
        <p:spPr>
          <a:xfrm>
            <a:off x="10302846" y="3794608"/>
            <a:ext cx="115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b="1" u="sng" dirty="0">
                <a:solidFill>
                  <a:schemeClr val="tx2"/>
                </a:solidFill>
                <a:highlight>
                  <a:srgbClr val="FFFF00"/>
                </a:highlight>
              </a:rPr>
              <a:t>NEW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9A002B-9356-8550-CC4D-10D3DD6BEAEC}"/>
              </a:ext>
            </a:extLst>
          </p:cNvPr>
          <p:cNvSpPr txBox="1"/>
          <p:nvPr/>
        </p:nvSpPr>
        <p:spPr>
          <a:xfrm>
            <a:off x="0" y="704115"/>
            <a:ext cx="1219200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1350" lvl="1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YETS extension of two weeks starting from the 28th of November 2022 for all the accelerators complex.</a:t>
            </a:r>
          </a:p>
          <a:p>
            <a:pPr marL="641350" lvl="1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This major change does not impact the end of the YETS 2022-23.</a:t>
            </a:r>
          </a:p>
          <a:p>
            <a:pPr marL="641350" lvl="1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No LHC ion run foreseen at the end of 2022 and NO TS2 for the LHC.</a:t>
            </a:r>
          </a:p>
          <a:p>
            <a:pPr marL="641350" lvl="1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The RP Cool-Down during the Ion Run are now included in the YETS 2022-23 period.</a:t>
            </a:r>
          </a:p>
          <a:p>
            <a:pPr marL="641350" lvl="1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The restart schedule for the LINAC 3 and LEIR has been optimized but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is not yet 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</a:rPr>
              <a:t>finalised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001815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481C67-80F6-40C6-B7E7-AE5C37FB2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TREX - LHC YETS 22-23 Updates</a:t>
            </a:r>
            <a:endParaRPr lang="fr-F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716BCF-FA81-4FCD-BED6-03C79F238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6</a:t>
            </a:fld>
            <a:endParaRPr lang="en-US" altLang="en-FR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A168BAB4-59B3-5135-7EB4-49521E1BA369}"/>
              </a:ext>
            </a:extLst>
          </p:cNvPr>
          <p:cNvSpPr txBox="1"/>
          <p:nvPr/>
        </p:nvSpPr>
        <p:spPr>
          <a:xfrm>
            <a:off x="1558925" y="6351588"/>
            <a:ext cx="868363" cy="365125"/>
          </a:xfrm>
          <a:prstGeom prst="rect">
            <a:avLst/>
          </a:prstGeom>
          <a:noFill/>
          <a:ln cap="flat">
            <a:noFill/>
          </a:ln>
        </p:spPr>
        <p:txBody>
          <a:bodyPr lIns="0" tIns="0" rIns="0" bIns="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CH" sz="1000" kern="0" dirty="0">
                <a:solidFill>
                  <a:srgbClr val="FFFFFF"/>
                </a:solidFill>
                <a:latin typeface="Source Sans Pro"/>
                <a:ea typeface="Arial"/>
                <a:cs typeface="Arial"/>
              </a:rPr>
              <a:t>2022-10-07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26B870-8764-6917-625A-1CCD2C58F5AC}"/>
              </a:ext>
            </a:extLst>
          </p:cNvPr>
          <p:cNvSpPr txBox="1"/>
          <p:nvPr/>
        </p:nvSpPr>
        <p:spPr>
          <a:xfrm>
            <a:off x="10628968" y="732845"/>
            <a:ext cx="115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tx2"/>
                </a:solidFill>
                <a:highlight>
                  <a:srgbClr val="FFFF00"/>
                </a:highlight>
              </a:rPr>
              <a:t>OBSOLETE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82C0ED40-0BB1-8FD7-FA52-29D43C1236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55756"/>
            <a:ext cx="11648236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GB" sz="36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5pPr>
            <a:lvl6pPr marL="4572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6pPr>
            <a:lvl7pPr marL="9144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7pPr>
            <a:lvl8pPr marL="13716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8pPr>
            <a:lvl9pPr marL="1828800" algn="l" rtl="0" eaLnBrk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2060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GB" kern="0" dirty="0">
                <a:latin typeface="Source Sans Pro" panose="020B0503030403020204" pitchFamily="34" charset="0"/>
                <a:cs typeface="Arial" panose="020B0604020202020204" pitchFamily="34" charset="0"/>
              </a:rPr>
              <a:t>LHC YETS 2022/23 Master Schedule </a:t>
            </a:r>
            <a:r>
              <a:rPr lang="en-GB" altLang="en-GB" sz="2400" i="1" kern="0" dirty="0">
                <a:latin typeface="Source Sans Pro" panose="020B0503030403020204" pitchFamily="34" charset="0"/>
                <a:cs typeface="Arial" panose="020B0604020202020204" pitchFamily="34" charset="0"/>
                <a:hlinkClick r:id="rId3"/>
              </a:rPr>
              <a:t>ACC-PM-MS-006</a:t>
            </a:r>
            <a:endParaRPr lang="en-GB" altLang="en-GB" sz="2400" kern="0" dirty="0">
              <a:latin typeface="Source Sans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F55D16-7B12-A16E-A103-145CB13A4E52}"/>
              </a:ext>
            </a:extLst>
          </p:cNvPr>
          <p:cNvSpPr txBox="1"/>
          <p:nvPr/>
        </p:nvSpPr>
        <p:spPr>
          <a:xfrm>
            <a:off x="10427134" y="2405938"/>
            <a:ext cx="115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b="1" u="sng" dirty="0">
                <a:solidFill>
                  <a:schemeClr val="tx2"/>
                </a:solidFill>
                <a:highlight>
                  <a:srgbClr val="FFFF00"/>
                </a:highlight>
              </a:rPr>
              <a:t>NEW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56A0B3-7861-1048-07DE-1EF014B93464}"/>
              </a:ext>
            </a:extLst>
          </p:cNvPr>
          <p:cNvSpPr txBox="1"/>
          <p:nvPr/>
        </p:nvSpPr>
        <p:spPr>
          <a:xfrm>
            <a:off x="10599422" y="2963443"/>
            <a:ext cx="115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b="1" u="sng" dirty="0">
                <a:solidFill>
                  <a:schemeClr val="tx2"/>
                </a:solidFill>
                <a:highlight>
                  <a:srgbClr val="FFFF00"/>
                </a:highlight>
              </a:rPr>
              <a:t>NEW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A24BC4D-4D61-0F6F-2C0A-19EEF7D018BE}"/>
              </a:ext>
            </a:extLst>
          </p:cNvPr>
          <p:cNvGrpSpPr/>
          <p:nvPr/>
        </p:nvGrpSpPr>
        <p:grpSpPr>
          <a:xfrm>
            <a:off x="89564" y="1084543"/>
            <a:ext cx="12093558" cy="1805383"/>
            <a:chOff x="89564" y="1084543"/>
            <a:chExt cx="12093558" cy="180538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3501D54-3388-3A03-4E6C-E9B23CBAA7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2913"/>
            <a:stretch/>
          </p:blipFill>
          <p:spPr>
            <a:xfrm>
              <a:off x="89564" y="1084543"/>
              <a:ext cx="11756418" cy="180538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8DF24F8-6E02-5F79-DE77-4BDBCF519A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7426"/>
            <a:stretch/>
          </p:blipFill>
          <p:spPr>
            <a:xfrm>
              <a:off x="10620090" y="2623230"/>
              <a:ext cx="1563032" cy="266696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BA85C0E-C9D8-36FB-8864-A346D8825153}"/>
              </a:ext>
            </a:extLst>
          </p:cNvPr>
          <p:cNvGrpSpPr/>
          <p:nvPr/>
        </p:nvGrpSpPr>
        <p:grpSpPr>
          <a:xfrm>
            <a:off x="28364" y="3286823"/>
            <a:ext cx="12108997" cy="2316711"/>
            <a:chOff x="28364" y="3286823"/>
            <a:chExt cx="12108997" cy="231671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EA10617-0F7D-2696-0A40-9FD78A2C4B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24054"/>
            <a:stretch/>
          </p:blipFill>
          <p:spPr>
            <a:xfrm>
              <a:off x="28364" y="3286823"/>
              <a:ext cx="11757600" cy="231671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7741B82-1354-0E64-980A-B1AB4D86D7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7426"/>
            <a:stretch/>
          </p:blipFill>
          <p:spPr>
            <a:xfrm>
              <a:off x="10574329" y="5332644"/>
              <a:ext cx="1563032" cy="266696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1602485-CAE2-1577-7E84-6DDBBBE232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2041" y="5395399"/>
            <a:ext cx="1865897" cy="1354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31570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FBAB960-32A0-46AB-B94C-CA7C59E0BCFA}"/>
              </a:ext>
            </a:extLst>
          </p:cNvPr>
          <p:cNvSpPr txBox="1"/>
          <p:nvPr/>
        </p:nvSpPr>
        <p:spPr>
          <a:xfrm>
            <a:off x="344288" y="273147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solidFill>
                  <a:srgbClr val="002060"/>
                </a:solidFill>
                <a:latin typeface="Source Sans Pro"/>
                <a:cs typeface="Arial"/>
              </a:rPr>
              <a:t>Access dates: LHC YETS 22_23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CE9017EC-6CBD-6999-FB6F-0E1BB0FD1B1E}"/>
              </a:ext>
            </a:extLst>
          </p:cNvPr>
          <p:cNvSpPr txBox="1">
            <a:spLocks/>
          </p:cNvSpPr>
          <p:nvPr/>
        </p:nvSpPr>
        <p:spPr bwMode="auto">
          <a:xfrm>
            <a:off x="9418638" y="6356350"/>
            <a:ext cx="681037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7</a:t>
            </a:fld>
            <a:endParaRPr lang="en-US" altLang="en-FR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2E3822B-D2EA-D411-5FDF-2E9269B9C240}"/>
              </a:ext>
            </a:extLst>
          </p:cNvPr>
          <p:cNvGraphicFramePr>
            <a:graphicFrameLocks noGrp="1"/>
          </p:cNvGraphicFramePr>
          <p:nvPr/>
        </p:nvGraphicFramePr>
        <p:xfrm>
          <a:off x="344288" y="915360"/>
          <a:ext cx="11196682" cy="44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1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3252">
                  <a:extLst>
                    <a:ext uri="{9D8B030D-6E8A-4147-A177-3AD203B41FA5}">
                      <a16:colId xmlns:a16="http://schemas.microsoft.com/office/drawing/2014/main" val="578566631"/>
                    </a:ext>
                  </a:extLst>
                </a:gridCol>
                <a:gridCol w="3821722">
                  <a:extLst>
                    <a:ext uri="{9D8B030D-6E8A-4147-A177-3AD203B41FA5}">
                      <a16:colId xmlns:a16="http://schemas.microsoft.com/office/drawing/2014/main" val="3818948180"/>
                    </a:ext>
                  </a:extLst>
                </a:gridCol>
              </a:tblGrid>
              <a:tr h="44029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n-lt"/>
                        </a:rPr>
                        <a:t>Location</a:t>
                      </a:r>
                      <a:endParaRPr lang="en-GB" sz="1200" dirty="0">
                        <a:latin typeface="+mn-lt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Accès «libres»</a:t>
                      </a:r>
                    </a:p>
                    <a:p>
                      <a:pPr algn="ctr"/>
                      <a:r>
                        <a:rPr lang="fr-CH" sz="1200" dirty="0"/>
                        <a:t>dans les LSS à partir du :</a:t>
                      </a:r>
                      <a:endParaRPr lang="en-GB" sz="1200" dirty="0"/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Accès «libres»</a:t>
                      </a:r>
                    </a:p>
                    <a:p>
                      <a:pPr algn="ctr"/>
                      <a:r>
                        <a:rPr lang="fr-CH" sz="1200" dirty="0"/>
                        <a:t>dans les arcs à partir du :</a:t>
                      </a:r>
                      <a:endParaRPr lang="en-GB" sz="1200" dirty="0"/>
                    </a:p>
                  </a:txBody>
                  <a:tcPr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LSS1 L&amp;R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22/12/22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UJ14 / UJ16 (arcs)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28/11/22 (14h00 et 15h00)</a:t>
                      </a:r>
                      <a:endParaRPr lang="en-CH" sz="10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11277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LSS2 L&amp;R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30/11/22 ou 05/12/22</a:t>
                      </a:r>
                    </a:p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(en fonction des </a:t>
                      </a:r>
                      <a:r>
                        <a:rPr lang="fr-CH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résultats des surveys RP ?)</a:t>
                      </a:r>
                      <a:endParaRPr lang="en-CH" sz="10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UJ23 / UJ27 (arcs)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28/11/22 </a:t>
                      </a:r>
                      <a:r>
                        <a:rPr lang="fr-CH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(11h00 et 12h30)</a:t>
                      </a:r>
                      <a:endParaRPr lang="en-CH" sz="10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22318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LSS3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05/01/23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LSS4 L&amp;R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Accès libres le 28/11/22 à partir de 10h30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UJ43 / UJ47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Accès libres le 28/11/22 à partir de 10h30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7132337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LSS5 L&amp;R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22/12/22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UJ56 / UL55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28/11/22 (14h00 et 15h00)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36087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LSS6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30/11/22 ou 05/12/22</a:t>
                      </a:r>
                    </a:p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(en fonction des </a:t>
                      </a:r>
                      <a:r>
                        <a:rPr lang="fr-CH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résultats des surveys RP ?)</a:t>
                      </a:r>
                      <a:endParaRPr lang="en-CH" sz="10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UJ63 / UJ67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28/11/22(10h30)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146463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umps UD62 et 68</a:t>
                      </a: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Accès possible avec RP à partir de 16/01/23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130339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LSS7 L&amp;R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Accès possible avec RP</a:t>
                      </a:r>
                    </a:p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à partir du 16/01/23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9396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LSS8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30/11/22 ou 05/12/22</a:t>
                      </a:r>
                    </a:p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(en fonction des </a:t>
                      </a:r>
                      <a:r>
                        <a:rPr lang="fr-CH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résultats des surveys RP ?)</a:t>
                      </a:r>
                      <a:endParaRPr lang="en-CH" sz="10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6722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UJ83 / UJ87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28/11/22 (12h00 et 10h30)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281204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512CE9A-1C64-3792-F784-ABDAC6E65E8F}"/>
              </a:ext>
            </a:extLst>
          </p:cNvPr>
          <p:cNvSpPr txBox="1"/>
          <p:nvPr/>
        </p:nvSpPr>
        <p:spPr>
          <a:xfrm>
            <a:off x="344288" y="5503582"/>
            <a:ext cx="6029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General Radiation Protection requirements for cool-down times before Technical Stops, Year-End Technical Stops and Long Shutdowns (EDMS 2683170)</a:t>
            </a:r>
            <a:endParaRPr lang="en-GB" sz="1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F054EC-2823-EC33-9801-AC8960EE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908036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F3D567-D4CE-4903-8503-1C075F7E0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8</a:t>
            </a:fld>
            <a:endParaRPr lang="en-US" altLang="en-FR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EEC7239-5105-49F8-B93B-043FC19D6CA2}"/>
              </a:ext>
            </a:extLst>
          </p:cNvPr>
          <p:cNvSpPr txBox="1">
            <a:spLocks/>
          </p:cNvSpPr>
          <p:nvPr/>
        </p:nvSpPr>
        <p:spPr bwMode="auto">
          <a:xfrm>
            <a:off x="324098" y="849086"/>
            <a:ext cx="11663770" cy="5286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u="sng" kern="0" dirty="0"/>
              <a:t>For social responsibility and economic reasons : YETS 22-23 </a:t>
            </a:r>
            <a:r>
              <a:rPr lang="en-GB" sz="2000" u="sng" kern="0" dirty="0">
                <a:sym typeface="Wingdings" panose="05000000000000000000" pitchFamily="2" charset="2"/>
              </a:rPr>
              <a:t> </a:t>
            </a:r>
            <a:r>
              <a:rPr lang="en-GB" sz="2000" u="sng" kern="0" dirty="0"/>
              <a:t>+ 2 </a:t>
            </a:r>
            <a:r>
              <a:rPr lang="en-GB" sz="2000" u="sng" kern="0" dirty="0" err="1"/>
              <a:t>wks</a:t>
            </a:r>
            <a:r>
              <a:rPr lang="en-GB" sz="2000" u="sng" kern="0" dirty="0"/>
              <a:t> for all machines </a:t>
            </a:r>
            <a:br>
              <a:rPr lang="en-GB" sz="2000" u="sng" kern="0" dirty="0"/>
            </a:br>
            <a:r>
              <a:rPr lang="en-GB" sz="2000" u="sng" kern="0" dirty="0"/>
              <a:t>LHC : from 15 to 17 weeks </a:t>
            </a:r>
            <a:r>
              <a:rPr lang="en-GB" sz="1100" u="sng" kern="0" dirty="0"/>
              <a:t>(beam to beam) </a:t>
            </a:r>
            <a:r>
              <a:rPr lang="en-GB" sz="2000" u="sng" kern="0" dirty="0">
                <a:sym typeface="Wingdings" panose="05000000000000000000" pitchFamily="2" charset="2"/>
              </a:rPr>
              <a:t> S</a:t>
            </a:r>
            <a:r>
              <a:rPr lang="en-GB" sz="2000" u="sng" kern="0" dirty="0"/>
              <a:t>tarting date 28th November 2022, NO changes on the end date.</a:t>
            </a:r>
          </a:p>
          <a:p>
            <a:pPr marL="609600" lvl="1" indent="-285750">
              <a:spcAft>
                <a:spcPts val="0"/>
              </a:spcAft>
            </a:pPr>
            <a:r>
              <a:rPr lang="en-GB" sz="1500" b="0" kern="0" dirty="0"/>
              <a:t>Beam to Beam: </a:t>
            </a:r>
            <a:r>
              <a:rPr lang="en-GB" sz="1500" kern="0" dirty="0"/>
              <a:t>From </a:t>
            </a:r>
            <a:r>
              <a:rPr lang="en-GB" sz="1500" u="sng" strike="sngStrike" kern="0" dirty="0">
                <a:solidFill>
                  <a:srgbClr val="A6A6A6"/>
                </a:solidFill>
              </a:rPr>
              <a:t>12th December </a:t>
            </a:r>
            <a:r>
              <a:rPr lang="en-GB" sz="1500" b="1" u="sng" kern="0" dirty="0">
                <a:solidFill>
                  <a:schemeClr val="accent1">
                    <a:lumMod val="50000"/>
                  </a:schemeClr>
                </a:solidFill>
              </a:rPr>
              <a:t>28</a:t>
            </a:r>
            <a:r>
              <a:rPr lang="en-GB" sz="1500" b="1" u="sng" kern="0" baseline="30000" dirty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en-GB" sz="1500" b="1" u="sng" kern="0" dirty="0">
                <a:solidFill>
                  <a:schemeClr val="accent1">
                    <a:lumMod val="50000"/>
                  </a:schemeClr>
                </a:solidFill>
              </a:rPr>
              <a:t> November </a:t>
            </a:r>
            <a:r>
              <a:rPr lang="en-GB" sz="1500" b="0" kern="0" dirty="0"/>
              <a:t>2022 to 27</a:t>
            </a:r>
            <a:r>
              <a:rPr lang="en-GB" sz="1500" b="0" kern="0" baseline="30000" dirty="0"/>
              <a:t>th</a:t>
            </a:r>
            <a:r>
              <a:rPr lang="en-GB" sz="1500" b="0" kern="0" dirty="0"/>
              <a:t> March 2023</a:t>
            </a:r>
          </a:p>
          <a:p>
            <a:pPr marL="609600" lvl="1" indent="-285750">
              <a:spcAft>
                <a:spcPts val="0"/>
              </a:spcAft>
            </a:pPr>
            <a:r>
              <a:rPr lang="en-GB" sz="1500" kern="0" dirty="0"/>
              <a:t>Works: From </a:t>
            </a:r>
            <a:r>
              <a:rPr lang="en-GB" sz="1500" u="sng" strike="sngStrike" kern="0" dirty="0">
                <a:solidFill>
                  <a:srgbClr val="A6A6A6"/>
                </a:solidFill>
              </a:rPr>
              <a:t>12th December</a:t>
            </a:r>
            <a:r>
              <a:rPr lang="en-GB" sz="1500" u="sng" kern="0" dirty="0">
                <a:solidFill>
                  <a:srgbClr val="FF0000"/>
                </a:solidFill>
              </a:rPr>
              <a:t> </a:t>
            </a:r>
            <a:r>
              <a:rPr lang="en-GB" sz="1500" b="1" u="sng" kern="0" dirty="0">
                <a:solidFill>
                  <a:schemeClr val="accent1">
                    <a:lumMod val="50000"/>
                  </a:schemeClr>
                </a:solidFill>
              </a:rPr>
              <a:t>28</a:t>
            </a:r>
            <a:r>
              <a:rPr lang="en-GB" sz="1500" b="1" u="sng" kern="0" baseline="30000" dirty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en-GB" sz="1500" b="1" u="sng" kern="0" dirty="0">
                <a:solidFill>
                  <a:schemeClr val="accent1">
                    <a:lumMod val="50000"/>
                  </a:schemeClr>
                </a:solidFill>
              </a:rPr>
              <a:t> November</a:t>
            </a:r>
            <a:r>
              <a:rPr lang="en-GB" sz="1500" kern="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1500" kern="0" dirty="0"/>
              <a:t>2022 to </a:t>
            </a:r>
            <a:r>
              <a:rPr lang="en-GB" sz="1500" b="1" u="sng" kern="0" dirty="0">
                <a:solidFill>
                  <a:srgbClr val="00B0F0"/>
                </a:solidFill>
              </a:rPr>
              <a:t>10</a:t>
            </a:r>
            <a:r>
              <a:rPr lang="en-GB" sz="1500" b="1" u="sng" kern="0" baseline="30000" dirty="0">
                <a:solidFill>
                  <a:srgbClr val="00B0F0"/>
                </a:solidFill>
              </a:rPr>
              <a:t>th</a:t>
            </a:r>
            <a:r>
              <a:rPr lang="en-GB" sz="1500" b="1" u="sng" kern="0" dirty="0">
                <a:solidFill>
                  <a:srgbClr val="00B0F0"/>
                </a:solidFill>
              </a:rPr>
              <a:t> March 2023 </a:t>
            </a:r>
            <a:r>
              <a:rPr lang="en-GB" sz="1500" kern="0" dirty="0"/>
              <a:t>(handover with BE-OP)</a:t>
            </a:r>
          </a:p>
          <a:p>
            <a:pPr marL="609600" lvl="1" indent="-285750">
              <a:spcAft>
                <a:spcPts val="0"/>
              </a:spcAft>
            </a:pPr>
            <a:r>
              <a:rPr lang="en-GB" sz="1500" b="0" kern="0" dirty="0"/>
              <a:t>Machine Check-out from 22</a:t>
            </a:r>
            <a:r>
              <a:rPr lang="en-GB" sz="1500" b="0" kern="0" baseline="30000" dirty="0"/>
              <a:t>nd</a:t>
            </a:r>
            <a:r>
              <a:rPr lang="en-GB" sz="1500" b="0" kern="0" dirty="0"/>
              <a:t> March to 26</a:t>
            </a:r>
            <a:r>
              <a:rPr lang="en-GB" sz="1500" b="0" kern="0" baseline="30000" dirty="0"/>
              <a:t>th</a:t>
            </a:r>
            <a:r>
              <a:rPr lang="en-GB" sz="1500" b="0" kern="0" dirty="0"/>
              <a:t>  March 2023 included</a:t>
            </a:r>
          </a:p>
          <a:p>
            <a:pPr marL="609600" lvl="1" indent="-285750">
              <a:spcAft>
                <a:spcPts val="0"/>
              </a:spcAft>
            </a:pPr>
            <a:r>
              <a:rPr lang="en-GB" sz="1500" kern="0" dirty="0"/>
              <a:t>Experiments valves open 23</a:t>
            </a:r>
            <a:r>
              <a:rPr lang="en-GB" sz="1500" kern="0" baseline="30000" dirty="0"/>
              <a:t>rd</a:t>
            </a:r>
            <a:r>
              <a:rPr lang="en-GB" sz="1500" kern="0" dirty="0"/>
              <a:t> March 2023</a:t>
            </a:r>
          </a:p>
          <a:p>
            <a:pPr marL="609600" lvl="1" indent="-285750">
              <a:spcAft>
                <a:spcPts val="0"/>
              </a:spcAft>
            </a:pPr>
            <a:r>
              <a:rPr lang="en-GB" sz="1500" b="0" kern="0" dirty="0"/>
              <a:t>Beam on </a:t>
            </a:r>
            <a:r>
              <a:rPr lang="en-GB" sz="1500" kern="0" dirty="0"/>
              <a:t>27</a:t>
            </a:r>
            <a:r>
              <a:rPr lang="en-GB" sz="1500" kern="0" baseline="30000" dirty="0"/>
              <a:t>th</a:t>
            </a:r>
            <a:r>
              <a:rPr lang="en-GB" sz="1500" kern="0" dirty="0"/>
              <a:t> March 2023</a:t>
            </a:r>
            <a:endParaRPr lang="en-GB" sz="1500" b="0" kern="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800" b="0" kern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kern="0" dirty="0"/>
              <a:t>Strategy:</a:t>
            </a:r>
          </a:p>
          <a:p>
            <a:pPr marL="609600" lvl="1" indent="-285750"/>
            <a:r>
              <a:rPr lang="en-GB" sz="1700" kern="0" dirty="0"/>
              <a:t>No additional activities </a:t>
            </a:r>
            <a:r>
              <a:rPr lang="en-GB" sz="1700" kern="0" dirty="0" err="1"/>
              <a:t>wrt</a:t>
            </a:r>
            <a:r>
              <a:rPr lang="en-GB" sz="1700" kern="0" dirty="0"/>
              <a:t> previous Schedule (Hardware commissioning period not extended)</a:t>
            </a:r>
          </a:p>
          <a:p>
            <a:pPr marL="609600" lvl="1" indent="-285750"/>
            <a:r>
              <a:rPr lang="en-GB" kern="0" dirty="0"/>
              <a:t>K</a:t>
            </a:r>
            <a:r>
              <a:rPr lang="en-GB" b="0" kern="0" dirty="0"/>
              <a:t>eep the current schedule for electrical tests and CV maintenance (except P3 and P7)</a:t>
            </a:r>
          </a:p>
          <a:p>
            <a:pPr marL="609600" lvl="1" indent="-285750"/>
            <a:r>
              <a:rPr lang="en-GB" b="0" kern="0" dirty="0"/>
              <a:t>Anticipate Cryo emptying @20K (and 4.5K for S. </a:t>
            </a:r>
            <a:r>
              <a:rPr lang="en-GB" kern="0" dirty="0"/>
              <a:t>78 &amp; 81)</a:t>
            </a:r>
            <a:r>
              <a:rPr lang="en-GB" b="0" kern="0" dirty="0"/>
              <a:t>, Electrical lockouts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6BE17C-391E-4AB4-A6FE-55E88DBF571E}"/>
              </a:ext>
            </a:extLst>
          </p:cNvPr>
          <p:cNvSpPr txBox="1"/>
          <p:nvPr/>
        </p:nvSpPr>
        <p:spPr>
          <a:xfrm>
            <a:off x="407988" y="373593"/>
            <a:ext cx="11376025" cy="474599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 lnSpcReduction="10000"/>
          </a:bodyPr>
          <a:lstStyle/>
          <a:p>
            <a:r>
              <a:rPr kumimoji="0" lang="en-US" alt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 panose="020B0503030403020204" pitchFamily="34" charset="0"/>
                <a:cs typeface="Arial" panose="020B0604020202020204" pitchFamily="34" charset="0"/>
              </a:rPr>
              <a:t>YETS 22-23 - Main information</a:t>
            </a:r>
            <a:endParaRPr lang="en-GB" sz="1800" b="1" kern="0" dirty="0">
              <a:solidFill>
                <a:srgbClr val="002060"/>
              </a:solidFill>
              <a:latin typeface="Source Sans Pro"/>
              <a:cs typeface="Arial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CF94E1-3E8C-4BAF-0890-1B238677A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FR"/>
              <a:t>TREX - LHC YETS 22-23 Updates</a:t>
            </a:r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715135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AEC4A3B8-3B05-4CCD-A2E8-BCCDE7BFA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D6C380F-326D-3C40-9EE7-7FBAB0953422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C41FF1E-5BE2-04E7-F6EC-EADDCACAD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Electrical AUG tests during YETS 22-23 </a:t>
            </a:r>
            <a:br>
              <a:rPr lang="en-GB" dirty="0"/>
            </a:br>
            <a:r>
              <a:rPr lang="en-GB" sz="2400" b="0" dirty="0">
                <a:hlinkClick r:id="rId2"/>
              </a:rPr>
              <a:t>ELG-GENNET-TD-0001</a:t>
            </a:r>
            <a:br>
              <a:rPr lang="en-GB" sz="2400" b="0" dirty="0"/>
            </a:br>
            <a:r>
              <a:rPr lang="en-GB" sz="2400" b="0" dirty="0"/>
              <a:t>Under Approval </a:t>
            </a:r>
            <a:endParaRPr lang="en-GB" b="0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2C7B2CD7-0D93-D475-327E-5B6AA159784C}"/>
              </a:ext>
            </a:extLst>
          </p:cNvPr>
          <p:cNvSpPr txBox="1">
            <a:spLocks/>
          </p:cNvSpPr>
          <p:nvPr/>
        </p:nvSpPr>
        <p:spPr bwMode="auto">
          <a:xfrm>
            <a:off x="9571038" y="6508750"/>
            <a:ext cx="681037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FFFFFF"/>
                </a:solidFill>
                <a:latin typeface="Source Sans Pro" panose="020B0503030403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9</a:t>
            </a:fld>
            <a:endParaRPr lang="en-US" altLang="en-FR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5FEA523-6289-A918-A33E-AA7D0568168E}"/>
              </a:ext>
            </a:extLst>
          </p:cNvPr>
          <p:cNvGraphicFramePr>
            <a:graphicFrameLocks noGrp="1"/>
          </p:cNvGraphicFramePr>
          <p:nvPr/>
        </p:nvGraphicFramePr>
        <p:xfrm>
          <a:off x="3399451" y="932261"/>
          <a:ext cx="8634414" cy="52263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93516">
                  <a:extLst>
                    <a:ext uri="{9D8B030D-6E8A-4147-A177-3AD203B41FA5}">
                      <a16:colId xmlns:a16="http://schemas.microsoft.com/office/drawing/2014/main" val="1118136694"/>
                    </a:ext>
                  </a:extLst>
                </a:gridCol>
                <a:gridCol w="3170449">
                  <a:extLst>
                    <a:ext uri="{9D8B030D-6E8A-4147-A177-3AD203B41FA5}">
                      <a16:colId xmlns:a16="http://schemas.microsoft.com/office/drawing/2014/main" val="70981716"/>
                    </a:ext>
                  </a:extLst>
                </a:gridCol>
                <a:gridCol w="3170449">
                  <a:extLst>
                    <a:ext uri="{9D8B030D-6E8A-4147-A177-3AD203B41FA5}">
                      <a16:colId xmlns:a16="http://schemas.microsoft.com/office/drawing/2014/main" val="3642020513"/>
                    </a:ext>
                  </a:extLst>
                </a:gridCol>
              </a:tblGrid>
              <a:tr h="2983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Complex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Electrical test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Date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829105082"/>
                  </a:ext>
                </a:extLst>
              </a:tr>
              <a:tr h="197980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all CERN sites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Auto-transfert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25</a:t>
                      </a:r>
                      <a:r>
                        <a:rPr lang="en-GB" sz="1200" baseline="30000">
                          <a:effectLst/>
                        </a:rPr>
                        <a:t>th</a:t>
                      </a:r>
                      <a:r>
                        <a:rPr lang="en-GB" sz="1200">
                          <a:effectLst/>
                        </a:rPr>
                        <a:t> 26</a:t>
                      </a:r>
                      <a:r>
                        <a:rPr lang="en-GB" sz="1200" baseline="30000">
                          <a:effectLst/>
                        </a:rPr>
                        <a:t>th</a:t>
                      </a:r>
                      <a:r>
                        <a:rPr lang="en-GB" sz="1200">
                          <a:effectLst/>
                        </a:rPr>
                        <a:t> 27</a:t>
                      </a:r>
                      <a:r>
                        <a:rPr lang="en-GB" sz="1200" baseline="30000">
                          <a:effectLst/>
                        </a:rPr>
                        <a:t>th</a:t>
                      </a:r>
                      <a:r>
                        <a:rPr lang="en-GB" sz="1200">
                          <a:effectLst/>
                        </a:rPr>
                        <a:t> January 2023 (W4)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1726769434"/>
                  </a:ext>
                </a:extLst>
              </a:tr>
              <a:tr h="385237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Normal Secours (N/S)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</a:t>
                      </a:r>
                      <a:r>
                        <a:rPr lang="en-GB" sz="1200" baseline="30000">
                          <a:effectLst/>
                        </a:rPr>
                        <a:t>th</a:t>
                      </a:r>
                      <a:r>
                        <a:rPr lang="en-GB" sz="1200">
                          <a:effectLst/>
                        </a:rPr>
                        <a:t> January 2023 (6 a.m. to 6.10 am) (W2)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1658158992"/>
                  </a:ext>
                </a:extLst>
              </a:tr>
              <a:tr h="197980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Meyrin site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Adm. Zone Meyrin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 4</a:t>
                      </a:r>
                      <a:r>
                        <a:rPr lang="en-GB" sz="1200" baseline="30000">
                          <a:effectLst/>
                        </a:rPr>
                        <a:t>th</a:t>
                      </a:r>
                      <a:r>
                        <a:rPr lang="en-GB" sz="1200">
                          <a:effectLst/>
                        </a:rPr>
                        <a:t> January 2023 (W1)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940640369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PS &amp; PSB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14th &amp; 15th January 2023 (W2)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2644788881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West area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4th February  2023 (W5)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1667915313"/>
                  </a:ext>
                </a:extLst>
              </a:tr>
              <a:tr h="197980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Prévessin site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Adm. Zone Prevessin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18th March 2023 (W11)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2624607901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North area (BA80-BA81-BA82)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14th &amp; 15th February 2023 (W7)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2014451153"/>
                  </a:ext>
                </a:extLst>
              </a:tr>
              <a:tr h="197980">
                <a:tc rowSpan="7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SPS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SPS1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18th January 2023 (W3)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1629058276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SPS2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13th February 2023 (W7)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18660330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SPS3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19th January 2023 (W3)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3917720411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SPS4 + AWAKE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8th February 2023 (W6)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3009136066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SPS5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19th December 2022 (W50)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3363259982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SPS6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7th February 2023 (W6)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4146034310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SPS7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16th December 2022 (W50)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1918115524"/>
                  </a:ext>
                </a:extLst>
              </a:tr>
              <a:tr h="197980">
                <a:tc rowSpan="9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LHC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LHC1 (including HL) + ATLAS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r>
                        <a:rPr lang="en-GB" sz="1200" baseline="30000">
                          <a:effectLst/>
                        </a:rPr>
                        <a:t>th</a:t>
                      </a:r>
                      <a:r>
                        <a:rPr lang="en-GB" sz="1200">
                          <a:effectLst/>
                        </a:rPr>
                        <a:t> January 2023 (W1)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535833059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LHC18 + SM18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</a:t>
                      </a:r>
                      <a:r>
                        <a:rPr lang="en-GB" sz="1200" baseline="30000">
                          <a:effectLst/>
                        </a:rPr>
                        <a:t>th</a:t>
                      </a:r>
                      <a:r>
                        <a:rPr lang="en-GB" sz="1200">
                          <a:effectLst/>
                        </a:rPr>
                        <a:t> February 2023 (W8)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2244442554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LHC2 + ALICE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31</a:t>
                      </a:r>
                      <a:r>
                        <a:rPr lang="en-GB" sz="1200" baseline="30000">
                          <a:effectLst/>
                        </a:rPr>
                        <a:t>st</a:t>
                      </a:r>
                      <a:r>
                        <a:rPr lang="en-GB" sz="1200">
                          <a:effectLst/>
                        </a:rPr>
                        <a:t> January 2023 (W5)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630839803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LHC3 + LHC3Z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</a:t>
                      </a:r>
                      <a:r>
                        <a:rPr lang="en-US" sz="1200" baseline="30000">
                          <a:effectLst/>
                        </a:rPr>
                        <a:t>th</a:t>
                      </a:r>
                      <a:r>
                        <a:rPr lang="en-US" sz="1200">
                          <a:effectLst/>
                        </a:rPr>
                        <a:t> February</a:t>
                      </a:r>
                      <a:r>
                        <a:rPr lang="en-GB" sz="1200">
                          <a:effectLst/>
                        </a:rPr>
                        <a:t> 2023 </a:t>
                      </a:r>
                      <a:r>
                        <a:rPr lang="en-US" sz="1200">
                          <a:effectLst/>
                        </a:rPr>
                        <a:t>(W9)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1427706399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LHC4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17</a:t>
                      </a:r>
                      <a:r>
                        <a:rPr lang="en-GB" sz="1200" baseline="30000">
                          <a:effectLst/>
                        </a:rPr>
                        <a:t>th</a:t>
                      </a:r>
                      <a:r>
                        <a:rPr lang="en-GB" sz="1200">
                          <a:effectLst/>
                        </a:rPr>
                        <a:t> January 2023 (W3)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1634907141"/>
                  </a:ext>
                </a:extLst>
              </a:tr>
              <a:tr h="385237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LHC5 (including HL) + CMS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strike="sngStrike" dirty="0">
                          <a:effectLst/>
                        </a:rPr>
                        <a:t>20</a:t>
                      </a:r>
                      <a:r>
                        <a:rPr lang="en-GB" sz="1200" strike="sngStrike" baseline="30000" dirty="0">
                          <a:effectLst/>
                        </a:rPr>
                        <a:t>th</a:t>
                      </a:r>
                      <a:r>
                        <a:rPr lang="en-GB" sz="1200" strike="sngStrike" dirty="0">
                          <a:effectLst/>
                        </a:rPr>
                        <a:t> December 2022 (W51)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13</a:t>
                      </a:r>
                      <a:r>
                        <a:rPr lang="en-GB" sz="1200" baseline="30000" dirty="0">
                          <a:effectLst/>
                        </a:rPr>
                        <a:t>th</a:t>
                      </a:r>
                      <a:r>
                        <a:rPr lang="en-GB" sz="1200" dirty="0">
                          <a:effectLst/>
                        </a:rPr>
                        <a:t> December 2022 (W50)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1009785090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LHC6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r>
                        <a:rPr lang="en-GB" sz="1200" baseline="30000">
                          <a:effectLst/>
                        </a:rPr>
                        <a:t>nd</a:t>
                      </a:r>
                      <a:r>
                        <a:rPr lang="en-GB" sz="1200">
                          <a:effectLst/>
                        </a:rPr>
                        <a:t> February 2023 (W5)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792279744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LHC7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</a:t>
                      </a:r>
                      <a:r>
                        <a:rPr lang="en-US" sz="1200" baseline="30000">
                          <a:effectLst/>
                        </a:rPr>
                        <a:t>st</a:t>
                      </a:r>
                      <a:r>
                        <a:rPr lang="en-US" sz="1200">
                          <a:effectLst/>
                        </a:rPr>
                        <a:t> February</a:t>
                      </a:r>
                      <a:r>
                        <a:rPr lang="en-GB" sz="1200">
                          <a:effectLst/>
                        </a:rPr>
                        <a:t> 2023 </a:t>
                      </a:r>
                      <a:r>
                        <a:rPr lang="en-US" sz="1200">
                          <a:effectLst/>
                        </a:rPr>
                        <a:t>(W8)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3245287622"/>
                  </a:ext>
                </a:extLst>
              </a:tr>
              <a:tr h="197980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 LHC8 + LHCb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10</a:t>
                      </a:r>
                      <a:r>
                        <a:rPr lang="en-GB" sz="1200" baseline="30000" dirty="0">
                          <a:effectLst/>
                        </a:rPr>
                        <a:t>th</a:t>
                      </a:r>
                      <a:r>
                        <a:rPr lang="en-GB" sz="1200" dirty="0">
                          <a:effectLst/>
                        </a:rPr>
                        <a:t> January 2023 (W2)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4000" marR="54000" marT="7500" marB="0" anchor="ctr"/>
                </a:tc>
                <a:extLst>
                  <a:ext uri="{0D108BD9-81ED-4DB2-BD59-A6C34878D82A}">
                    <a16:rowId xmlns:a16="http://schemas.microsoft.com/office/drawing/2014/main" val="3428162880"/>
                  </a:ext>
                </a:extLst>
              </a:tr>
            </a:tbl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3633627-31C5-22E2-7CF5-91C606CF5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TREX - LHC YETS 22-23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16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13230</TotalTime>
  <Words>1431</Words>
  <Application>Microsoft Office PowerPoint</Application>
  <PresentationFormat>Widescreen</PresentationFormat>
  <Paragraphs>302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Source Sans Pro</vt:lpstr>
      <vt:lpstr>Wingdings</vt:lpstr>
      <vt:lpstr>Office Theme</vt:lpstr>
      <vt:lpstr>LHC YETS 22-23 Updates</vt:lpstr>
      <vt:lpstr>RUN 2022 - 2023 changes LMC 28th September 2022</vt:lpstr>
      <vt:lpstr>PowerPoint Presentation</vt:lpstr>
      <vt:lpstr>RP Guidelines – NO LHC ION RUN</vt:lpstr>
      <vt:lpstr>PowerPoint Presentation</vt:lpstr>
      <vt:lpstr>PowerPoint Presentation</vt:lpstr>
      <vt:lpstr>PowerPoint Presentation</vt:lpstr>
      <vt:lpstr>PowerPoint Presentation</vt:lpstr>
      <vt:lpstr>Electrical AUG tests during YETS 22-23  ELG-GENNET-TD-0001 Under Approval </vt:lpstr>
      <vt:lpstr>EN-CV &amp; TE-CRG maintenance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RP Guidelines – NO ION RUN</vt:lpstr>
      <vt:lpstr>LHC underground and access system – EDMS 1001086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YETS 2022-2023</dc:title>
  <dc:subject/>
  <dc:creator>Julie Coupard</dc:creator>
  <dc:description/>
  <cp:lastModifiedBy>Maria Barberan Marin</cp:lastModifiedBy>
  <cp:revision>1078</cp:revision>
  <dcterms:created xsi:type="dcterms:W3CDTF">2021-03-04T13:14:20Z</dcterms:created>
  <dcterms:modified xsi:type="dcterms:W3CDTF">2022-10-14T07:15:22Z</dcterms:modified>
</cp:coreProperties>
</file>