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56.png" ContentType="image/png"/>
  <Override PartName="/ppt/media/image55.png" ContentType="image/png"/>
  <Override PartName="/ppt/media/image54.png" ContentType="image/png"/>
  <Override PartName="/ppt/media/image53.png" ContentType="image/png"/>
  <Override PartName="/ppt/media/image52.png" ContentType="image/png"/>
  <Override PartName="/ppt/media/image51.png" ContentType="image/png"/>
  <Override PartName="/ppt/media/image50.png" ContentType="image/png"/>
  <Override PartName="/ppt/media/image46.png" ContentType="image/png"/>
  <Override PartName="/ppt/media/image45.png" ContentType="image/png"/>
  <Override PartName="/ppt/media/image44.png" ContentType="image/png"/>
  <Override PartName="/ppt/media/image43.png" ContentType="image/png"/>
  <Override PartName="/ppt/media/image42.png" ContentType="image/png"/>
  <Override PartName="/ppt/media/image41.png" ContentType="image/png"/>
  <Override PartName="/ppt/media/image40.png" ContentType="image/png"/>
  <Override PartName="/ppt/media/image30.png" ContentType="image/png"/>
  <Override PartName="/ppt/media/image39.png" ContentType="image/png"/>
  <Override PartName="/ppt/media/image9.png" ContentType="image/png"/>
  <Override PartName="/ppt/media/image13.png" ContentType="image/png"/>
  <Override PartName="/ppt/media/image1.png" ContentType="image/png"/>
  <Override PartName="/ppt/media/image38.png" ContentType="image/png"/>
  <Override PartName="/ppt/media/image8.png" ContentType="image/png"/>
  <Override PartName="/ppt/media/image85.png" ContentType="image/png"/>
  <Override PartName="/ppt/media/image49.png" ContentType="image/png"/>
  <Override PartName="/ppt/media/image12.png" ContentType="image/png"/>
  <Override PartName="/ppt/media/image37.png" ContentType="image/png"/>
  <Override PartName="/ppt/media/image7.png" ContentType="image/png"/>
  <Override PartName="/ppt/media/image19.png" ContentType="image/png"/>
  <Override PartName="/ppt/media/image84.png" ContentType="image/png"/>
  <Override PartName="/ppt/media/image48.png" ContentType="image/png"/>
  <Override PartName="/ppt/media/image11.png" ContentType="image/png"/>
  <Override PartName="/ppt/media/image21.png" ContentType="image/png"/>
  <Override PartName="/ppt/media/image58.png" ContentType="image/png"/>
  <Override PartName="/ppt/media/image57.png" ContentType="image/png"/>
  <Override PartName="/ppt/media/image20.png" ContentType="image/png"/>
  <Override PartName="/ppt/media/image22.png" ContentType="image/png"/>
  <Override PartName="/ppt/media/image59.png" ContentType="image/png"/>
  <Override PartName="/ppt/media/image23.png" ContentType="image/png"/>
  <Override PartName="/ppt/media/image60.png" ContentType="image/png"/>
  <Override PartName="/ppt/media/image61.png" ContentType="image/png"/>
  <Override PartName="/ppt/media/image62.png" ContentType="image/png"/>
  <Override PartName="/ppt/media/image63.png" ContentType="image/png"/>
  <Override PartName="/ppt/media/image64.png" ContentType="image/png"/>
  <Override PartName="/ppt/media/image65.png" ContentType="image/png"/>
  <Override PartName="/ppt/media/image66.png" ContentType="image/png"/>
  <Override PartName="/ppt/media/image67.png" ContentType="image/png"/>
  <Override PartName="/ppt/media/image88.png" ContentType="image/png"/>
  <Override PartName="/ppt/media/image76.png" ContentType="image/png"/>
  <Override PartName="/ppt/media/image87.gif" ContentType="image/gif"/>
  <Override PartName="/ppt/media/image79.png" ContentType="image/png"/>
  <Override PartName="/ppt/media/image77.png" ContentType="image/png"/>
  <Override PartName="/ppt/media/image86.gif" ContentType="image/gif"/>
  <Override PartName="/ppt/media/image89.png" ContentType="image/png"/>
  <Override PartName="/ppt/media/image78.png" ContentType="image/png"/>
  <Override PartName="/ppt/media/image75.png" ContentType="image/png"/>
  <Override PartName="/ppt/media/image72.png" ContentType="image/png"/>
  <Override PartName="/ppt/media/image68.png" ContentType="image/png"/>
  <Override PartName="/ppt/media/image31.png" ContentType="image/png"/>
  <Override PartName="/ppt/media/image70.png" ContentType="image/png"/>
  <Override PartName="/ppt/media/image28.png" ContentType="image/png"/>
  <Override PartName="/ppt/media/image71.png" ContentType="image/png"/>
  <Override PartName="/ppt/media/image29.png" ContentType="image/png"/>
  <Override PartName="/ppt/media/image69.png" ContentType="image/png"/>
  <Override PartName="/ppt/media/image32.png" ContentType="image/png"/>
  <Override PartName="/ppt/media/image73.jpeg" ContentType="image/jpeg"/>
  <Override PartName="/ppt/media/image24.png" ContentType="image/png"/>
  <Override PartName="/ppt/media/image25.png" ContentType="image/png"/>
  <Override PartName="/ppt/media/image2.png" ContentType="image/png"/>
  <Override PartName="/ppt/media/image14.png" ContentType="image/png"/>
  <Override PartName="/ppt/media/image26.png" ContentType="image/png"/>
  <Override PartName="/ppt/media/image80.png" ContentType="image/png"/>
  <Override PartName="/ppt/media/image15.png" ContentType="image/png"/>
  <Override PartName="/ppt/media/image3.png" ContentType="image/png"/>
  <Override PartName="/ppt/media/image33.png" ContentType="image/png"/>
  <Override PartName="/ppt/media/image27.png" ContentType="image/png"/>
  <Override PartName="/ppt/media/image81.png" ContentType="image/png"/>
  <Override PartName="/ppt/media/image16.png" ContentType="image/png"/>
  <Override PartName="/ppt/media/image4.png" ContentType="image/png"/>
  <Override PartName="/ppt/media/image74.jpeg" ContentType="image/jpeg"/>
  <Override PartName="/ppt/media/image34.png" ContentType="image/png"/>
  <Override PartName="/ppt/media/image82.png" ContentType="image/png"/>
  <Override PartName="/ppt/media/image17.png" ContentType="image/png"/>
  <Override PartName="/ppt/media/image5.png" ContentType="image/png"/>
  <Override PartName="/ppt/media/image35.png" ContentType="image/png"/>
  <Override PartName="/ppt/media/image10.png" ContentType="image/png"/>
  <Override PartName="/ppt/media/image47.png" ContentType="image/png"/>
  <Override PartName="/ppt/media/image18.png" ContentType="image/png"/>
  <Override PartName="/ppt/media/image83.png" ContentType="image/png"/>
  <Override PartName="/ppt/media/image6.png" ContentType="image/png"/>
  <Override PartName="/ppt/media/image36.png" ContentType="image/png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1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23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22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9.xml.rels" ContentType="application/vnd.openxmlformats-package.relationships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Aft>
                <a:spcPts val="850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Aft>
                <a:spcPts val="283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228600" y="725112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657600" y="7251120"/>
            <a:ext cx="319500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315200" y="7315200"/>
            <a:ext cx="2602800" cy="3218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C948483F-F438-4FF0-B046-DFFC0F714EBF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image" Target="../media/image16.png"/><Relationship Id="rId17" Type="http://schemas.openxmlformats.org/officeDocument/2006/relationships/image" Target="../media/image17.png"/><Relationship Id="rId18" Type="http://schemas.openxmlformats.org/officeDocument/2006/relationships/image" Target="../media/image18.png"/><Relationship Id="rId19" Type="http://schemas.openxmlformats.org/officeDocument/2006/relationships/image" Target="../media/image19.png"/><Relationship Id="rId20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43.png"/><Relationship Id="rId2" Type="http://schemas.openxmlformats.org/officeDocument/2006/relationships/image" Target="../media/image44.png"/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47.png"/><Relationship Id="rId2" Type="http://schemas.openxmlformats.org/officeDocument/2006/relationships/image" Target="../media/image48.png"/><Relationship Id="rId3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49.png"/><Relationship Id="rId2" Type="http://schemas.openxmlformats.org/officeDocument/2006/relationships/image" Target="../media/image50.png"/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7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55.png"/><Relationship Id="rId2" Type="http://schemas.openxmlformats.org/officeDocument/2006/relationships/image" Target="../media/image56.png"/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7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61.png"/><Relationship Id="rId2" Type="http://schemas.openxmlformats.org/officeDocument/2006/relationships/image" Target="../media/image62.png"/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slideLayout" Target="../slideLayouts/slideLayout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65.png"/><Relationship Id="rId2" Type="http://schemas.openxmlformats.org/officeDocument/2006/relationships/image" Target="../media/image66.png"/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hyperlink" Target="https://web.infn.it/EURO-LABS/" TargetMode="External"/><Relationship Id="rId7" Type="http://schemas.openxmlformats.org/officeDocument/2006/relationships/hyperlink" Target="https://www.ifj.edu.pl/" TargetMode="External"/><Relationship Id="rId8" Type="http://schemas.openxmlformats.org/officeDocument/2006/relationships/slideLayout" Target="../slideLayouts/slideLayout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70.png"/><Relationship Id="rId2" Type="http://schemas.openxmlformats.org/officeDocument/2006/relationships/slideLayout" Target="../slideLayouts/slideLayout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71.png"/><Relationship Id="rId2" Type="http://schemas.openxmlformats.org/officeDocument/2006/relationships/image" Target="../media/image72.png"/><Relationship Id="rId3" Type="http://schemas.openxmlformats.org/officeDocument/2006/relationships/image" Target="../media/image73.jpeg"/><Relationship Id="rId4" Type="http://schemas.openxmlformats.org/officeDocument/2006/relationships/slideLayout" Target="../slideLayouts/slideLayout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74.jpeg"/><Relationship Id="rId2" Type="http://schemas.openxmlformats.org/officeDocument/2006/relationships/image" Target="../media/image75.png"/><Relationship Id="rId3" Type="http://schemas.openxmlformats.org/officeDocument/2006/relationships/image" Target="../media/image76.png"/><Relationship Id="rId4" Type="http://schemas.openxmlformats.org/officeDocument/2006/relationships/slideLayout" Target="../slideLayouts/slideLayout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77.png"/><Relationship Id="rId2" Type="http://schemas.openxmlformats.org/officeDocument/2006/relationships/image" Target="../media/image78.png"/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5" Type="http://schemas.openxmlformats.org/officeDocument/2006/relationships/image" Target="../media/image81.png"/><Relationship Id="rId6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82.png"/><Relationship Id="rId2" Type="http://schemas.openxmlformats.org/officeDocument/2006/relationships/image" Target="../media/image83.png"/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slideLayout" Target="../slideLayouts/slideLayout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86.gif"/><Relationship Id="rId2" Type="http://schemas.openxmlformats.org/officeDocument/2006/relationships/image" Target="../media/image87.gif"/><Relationship Id="rId3" Type="http://schemas.openxmlformats.org/officeDocument/2006/relationships/slideLayout" Target="../slideLayouts/slideLayout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88.png"/><Relationship Id="rId2" Type="http://schemas.openxmlformats.org/officeDocument/2006/relationships/image" Target="../media/image89.png"/><Relationship Id="rId3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image" Target="../media/image32.png"/><Relationship Id="rId3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image" Target="../media/image40.png"/><Relationship Id="rId3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41.png"/><Relationship Id="rId2" Type="http://schemas.openxmlformats.org/officeDocument/2006/relationships/image" Target="../media/image42.png"/><Relationship Id="rId3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" descr=""/>
          <p:cNvPicPr/>
          <p:nvPr/>
        </p:nvPicPr>
        <p:blipFill>
          <a:blip r:embed="rId1"/>
          <a:stretch/>
        </p:blipFill>
        <p:spPr>
          <a:xfrm>
            <a:off x="40320" y="6906240"/>
            <a:ext cx="10012680" cy="603360"/>
          </a:xfrm>
          <a:prstGeom prst="rect">
            <a:avLst/>
          </a:prstGeom>
          <a:ln>
            <a:noFill/>
          </a:ln>
        </p:spPr>
      </p:pic>
      <p:sp>
        <p:nvSpPr>
          <p:cNvPr id="42" name="TextShape 1"/>
          <p:cNvSpPr txBox="1"/>
          <p:nvPr/>
        </p:nvSpPr>
        <p:spPr>
          <a:xfrm>
            <a:off x="271800" y="1784880"/>
            <a:ext cx="952488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0" lang="en-US" sz="1800" spc="-1" strike="noStrike" u="sng">
                <a:uFillTx/>
                <a:latin typeface="Arial"/>
                <a:ea typeface="DejaVu Sans"/>
              </a:rPr>
              <a:t>L. Burmistrov</a:t>
            </a:r>
            <a:r>
              <a:rPr b="0" lang="en-US" sz="1800" spc="-1" strike="noStrike">
                <a:latin typeface="Arial"/>
                <a:ea typeface="DejaVu Sans"/>
              </a:rPr>
              <a:t>, </a:t>
            </a:r>
            <a:r>
              <a:rPr b="0" lang="en-US" sz="1800" spc="-1" strike="noStrike">
                <a:latin typeface="Arial"/>
              </a:rPr>
              <a:t>M.Heller, T. Montaruli, C. Trimarelli, Jan Swakon (for IFJ PAN proton facility)</a:t>
            </a:r>
            <a:endParaRPr b="0" lang="en-US" sz="1800" spc="-1" strike="noStrike">
              <a:latin typeface="Arial"/>
            </a:endParaRPr>
          </a:p>
          <a:p>
            <a:pPr algn="ctr"/>
            <a:r>
              <a:rPr b="0" lang="en-US" sz="1800" spc="-1" strike="noStrike">
                <a:latin typeface="Arial"/>
              </a:rPr>
              <a:t>(on behalf of NUSES collaboration)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43" name="TextShape 2"/>
          <p:cNvSpPr txBox="1"/>
          <p:nvPr/>
        </p:nvSpPr>
        <p:spPr>
          <a:xfrm>
            <a:off x="221760" y="1424520"/>
            <a:ext cx="9702000" cy="402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en-US" sz="1800" spc="-1" strike="noStrike">
                <a:solidFill>
                  <a:srgbClr val="c9211e"/>
                </a:solidFill>
                <a:latin typeface="Arial"/>
              </a:rPr>
              <a:t>A SiPM based camera for the Terzina telescope on board the NUSES space mission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39960" y="3269520"/>
            <a:ext cx="10012680" cy="3575160"/>
          </a:xfrm>
          <a:prstGeom prst="rect">
            <a:avLst/>
          </a:prstGeom>
          <a:ln>
            <a:noFill/>
          </a:ln>
        </p:spPr>
      </p:pic>
      <p:pic>
        <p:nvPicPr>
          <p:cNvPr id="45" name="" descr=""/>
          <p:cNvPicPr/>
          <p:nvPr/>
        </p:nvPicPr>
        <p:blipFill>
          <a:blip r:embed="rId3"/>
          <a:stretch/>
        </p:blipFill>
        <p:spPr>
          <a:xfrm>
            <a:off x="4342320" y="2439000"/>
            <a:ext cx="1828800" cy="658440"/>
          </a:xfrm>
          <a:prstGeom prst="rect">
            <a:avLst/>
          </a:prstGeom>
          <a:ln>
            <a:noFill/>
          </a:ln>
        </p:spPr>
      </p:pic>
      <p:pic>
        <p:nvPicPr>
          <p:cNvPr id="46" name="Screenshot 2022-05-27 at 09.45.54.png" descr="Screenshot 2022-05-27 at 09.45.54.png"/>
          <p:cNvPicPr/>
          <p:nvPr/>
        </p:nvPicPr>
        <p:blipFill>
          <a:blip r:embed="rId4"/>
          <a:stretch/>
        </p:blipFill>
        <p:spPr>
          <a:xfrm>
            <a:off x="16597800" y="3197880"/>
            <a:ext cx="4083480" cy="1673280"/>
          </a:xfrm>
          <a:prstGeom prst="rect">
            <a:avLst/>
          </a:prstGeom>
          <a:ln w="12600">
            <a:noFill/>
          </a:ln>
        </p:spPr>
      </p:pic>
      <p:pic>
        <p:nvPicPr>
          <p:cNvPr id="47" name="Screenshot 2021-05-10 at 06.26.46.png" descr="Screenshot 2021-05-10 at 06.26.46.png"/>
          <p:cNvPicPr/>
          <p:nvPr/>
        </p:nvPicPr>
        <p:blipFill>
          <a:blip r:embed="rId5"/>
          <a:stretch/>
        </p:blipFill>
        <p:spPr>
          <a:xfrm>
            <a:off x="16602840" y="1521360"/>
            <a:ext cx="4169880" cy="1680480"/>
          </a:xfrm>
          <a:prstGeom prst="rect">
            <a:avLst/>
          </a:prstGeom>
          <a:ln w="12600">
            <a:noFill/>
          </a:ln>
        </p:spPr>
      </p:pic>
      <p:pic>
        <p:nvPicPr>
          <p:cNvPr id="48" name="Screenshot 2022-05-27 at 09.45.54.png_0" descr="Screenshot 2022-05-27 at 09.45.54.png"/>
          <p:cNvPicPr/>
          <p:nvPr/>
        </p:nvPicPr>
        <p:blipFill>
          <a:blip r:embed="rId6"/>
          <a:stretch/>
        </p:blipFill>
        <p:spPr>
          <a:xfrm>
            <a:off x="16597800" y="3197880"/>
            <a:ext cx="4083480" cy="1673280"/>
          </a:xfrm>
          <a:prstGeom prst="rect">
            <a:avLst/>
          </a:prstGeom>
          <a:ln w="12600">
            <a:noFill/>
          </a:ln>
        </p:spPr>
      </p:pic>
      <p:pic>
        <p:nvPicPr>
          <p:cNvPr id="49" name="Screenshot 2021-05-10 at 06.26.46.png_0" descr="Screenshot 2021-05-10 at 06.26.46.png"/>
          <p:cNvPicPr/>
          <p:nvPr/>
        </p:nvPicPr>
        <p:blipFill>
          <a:blip r:embed="rId7"/>
          <a:stretch/>
        </p:blipFill>
        <p:spPr>
          <a:xfrm>
            <a:off x="16602840" y="1521360"/>
            <a:ext cx="4169880" cy="1680480"/>
          </a:xfrm>
          <a:prstGeom prst="rect">
            <a:avLst/>
          </a:prstGeom>
          <a:ln w="12600">
            <a:noFill/>
          </a:ln>
        </p:spPr>
      </p:pic>
      <p:pic>
        <p:nvPicPr>
          <p:cNvPr id="50" name="Screenshot 2022-05-27 at 09.45.54.png_1" descr="Screenshot 2022-05-27 at 09.45.54.png"/>
          <p:cNvPicPr/>
          <p:nvPr/>
        </p:nvPicPr>
        <p:blipFill>
          <a:blip r:embed="rId8"/>
          <a:stretch/>
        </p:blipFill>
        <p:spPr>
          <a:xfrm>
            <a:off x="16597800" y="3197880"/>
            <a:ext cx="4083480" cy="1673280"/>
          </a:xfrm>
          <a:prstGeom prst="rect">
            <a:avLst/>
          </a:prstGeom>
          <a:ln w="12600">
            <a:noFill/>
          </a:ln>
        </p:spPr>
      </p:pic>
      <p:pic>
        <p:nvPicPr>
          <p:cNvPr id="51" name="Screenshot 2021-05-10 at 06.26.46.png_1" descr="Screenshot 2021-05-10 at 06.26.46.png"/>
          <p:cNvPicPr/>
          <p:nvPr/>
        </p:nvPicPr>
        <p:blipFill>
          <a:blip r:embed="rId9"/>
          <a:stretch/>
        </p:blipFill>
        <p:spPr>
          <a:xfrm>
            <a:off x="16602840" y="1521360"/>
            <a:ext cx="4169880" cy="1680480"/>
          </a:xfrm>
          <a:prstGeom prst="rect">
            <a:avLst/>
          </a:prstGeom>
          <a:ln w="12600">
            <a:noFill/>
          </a:ln>
        </p:spPr>
      </p:pic>
      <p:pic>
        <p:nvPicPr>
          <p:cNvPr id="52" name="Screenshot 2022-05-27 at 09.45.54.png_2" descr="Screenshot 2022-05-27 at 09.45.54.png"/>
          <p:cNvPicPr/>
          <p:nvPr/>
        </p:nvPicPr>
        <p:blipFill>
          <a:blip r:embed="rId10"/>
          <a:stretch/>
        </p:blipFill>
        <p:spPr>
          <a:xfrm>
            <a:off x="16597800" y="3197880"/>
            <a:ext cx="4083480" cy="1673280"/>
          </a:xfrm>
          <a:prstGeom prst="rect">
            <a:avLst/>
          </a:prstGeom>
          <a:ln w="12600">
            <a:noFill/>
          </a:ln>
        </p:spPr>
      </p:pic>
      <p:pic>
        <p:nvPicPr>
          <p:cNvPr id="53" name="Screenshot 2021-05-10 at 06.26.46.png_2" descr="Screenshot 2021-05-10 at 06.26.46.png"/>
          <p:cNvPicPr/>
          <p:nvPr/>
        </p:nvPicPr>
        <p:blipFill>
          <a:blip r:embed="rId11"/>
          <a:stretch/>
        </p:blipFill>
        <p:spPr>
          <a:xfrm>
            <a:off x="16602840" y="1521360"/>
            <a:ext cx="4169880" cy="1680480"/>
          </a:xfrm>
          <a:prstGeom prst="rect">
            <a:avLst/>
          </a:prstGeom>
          <a:ln w="12600">
            <a:noFill/>
          </a:ln>
        </p:spPr>
      </p:pic>
      <p:pic>
        <p:nvPicPr>
          <p:cNvPr id="54" name="Screenshot 2022-05-27 at 09.45.54.png_3" descr="Screenshot 2022-05-27 at 09.45.54.png"/>
          <p:cNvPicPr/>
          <p:nvPr/>
        </p:nvPicPr>
        <p:blipFill>
          <a:blip r:embed="rId12"/>
          <a:stretch/>
        </p:blipFill>
        <p:spPr>
          <a:xfrm>
            <a:off x="16597800" y="3197880"/>
            <a:ext cx="4083480" cy="1673280"/>
          </a:xfrm>
          <a:prstGeom prst="rect">
            <a:avLst/>
          </a:prstGeom>
          <a:ln w="12600">
            <a:noFill/>
          </a:ln>
        </p:spPr>
      </p:pic>
      <p:pic>
        <p:nvPicPr>
          <p:cNvPr id="55" name="Screenshot 2021-05-10 at 06.26.46.png_3" descr="Screenshot 2021-05-10 at 06.26.46.png"/>
          <p:cNvPicPr/>
          <p:nvPr/>
        </p:nvPicPr>
        <p:blipFill>
          <a:blip r:embed="rId13"/>
          <a:stretch/>
        </p:blipFill>
        <p:spPr>
          <a:xfrm>
            <a:off x="16602840" y="1521360"/>
            <a:ext cx="4169880" cy="1680480"/>
          </a:xfrm>
          <a:prstGeom prst="rect">
            <a:avLst/>
          </a:prstGeom>
          <a:ln w="12600">
            <a:noFill/>
          </a:ln>
        </p:spPr>
      </p:pic>
      <p:pic>
        <p:nvPicPr>
          <p:cNvPr id="56" name="Screenshot 2021-05-10 at 06.26.46.png_4" descr="Screenshot 2021-05-10 at 06.26.46.png"/>
          <p:cNvPicPr/>
          <p:nvPr/>
        </p:nvPicPr>
        <p:blipFill>
          <a:blip r:embed="rId14"/>
          <a:stretch/>
        </p:blipFill>
        <p:spPr>
          <a:xfrm>
            <a:off x="7713000" y="5835960"/>
            <a:ext cx="2267640" cy="914400"/>
          </a:xfrm>
          <a:prstGeom prst="rect">
            <a:avLst/>
          </a:prstGeom>
          <a:ln w="12600">
            <a:noFill/>
          </a:ln>
        </p:spPr>
      </p:pic>
      <p:sp>
        <p:nvSpPr>
          <p:cNvPr id="57" name="TextShape 3"/>
          <p:cNvSpPr txBox="1"/>
          <p:nvPr/>
        </p:nvSpPr>
        <p:spPr>
          <a:xfrm>
            <a:off x="2848320" y="3332520"/>
            <a:ext cx="2682720" cy="16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400" spc="-1" strike="noStrike" u="sng">
                <a:solidFill>
                  <a:srgbClr val="c9211e"/>
                </a:solidFill>
                <a:highlight>
                  <a:srgbClr val="ffffff"/>
                </a:highlight>
                <a:uFillTx/>
                <a:latin typeface="Arial"/>
              </a:rPr>
              <a:t>Outline: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highlight>
                  <a:srgbClr val="ffffff"/>
                </a:highlight>
                <a:latin typeface="Arial"/>
              </a:rPr>
              <a:t>The NUSES mission.</a:t>
            </a:r>
            <a:endParaRPr b="0" lang="en-US" sz="1400" spc="-1" strike="noStrike">
              <a:latin typeface="Arial"/>
            </a:endParaRPr>
          </a:p>
          <a:p>
            <a:r>
              <a:rPr b="1" lang="en-US" sz="1400" spc="-1" strike="noStrike">
                <a:highlight>
                  <a:srgbClr val="ffffff"/>
                </a:highlight>
                <a:latin typeface="Arial"/>
              </a:rPr>
              <a:t>Intro.</a:t>
            </a:r>
            <a:endParaRPr b="0" lang="en-US" sz="1400" spc="-1" strike="noStrike">
              <a:latin typeface="Arial"/>
            </a:endParaRPr>
          </a:p>
          <a:p>
            <a:r>
              <a:rPr b="1" lang="en-US" sz="1400" spc="-1" strike="noStrike">
                <a:highlight>
                  <a:srgbClr val="ffffff"/>
                </a:highlight>
                <a:latin typeface="Arial"/>
              </a:rPr>
              <a:t>The Terzina telescope</a:t>
            </a:r>
            <a:endParaRPr b="0" lang="en-US" sz="1400" spc="-1" strike="noStrike">
              <a:latin typeface="Arial"/>
            </a:endParaRPr>
          </a:p>
          <a:p>
            <a:r>
              <a:rPr b="1" lang="en-US" sz="1400" spc="-1" strike="noStrike">
                <a:highlight>
                  <a:srgbClr val="ffffff"/>
                </a:highlight>
                <a:latin typeface="Arial"/>
              </a:rPr>
              <a:t>SiPM intro.</a:t>
            </a:r>
            <a:endParaRPr b="0" lang="en-US" sz="1400" spc="-1" strike="noStrike">
              <a:latin typeface="Arial"/>
            </a:endParaRPr>
          </a:p>
          <a:p>
            <a:r>
              <a:rPr b="1" lang="en-US" sz="1400" spc="-1" strike="noStrike">
                <a:highlight>
                  <a:srgbClr val="ffffff"/>
                </a:highlight>
                <a:latin typeface="Arial"/>
              </a:rPr>
              <a:t>Simulation of the instrument</a:t>
            </a:r>
            <a:endParaRPr b="0" lang="en-US" sz="1400" spc="-1" strike="noStrike">
              <a:latin typeface="Arial"/>
            </a:endParaRPr>
          </a:p>
          <a:p>
            <a:r>
              <a:rPr b="1" lang="en-US" sz="1400" spc="-1" strike="noStrike">
                <a:highlight>
                  <a:srgbClr val="ffffff"/>
                </a:highlight>
                <a:latin typeface="Arial"/>
              </a:rPr>
              <a:t>Radiation hardness</a:t>
            </a:r>
            <a:endParaRPr b="0" lang="en-US" sz="1400" spc="-1" strike="noStrike">
              <a:latin typeface="Arial"/>
            </a:endParaRPr>
          </a:p>
          <a:p>
            <a:r>
              <a:rPr b="1" lang="en-US" sz="1400" spc="-1" strike="noStrike">
                <a:highlight>
                  <a:srgbClr val="ffffff"/>
                </a:highlight>
                <a:latin typeface="Arial"/>
              </a:rPr>
              <a:t>Annealing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58" name="" descr=""/>
          <p:cNvPicPr/>
          <p:nvPr/>
        </p:nvPicPr>
        <p:blipFill>
          <a:blip r:embed="rId15"/>
          <a:stretch/>
        </p:blipFill>
        <p:spPr>
          <a:xfrm>
            <a:off x="88200" y="59400"/>
            <a:ext cx="9966960" cy="1261800"/>
          </a:xfrm>
          <a:prstGeom prst="rect">
            <a:avLst/>
          </a:prstGeom>
          <a:ln>
            <a:noFill/>
          </a:ln>
        </p:spPr>
      </p:pic>
      <p:pic>
        <p:nvPicPr>
          <p:cNvPr id="59" name="" descr=""/>
          <p:cNvPicPr/>
          <p:nvPr/>
        </p:nvPicPr>
        <p:blipFill>
          <a:blip r:embed="rId16"/>
          <a:stretch/>
        </p:blipFill>
        <p:spPr>
          <a:xfrm>
            <a:off x="5797440" y="5831640"/>
            <a:ext cx="1828800" cy="914400"/>
          </a:xfrm>
          <a:prstGeom prst="rect">
            <a:avLst/>
          </a:prstGeom>
          <a:ln>
            <a:noFill/>
          </a:ln>
        </p:spPr>
      </p:pic>
      <p:pic>
        <p:nvPicPr>
          <p:cNvPr id="60" name="" descr=""/>
          <p:cNvPicPr/>
          <p:nvPr/>
        </p:nvPicPr>
        <p:blipFill>
          <a:blip r:embed="rId17"/>
          <a:stretch/>
        </p:blipFill>
        <p:spPr>
          <a:xfrm>
            <a:off x="163800" y="5812200"/>
            <a:ext cx="1691640" cy="914400"/>
          </a:xfrm>
          <a:prstGeom prst="rect">
            <a:avLst/>
          </a:prstGeom>
          <a:ln>
            <a:noFill/>
          </a:ln>
        </p:spPr>
      </p:pic>
      <p:pic>
        <p:nvPicPr>
          <p:cNvPr id="61" name="" descr=""/>
          <p:cNvPicPr/>
          <p:nvPr/>
        </p:nvPicPr>
        <p:blipFill>
          <a:blip r:embed="rId18"/>
          <a:stretch/>
        </p:blipFill>
        <p:spPr>
          <a:xfrm>
            <a:off x="183960" y="5058720"/>
            <a:ext cx="1691640" cy="649080"/>
          </a:xfrm>
          <a:prstGeom prst="rect">
            <a:avLst/>
          </a:prstGeom>
          <a:ln>
            <a:noFill/>
          </a:ln>
        </p:spPr>
      </p:pic>
      <p:sp>
        <p:nvSpPr>
          <p:cNvPr id="62" name="TextShape 4"/>
          <p:cNvSpPr txBox="1"/>
          <p:nvPr/>
        </p:nvSpPr>
        <p:spPr>
          <a:xfrm>
            <a:off x="246960" y="2135160"/>
            <a:ext cx="2286000" cy="2277000"/>
          </a:xfrm>
          <a:prstGeom prst="rect">
            <a:avLst/>
          </a:prstGeom>
          <a:blipFill rotWithShape="0">
            <a:blip r:embed="rId19"/>
            <a:stretch>
              <a:fillRect/>
            </a:stretch>
          </a:blipFill>
          <a:ln>
            <a:noFill/>
          </a:ln>
        </p:spPr>
        <p:txBody>
          <a:bodyPr lIns="90000" rIns="90000" tIns="45000" bIns="45000" anchor="ctr" anchorCtr="1">
            <a:noAutofit/>
          </a:bodyPr>
          <a:p>
            <a:pPr algn="ctr"/>
            <a:r>
              <a:rPr b="0" lang="en-US" sz="1800" spc="-1" strike="noStrike">
                <a:latin typeface="Arial"/>
              </a:rPr>
              <a:t>rr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Shape 1"/>
          <p:cNvSpPr txBox="1"/>
          <p:nvPr/>
        </p:nvSpPr>
        <p:spPr>
          <a:xfrm>
            <a:off x="2255040" y="50400"/>
            <a:ext cx="5994720" cy="503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c9211e"/>
                </a:solidFill>
                <a:latin typeface="Arial"/>
              </a:rPr>
              <a:t>SiPM characterization : V</a:t>
            </a:r>
            <a:r>
              <a:rPr b="1" lang="en-US" sz="2400" spc="-1" strike="noStrike" baseline="-33000">
                <a:solidFill>
                  <a:srgbClr val="c9211e"/>
                </a:solidFill>
                <a:latin typeface="Arial"/>
              </a:rPr>
              <a:t> break down</a:t>
            </a:r>
            <a:r>
              <a:rPr b="1" lang="en-US" sz="2400" spc="-1" strike="noStrike">
                <a:solidFill>
                  <a:srgbClr val="c9211e"/>
                </a:solidFill>
                <a:latin typeface="Arial"/>
              </a:rPr>
              <a:t> (V</a:t>
            </a:r>
            <a:r>
              <a:rPr b="1" lang="en-US" sz="2400" spc="-1" strike="noStrike" baseline="-33000">
                <a:solidFill>
                  <a:srgbClr val="c9211e"/>
                </a:solidFill>
                <a:latin typeface="Arial"/>
              </a:rPr>
              <a:t>bd</a:t>
            </a:r>
            <a:r>
              <a:rPr b="1" lang="en-US" sz="2400" spc="-1" strike="noStrike">
                <a:solidFill>
                  <a:srgbClr val="c9211e"/>
                </a:solidFill>
                <a:latin typeface="Arial"/>
              </a:rPr>
              <a:t>)</a:t>
            </a:r>
            <a:r>
              <a:rPr b="1" lang="en-US" sz="2400" spc="-1" strike="noStrike">
                <a:solidFill>
                  <a:srgbClr val="c9211e"/>
                </a:solidFill>
                <a:latin typeface="Arial"/>
              </a:rPr>
              <a:t> 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88" name="TextShape 2"/>
          <p:cNvSpPr txBox="1"/>
          <p:nvPr/>
        </p:nvSpPr>
        <p:spPr>
          <a:xfrm>
            <a:off x="151920" y="496440"/>
            <a:ext cx="986652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Break down voltage – defines when SiPM start to detect light. It is a function of a temperature.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89" name="" descr=""/>
          <p:cNvPicPr/>
          <p:nvPr/>
        </p:nvPicPr>
        <p:blipFill>
          <a:blip r:embed="rId1"/>
          <a:stretch/>
        </p:blipFill>
        <p:spPr>
          <a:xfrm>
            <a:off x="354240" y="1074600"/>
            <a:ext cx="4572000" cy="2615040"/>
          </a:xfrm>
          <a:prstGeom prst="rect">
            <a:avLst/>
          </a:prstGeom>
          <a:ln>
            <a:noFill/>
          </a:ln>
        </p:spPr>
      </p:pic>
      <p:pic>
        <p:nvPicPr>
          <p:cNvPr id="190" name="" descr=""/>
          <p:cNvPicPr/>
          <p:nvPr/>
        </p:nvPicPr>
        <p:blipFill>
          <a:blip r:embed="rId2"/>
          <a:stretch/>
        </p:blipFill>
        <p:spPr>
          <a:xfrm>
            <a:off x="5083560" y="4018320"/>
            <a:ext cx="4937760" cy="3456360"/>
          </a:xfrm>
          <a:prstGeom prst="rect">
            <a:avLst/>
          </a:prstGeom>
          <a:ln>
            <a:noFill/>
          </a:ln>
        </p:spPr>
      </p:pic>
      <p:sp>
        <p:nvSpPr>
          <p:cNvPr id="191" name="TextShape 3"/>
          <p:cNvSpPr txBox="1"/>
          <p:nvPr/>
        </p:nvSpPr>
        <p:spPr>
          <a:xfrm>
            <a:off x="5608080" y="4213800"/>
            <a:ext cx="2696040" cy="657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V</a:t>
            </a:r>
            <a:r>
              <a:rPr b="0" lang="en-US" sz="1800" spc="-1" strike="noStrike" baseline="-33000">
                <a:latin typeface="Arial"/>
              </a:rPr>
              <a:t>bd</a:t>
            </a:r>
            <a:r>
              <a:rPr b="0" lang="en-US" sz="1800" spc="-1" strike="noStrike">
                <a:latin typeface="Arial"/>
              </a:rPr>
              <a:t> calculated with : </a:t>
            </a:r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latin typeface="Arial"/>
              </a:rPr>
              <a:t>Second log derivative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92" name="" descr=""/>
          <p:cNvPicPr/>
          <p:nvPr/>
        </p:nvPicPr>
        <p:blipFill>
          <a:blip r:embed="rId3"/>
          <a:stretch/>
        </p:blipFill>
        <p:spPr>
          <a:xfrm>
            <a:off x="220680" y="3734280"/>
            <a:ext cx="4572000" cy="3703320"/>
          </a:xfrm>
          <a:prstGeom prst="rect">
            <a:avLst/>
          </a:prstGeom>
          <a:ln>
            <a:noFill/>
          </a:ln>
        </p:spPr>
      </p:pic>
      <p:sp>
        <p:nvSpPr>
          <p:cNvPr id="193" name="TextShape 4"/>
          <p:cNvSpPr txBox="1"/>
          <p:nvPr/>
        </p:nvSpPr>
        <p:spPr>
          <a:xfrm>
            <a:off x="960840" y="4918320"/>
            <a:ext cx="21650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Forward biasing.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94" name="TextShape 5"/>
          <p:cNvSpPr txBox="1"/>
          <p:nvPr/>
        </p:nvSpPr>
        <p:spPr>
          <a:xfrm>
            <a:off x="960840" y="5566680"/>
            <a:ext cx="216504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Measure the quenching resistor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95" name="" descr=""/>
          <p:cNvPicPr/>
          <p:nvPr/>
        </p:nvPicPr>
        <p:blipFill>
          <a:blip r:embed="rId4"/>
          <a:stretch/>
        </p:blipFill>
        <p:spPr>
          <a:xfrm>
            <a:off x="5191560" y="844560"/>
            <a:ext cx="4572000" cy="3099960"/>
          </a:xfrm>
          <a:prstGeom prst="rect">
            <a:avLst/>
          </a:prstGeom>
          <a:ln>
            <a:noFill/>
          </a:ln>
        </p:spPr>
      </p:pic>
      <p:sp>
        <p:nvSpPr>
          <p:cNvPr id="196" name="TextShape 6"/>
          <p:cNvSpPr txBox="1"/>
          <p:nvPr/>
        </p:nvSpPr>
        <p:spPr>
          <a:xfrm>
            <a:off x="7716960" y="989640"/>
            <a:ext cx="504720" cy="401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800" spc="-1" strike="noStrike">
                <a:highlight>
                  <a:srgbClr val="ffffff"/>
                </a:highlight>
                <a:latin typeface="Arial"/>
              </a:rPr>
              <a:t>V</a:t>
            </a:r>
            <a:r>
              <a:rPr b="1" lang="en-US" sz="1800" spc="-1" strike="noStrike" baseline="-33000">
                <a:highlight>
                  <a:srgbClr val="ffffff"/>
                </a:highlight>
                <a:latin typeface="Arial"/>
              </a:rPr>
              <a:t>bd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" descr=""/>
          <p:cNvPicPr/>
          <p:nvPr/>
        </p:nvPicPr>
        <p:blipFill>
          <a:blip r:embed="rId1"/>
          <a:stretch/>
        </p:blipFill>
        <p:spPr>
          <a:xfrm>
            <a:off x="173520" y="453240"/>
            <a:ext cx="6858000" cy="3410640"/>
          </a:xfrm>
          <a:prstGeom prst="rect">
            <a:avLst/>
          </a:prstGeom>
          <a:ln>
            <a:noFill/>
          </a:ln>
        </p:spPr>
      </p:pic>
      <p:sp>
        <p:nvSpPr>
          <p:cNvPr id="198" name="TextShape 1"/>
          <p:cNvSpPr txBox="1"/>
          <p:nvPr/>
        </p:nvSpPr>
        <p:spPr>
          <a:xfrm>
            <a:off x="713160" y="50760"/>
            <a:ext cx="9074880" cy="467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c9211e"/>
                </a:solidFill>
                <a:latin typeface="Arial"/>
              </a:rPr>
              <a:t>SiPM characterization : IV curves for different </a:t>
            </a:r>
            <a:r>
              <a:rPr b="1" lang="en-US" sz="2400" spc="-1" strike="noStrike">
                <a:solidFill>
                  <a:srgbClr val="c9211e"/>
                </a:solidFill>
                <a:latin typeface="Arial"/>
              </a:rPr>
              <a:t>mu-cell sizes.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99" name="TextShape 2"/>
          <p:cNvSpPr txBox="1"/>
          <p:nvPr/>
        </p:nvSpPr>
        <p:spPr>
          <a:xfrm>
            <a:off x="5679000" y="3972960"/>
            <a:ext cx="4123080" cy="469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en-US" sz="2200" spc="-1" strike="noStrike">
                <a:solidFill>
                  <a:srgbClr val="c9211e"/>
                </a:solidFill>
                <a:latin typeface="Arial"/>
              </a:rPr>
              <a:t>V</a:t>
            </a:r>
            <a:r>
              <a:rPr b="1" lang="en-US" sz="2200" spc="-1" strike="noStrike" baseline="-33000">
                <a:solidFill>
                  <a:srgbClr val="c9211e"/>
                </a:solidFill>
                <a:latin typeface="Arial"/>
              </a:rPr>
              <a:t>bd</a:t>
            </a:r>
            <a:r>
              <a:rPr b="1" lang="en-US" sz="2200" spc="-1" strike="noStrike">
                <a:solidFill>
                  <a:srgbClr val="c9211e"/>
                </a:solidFill>
                <a:latin typeface="Arial"/>
              </a:rPr>
              <a:t> as a function temperature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200" name="TextShape 3"/>
          <p:cNvSpPr txBox="1"/>
          <p:nvPr/>
        </p:nvSpPr>
        <p:spPr>
          <a:xfrm>
            <a:off x="7688520" y="1428480"/>
            <a:ext cx="111708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Cell size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01" name="Line 4"/>
          <p:cNvSpPr/>
          <p:nvPr/>
        </p:nvSpPr>
        <p:spPr>
          <a:xfrm flipV="1">
            <a:off x="9124560" y="1202040"/>
            <a:ext cx="0" cy="63216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02" name="TextShape 5"/>
          <p:cNvSpPr txBox="1"/>
          <p:nvPr/>
        </p:nvSpPr>
        <p:spPr>
          <a:xfrm>
            <a:off x="7676280" y="2289960"/>
            <a:ext cx="127368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Current at same V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03" name="Line 6"/>
          <p:cNvSpPr/>
          <p:nvPr/>
        </p:nvSpPr>
        <p:spPr>
          <a:xfrm flipV="1">
            <a:off x="9130320" y="2325240"/>
            <a:ext cx="0" cy="63216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04" name="CustomShape 7"/>
          <p:cNvSpPr/>
          <p:nvPr/>
        </p:nvSpPr>
        <p:spPr>
          <a:xfrm>
            <a:off x="7496280" y="1023480"/>
            <a:ext cx="2052360" cy="2130120"/>
          </a:xfrm>
          <a:prstGeom prst="rect">
            <a:avLst/>
          </a:prstGeom>
          <a:noFill/>
          <a:ln w="3816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205" name="Unknown-2.pdf" descr="Unknown-2.pdf"/>
          <p:cNvPicPr/>
          <p:nvPr/>
        </p:nvPicPr>
        <p:blipFill>
          <a:blip r:embed="rId2"/>
          <a:srcRect l="0" t="6306" r="8627" b="0"/>
          <a:stretch/>
        </p:blipFill>
        <p:spPr>
          <a:xfrm>
            <a:off x="148320" y="3828240"/>
            <a:ext cx="5376600" cy="3657600"/>
          </a:xfrm>
          <a:prstGeom prst="rect">
            <a:avLst/>
          </a:prstGeom>
          <a:ln w="12600">
            <a:noFill/>
          </a:ln>
        </p:spPr>
      </p:pic>
      <p:sp>
        <p:nvSpPr>
          <p:cNvPr id="206" name="TextShape 8"/>
          <p:cNvSpPr txBox="1"/>
          <p:nvPr/>
        </p:nvSpPr>
        <p:spPr>
          <a:xfrm>
            <a:off x="6896520" y="4812480"/>
            <a:ext cx="148392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Temperature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07" name="Line 9"/>
          <p:cNvSpPr/>
          <p:nvPr/>
        </p:nvSpPr>
        <p:spPr>
          <a:xfrm flipV="1">
            <a:off x="8476560" y="4622040"/>
            <a:ext cx="0" cy="63216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08" name="TextShape 10"/>
          <p:cNvSpPr txBox="1"/>
          <p:nvPr/>
        </p:nvSpPr>
        <p:spPr>
          <a:xfrm>
            <a:off x="7388280" y="5853960"/>
            <a:ext cx="639000" cy="507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800" spc="-1" strike="noStrike">
                <a:latin typeface="Arial"/>
              </a:rPr>
              <a:t>V</a:t>
            </a:r>
            <a:r>
              <a:rPr b="1" lang="en-US" sz="1800" spc="-1" strike="noStrike" baseline="-33000">
                <a:latin typeface="Arial"/>
              </a:rPr>
              <a:t>bd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09" name="Line 11"/>
          <p:cNvSpPr/>
          <p:nvPr/>
        </p:nvSpPr>
        <p:spPr>
          <a:xfrm flipV="1">
            <a:off x="8482320" y="5745240"/>
            <a:ext cx="0" cy="63216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10" name="CustomShape 12"/>
          <p:cNvSpPr/>
          <p:nvPr/>
        </p:nvSpPr>
        <p:spPr>
          <a:xfrm>
            <a:off x="6740280" y="4443480"/>
            <a:ext cx="2052360" cy="2130120"/>
          </a:xfrm>
          <a:prstGeom prst="rect">
            <a:avLst/>
          </a:prstGeom>
          <a:noFill/>
          <a:ln w="38160">
            <a:solidFill>
              <a:srgbClr val="ff8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11" name="CustomShape 13"/>
          <p:cNvSpPr/>
          <p:nvPr/>
        </p:nvSpPr>
        <p:spPr>
          <a:xfrm>
            <a:off x="5708520" y="6549840"/>
            <a:ext cx="4182480" cy="8308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venir Book"/>
                <a:ea typeface="Avenir Book"/>
              </a:rPr>
              <a:t>~32.6 V  (20°C)</a:t>
            </a:r>
            <a:endParaRPr b="1" lang="en-US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venir Book"/>
                <a:ea typeface="Avenir Book"/>
              </a:rPr>
              <a:t>~31.2 V (-20°C)</a:t>
            </a:r>
            <a:endParaRPr b="1" lang="en-US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venir Book"/>
                <a:ea typeface="Avenir Book"/>
              </a:rPr>
              <a:t>Temperature coefficient is 33mV/</a:t>
            </a:r>
            <a:r>
              <a:rPr b="1" lang="en-US" sz="1600" spc="-1" strike="noStrike" baseline="33000">
                <a:solidFill>
                  <a:srgbClr val="000000"/>
                </a:solidFill>
                <a:latin typeface="Avenir Book"/>
                <a:ea typeface="Avenir Book"/>
              </a:rPr>
              <a:t>o</a:t>
            </a:r>
            <a:r>
              <a:rPr b="1" lang="en-US" sz="1600" spc="-1" strike="noStrike">
                <a:solidFill>
                  <a:srgbClr val="000000"/>
                </a:solidFill>
                <a:latin typeface="Avenir Book"/>
                <a:ea typeface="Avenir Book"/>
              </a:rPr>
              <a:t>C </a:t>
            </a:r>
            <a:endParaRPr b="1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70920" y="14760"/>
            <a:ext cx="508248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c9211e"/>
                </a:solidFill>
                <a:latin typeface="Arial"/>
              </a:rPr>
              <a:t>SiPM characterization : response on very large number of photons from laser (~10 ps).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13" name="" descr=""/>
          <p:cNvPicPr/>
          <p:nvPr/>
        </p:nvPicPr>
        <p:blipFill>
          <a:blip r:embed="rId1"/>
          <a:stretch/>
        </p:blipFill>
        <p:spPr>
          <a:xfrm>
            <a:off x="190440" y="1210680"/>
            <a:ext cx="4937760" cy="3310200"/>
          </a:xfrm>
          <a:prstGeom prst="rect">
            <a:avLst/>
          </a:prstGeom>
          <a:ln>
            <a:noFill/>
          </a:ln>
        </p:spPr>
      </p:pic>
      <p:pic>
        <p:nvPicPr>
          <p:cNvPr id="214" name="" descr=""/>
          <p:cNvPicPr/>
          <p:nvPr/>
        </p:nvPicPr>
        <p:blipFill>
          <a:blip r:embed="rId2"/>
          <a:stretch/>
        </p:blipFill>
        <p:spPr>
          <a:xfrm>
            <a:off x="337320" y="576360"/>
            <a:ext cx="4572000" cy="658440"/>
          </a:xfrm>
          <a:prstGeom prst="rect">
            <a:avLst/>
          </a:prstGeom>
          <a:ln>
            <a:noFill/>
          </a:ln>
        </p:spPr>
      </p:pic>
      <p:sp>
        <p:nvSpPr>
          <p:cNvPr id="215" name="TextShape 2"/>
          <p:cNvSpPr txBox="1"/>
          <p:nvPr/>
        </p:nvSpPr>
        <p:spPr>
          <a:xfrm>
            <a:off x="2594880" y="1335600"/>
            <a:ext cx="222732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500" spc="-1" strike="noStrike">
                <a:solidFill>
                  <a:srgbClr val="c9211e"/>
                </a:solidFill>
                <a:highlight>
                  <a:srgbClr val="ffffff"/>
                </a:highlight>
                <a:latin typeface="Arial"/>
              </a:rPr>
              <a:t>“</a:t>
            </a:r>
            <a:r>
              <a:rPr b="1" lang="en-US" sz="1500" spc="-1" strike="noStrike">
                <a:solidFill>
                  <a:srgbClr val="c9211e"/>
                </a:solidFill>
                <a:highlight>
                  <a:srgbClr val="ffffff"/>
                </a:highlight>
                <a:latin typeface="Arial"/>
              </a:rPr>
              <a:t>Forward” (positive)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216" name="" descr=""/>
          <p:cNvPicPr/>
          <p:nvPr/>
        </p:nvPicPr>
        <p:blipFill>
          <a:blip r:embed="rId3"/>
          <a:stretch/>
        </p:blipFill>
        <p:spPr>
          <a:xfrm>
            <a:off x="229320" y="4478760"/>
            <a:ext cx="4572000" cy="3063240"/>
          </a:xfrm>
          <a:prstGeom prst="rect">
            <a:avLst/>
          </a:prstGeom>
          <a:ln>
            <a:noFill/>
          </a:ln>
        </p:spPr>
      </p:pic>
      <p:sp>
        <p:nvSpPr>
          <p:cNvPr id="217" name="TextShape 3"/>
          <p:cNvSpPr txBox="1"/>
          <p:nvPr/>
        </p:nvSpPr>
        <p:spPr>
          <a:xfrm>
            <a:off x="3597840" y="4972320"/>
            <a:ext cx="162108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200" spc="-1" strike="noStrike">
                <a:solidFill>
                  <a:srgbClr val="c9211e"/>
                </a:solidFill>
                <a:highlight>
                  <a:srgbClr val="ffffff"/>
                </a:highlight>
                <a:latin typeface="Arial"/>
              </a:rPr>
              <a:t>“</a:t>
            </a:r>
            <a:r>
              <a:rPr b="1" lang="en-US" sz="1200" spc="-1" strike="noStrike">
                <a:solidFill>
                  <a:srgbClr val="c9211e"/>
                </a:solidFill>
                <a:highlight>
                  <a:srgbClr val="ffffff"/>
                </a:highlight>
                <a:latin typeface="Arial"/>
              </a:rPr>
              <a:t>Forward” (pos.</a:t>
            </a:r>
            <a:r>
              <a:rPr b="1" lang="en-US" sz="1500" spc="-1" strike="noStrike">
                <a:solidFill>
                  <a:srgbClr val="c9211e"/>
                </a:solidFill>
                <a:highlight>
                  <a:srgbClr val="ffffff"/>
                </a:highlight>
                <a:latin typeface="Arial"/>
              </a:rPr>
              <a:t>)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218" name="" descr=""/>
          <p:cNvPicPr/>
          <p:nvPr/>
        </p:nvPicPr>
        <p:blipFill>
          <a:blip r:embed="rId4"/>
          <a:stretch/>
        </p:blipFill>
        <p:spPr>
          <a:xfrm>
            <a:off x="2193840" y="5318640"/>
            <a:ext cx="2468880" cy="1664280"/>
          </a:xfrm>
          <a:prstGeom prst="rect">
            <a:avLst/>
          </a:prstGeom>
          <a:ln>
            <a:noFill/>
          </a:ln>
        </p:spPr>
      </p:pic>
      <p:pic>
        <p:nvPicPr>
          <p:cNvPr id="219" name="" descr=""/>
          <p:cNvPicPr/>
          <p:nvPr/>
        </p:nvPicPr>
        <p:blipFill>
          <a:blip r:embed="rId5"/>
          <a:stretch/>
        </p:blipFill>
        <p:spPr>
          <a:xfrm>
            <a:off x="5704200" y="100080"/>
            <a:ext cx="3657600" cy="3620880"/>
          </a:xfrm>
          <a:prstGeom prst="rect">
            <a:avLst/>
          </a:prstGeom>
          <a:ln>
            <a:noFill/>
          </a:ln>
        </p:spPr>
      </p:pic>
      <p:sp>
        <p:nvSpPr>
          <p:cNvPr id="220" name="TextShape 4"/>
          <p:cNvSpPr txBox="1"/>
          <p:nvPr/>
        </p:nvSpPr>
        <p:spPr>
          <a:xfrm>
            <a:off x="7198200" y="2399040"/>
            <a:ext cx="2150640" cy="60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Rise time of the</a:t>
            </a:r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latin typeface="Arial"/>
              </a:rPr>
              <a:t>signal is 200 ps !!!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21" name="CustomShape 5"/>
          <p:cNvSpPr/>
          <p:nvPr/>
        </p:nvSpPr>
        <p:spPr>
          <a:xfrm>
            <a:off x="7198200" y="2399040"/>
            <a:ext cx="1980360" cy="602640"/>
          </a:xfrm>
          <a:prstGeom prst="rect">
            <a:avLst/>
          </a:prstGeom>
          <a:noFill/>
          <a:ln w="291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222" name="" descr=""/>
          <p:cNvPicPr/>
          <p:nvPr/>
        </p:nvPicPr>
        <p:blipFill>
          <a:blip r:embed="rId6"/>
          <a:stretch/>
        </p:blipFill>
        <p:spPr>
          <a:xfrm>
            <a:off x="5128200" y="3785040"/>
            <a:ext cx="4937760" cy="3712320"/>
          </a:xfrm>
          <a:prstGeom prst="rect">
            <a:avLst/>
          </a:prstGeom>
          <a:ln>
            <a:noFill/>
          </a:ln>
        </p:spPr>
      </p:pic>
      <p:sp>
        <p:nvSpPr>
          <p:cNvPr id="223" name="TextShape 6"/>
          <p:cNvSpPr txBox="1"/>
          <p:nvPr/>
        </p:nvSpPr>
        <p:spPr>
          <a:xfrm>
            <a:off x="2667240" y="1587600"/>
            <a:ext cx="200880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5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</a:rPr>
              <a:t>Reverse (negative)</a:t>
            </a:r>
            <a:endParaRPr b="0" lang="en-US" sz="1500" spc="-1" strike="noStrike">
              <a:latin typeface="Arial"/>
            </a:endParaRPr>
          </a:p>
        </p:txBody>
      </p:sp>
      <p:sp>
        <p:nvSpPr>
          <p:cNvPr id="224" name="TextShape 7"/>
          <p:cNvSpPr txBox="1"/>
          <p:nvPr/>
        </p:nvSpPr>
        <p:spPr>
          <a:xfrm>
            <a:off x="3598200" y="4648320"/>
            <a:ext cx="162108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2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</a:rPr>
              <a:t>Reverse (neg.</a:t>
            </a:r>
            <a:r>
              <a:rPr b="1" lang="en-US" sz="15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</a:rPr>
              <a:t>)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" descr=""/>
          <p:cNvPicPr/>
          <p:nvPr/>
        </p:nvPicPr>
        <p:blipFill>
          <a:blip r:embed="rId1"/>
          <a:stretch/>
        </p:blipFill>
        <p:spPr>
          <a:xfrm>
            <a:off x="4717440" y="469440"/>
            <a:ext cx="4754880" cy="3740040"/>
          </a:xfrm>
          <a:prstGeom prst="rect">
            <a:avLst/>
          </a:prstGeom>
          <a:ln>
            <a:noFill/>
          </a:ln>
        </p:spPr>
      </p:pic>
      <p:pic>
        <p:nvPicPr>
          <p:cNvPr id="226" name="" descr=""/>
          <p:cNvPicPr/>
          <p:nvPr/>
        </p:nvPicPr>
        <p:blipFill>
          <a:blip r:embed="rId2"/>
          <a:stretch/>
        </p:blipFill>
        <p:spPr>
          <a:xfrm>
            <a:off x="807840" y="447480"/>
            <a:ext cx="3657600" cy="3493080"/>
          </a:xfrm>
          <a:prstGeom prst="rect">
            <a:avLst/>
          </a:prstGeom>
          <a:ln>
            <a:noFill/>
          </a:ln>
        </p:spPr>
      </p:pic>
      <p:pic>
        <p:nvPicPr>
          <p:cNvPr id="227" name="" descr=""/>
          <p:cNvPicPr/>
          <p:nvPr/>
        </p:nvPicPr>
        <p:blipFill>
          <a:blip r:embed="rId3"/>
          <a:stretch/>
        </p:blipFill>
        <p:spPr>
          <a:xfrm>
            <a:off x="3646440" y="4209480"/>
            <a:ext cx="3200400" cy="3273480"/>
          </a:xfrm>
          <a:prstGeom prst="rect">
            <a:avLst/>
          </a:prstGeom>
          <a:ln>
            <a:noFill/>
          </a:ln>
        </p:spPr>
      </p:pic>
      <p:pic>
        <p:nvPicPr>
          <p:cNvPr id="228" name="" descr=""/>
          <p:cNvPicPr/>
          <p:nvPr/>
        </p:nvPicPr>
        <p:blipFill>
          <a:blip r:embed="rId4"/>
          <a:stretch/>
        </p:blipFill>
        <p:spPr>
          <a:xfrm>
            <a:off x="6826320" y="4173480"/>
            <a:ext cx="3200400" cy="3310200"/>
          </a:xfrm>
          <a:prstGeom prst="rect">
            <a:avLst/>
          </a:prstGeom>
          <a:ln>
            <a:noFill/>
          </a:ln>
        </p:spPr>
      </p:pic>
      <p:sp>
        <p:nvSpPr>
          <p:cNvPr id="229" name="TextShape 1"/>
          <p:cNvSpPr txBox="1"/>
          <p:nvPr/>
        </p:nvSpPr>
        <p:spPr>
          <a:xfrm>
            <a:off x="247680" y="51120"/>
            <a:ext cx="971568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c9211e"/>
                </a:solidFill>
                <a:latin typeface="Arial"/>
              </a:rPr>
              <a:t>SiPM characterization : decay time of the slow component. Preamplifier optimization. 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0" name="TextShape 2"/>
          <p:cNvSpPr txBox="1"/>
          <p:nvPr/>
        </p:nvSpPr>
        <p:spPr>
          <a:xfrm>
            <a:off x="4509000" y="5077440"/>
            <a:ext cx="2078280" cy="60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Laser vs</a:t>
            </a:r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latin typeface="Arial"/>
              </a:rPr>
              <a:t>Laser + int. sphere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31" name="" descr=""/>
          <p:cNvPicPr/>
          <p:nvPr/>
        </p:nvPicPr>
        <p:blipFill>
          <a:blip r:embed="rId5"/>
          <a:stretch/>
        </p:blipFill>
        <p:spPr>
          <a:xfrm>
            <a:off x="7449120" y="2389680"/>
            <a:ext cx="1828800" cy="1353240"/>
          </a:xfrm>
          <a:prstGeom prst="rect">
            <a:avLst/>
          </a:prstGeom>
          <a:ln>
            <a:noFill/>
          </a:ln>
        </p:spPr>
      </p:pic>
      <p:pic>
        <p:nvPicPr>
          <p:cNvPr id="232" name="" descr=""/>
          <p:cNvPicPr/>
          <p:nvPr/>
        </p:nvPicPr>
        <p:blipFill>
          <a:blip r:embed="rId6"/>
          <a:stretch/>
        </p:blipFill>
        <p:spPr>
          <a:xfrm>
            <a:off x="77400" y="5288400"/>
            <a:ext cx="3474720" cy="1792080"/>
          </a:xfrm>
          <a:prstGeom prst="rect">
            <a:avLst/>
          </a:prstGeom>
          <a:ln>
            <a:noFill/>
          </a:ln>
        </p:spPr>
      </p:pic>
      <p:sp>
        <p:nvSpPr>
          <p:cNvPr id="233" name="TextShape 3"/>
          <p:cNvSpPr txBox="1"/>
          <p:nvPr/>
        </p:nvSpPr>
        <p:spPr>
          <a:xfrm>
            <a:off x="301680" y="4435200"/>
            <a:ext cx="309564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0" lang="en-US" sz="1800" spc="-1" strike="noStrike">
                <a:latin typeface="Arial"/>
              </a:rPr>
              <a:t>Normalized single p.e. shape after amplification.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4" name="CustomShape 4"/>
          <p:cNvSpPr/>
          <p:nvPr/>
        </p:nvSpPr>
        <p:spPr>
          <a:xfrm>
            <a:off x="76320" y="4219560"/>
            <a:ext cx="3486240" cy="3038400"/>
          </a:xfrm>
          <a:prstGeom prst="rect">
            <a:avLst/>
          </a:prstGeom>
          <a:noFill/>
          <a:ln w="38160">
            <a:solidFill>
              <a:srgbClr val="8d1d75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35" name="TextShape 5"/>
          <p:cNvSpPr txBox="1"/>
          <p:nvPr/>
        </p:nvSpPr>
        <p:spPr>
          <a:xfrm>
            <a:off x="8524800" y="4673160"/>
            <a:ext cx="1053360" cy="447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Zoom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extShape 1"/>
          <p:cNvSpPr txBox="1"/>
          <p:nvPr/>
        </p:nvSpPr>
        <p:spPr>
          <a:xfrm>
            <a:off x="222480" y="51120"/>
            <a:ext cx="9499320" cy="316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c9211e"/>
                </a:solidFill>
                <a:latin typeface="Arial"/>
              </a:rPr>
              <a:t>SiPM characterization : DCR (dark current rate), (CT) optical cross-talk, PDE(photo detection eff.)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237" name="" descr=""/>
          <p:cNvPicPr/>
          <p:nvPr/>
        </p:nvPicPr>
        <p:blipFill>
          <a:blip r:embed="rId1"/>
          <a:stretch/>
        </p:blipFill>
        <p:spPr>
          <a:xfrm>
            <a:off x="1362600" y="286560"/>
            <a:ext cx="3657600" cy="3575160"/>
          </a:xfrm>
          <a:prstGeom prst="rect">
            <a:avLst/>
          </a:prstGeom>
          <a:ln>
            <a:noFill/>
          </a:ln>
        </p:spPr>
      </p:pic>
      <p:pic>
        <p:nvPicPr>
          <p:cNvPr id="238" name="" descr=""/>
          <p:cNvPicPr/>
          <p:nvPr/>
        </p:nvPicPr>
        <p:blipFill>
          <a:blip r:embed="rId2"/>
          <a:stretch/>
        </p:blipFill>
        <p:spPr>
          <a:xfrm>
            <a:off x="5069160" y="411120"/>
            <a:ext cx="3749040" cy="3611880"/>
          </a:xfrm>
          <a:prstGeom prst="rect">
            <a:avLst/>
          </a:prstGeom>
          <a:ln>
            <a:noFill/>
          </a:ln>
        </p:spPr>
      </p:pic>
      <p:pic>
        <p:nvPicPr>
          <p:cNvPr id="239" name="" descr=""/>
          <p:cNvPicPr/>
          <p:nvPr/>
        </p:nvPicPr>
        <p:blipFill>
          <a:blip r:embed="rId3"/>
          <a:stretch/>
        </p:blipFill>
        <p:spPr>
          <a:xfrm>
            <a:off x="1243080" y="3799440"/>
            <a:ext cx="3931920" cy="3749040"/>
          </a:xfrm>
          <a:prstGeom prst="rect">
            <a:avLst/>
          </a:prstGeom>
          <a:ln>
            <a:noFill/>
          </a:ln>
        </p:spPr>
      </p:pic>
      <p:pic>
        <p:nvPicPr>
          <p:cNvPr id="240" name="" descr=""/>
          <p:cNvPicPr/>
          <p:nvPr/>
        </p:nvPicPr>
        <p:blipFill>
          <a:blip r:embed="rId4"/>
          <a:stretch/>
        </p:blipFill>
        <p:spPr>
          <a:xfrm>
            <a:off x="5268600" y="4012200"/>
            <a:ext cx="3840480" cy="35204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" descr=""/>
          <p:cNvPicPr/>
          <p:nvPr/>
        </p:nvPicPr>
        <p:blipFill>
          <a:blip r:embed="rId1"/>
          <a:stretch/>
        </p:blipFill>
        <p:spPr>
          <a:xfrm>
            <a:off x="46080" y="6120"/>
            <a:ext cx="9966960" cy="6537960"/>
          </a:xfrm>
          <a:prstGeom prst="rect">
            <a:avLst/>
          </a:prstGeom>
          <a:ln>
            <a:noFill/>
          </a:ln>
        </p:spPr>
      </p:pic>
      <p:pic>
        <p:nvPicPr>
          <p:cNvPr id="242" name="" descr=""/>
          <p:cNvPicPr/>
          <p:nvPr/>
        </p:nvPicPr>
        <p:blipFill>
          <a:blip r:embed="rId2"/>
          <a:stretch/>
        </p:blipFill>
        <p:spPr>
          <a:xfrm>
            <a:off x="5032440" y="979200"/>
            <a:ext cx="4937760" cy="3803760"/>
          </a:xfrm>
          <a:prstGeom prst="rect">
            <a:avLst/>
          </a:prstGeom>
          <a:ln>
            <a:noFill/>
          </a:ln>
        </p:spPr>
      </p:pic>
      <p:pic>
        <p:nvPicPr>
          <p:cNvPr id="243" name="" descr=""/>
          <p:cNvPicPr/>
          <p:nvPr/>
        </p:nvPicPr>
        <p:blipFill>
          <a:blip r:embed="rId3"/>
          <a:stretch/>
        </p:blipFill>
        <p:spPr>
          <a:xfrm>
            <a:off x="5089320" y="4776840"/>
            <a:ext cx="4937760" cy="2340720"/>
          </a:xfrm>
          <a:prstGeom prst="rect">
            <a:avLst/>
          </a:prstGeom>
          <a:ln>
            <a:noFill/>
          </a:ln>
        </p:spPr>
      </p:pic>
      <p:pic>
        <p:nvPicPr>
          <p:cNvPr id="244" name="" descr=""/>
          <p:cNvPicPr/>
          <p:nvPr/>
        </p:nvPicPr>
        <p:blipFill>
          <a:blip r:embed="rId4"/>
          <a:stretch/>
        </p:blipFill>
        <p:spPr>
          <a:xfrm>
            <a:off x="2728800" y="6252840"/>
            <a:ext cx="2286000" cy="1243440"/>
          </a:xfrm>
          <a:prstGeom prst="rect">
            <a:avLst/>
          </a:prstGeom>
          <a:ln>
            <a:noFill/>
          </a:ln>
        </p:spPr>
      </p:pic>
      <p:sp>
        <p:nvSpPr>
          <p:cNvPr id="245" name="CustomShape 1"/>
          <p:cNvSpPr/>
          <p:nvPr/>
        </p:nvSpPr>
        <p:spPr>
          <a:xfrm>
            <a:off x="2704320" y="6252840"/>
            <a:ext cx="2310480" cy="124344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46" name="TextShape 2"/>
          <p:cNvSpPr txBox="1"/>
          <p:nvPr/>
        </p:nvSpPr>
        <p:spPr>
          <a:xfrm>
            <a:off x="2728800" y="6319440"/>
            <a:ext cx="193932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800" spc="-1" strike="noStrike">
                <a:highlight>
                  <a:srgbClr val="ffffff"/>
                </a:highlight>
                <a:latin typeface="Arial"/>
              </a:rPr>
              <a:t>Resin samples 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47" name="" descr=""/>
          <p:cNvPicPr/>
          <p:nvPr/>
        </p:nvPicPr>
        <p:blipFill>
          <a:blip r:embed="rId5"/>
          <a:stretch/>
        </p:blipFill>
        <p:spPr>
          <a:xfrm>
            <a:off x="186480" y="6523200"/>
            <a:ext cx="2377440" cy="914400"/>
          </a:xfrm>
          <a:prstGeom prst="rect">
            <a:avLst/>
          </a:prstGeom>
          <a:ln>
            <a:noFill/>
          </a:ln>
        </p:spPr>
      </p:pic>
      <p:sp>
        <p:nvSpPr>
          <p:cNvPr id="248" name="TextShape 3"/>
          <p:cNvSpPr txBox="1"/>
          <p:nvPr/>
        </p:nvSpPr>
        <p:spPr>
          <a:xfrm>
            <a:off x="111240" y="3102120"/>
            <a:ext cx="4597200" cy="58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6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</a:rPr>
              <a:t>Acknowledgments: IFJ-PAN and Jan Swakon (responsible for proton irradiation campaign).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249" name="TextShape 4"/>
          <p:cNvSpPr txBox="1"/>
          <p:nvPr/>
        </p:nvSpPr>
        <p:spPr>
          <a:xfrm>
            <a:off x="88920" y="593640"/>
            <a:ext cx="2860560" cy="290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400" spc="-1" strike="noStrike">
                <a:latin typeface="Arial"/>
                <a:hlinkClick r:id="rId6"/>
              </a:rPr>
              <a:t>https://web.infn.it/EURO-LABS/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250" name="TextShape 5"/>
          <p:cNvSpPr txBox="1"/>
          <p:nvPr/>
        </p:nvSpPr>
        <p:spPr>
          <a:xfrm>
            <a:off x="7466760" y="579240"/>
            <a:ext cx="2326680" cy="346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  <a:hlinkClick r:id="rId7"/>
              </a:rPr>
              <a:t>https://www.ifj.edu.pl/</a:t>
            </a:r>
            <a:r>
              <a:rPr b="0" lang="en-US" sz="1800" spc="-1" strike="noStrike">
                <a:latin typeface="Arial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" descr=""/>
          <p:cNvPicPr/>
          <p:nvPr/>
        </p:nvPicPr>
        <p:blipFill>
          <a:blip r:embed="rId1"/>
          <a:stretch/>
        </p:blipFill>
        <p:spPr>
          <a:xfrm>
            <a:off x="795960" y="466920"/>
            <a:ext cx="8229600" cy="6793920"/>
          </a:xfrm>
          <a:prstGeom prst="rect">
            <a:avLst/>
          </a:prstGeom>
          <a:ln>
            <a:noFill/>
          </a:ln>
        </p:spPr>
      </p:pic>
      <p:sp>
        <p:nvSpPr>
          <p:cNvPr id="252" name="TextShape 1"/>
          <p:cNvSpPr txBox="1"/>
          <p:nvPr/>
        </p:nvSpPr>
        <p:spPr>
          <a:xfrm>
            <a:off x="1904760" y="58320"/>
            <a:ext cx="683784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2400" spc="-1" strike="noStrike">
                <a:solidFill>
                  <a:srgbClr val="c9211e"/>
                </a:solidFill>
                <a:latin typeface="Arial"/>
              </a:rPr>
              <a:t>IV measurements after each irradiation step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53" name="TextShape 2"/>
          <p:cNvSpPr txBox="1"/>
          <p:nvPr/>
        </p:nvSpPr>
        <p:spPr>
          <a:xfrm>
            <a:off x="2868480" y="7123680"/>
            <a:ext cx="4740480" cy="346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IV_PCB1_S3_25um_wores_ch01_K2400_n1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" descr=""/>
          <p:cNvPicPr/>
          <p:nvPr/>
        </p:nvPicPr>
        <p:blipFill>
          <a:blip r:embed="rId1"/>
          <a:stretch/>
        </p:blipFill>
        <p:spPr>
          <a:xfrm>
            <a:off x="4320000" y="3910680"/>
            <a:ext cx="5742360" cy="3383280"/>
          </a:xfrm>
          <a:prstGeom prst="rect">
            <a:avLst/>
          </a:prstGeom>
          <a:ln>
            <a:noFill/>
          </a:ln>
        </p:spPr>
      </p:pic>
      <p:pic>
        <p:nvPicPr>
          <p:cNvPr id="255" name="" descr=""/>
          <p:cNvPicPr/>
          <p:nvPr/>
        </p:nvPicPr>
        <p:blipFill>
          <a:blip r:embed="rId2"/>
          <a:stretch/>
        </p:blipFill>
        <p:spPr>
          <a:xfrm>
            <a:off x="41400" y="3886560"/>
            <a:ext cx="4187880" cy="3383280"/>
          </a:xfrm>
          <a:prstGeom prst="rect">
            <a:avLst/>
          </a:prstGeom>
          <a:ln>
            <a:noFill/>
          </a:ln>
        </p:spPr>
      </p:pic>
      <p:sp>
        <p:nvSpPr>
          <p:cNvPr id="256" name="TextShape 1"/>
          <p:cNvSpPr txBox="1"/>
          <p:nvPr/>
        </p:nvSpPr>
        <p:spPr>
          <a:xfrm>
            <a:off x="1904760" y="58680"/>
            <a:ext cx="683784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en-US" sz="2400" spc="-1" strike="noStrike">
                <a:solidFill>
                  <a:srgbClr val="c9211e"/>
                </a:solidFill>
                <a:latin typeface="Arial"/>
              </a:rPr>
              <a:t>Results after irradiation test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57" name="Line 2"/>
          <p:cNvSpPr/>
          <p:nvPr/>
        </p:nvSpPr>
        <p:spPr>
          <a:xfrm>
            <a:off x="192960" y="686520"/>
            <a:ext cx="705960" cy="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58" name="TextShape 3"/>
          <p:cNvSpPr txBox="1"/>
          <p:nvPr/>
        </p:nvSpPr>
        <p:spPr>
          <a:xfrm>
            <a:off x="1021320" y="508680"/>
            <a:ext cx="63104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We observe linear increase of the DCR with irradiation dose.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59" name="TextShape 4"/>
          <p:cNvSpPr txBox="1"/>
          <p:nvPr/>
        </p:nvSpPr>
        <p:spPr>
          <a:xfrm>
            <a:off x="1021680" y="508680"/>
            <a:ext cx="63104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We observe linear increase of the DCR with irradiation dose.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60" name="Line 5"/>
          <p:cNvSpPr/>
          <p:nvPr/>
        </p:nvSpPr>
        <p:spPr>
          <a:xfrm>
            <a:off x="185760" y="1010520"/>
            <a:ext cx="705960" cy="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61" name="TextShape 6"/>
          <p:cNvSpPr txBox="1"/>
          <p:nvPr/>
        </p:nvSpPr>
        <p:spPr>
          <a:xfrm>
            <a:off x="1014120" y="832680"/>
            <a:ext cx="80546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Standard characterization of the SiPM is impossible after irradiation.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62" name="Line 7"/>
          <p:cNvSpPr/>
          <p:nvPr/>
        </p:nvSpPr>
        <p:spPr>
          <a:xfrm>
            <a:off x="178560" y="1406520"/>
            <a:ext cx="705960" cy="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63" name="TextShape 8"/>
          <p:cNvSpPr txBox="1"/>
          <p:nvPr/>
        </p:nvSpPr>
        <p:spPr>
          <a:xfrm>
            <a:off x="1006920" y="1156680"/>
            <a:ext cx="805464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The PDE measurements can be done only with large number of photons, as a consequence large systematical are expected for this measurements. 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64" name="Line 9"/>
          <p:cNvSpPr/>
          <p:nvPr/>
        </p:nvSpPr>
        <p:spPr>
          <a:xfrm>
            <a:off x="171360" y="1946880"/>
            <a:ext cx="705960" cy="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65" name="TextShape 10"/>
          <p:cNvSpPr txBox="1"/>
          <p:nvPr/>
        </p:nvSpPr>
        <p:spPr>
          <a:xfrm>
            <a:off x="999720" y="1769040"/>
            <a:ext cx="80546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30 % of the expected dose are coming from protons.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66" name="Line 11"/>
          <p:cNvSpPr/>
          <p:nvPr/>
        </p:nvSpPr>
        <p:spPr>
          <a:xfrm>
            <a:off x="164160" y="2306880"/>
            <a:ext cx="705960" cy="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67" name="TextShape 12"/>
          <p:cNvSpPr txBox="1"/>
          <p:nvPr/>
        </p:nvSpPr>
        <p:spPr>
          <a:xfrm>
            <a:off x="992520" y="2129040"/>
            <a:ext cx="80546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We “simulate” 10 years on the orbit (planed mission duration is 3 years).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68" name="Line 13"/>
          <p:cNvSpPr/>
          <p:nvPr/>
        </p:nvSpPr>
        <p:spPr>
          <a:xfrm>
            <a:off x="156960" y="2954880"/>
            <a:ext cx="705960" cy="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69" name="TextShape 14"/>
          <p:cNvSpPr txBox="1"/>
          <p:nvPr/>
        </p:nvSpPr>
        <p:spPr>
          <a:xfrm>
            <a:off x="985320" y="2777040"/>
            <a:ext cx="597132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No change of the quenching resistor has been observed.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70" name="photo_5920525616703192356_x.jpg" descr="photo_5920525616703192356_x.jpg"/>
          <p:cNvPicPr/>
          <p:nvPr/>
        </p:nvPicPr>
        <p:blipFill>
          <a:blip r:embed="rId3"/>
          <a:stretch/>
        </p:blipFill>
        <p:spPr>
          <a:xfrm>
            <a:off x="7213320" y="2836080"/>
            <a:ext cx="2743200" cy="1472040"/>
          </a:xfrm>
          <a:prstGeom prst="rect">
            <a:avLst/>
          </a:prstGeom>
          <a:ln w="12600">
            <a:noFill/>
          </a:ln>
        </p:spPr>
      </p:pic>
      <p:sp>
        <p:nvSpPr>
          <p:cNvPr id="271" name="Line 15"/>
          <p:cNvSpPr/>
          <p:nvPr/>
        </p:nvSpPr>
        <p:spPr>
          <a:xfrm>
            <a:off x="149760" y="2559240"/>
            <a:ext cx="705960" cy="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72" name="TextShape 16"/>
          <p:cNvSpPr txBox="1"/>
          <p:nvPr/>
        </p:nvSpPr>
        <p:spPr>
          <a:xfrm>
            <a:off x="978120" y="2381400"/>
            <a:ext cx="6760800" cy="365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No optical degradation of the resin samples have been observed.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73" name="Line 17"/>
          <p:cNvSpPr/>
          <p:nvPr/>
        </p:nvSpPr>
        <p:spPr>
          <a:xfrm>
            <a:off x="149760" y="3386880"/>
            <a:ext cx="705960" cy="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74" name="TextShape 18"/>
          <p:cNvSpPr txBox="1"/>
          <p:nvPr/>
        </p:nvSpPr>
        <p:spPr>
          <a:xfrm>
            <a:off x="978120" y="3209040"/>
            <a:ext cx="5971320" cy="657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No change of the V</a:t>
            </a:r>
            <a:r>
              <a:rPr b="0" lang="en-US" sz="1800" spc="-1" strike="noStrike" baseline="-33000">
                <a:latin typeface="Arial"/>
              </a:rPr>
              <a:t>bd</a:t>
            </a:r>
            <a:r>
              <a:rPr b="0" lang="en-US" sz="1800" spc="-1" strike="noStrike">
                <a:latin typeface="Arial"/>
              </a:rPr>
              <a:t> behavior as a function of temperature measured.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extShape 1"/>
          <p:cNvSpPr txBox="1"/>
          <p:nvPr/>
        </p:nvSpPr>
        <p:spPr>
          <a:xfrm>
            <a:off x="1904760" y="23040"/>
            <a:ext cx="683784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en-US" sz="2400" spc="-1" strike="noStrike">
                <a:solidFill>
                  <a:srgbClr val="c9211e"/>
                </a:solidFill>
                <a:latin typeface="Arial"/>
              </a:rPr>
              <a:t>Annealing at 40 </a:t>
            </a:r>
            <a:r>
              <a:rPr b="1" lang="en-US" sz="2400" spc="-1" strike="noStrike" baseline="33000">
                <a:solidFill>
                  <a:srgbClr val="c9211e"/>
                </a:solidFill>
                <a:latin typeface="Arial"/>
              </a:rPr>
              <a:t>o</a:t>
            </a:r>
            <a:r>
              <a:rPr b="1" lang="en-US" sz="2400" spc="-1" strike="noStrike">
                <a:solidFill>
                  <a:srgbClr val="c9211e"/>
                </a:solidFill>
                <a:latin typeface="Arial"/>
              </a:rPr>
              <a:t>C</a:t>
            </a:r>
            <a:endParaRPr b="0" lang="en-US" sz="2400" spc="-1" strike="noStrike">
              <a:latin typeface="Arial"/>
            </a:endParaRPr>
          </a:p>
        </p:txBody>
      </p:sp>
      <p:grpSp>
        <p:nvGrpSpPr>
          <p:cNvPr id="276" name="Group 2"/>
          <p:cNvGrpSpPr/>
          <p:nvPr/>
        </p:nvGrpSpPr>
        <p:grpSpPr>
          <a:xfrm>
            <a:off x="153720" y="597240"/>
            <a:ext cx="4169880" cy="2600280"/>
            <a:chOff x="153720" y="597240"/>
            <a:chExt cx="4169880" cy="2600280"/>
          </a:xfrm>
        </p:grpSpPr>
        <p:pic>
          <p:nvPicPr>
            <p:cNvPr id="277" name="photo_5920525616703192301_0" descr="photo_5920525616703192301_y.jpg"/>
            <p:cNvPicPr/>
            <p:nvPr/>
          </p:nvPicPr>
          <p:blipFill>
            <a:blip r:embed="rId1"/>
            <a:srcRect l="0" t="5323" r="0" b="11267"/>
            <a:stretch/>
          </p:blipFill>
          <p:spPr>
            <a:xfrm>
              <a:off x="153720" y="597240"/>
              <a:ext cx="4169880" cy="2600280"/>
            </a:xfrm>
            <a:prstGeom prst="rect">
              <a:avLst/>
            </a:prstGeom>
            <a:ln w="12600">
              <a:noFill/>
            </a:ln>
          </p:spPr>
        </p:pic>
        <p:sp>
          <p:nvSpPr>
            <p:cNvPr id="278" name="CustomShape 3"/>
            <p:cNvSpPr/>
            <p:nvPr/>
          </p:nvSpPr>
          <p:spPr>
            <a:xfrm>
              <a:off x="3333600" y="1861920"/>
              <a:ext cx="871920" cy="37404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50760" rIns="50760" tIns="50760" bIns="5076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1" lang="en-US" sz="1900" spc="-1" strike="noStrike">
                  <a:solidFill>
                    <a:srgbClr val="ffffff"/>
                  </a:solidFill>
                  <a:latin typeface="Helvetica Neue"/>
                  <a:ea typeface="Helvetica Neue"/>
                </a:rPr>
                <a:t>Dry air</a:t>
              </a:r>
              <a:endParaRPr b="0" lang="en-US" sz="1900" spc="-1" strike="noStrike">
                <a:latin typeface="Arial"/>
              </a:endParaRPr>
            </a:p>
          </p:txBody>
        </p:sp>
      </p:grpSp>
      <p:pic>
        <p:nvPicPr>
          <p:cNvPr id="279" name="Unknown-3.pdf" descr="Unknown-3.pdf"/>
          <p:cNvPicPr/>
          <p:nvPr/>
        </p:nvPicPr>
        <p:blipFill>
          <a:blip r:embed="rId2"/>
          <a:srcRect l="0" t="5707" r="8978" b="0"/>
          <a:stretch/>
        </p:blipFill>
        <p:spPr>
          <a:xfrm>
            <a:off x="5081040" y="4053600"/>
            <a:ext cx="4937760" cy="3090600"/>
          </a:xfrm>
          <a:prstGeom prst="rect">
            <a:avLst/>
          </a:prstGeom>
          <a:ln w="12600">
            <a:noFill/>
          </a:ln>
        </p:spPr>
      </p:pic>
      <p:pic>
        <p:nvPicPr>
          <p:cNvPr id="280" name="selectedIV_V.pdf" descr="selectedIV_V.pdf"/>
          <p:cNvPicPr/>
          <p:nvPr/>
        </p:nvPicPr>
        <p:blipFill>
          <a:blip r:embed="rId3"/>
          <a:srcRect l="0" t="5804" r="7543" b="0"/>
          <a:stretch/>
        </p:blipFill>
        <p:spPr>
          <a:xfrm>
            <a:off x="77040" y="3927960"/>
            <a:ext cx="4937760" cy="3346560"/>
          </a:xfrm>
          <a:prstGeom prst="rect">
            <a:avLst/>
          </a:prstGeom>
          <a:ln w="12600">
            <a:noFill/>
          </a:ln>
        </p:spPr>
      </p:pic>
      <p:sp>
        <p:nvSpPr>
          <p:cNvPr id="281" name="CustomShape 4"/>
          <p:cNvSpPr/>
          <p:nvPr/>
        </p:nvSpPr>
        <p:spPr>
          <a:xfrm>
            <a:off x="59760" y="525240"/>
            <a:ext cx="4379760" cy="3250440"/>
          </a:xfrm>
          <a:prstGeom prst="rect">
            <a:avLst/>
          </a:prstGeom>
          <a:noFill/>
          <a:ln w="38160">
            <a:solidFill>
              <a:srgbClr val="800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82" name="TextShape 5"/>
          <p:cNvSpPr txBox="1"/>
          <p:nvPr/>
        </p:nvSpPr>
        <p:spPr>
          <a:xfrm>
            <a:off x="102600" y="3197520"/>
            <a:ext cx="3647880" cy="54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600" spc="-1" strike="noStrike">
                <a:latin typeface="Arial"/>
              </a:rPr>
              <a:t>Climatic box, where we can vary the temperature from -20 to 80 </a:t>
            </a:r>
            <a:r>
              <a:rPr b="0" lang="en-US" sz="1600" spc="-1" strike="noStrike" baseline="33000">
                <a:latin typeface="Arial"/>
              </a:rPr>
              <a:t>o</a:t>
            </a:r>
            <a:r>
              <a:rPr b="0" lang="en-US" sz="1600" spc="-1" strike="noStrike">
                <a:latin typeface="Arial"/>
              </a:rPr>
              <a:t>C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283" name="Line 6"/>
          <p:cNvSpPr/>
          <p:nvPr/>
        </p:nvSpPr>
        <p:spPr>
          <a:xfrm>
            <a:off x="4577760" y="758520"/>
            <a:ext cx="705960" cy="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84" name="TextShape 7"/>
          <p:cNvSpPr txBox="1"/>
          <p:nvPr/>
        </p:nvSpPr>
        <p:spPr>
          <a:xfrm>
            <a:off x="5309280" y="580680"/>
            <a:ext cx="463500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The irradiated samples are stored at -20 </a:t>
            </a:r>
            <a:r>
              <a:rPr b="0" lang="en-US" sz="1800" spc="-1" strike="noStrike" baseline="33000">
                <a:latin typeface="Arial"/>
              </a:rPr>
              <a:t>o</a:t>
            </a:r>
            <a:r>
              <a:rPr b="0" lang="en-US" sz="1800" spc="-1" strike="noStrike">
                <a:latin typeface="Arial"/>
              </a:rPr>
              <a:t>C</a:t>
            </a:r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latin typeface="Arial"/>
              </a:rPr>
              <a:t>to avoid room temperature annealing.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85" name="Line 8"/>
          <p:cNvSpPr/>
          <p:nvPr/>
        </p:nvSpPr>
        <p:spPr>
          <a:xfrm>
            <a:off x="4570560" y="1622520"/>
            <a:ext cx="705960" cy="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86" name="TextShape 9"/>
          <p:cNvSpPr txBox="1"/>
          <p:nvPr/>
        </p:nvSpPr>
        <p:spPr>
          <a:xfrm>
            <a:off x="5302080" y="1444680"/>
            <a:ext cx="474156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We use the climatic chamber for temperature control.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87" name="Line 10"/>
          <p:cNvSpPr/>
          <p:nvPr/>
        </p:nvSpPr>
        <p:spPr>
          <a:xfrm>
            <a:off x="4599360" y="2450880"/>
            <a:ext cx="705960" cy="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88" name="TextShape 11"/>
          <p:cNvSpPr txBox="1"/>
          <p:nvPr/>
        </p:nvSpPr>
        <p:spPr>
          <a:xfrm>
            <a:off x="5330880" y="2273040"/>
            <a:ext cx="474156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Measurements IV measurements were done every 2-5 hours (excluding nights).  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" descr=""/>
          <p:cNvPicPr/>
          <p:nvPr/>
        </p:nvPicPr>
        <p:blipFill>
          <a:blip r:embed="rId1"/>
          <a:stretch/>
        </p:blipFill>
        <p:spPr>
          <a:xfrm>
            <a:off x="119880" y="336600"/>
            <a:ext cx="5468040" cy="3383280"/>
          </a:xfrm>
          <a:prstGeom prst="rect">
            <a:avLst/>
          </a:prstGeom>
          <a:ln>
            <a:noFill/>
          </a:ln>
        </p:spPr>
      </p:pic>
      <p:sp>
        <p:nvSpPr>
          <p:cNvPr id="290" name="TextShape 1"/>
          <p:cNvSpPr txBox="1"/>
          <p:nvPr/>
        </p:nvSpPr>
        <p:spPr>
          <a:xfrm>
            <a:off x="523800" y="-48600"/>
            <a:ext cx="915336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en-US" sz="2400" spc="-1" strike="noStrike">
                <a:solidFill>
                  <a:srgbClr val="c9211e"/>
                </a:solidFill>
                <a:latin typeface="Arial"/>
              </a:rPr>
              <a:t>How much light do we produce in the photo sensor window 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291" name="" descr=""/>
          <p:cNvPicPr/>
          <p:nvPr/>
        </p:nvPicPr>
        <p:blipFill>
          <a:blip r:embed="rId2"/>
          <a:stretch/>
        </p:blipFill>
        <p:spPr>
          <a:xfrm>
            <a:off x="221760" y="4022640"/>
            <a:ext cx="5779080" cy="3200400"/>
          </a:xfrm>
          <a:prstGeom prst="rect">
            <a:avLst/>
          </a:prstGeom>
          <a:ln>
            <a:noFill/>
          </a:ln>
        </p:spPr>
      </p:pic>
      <p:pic>
        <p:nvPicPr>
          <p:cNvPr id="292" name="" descr=""/>
          <p:cNvPicPr/>
          <p:nvPr/>
        </p:nvPicPr>
        <p:blipFill>
          <a:blip r:embed="rId3"/>
          <a:stretch/>
        </p:blipFill>
        <p:spPr>
          <a:xfrm>
            <a:off x="6588720" y="3772440"/>
            <a:ext cx="2999160" cy="3383280"/>
          </a:xfrm>
          <a:prstGeom prst="rect">
            <a:avLst/>
          </a:prstGeom>
          <a:ln>
            <a:noFill/>
          </a:ln>
        </p:spPr>
      </p:pic>
      <p:sp>
        <p:nvSpPr>
          <p:cNvPr id="293" name="TextShape 2"/>
          <p:cNvSpPr txBox="1"/>
          <p:nvPr/>
        </p:nvSpPr>
        <p:spPr>
          <a:xfrm>
            <a:off x="570240" y="3765960"/>
            <a:ext cx="4895640" cy="381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0" lang="en-US" sz="1800" spc="-1" strike="noStrike">
                <a:latin typeface="Arial"/>
              </a:rPr>
              <a:t>Amplitude 237 mV @ 10</a:t>
            </a:r>
            <a:r>
              <a:rPr b="0" lang="en-US" sz="1800" spc="-1" strike="noStrike" baseline="33000">
                <a:latin typeface="Arial"/>
              </a:rPr>
              <a:t>6 </a:t>
            </a:r>
            <a:r>
              <a:rPr b="0" lang="en-US" sz="1800" spc="-1" strike="noStrike">
                <a:latin typeface="Arial"/>
              </a:rPr>
              <a:t>amplification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94" name="" descr=""/>
          <p:cNvPicPr/>
          <p:nvPr/>
        </p:nvPicPr>
        <p:blipFill>
          <a:blip r:embed="rId4"/>
          <a:stretch/>
        </p:blipFill>
        <p:spPr>
          <a:xfrm>
            <a:off x="5527440" y="338040"/>
            <a:ext cx="4526280" cy="3383280"/>
          </a:xfrm>
          <a:prstGeom prst="rect">
            <a:avLst/>
          </a:prstGeom>
          <a:ln>
            <a:noFill/>
          </a:ln>
        </p:spPr>
      </p:pic>
      <p:sp>
        <p:nvSpPr>
          <p:cNvPr id="295" name="CustomShape 3"/>
          <p:cNvSpPr/>
          <p:nvPr/>
        </p:nvSpPr>
        <p:spPr>
          <a:xfrm>
            <a:off x="221760" y="3719880"/>
            <a:ext cx="5855040" cy="3503160"/>
          </a:xfrm>
          <a:prstGeom prst="rect">
            <a:avLst/>
          </a:prstGeom>
          <a:noFill/>
          <a:ln w="2916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96" name="CustomShape 4"/>
          <p:cNvSpPr/>
          <p:nvPr/>
        </p:nvSpPr>
        <p:spPr>
          <a:xfrm>
            <a:off x="6190920" y="3710520"/>
            <a:ext cx="3792600" cy="3503160"/>
          </a:xfrm>
          <a:prstGeom prst="rect">
            <a:avLst/>
          </a:prstGeom>
          <a:noFill/>
          <a:ln w="3816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297" name="" descr=""/>
          <p:cNvPicPr/>
          <p:nvPr/>
        </p:nvPicPr>
        <p:blipFill>
          <a:blip r:embed="rId5"/>
          <a:stretch/>
        </p:blipFill>
        <p:spPr>
          <a:xfrm>
            <a:off x="3019680" y="6153480"/>
            <a:ext cx="2743200" cy="466200"/>
          </a:xfrm>
          <a:prstGeom prst="rect">
            <a:avLst/>
          </a:prstGeom>
          <a:ln>
            <a:noFill/>
          </a:ln>
        </p:spPr>
      </p:pic>
      <p:sp>
        <p:nvSpPr>
          <p:cNvPr id="298" name="TextShape 5"/>
          <p:cNvSpPr txBox="1"/>
          <p:nvPr/>
        </p:nvSpPr>
        <p:spPr>
          <a:xfrm>
            <a:off x="2939040" y="5568480"/>
            <a:ext cx="114300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600" spc="-1" strike="noStrike">
                <a:latin typeface="Arial"/>
              </a:rPr>
              <a:t>Imaging the Fe ion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299" name="CustomShape 6"/>
          <p:cNvSpPr/>
          <p:nvPr/>
        </p:nvSpPr>
        <p:spPr>
          <a:xfrm>
            <a:off x="2952720" y="6134760"/>
            <a:ext cx="2867040" cy="476280"/>
          </a:xfrm>
          <a:prstGeom prst="rect">
            <a:avLst/>
          </a:prstGeom>
          <a:noFill/>
          <a:ln w="2916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" descr=""/>
          <p:cNvPicPr/>
          <p:nvPr/>
        </p:nvPicPr>
        <p:blipFill>
          <a:blip r:embed="rId1"/>
          <a:stretch/>
        </p:blipFill>
        <p:spPr>
          <a:xfrm>
            <a:off x="97200" y="130320"/>
            <a:ext cx="9966960" cy="7360920"/>
          </a:xfrm>
          <a:prstGeom prst="rect">
            <a:avLst/>
          </a:prstGeom>
          <a:ln>
            <a:noFill/>
          </a:ln>
        </p:spPr>
      </p:pic>
      <p:sp>
        <p:nvSpPr>
          <p:cNvPr id="64" name="TextShape 1"/>
          <p:cNvSpPr txBox="1"/>
          <p:nvPr/>
        </p:nvSpPr>
        <p:spPr>
          <a:xfrm>
            <a:off x="199080" y="2442960"/>
            <a:ext cx="4257360" cy="450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2400" spc="-1" strike="noStrike" u="sng">
                <a:solidFill>
                  <a:srgbClr val="c9211e"/>
                </a:solidFill>
                <a:uFillTx/>
                <a:latin typeface="Arial"/>
              </a:rPr>
              <a:t>GSSI is leading the mission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65" name="" descr=""/>
          <p:cNvPicPr/>
          <p:nvPr/>
        </p:nvPicPr>
        <p:blipFill>
          <a:blip r:embed="rId2"/>
          <a:stretch/>
        </p:blipFill>
        <p:spPr>
          <a:xfrm>
            <a:off x="6315480" y="2410200"/>
            <a:ext cx="1828800" cy="2130480"/>
          </a:xfrm>
          <a:prstGeom prst="rect">
            <a:avLst/>
          </a:prstGeom>
          <a:ln>
            <a:noFill/>
          </a:ln>
        </p:spPr>
      </p:pic>
      <p:sp>
        <p:nvSpPr>
          <p:cNvPr id="66" name="CustomShape 2"/>
          <p:cNvSpPr/>
          <p:nvPr/>
        </p:nvSpPr>
        <p:spPr>
          <a:xfrm>
            <a:off x="6236640" y="2341080"/>
            <a:ext cx="1907640" cy="2199600"/>
          </a:xfrm>
          <a:prstGeom prst="rect">
            <a:avLst/>
          </a:prstGeom>
          <a:noFill/>
          <a:ln w="38160">
            <a:solidFill>
              <a:srgbClr val="800080"/>
            </a:solidFill>
            <a:custDash>
              <a:ds d="100000" sp="300000"/>
              <a:ds d="100000" sp="3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67" name="TextShape 3"/>
          <p:cNvSpPr txBox="1"/>
          <p:nvPr/>
        </p:nvSpPr>
        <p:spPr>
          <a:xfrm>
            <a:off x="6236640" y="3864240"/>
            <a:ext cx="1571760" cy="533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500" spc="-1" strike="noStrike">
                <a:highlight>
                  <a:srgbClr val="ffffff"/>
                </a:highlight>
                <a:latin typeface="Arial"/>
              </a:rPr>
              <a:t>This map some time ago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extShape 1"/>
          <p:cNvSpPr txBox="1"/>
          <p:nvPr/>
        </p:nvSpPr>
        <p:spPr>
          <a:xfrm>
            <a:off x="523800" y="59760"/>
            <a:ext cx="915336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en-US" sz="2400" spc="-1" strike="noStrike">
                <a:solidFill>
                  <a:srgbClr val="c9211e"/>
                </a:solidFill>
                <a:latin typeface="Arial"/>
              </a:rPr>
              <a:t>Bare SiPM or SiPM with thin window ?  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301" name="" descr=""/>
          <p:cNvPicPr/>
          <p:nvPr/>
        </p:nvPicPr>
        <p:blipFill>
          <a:blip r:embed="rId1"/>
          <a:stretch/>
        </p:blipFill>
        <p:spPr>
          <a:xfrm>
            <a:off x="61200" y="2390400"/>
            <a:ext cx="7315200" cy="2597040"/>
          </a:xfrm>
          <a:prstGeom prst="rect">
            <a:avLst/>
          </a:prstGeom>
          <a:ln>
            <a:noFill/>
          </a:ln>
        </p:spPr>
      </p:pic>
      <p:pic>
        <p:nvPicPr>
          <p:cNvPr id="302" name="" descr=""/>
          <p:cNvPicPr/>
          <p:nvPr/>
        </p:nvPicPr>
        <p:blipFill>
          <a:blip r:embed="rId2"/>
          <a:stretch/>
        </p:blipFill>
        <p:spPr>
          <a:xfrm>
            <a:off x="248400" y="5402160"/>
            <a:ext cx="7315200" cy="1572840"/>
          </a:xfrm>
          <a:prstGeom prst="rect">
            <a:avLst/>
          </a:prstGeom>
          <a:ln>
            <a:noFill/>
          </a:ln>
        </p:spPr>
      </p:pic>
      <p:sp>
        <p:nvSpPr>
          <p:cNvPr id="303" name="TextShape 2"/>
          <p:cNvSpPr txBox="1"/>
          <p:nvPr/>
        </p:nvSpPr>
        <p:spPr>
          <a:xfrm>
            <a:off x="3169440" y="4499280"/>
            <a:ext cx="345996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Mu-cell operates in geiger mode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04" name="TextShape 3"/>
          <p:cNvSpPr txBox="1"/>
          <p:nvPr/>
        </p:nvSpPr>
        <p:spPr>
          <a:xfrm>
            <a:off x="133560" y="572400"/>
            <a:ext cx="5181120" cy="1370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Thikness of the protective window 400 – 40 mum</a:t>
            </a:r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latin typeface="Arial"/>
              </a:rPr>
              <a:t>Can we make it thinner ?   10 mum ?</a:t>
            </a:r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latin typeface="Arial"/>
              </a:rPr>
              <a:t>Can we completely remove it ? 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305" name="" descr=""/>
          <p:cNvPicPr/>
          <p:nvPr/>
        </p:nvPicPr>
        <p:blipFill>
          <a:blip r:embed="rId3"/>
          <a:stretch/>
        </p:blipFill>
        <p:spPr>
          <a:xfrm>
            <a:off x="5385960" y="489960"/>
            <a:ext cx="4572000" cy="1591200"/>
          </a:xfrm>
          <a:prstGeom prst="rect">
            <a:avLst/>
          </a:prstGeom>
          <a:ln>
            <a:noFill/>
          </a:ln>
        </p:spPr>
      </p:pic>
      <p:sp>
        <p:nvSpPr>
          <p:cNvPr id="306" name="TextShape 4"/>
          <p:cNvSpPr txBox="1"/>
          <p:nvPr/>
        </p:nvSpPr>
        <p:spPr>
          <a:xfrm>
            <a:off x="6994800" y="633960"/>
            <a:ext cx="106668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800" spc="-1" strike="noStrike">
                <a:highlight>
                  <a:srgbClr val="ffffff"/>
                </a:highlight>
                <a:latin typeface="Arial"/>
              </a:rPr>
              <a:t>Window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07" name="Line 5"/>
          <p:cNvSpPr/>
          <p:nvPr/>
        </p:nvSpPr>
        <p:spPr>
          <a:xfrm flipH="1" flipV="1">
            <a:off x="6080040" y="734400"/>
            <a:ext cx="981360" cy="4752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08" name="CustomShape 6"/>
          <p:cNvSpPr/>
          <p:nvPr/>
        </p:nvSpPr>
        <p:spPr>
          <a:xfrm>
            <a:off x="5385960" y="489960"/>
            <a:ext cx="4572000" cy="1591200"/>
          </a:xfrm>
          <a:prstGeom prst="rect">
            <a:avLst/>
          </a:prstGeom>
          <a:noFill/>
          <a:ln w="38160">
            <a:solidFill>
              <a:srgbClr val="800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09" name="TextShape 7"/>
          <p:cNvSpPr txBox="1"/>
          <p:nvPr/>
        </p:nvSpPr>
        <p:spPr>
          <a:xfrm>
            <a:off x="381240" y="2426400"/>
            <a:ext cx="7191000" cy="375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highlight>
                  <a:srgbClr val="ffffff"/>
                </a:highlight>
                <a:latin typeface="Arial"/>
              </a:rPr>
              <a:t>Perpendicular track at maximum will produce 4 p.e. equivalent signal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10" name="CustomShape 8"/>
          <p:cNvSpPr/>
          <p:nvPr/>
        </p:nvSpPr>
        <p:spPr>
          <a:xfrm>
            <a:off x="142920" y="2325960"/>
            <a:ext cx="9815040" cy="2661480"/>
          </a:xfrm>
          <a:prstGeom prst="rect">
            <a:avLst/>
          </a:prstGeom>
          <a:noFill/>
          <a:ln w="3816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11" name="CustomShape 9"/>
          <p:cNvSpPr/>
          <p:nvPr/>
        </p:nvSpPr>
        <p:spPr>
          <a:xfrm>
            <a:off x="142920" y="5235480"/>
            <a:ext cx="9815040" cy="1886040"/>
          </a:xfrm>
          <a:prstGeom prst="rect">
            <a:avLst/>
          </a:prstGeom>
          <a:noFill/>
          <a:ln w="38160">
            <a:solidFill>
              <a:srgbClr val="1e6a39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12" name="TextShape 10"/>
          <p:cNvSpPr txBox="1"/>
          <p:nvPr/>
        </p:nvSpPr>
        <p:spPr>
          <a:xfrm>
            <a:off x="7877160" y="5618160"/>
            <a:ext cx="1732680" cy="1114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This effect can be vanished by removing the window :-) ...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13" name="CustomShape 11"/>
          <p:cNvSpPr/>
          <p:nvPr/>
        </p:nvSpPr>
        <p:spPr>
          <a:xfrm>
            <a:off x="7782120" y="5486400"/>
            <a:ext cx="1827720" cy="1390680"/>
          </a:xfrm>
          <a:prstGeom prst="rect">
            <a:avLst/>
          </a:prstGeom>
          <a:noFill/>
          <a:ln w="38160">
            <a:solidFill>
              <a:srgbClr val="55308d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314" name="" descr=""/>
          <p:cNvPicPr/>
          <p:nvPr/>
        </p:nvPicPr>
        <p:blipFill>
          <a:blip r:embed="rId4"/>
          <a:stretch/>
        </p:blipFill>
        <p:spPr>
          <a:xfrm>
            <a:off x="7545960" y="3730680"/>
            <a:ext cx="2286000" cy="1134000"/>
          </a:xfrm>
          <a:prstGeom prst="rect">
            <a:avLst/>
          </a:prstGeom>
          <a:ln>
            <a:noFill/>
          </a:ln>
        </p:spPr>
      </p:pic>
      <p:sp>
        <p:nvSpPr>
          <p:cNvPr id="315" name="TextShape 12"/>
          <p:cNvSpPr txBox="1"/>
          <p:nvPr/>
        </p:nvSpPr>
        <p:spPr>
          <a:xfrm>
            <a:off x="7520400" y="2473920"/>
            <a:ext cx="2509560" cy="937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500" spc="-1" strike="noStrike">
                <a:latin typeface="Arial"/>
              </a:rPr>
              <a:t>If the bare surface is not planar very thin resin can form micro-lenses need to have additional R&amp;D. </a:t>
            </a:r>
            <a:endParaRPr b="0" lang="en-US" sz="1500" spc="-1" strike="noStrike">
              <a:latin typeface="Arial"/>
            </a:endParaRPr>
          </a:p>
        </p:txBody>
      </p:sp>
      <p:sp>
        <p:nvSpPr>
          <p:cNvPr id="316" name="CustomShape 13"/>
          <p:cNvSpPr/>
          <p:nvPr/>
        </p:nvSpPr>
        <p:spPr>
          <a:xfrm>
            <a:off x="7467840" y="2325960"/>
            <a:ext cx="2490120" cy="2661480"/>
          </a:xfrm>
          <a:prstGeom prst="rect">
            <a:avLst/>
          </a:prstGeom>
          <a:noFill/>
          <a:ln w="3816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17" name="CustomShape 14"/>
          <p:cNvSpPr/>
          <p:nvPr/>
        </p:nvSpPr>
        <p:spPr>
          <a:xfrm>
            <a:off x="7467840" y="2325960"/>
            <a:ext cx="2490120" cy="1207800"/>
          </a:xfrm>
          <a:prstGeom prst="rect">
            <a:avLst/>
          </a:prstGeom>
          <a:noFill/>
          <a:ln w="38160">
            <a:solidFill>
              <a:srgbClr val="2a6099"/>
            </a:solidFill>
            <a:prstDash val="sysDot"/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18" name="CustomShape 15"/>
          <p:cNvSpPr/>
          <p:nvPr/>
        </p:nvSpPr>
        <p:spPr>
          <a:xfrm>
            <a:off x="142920" y="489960"/>
            <a:ext cx="5114880" cy="1595880"/>
          </a:xfrm>
          <a:prstGeom prst="rect">
            <a:avLst/>
          </a:prstGeom>
          <a:noFill/>
          <a:ln w="38160">
            <a:solidFill>
              <a:srgbClr val="50938a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TextShape 1"/>
          <p:cNvSpPr txBox="1"/>
          <p:nvPr/>
        </p:nvSpPr>
        <p:spPr>
          <a:xfrm>
            <a:off x="1616760" y="95040"/>
            <a:ext cx="683784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en-US" sz="2400" spc="-1" strike="noStrike">
                <a:solidFill>
                  <a:srgbClr val="c9211e"/>
                </a:solidFill>
                <a:latin typeface="Arial"/>
              </a:rPr>
              <a:t>Conclusions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320" name="Line 2"/>
          <p:cNvSpPr/>
          <p:nvPr/>
        </p:nvSpPr>
        <p:spPr>
          <a:xfrm>
            <a:off x="525240" y="1977120"/>
            <a:ext cx="518760" cy="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21" name="TextShape 3"/>
          <p:cNvSpPr txBox="1"/>
          <p:nvPr/>
        </p:nvSpPr>
        <p:spPr>
          <a:xfrm>
            <a:off x="1162440" y="1792800"/>
            <a:ext cx="864108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We present the parametric simulation of the SiPM used in the full simulation chain.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22" name="Line 4"/>
          <p:cNvSpPr/>
          <p:nvPr/>
        </p:nvSpPr>
        <p:spPr>
          <a:xfrm>
            <a:off x="518040" y="2993760"/>
            <a:ext cx="518760" cy="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23" name="TextShape 5"/>
          <p:cNvSpPr txBox="1"/>
          <p:nvPr/>
        </p:nvSpPr>
        <p:spPr>
          <a:xfrm>
            <a:off x="1155240" y="2800800"/>
            <a:ext cx="876744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The radiation test with 50 MeV protons up to 30 Gy integrated dose (corresponds to 10 years on the orbit).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24" name="Line 6"/>
          <p:cNvSpPr/>
          <p:nvPr/>
        </p:nvSpPr>
        <p:spPr>
          <a:xfrm>
            <a:off x="510840" y="870120"/>
            <a:ext cx="518760" cy="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25" name="TextShape 7"/>
          <p:cNvSpPr txBox="1"/>
          <p:nvPr/>
        </p:nvSpPr>
        <p:spPr>
          <a:xfrm>
            <a:off x="1148040" y="677160"/>
            <a:ext cx="87674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SiPM are promising photo sensors to be used for space base experiments.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26" name="Line 8"/>
          <p:cNvSpPr/>
          <p:nvPr/>
        </p:nvSpPr>
        <p:spPr>
          <a:xfrm>
            <a:off x="503640" y="1374120"/>
            <a:ext cx="518760" cy="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27" name="TextShape 9"/>
          <p:cNvSpPr txBox="1"/>
          <p:nvPr/>
        </p:nvSpPr>
        <p:spPr>
          <a:xfrm>
            <a:off x="1140840" y="1181160"/>
            <a:ext cx="876744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latin typeface="Arial"/>
                <a:ea typeface="DejaVu Sans"/>
              </a:rPr>
              <a:t>We present full chain of different activities for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Terzina telescope on board the NUSES space mission.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28" name="Line 10"/>
          <p:cNvSpPr/>
          <p:nvPr/>
        </p:nvSpPr>
        <p:spPr>
          <a:xfrm>
            <a:off x="518040" y="2481120"/>
            <a:ext cx="518760" cy="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29" name="TextShape 11"/>
          <p:cNvSpPr txBox="1"/>
          <p:nvPr/>
        </p:nvSpPr>
        <p:spPr>
          <a:xfrm>
            <a:off x="1155240" y="2296800"/>
            <a:ext cx="864108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We characterize SiPM with different mu-cell sizes with and without resin.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30" name="Line 12"/>
          <p:cNvSpPr/>
          <p:nvPr/>
        </p:nvSpPr>
        <p:spPr>
          <a:xfrm>
            <a:off x="510840" y="3714120"/>
            <a:ext cx="518760" cy="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31" name="TextShape 13"/>
          <p:cNvSpPr txBox="1"/>
          <p:nvPr/>
        </p:nvSpPr>
        <p:spPr>
          <a:xfrm>
            <a:off x="1148040" y="3521160"/>
            <a:ext cx="87674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SiPM annealing at 40 </a:t>
            </a:r>
            <a:r>
              <a:rPr b="0" lang="en-US" sz="1800" spc="-1" strike="noStrike" baseline="33000">
                <a:latin typeface="Arial"/>
              </a:rPr>
              <a:t>o</a:t>
            </a:r>
            <a:r>
              <a:rPr b="0" lang="en-US" sz="1800" spc="-1" strike="noStrike">
                <a:latin typeface="Arial"/>
              </a:rPr>
              <a:t>C has been studied.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332" name="" descr=""/>
          <p:cNvPicPr/>
          <p:nvPr/>
        </p:nvPicPr>
        <p:blipFill>
          <a:blip r:embed="rId1"/>
          <a:stretch/>
        </p:blipFill>
        <p:spPr>
          <a:xfrm>
            <a:off x="5110560" y="4537800"/>
            <a:ext cx="4937760" cy="2377440"/>
          </a:xfrm>
          <a:prstGeom prst="rect">
            <a:avLst/>
          </a:prstGeom>
          <a:ln>
            <a:noFill/>
          </a:ln>
        </p:spPr>
      </p:pic>
      <p:pic>
        <p:nvPicPr>
          <p:cNvPr id="333" name="" descr=""/>
          <p:cNvPicPr/>
          <p:nvPr/>
        </p:nvPicPr>
        <p:blipFill>
          <a:blip r:embed="rId2"/>
          <a:stretch/>
        </p:blipFill>
        <p:spPr>
          <a:xfrm>
            <a:off x="200520" y="4580280"/>
            <a:ext cx="4937760" cy="2194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TextShape 1"/>
          <p:cNvSpPr txBox="1"/>
          <p:nvPr/>
        </p:nvSpPr>
        <p:spPr>
          <a:xfrm>
            <a:off x="4269240" y="3138480"/>
            <a:ext cx="132696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0" lang="en-US" sz="2400" spc="-1" strike="noStrike">
                <a:latin typeface="Arial"/>
              </a:rPr>
              <a:t>Backup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" descr=""/>
          <p:cNvPicPr/>
          <p:nvPr/>
        </p:nvPicPr>
        <p:blipFill>
          <a:blip r:embed="rId1"/>
          <a:stretch/>
        </p:blipFill>
        <p:spPr>
          <a:xfrm>
            <a:off x="192960" y="946800"/>
            <a:ext cx="3200400" cy="3227760"/>
          </a:xfrm>
          <a:prstGeom prst="rect">
            <a:avLst/>
          </a:prstGeom>
          <a:ln>
            <a:noFill/>
          </a:ln>
        </p:spPr>
      </p:pic>
      <p:pic>
        <p:nvPicPr>
          <p:cNvPr id="336" name="" descr=""/>
          <p:cNvPicPr/>
          <p:nvPr/>
        </p:nvPicPr>
        <p:blipFill>
          <a:blip r:embed="rId2"/>
          <a:stretch/>
        </p:blipFill>
        <p:spPr>
          <a:xfrm>
            <a:off x="220320" y="101160"/>
            <a:ext cx="3200400" cy="777240"/>
          </a:xfrm>
          <a:prstGeom prst="rect">
            <a:avLst/>
          </a:prstGeom>
          <a:ln>
            <a:noFill/>
          </a:ln>
        </p:spPr>
      </p:pic>
      <p:sp>
        <p:nvSpPr>
          <p:cNvPr id="337" name="Line 1"/>
          <p:cNvSpPr/>
          <p:nvPr/>
        </p:nvSpPr>
        <p:spPr>
          <a:xfrm>
            <a:off x="878040" y="4646880"/>
            <a:ext cx="7437240" cy="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38" name="Line 2"/>
          <p:cNvSpPr/>
          <p:nvPr/>
        </p:nvSpPr>
        <p:spPr>
          <a:xfrm>
            <a:off x="879120" y="6472440"/>
            <a:ext cx="7437240" cy="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39" name="CustomShape 3"/>
          <p:cNvSpPr/>
          <p:nvPr/>
        </p:nvSpPr>
        <p:spPr>
          <a:xfrm>
            <a:off x="8318160" y="4533120"/>
            <a:ext cx="225000" cy="225360"/>
          </a:xfrm>
          <a:prstGeom prst="ellipse">
            <a:avLst/>
          </a:prstGeom>
          <a:noFill/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40" name="CustomShape 4"/>
          <p:cNvSpPr/>
          <p:nvPr/>
        </p:nvSpPr>
        <p:spPr>
          <a:xfrm>
            <a:off x="8318160" y="6362280"/>
            <a:ext cx="225000" cy="225360"/>
          </a:xfrm>
          <a:prstGeom prst="ellipse">
            <a:avLst/>
          </a:prstGeom>
          <a:noFill/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41" name="TextShape 5"/>
          <p:cNvSpPr txBox="1"/>
          <p:nvPr/>
        </p:nvSpPr>
        <p:spPr>
          <a:xfrm>
            <a:off x="8662680" y="4447800"/>
            <a:ext cx="107352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Cathode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42" name="TextShape 6"/>
          <p:cNvSpPr txBox="1"/>
          <p:nvPr/>
        </p:nvSpPr>
        <p:spPr>
          <a:xfrm>
            <a:off x="8590680" y="6283800"/>
            <a:ext cx="107352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Anode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43" name="Line 7"/>
          <p:cNvSpPr/>
          <p:nvPr/>
        </p:nvSpPr>
        <p:spPr>
          <a:xfrm flipV="1">
            <a:off x="897480" y="5429880"/>
            <a:ext cx="0" cy="2419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44" name="CustomShape 8"/>
          <p:cNvSpPr/>
          <p:nvPr/>
        </p:nvSpPr>
        <p:spPr>
          <a:xfrm>
            <a:off x="817200" y="4797000"/>
            <a:ext cx="164520" cy="63216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45" name="Line 9"/>
          <p:cNvSpPr/>
          <p:nvPr/>
        </p:nvSpPr>
        <p:spPr>
          <a:xfrm flipV="1">
            <a:off x="897480" y="4632480"/>
            <a:ext cx="0" cy="1645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46" name="Line 10"/>
          <p:cNvSpPr/>
          <p:nvPr/>
        </p:nvSpPr>
        <p:spPr>
          <a:xfrm>
            <a:off x="645480" y="5663160"/>
            <a:ext cx="548640" cy="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47" name="CustomShape 11"/>
          <p:cNvSpPr/>
          <p:nvPr/>
        </p:nvSpPr>
        <p:spPr>
          <a:xfrm>
            <a:off x="621720" y="5671800"/>
            <a:ext cx="548640" cy="548640"/>
          </a:xfrm>
          <a:custGeom>
            <a:avLst/>
            <a:gdLst/>
            <a:ahLst/>
            <a:rect l="0" t="0" r="r" b="b"/>
            <a:pathLst>
              <a:path w="1525" h="1525">
                <a:moveTo>
                  <a:pt x="762" y="0"/>
                </a:moveTo>
                <a:lnTo>
                  <a:pt x="1524" y="1524"/>
                </a:lnTo>
                <a:lnTo>
                  <a:pt x="0" y="1524"/>
                </a:lnTo>
                <a:lnTo>
                  <a:pt x="762" y="0"/>
                </a:lnTo>
              </a:path>
            </a:pathLst>
          </a:custGeom>
          <a:noFill/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48" name="Line 12"/>
          <p:cNvSpPr/>
          <p:nvPr/>
        </p:nvSpPr>
        <p:spPr>
          <a:xfrm flipV="1">
            <a:off x="897480" y="6221880"/>
            <a:ext cx="0" cy="2419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49" name="Line 13"/>
          <p:cNvSpPr/>
          <p:nvPr/>
        </p:nvSpPr>
        <p:spPr>
          <a:xfrm flipV="1">
            <a:off x="1814760" y="5430240"/>
            <a:ext cx="0" cy="2419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50" name="CustomShape 14"/>
          <p:cNvSpPr/>
          <p:nvPr/>
        </p:nvSpPr>
        <p:spPr>
          <a:xfrm>
            <a:off x="1734480" y="4797360"/>
            <a:ext cx="164520" cy="63216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51" name="Line 15"/>
          <p:cNvSpPr/>
          <p:nvPr/>
        </p:nvSpPr>
        <p:spPr>
          <a:xfrm flipV="1">
            <a:off x="1814760" y="4632840"/>
            <a:ext cx="0" cy="1645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52" name="Line 16"/>
          <p:cNvSpPr/>
          <p:nvPr/>
        </p:nvSpPr>
        <p:spPr>
          <a:xfrm>
            <a:off x="1562760" y="5663520"/>
            <a:ext cx="548640" cy="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53" name="CustomShape 17"/>
          <p:cNvSpPr/>
          <p:nvPr/>
        </p:nvSpPr>
        <p:spPr>
          <a:xfrm>
            <a:off x="1539000" y="5672160"/>
            <a:ext cx="548640" cy="548640"/>
          </a:xfrm>
          <a:custGeom>
            <a:avLst/>
            <a:gdLst/>
            <a:ahLst/>
            <a:rect l="0" t="0" r="r" b="b"/>
            <a:pathLst>
              <a:path w="1525" h="1525">
                <a:moveTo>
                  <a:pt x="762" y="0"/>
                </a:moveTo>
                <a:lnTo>
                  <a:pt x="1524" y="1524"/>
                </a:lnTo>
                <a:lnTo>
                  <a:pt x="0" y="1524"/>
                </a:lnTo>
                <a:lnTo>
                  <a:pt x="762" y="0"/>
                </a:lnTo>
              </a:path>
            </a:pathLst>
          </a:custGeom>
          <a:noFill/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54" name="Line 18"/>
          <p:cNvSpPr/>
          <p:nvPr/>
        </p:nvSpPr>
        <p:spPr>
          <a:xfrm flipV="1">
            <a:off x="1814760" y="6222240"/>
            <a:ext cx="0" cy="2419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55" name="Line 19"/>
          <p:cNvSpPr/>
          <p:nvPr/>
        </p:nvSpPr>
        <p:spPr>
          <a:xfrm flipV="1">
            <a:off x="2732040" y="5430600"/>
            <a:ext cx="0" cy="2419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56" name="CustomShape 20"/>
          <p:cNvSpPr/>
          <p:nvPr/>
        </p:nvSpPr>
        <p:spPr>
          <a:xfrm>
            <a:off x="2651760" y="4797720"/>
            <a:ext cx="164520" cy="63216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57" name="Line 21"/>
          <p:cNvSpPr/>
          <p:nvPr/>
        </p:nvSpPr>
        <p:spPr>
          <a:xfrm flipV="1">
            <a:off x="2732040" y="4633200"/>
            <a:ext cx="0" cy="1645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58" name="Line 22"/>
          <p:cNvSpPr/>
          <p:nvPr/>
        </p:nvSpPr>
        <p:spPr>
          <a:xfrm>
            <a:off x="2480040" y="5663880"/>
            <a:ext cx="548640" cy="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59" name="CustomShape 23"/>
          <p:cNvSpPr/>
          <p:nvPr/>
        </p:nvSpPr>
        <p:spPr>
          <a:xfrm>
            <a:off x="2456280" y="5672520"/>
            <a:ext cx="548640" cy="548640"/>
          </a:xfrm>
          <a:custGeom>
            <a:avLst/>
            <a:gdLst/>
            <a:ahLst/>
            <a:rect l="0" t="0" r="r" b="b"/>
            <a:pathLst>
              <a:path w="1525" h="1525">
                <a:moveTo>
                  <a:pt x="762" y="0"/>
                </a:moveTo>
                <a:lnTo>
                  <a:pt x="1524" y="1524"/>
                </a:lnTo>
                <a:lnTo>
                  <a:pt x="0" y="1524"/>
                </a:lnTo>
                <a:lnTo>
                  <a:pt x="762" y="0"/>
                </a:lnTo>
              </a:path>
            </a:pathLst>
          </a:custGeom>
          <a:noFill/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60" name="Line 24"/>
          <p:cNvSpPr/>
          <p:nvPr/>
        </p:nvSpPr>
        <p:spPr>
          <a:xfrm flipV="1">
            <a:off x="2732040" y="6222600"/>
            <a:ext cx="0" cy="2419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61" name="Line 25"/>
          <p:cNvSpPr/>
          <p:nvPr/>
        </p:nvSpPr>
        <p:spPr>
          <a:xfrm flipV="1">
            <a:off x="3640680" y="5430960"/>
            <a:ext cx="0" cy="2419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62" name="CustomShape 26"/>
          <p:cNvSpPr/>
          <p:nvPr/>
        </p:nvSpPr>
        <p:spPr>
          <a:xfrm>
            <a:off x="3560400" y="4798080"/>
            <a:ext cx="164520" cy="63216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63" name="Line 27"/>
          <p:cNvSpPr/>
          <p:nvPr/>
        </p:nvSpPr>
        <p:spPr>
          <a:xfrm flipV="1">
            <a:off x="3640680" y="4633560"/>
            <a:ext cx="0" cy="1645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64" name="Line 28"/>
          <p:cNvSpPr/>
          <p:nvPr/>
        </p:nvSpPr>
        <p:spPr>
          <a:xfrm>
            <a:off x="3388680" y="5664240"/>
            <a:ext cx="548640" cy="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65" name="CustomShape 29"/>
          <p:cNvSpPr/>
          <p:nvPr/>
        </p:nvSpPr>
        <p:spPr>
          <a:xfrm>
            <a:off x="3364920" y="5672880"/>
            <a:ext cx="548640" cy="548640"/>
          </a:xfrm>
          <a:custGeom>
            <a:avLst/>
            <a:gdLst/>
            <a:ahLst/>
            <a:rect l="0" t="0" r="r" b="b"/>
            <a:pathLst>
              <a:path w="1525" h="1525">
                <a:moveTo>
                  <a:pt x="762" y="0"/>
                </a:moveTo>
                <a:lnTo>
                  <a:pt x="1524" y="1524"/>
                </a:lnTo>
                <a:lnTo>
                  <a:pt x="0" y="1524"/>
                </a:lnTo>
                <a:lnTo>
                  <a:pt x="762" y="0"/>
                </a:lnTo>
              </a:path>
            </a:pathLst>
          </a:custGeom>
          <a:noFill/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66" name="Line 30"/>
          <p:cNvSpPr/>
          <p:nvPr/>
        </p:nvSpPr>
        <p:spPr>
          <a:xfrm flipV="1">
            <a:off x="3640680" y="6222960"/>
            <a:ext cx="0" cy="2419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67" name="Line 31"/>
          <p:cNvSpPr/>
          <p:nvPr/>
        </p:nvSpPr>
        <p:spPr>
          <a:xfrm flipV="1">
            <a:off x="4557960" y="5431320"/>
            <a:ext cx="0" cy="2419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68" name="CustomShape 32"/>
          <p:cNvSpPr/>
          <p:nvPr/>
        </p:nvSpPr>
        <p:spPr>
          <a:xfrm>
            <a:off x="4477680" y="4798440"/>
            <a:ext cx="164520" cy="63216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69" name="Line 33"/>
          <p:cNvSpPr/>
          <p:nvPr/>
        </p:nvSpPr>
        <p:spPr>
          <a:xfrm flipV="1">
            <a:off x="4557960" y="4633920"/>
            <a:ext cx="0" cy="1645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70" name="Line 34"/>
          <p:cNvSpPr/>
          <p:nvPr/>
        </p:nvSpPr>
        <p:spPr>
          <a:xfrm>
            <a:off x="4305960" y="5664600"/>
            <a:ext cx="548640" cy="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71" name="CustomShape 35"/>
          <p:cNvSpPr/>
          <p:nvPr/>
        </p:nvSpPr>
        <p:spPr>
          <a:xfrm>
            <a:off x="4282200" y="5673240"/>
            <a:ext cx="548640" cy="548640"/>
          </a:xfrm>
          <a:custGeom>
            <a:avLst/>
            <a:gdLst/>
            <a:ahLst/>
            <a:rect l="0" t="0" r="r" b="b"/>
            <a:pathLst>
              <a:path w="1525" h="1525">
                <a:moveTo>
                  <a:pt x="762" y="0"/>
                </a:moveTo>
                <a:lnTo>
                  <a:pt x="1524" y="1524"/>
                </a:lnTo>
                <a:lnTo>
                  <a:pt x="0" y="1524"/>
                </a:lnTo>
                <a:lnTo>
                  <a:pt x="762" y="0"/>
                </a:lnTo>
              </a:path>
            </a:pathLst>
          </a:custGeom>
          <a:noFill/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72" name="Line 36"/>
          <p:cNvSpPr/>
          <p:nvPr/>
        </p:nvSpPr>
        <p:spPr>
          <a:xfrm flipV="1">
            <a:off x="4557960" y="6223320"/>
            <a:ext cx="0" cy="2419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73" name="Line 37"/>
          <p:cNvSpPr/>
          <p:nvPr/>
        </p:nvSpPr>
        <p:spPr>
          <a:xfrm flipV="1">
            <a:off x="5475240" y="5431680"/>
            <a:ext cx="0" cy="2419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74" name="CustomShape 38"/>
          <p:cNvSpPr/>
          <p:nvPr/>
        </p:nvSpPr>
        <p:spPr>
          <a:xfrm>
            <a:off x="5394960" y="4798800"/>
            <a:ext cx="164520" cy="63216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75" name="Line 39"/>
          <p:cNvSpPr/>
          <p:nvPr/>
        </p:nvSpPr>
        <p:spPr>
          <a:xfrm flipV="1">
            <a:off x="5475240" y="4634280"/>
            <a:ext cx="0" cy="1645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76" name="Line 40"/>
          <p:cNvSpPr/>
          <p:nvPr/>
        </p:nvSpPr>
        <p:spPr>
          <a:xfrm>
            <a:off x="5223240" y="5664960"/>
            <a:ext cx="548640" cy="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77" name="CustomShape 41"/>
          <p:cNvSpPr/>
          <p:nvPr/>
        </p:nvSpPr>
        <p:spPr>
          <a:xfrm>
            <a:off x="5199480" y="5673600"/>
            <a:ext cx="548640" cy="548640"/>
          </a:xfrm>
          <a:custGeom>
            <a:avLst/>
            <a:gdLst/>
            <a:ahLst/>
            <a:rect l="0" t="0" r="r" b="b"/>
            <a:pathLst>
              <a:path w="1525" h="1525">
                <a:moveTo>
                  <a:pt x="762" y="0"/>
                </a:moveTo>
                <a:lnTo>
                  <a:pt x="1524" y="1524"/>
                </a:lnTo>
                <a:lnTo>
                  <a:pt x="0" y="1524"/>
                </a:lnTo>
                <a:lnTo>
                  <a:pt x="762" y="0"/>
                </a:lnTo>
              </a:path>
            </a:pathLst>
          </a:custGeom>
          <a:noFill/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78" name="Line 42"/>
          <p:cNvSpPr/>
          <p:nvPr/>
        </p:nvSpPr>
        <p:spPr>
          <a:xfrm flipV="1">
            <a:off x="5475240" y="6223680"/>
            <a:ext cx="0" cy="2419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79" name="Line 43"/>
          <p:cNvSpPr/>
          <p:nvPr/>
        </p:nvSpPr>
        <p:spPr>
          <a:xfrm flipV="1">
            <a:off x="6383880" y="5432040"/>
            <a:ext cx="0" cy="2419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80" name="CustomShape 44"/>
          <p:cNvSpPr/>
          <p:nvPr/>
        </p:nvSpPr>
        <p:spPr>
          <a:xfrm>
            <a:off x="6303600" y="4799160"/>
            <a:ext cx="164520" cy="63216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81" name="Line 45"/>
          <p:cNvSpPr/>
          <p:nvPr/>
        </p:nvSpPr>
        <p:spPr>
          <a:xfrm flipV="1">
            <a:off x="6383880" y="4634640"/>
            <a:ext cx="0" cy="1645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82" name="Line 46"/>
          <p:cNvSpPr/>
          <p:nvPr/>
        </p:nvSpPr>
        <p:spPr>
          <a:xfrm>
            <a:off x="6131880" y="5665320"/>
            <a:ext cx="548640" cy="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83" name="CustomShape 47"/>
          <p:cNvSpPr/>
          <p:nvPr/>
        </p:nvSpPr>
        <p:spPr>
          <a:xfrm>
            <a:off x="6108120" y="5673960"/>
            <a:ext cx="548640" cy="548640"/>
          </a:xfrm>
          <a:custGeom>
            <a:avLst/>
            <a:gdLst/>
            <a:ahLst/>
            <a:rect l="0" t="0" r="r" b="b"/>
            <a:pathLst>
              <a:path w="1525" h="1525">
                <a:moveTo>
                  <a:pt x="762" y="0"/>
                </a:moveTo>
                <a:lnTo>
                  <a:pt x="1524" y="1524"/>
                </a:lnTo>
                <a:lnTo>
                  <a:pt x="0" y="1524"/>
                </a:lnTo>
                <a:lnTo>
                  <a:pt x="762" y="0"/>
                </a:lnTo>
              </a:path>
            </a:pathLst>
          </a:custGeom>
          <a:noFill/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84" name="Line 48"/>
          <p:cNvSpPr/>
          <p:nvPr/>
        </p:nvSpPr>
        <p:spPr>
          <a:xfrm flipV="1">
            <a:off x="6383880" y="6224040"/>
            <a:ext cx="0" cy="2419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85" name="Line 49"/>
          <p:cNvSpPr/>
          <p:nvPr/>
        </p:nvSpPr>
        <p:spPr>
          <a:xfrm flipV="1">
            <a:off x="7302600" y="5432400"/>
            <a:ext cx="0" cy="2419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86" name="CustomShape 50"/>
          <p:cNvSpPr/>
          <p:nvPr/>
        </p:nvSpPr>
        <p:spPr>
          <a:xfrm>
            <a:off x="7222320" y="4799520"/>
            <a:ext cx="164520" cy="63216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87" name="Line 51"/>
          <p:cNvSpPr/>
          <p:nvPr/>
        </p:nvSpPr>
        <p:spPr>
          <a:xfrm flipV="1">
            <a:off x="7302600" y="4635000"/>
            <a:ext cx="0" cy="1645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88" name="Line 52"/>
          <p:cNvSpPr/>
          <p:nvPr/>
        </p:nvSpPr>
        <p:spPr>
          <a:xfrm>
            <a:off x="7050600" y="5665680"/>
            <a:ext cx="548640" cy="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89" name="CustomShape 53"/>
          <p:cNvSpPr/>
          <p:nvPr/>
        </p:nvSpPr>
        <p:spPr>
          <a:xfrm>
            <a:off x="7026840" y="5674320"/>
            <a:ext cx="548640" cy="548640"/>
          </a:xfrm>
          <a:custGeom>
            <a:avLst/>
            <a:gdLst/>
            <a:ahLst/>
            <a:rect l="0" t="0" r="r" b="b"/>
            <a:pathLst>
              <a:path w="1525" h="1525">
                <a:moveTo>
                  <a:pt x="762" y="0"/>
                </a:moveTo>
                <a:lnTo>
                  <a:pt x="1524" y="1524"/>
                </a:lnTo>
                <a:lnTo>
                  <a:pt x="0" y="1524"/>
                </a:lnTo>
                <a:lnTo>
                  <a:pt x="762" y="0"/>
                </a:lnTo>
              </a:path>
            </a:pathLst>
          </a:custGeom>
          <a:noFill/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90" name="Line 54"/>
          <p:cNvSpPr/>
          <p:nvPr/>
        </p:nvSpPr>
        <p:spPr>
          <a:xfrm flipV="1">
            <a:off x="7302600" y="6224400"/>
            <a:ext cx="0" cy="2419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91" name="TextShape 55"/>
          <p:cNvSpPr txBox="1"/>
          <p:nvPr/>
        </p:nvSpPr>
        <p:spPr>
          <a:xfrm>
            <a:off x="1046880" y="4935600"/>
            <a:ext cx="48492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800" spc="-1" strike="noStrike">
                <a:latin typeface="Arial"/>
              </a:rPr>
              <a:t>Rq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92" name="TextShape 56"/>
          <p:cNvSpPr txBox="1"/>
          <p:nvPr/>
        </p:nvSpPr>
        <p:spPr>
          <a:xfrm>
            <a:off x="1011240" y="5691600"/>
            <a:ext cx="68256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800" spc="-1" strike="noStrike">
                <a:latin typeface="Arial"/>
              </a:rPr>
              <a:t>APD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" descr=""/>
          <p:cNvPicPr/>
          <p:nvPr/>
        </p:nvPicPr>
        <p:blipFill>
          <a:blip r:embed="rId1"/>
          <a:stretch/>
        </p:blipFill>
        <p:spPr>
          <a:xfrm>
            <a:off x="313200" y="142200"/>
            <a:ext cx="9601200" cy="6656760"/>
          </a:xfrm>
          <a:prstGeom prst="rect">
            <a:avLst/>
          </a:prstGeom>
          <a:ln>
            <a:noFill/>
          </a:ln>
        </p:spPr>
      </p:pic>
      <p:sp>
        <p:nvSpPr>
          <p:cNvPr id="69" name="CustomShape 1"/>
          <p:cNvSpPr/>
          <p:nvPr/>
        </p:nvSpPr>
        <p:spPr>
          <a:xfrm>
            <a:off x="6381720" y="4650120"/>
            <a:ext cx="3438360" cy="981000"/>
          </a:xfrm>
          <a:prstGeom prst="rect">
            <a:avLst/>
          </a:prstGeom>
          <a:solidFill>
            <a:srgbClr val="99ccff"/>
          </a:solidFill>
          <a:ln w="1908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70" name="TextShape 2"/>
          <p:cNvSpPr txBox="1"/>
          <p:nvPr/>
        </p:nvSpPr>
        <p:spPr>
          <a:xfrm>
            <a:off x="6431040" y="4995000"/>
            <a:ext cx="1470240" cy="357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Ivan De Mitri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71" name="TextShape 3"/>
          <p:cNvSpPr txBox="1"/>
          <p:nvPr/>
        </p:nvSpPr>
        <p:spPr>
          <a:xfrm>
            <a:off x="6421680" y="5262840"/>
            <a:ext cx="213840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Riccardo Nicolaidis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72" name="TextShape 4"/>
          <p:cNvSpPr txBox="1"/>
          <p:nvPr/>
        </p:nvSpPr>
        <p:spPr>
          <a:xfrm>
            <a:off x="7318800" y="4722120"/>
            <a:ext cx="211068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See talks from :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73" name="CustomShape 5"/>
          <p:cNvSpPr/>
          <p:nvPr/>
        </p:nvSpPr>
        <p:spPr>
          <a:xfrm>
            <a:off x="6269040" y="6625080"/>
            <a:ext cx="3438360" cy="742680"/>
          </a:xfrm>
          <a:prstGeom prst="rect">
            <a:avLst/>
          </a:prstGeom>
          <a:solidFill>
            <a:srgbClr val="99ccff"/>
          </a:solidFill>
          <a:ln w="1908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74" name="TextShape 6"/>
          <p:cNvSpPr txBox="1"/>
          <p:nvPr/>
        </p:nvSpPr>
        <p:spPr>
          <a:xfrm>
            <a:off x="6372000" y="6941160"/>
            <a:ext cx="213840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Andrea Di Salvo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75" name="TextShape 7"/>
          <p:cNvSpPr txBox="1"/>
          <p:nvPr/>
        </p:nvSpPr>
        <p:spPr>
          <a:xfrm>
            <a:off x="7206120" y="6661080"/>
            <a:ext cx="211068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See talks from :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76" name="CustomShape 8"/>
          <p:cNvSpPr/>
          <p:nvPr/>
        </p:nvSpPr>
        <p:spPr>
          <a:xfrm>
            <a:off x="1697040" y="6625080"/>
            <a:ext cx="3438360" cy="742680"/>
          </a:xfrm>
          <a:prstGeom prst="rect">
            <a:avLst/>
          </a:prstGeom>
          <a:solidFill>
            <a:srgbClr val="99ccff"/>
          </a:solidFill>
          <a:ln w="1908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77" name="TextShape 9"/>
          <p:cNvSpPr txBox="1"/>
          <p:nvPr/>
        </p:nvSpPr>
        <p:spPr>
          <a:xfrm>
            <a:off x="1847160" y="6802920"/>
            <a:ext cx="3098160" cy="373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Poster by : Pillera (zirè-FTK)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" descr=""/>
          <p:cNvPicPr/>
          <p:nvPr/>
        </p:nvPicPr>
        <p:blipFill>
          <a:blip r:embed="rId1"/>
          <a:stretch/>
        </p:blipFill>
        <p:spPr>
          <a:xfrm rot="10800000">
            <a:off x="102600" y="657720"/>
            <a:ext cx="6858000" cy="3420000"/>
          </a:xfrm>
          <a:prstGeom prst="rect">
            <a:avLst/>
          </a:prstGeom>
          <a:ln>
            <a:noFill/>
          </a:ln>
        </p:spPr>
      </p:pic>
      <p:sp>
        <p:nvSpPr>
          <p:cNvPr id="79" name="CustomShape 1"/>
          <p:cNvSpPr/>
          <p:nvPr/>
        </p:nvSpPr>
        <p:spPr>
          <a:xfrm>
            <a:off x="6644160" y="835560"/>
            <a:ext cx="462600" cy="444600"/>
          </a:xfrm>
          <a:prstGeom prst="rect">
            <a:avLst/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0" name="TextShape 2"/>
          <p:cNvSpPr txBox="1"/>
          <p:nvPr/>
        </p:nvSpPr>
        <p:spPr>
          <a:xfrm>
            <a:off x="243360" y="67680"/>
            <a:ext cx="941832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f10d0c"/>
                </a:solidFill>
                <a:latin typeface="Arial"/>
              </a:rPr>
              <a:t>The NUSES mission composed of two payloads.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1" name="CustomShape 3"/>
          <p:cNvSpPr/>
          <p:nvPr/>
        </p:nvSpPr>
        <p:spPr>
          <a:xfrm>
            <a:off x="102600" y="730080"/>
            <a:ext cx="6909840" cy="327276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2" name="TextShape 4"/>
          <p:cNvSpPr txBox="1"/>
          <p:nvPr/>
        </p:nvSpPr>
        <p:spPr>
          <a:xfrm>
            <a:off x="7203240" y="1228320"/>
            <a:ext cx="2657880" cy="1626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Two main components :</a:t>
            </a:r>
            <a:endParaRPr b="0" lang="en-US" sz="1800" spc="-1" strike="noStrike">
              <a:latin typeface="Arial"/>
            </a:endParaRPr>
          </a:p>
          <a:p>
            <a:r>
              <a:rPr b="1" lang="en-US" sz="1800" spc="-1" strike="noStrike">
                <a:solidFill>
                  <a:srgbClr val="c9211e"/>
                </a:solidFill>
                <a:latin typeface="Arial"/>
              </a:rPr>
              <a:t>	</a:t>
            </a:r>
            <a:endParaRPr b="0" lang="en-US" sz="1800" spc="-1" strike="noStrike">
              <a:latin typeface="Arial"/>
            </a:endParaRPr>
          </a:p>
          <a:p>
            <a:r>
              <a:rPr b="1" lang="en-US" sz="1800" spc="-1" strike="noStrike">
                <a:solidFill>
                  <a:srgbClr val="c9211e"/>
                </a:solidFill>
                <a:latin typeface="Arial"/>
              </a:rPr>
              <a:t>	</a:t>
            </a:r>
            <a:r>
              <a:rPr b="1" lang="en-US" sz="1800" spc="-1" strike="noStrike">
                <a:solidFill>
                  <a:srgbClr val="c9211e"/>
                </a:solidFill>
                <a:latin typeface="Arial"/>
              </a:rPr>
              <a:t>ZIRE </a:t>
            </a:r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  <a:p>
            <a:r>
              <a:rPr b="1" lang="en-US" sz="1800" spc="-1" strike="noStrike">
                <a:solidFill>
                  <a:srgbClr val="c9211e"/>
                </a:solidFill>
                <a:latin typeface="Arial"/>
              </a:rPr>
              <a:t>	</a:t>
            </a:r>
            <a:r>
              <a:rPr b="1" lang="en-US" sz="1800" spc="-1" strike="noStrike">
                <a:solidFill>
                  <a:srgbClr val="c9211e"/>
                </a:solidFill>
                <a:latin typeface="Arial"/>
              </a:rPr>
              <a:t>TERZINA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83" name="TextShape 5"/>
          <p:cNvSpPr txBox="1"/>
          <p:nvPr/>
        </p:nvSpPr>
        <p:spPr>
          <a:xfrm>
            <a:off x="4671720" y="1323000"/>
            <a:ext cx="813960" cy="34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ZIRE`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84" name="TextShape 6"/>
          <p:cNvSpPr txBox="1"/>
          <p:nvPr/>
        </p:nvSpPr>
        <p:spPr>
          <a:xfrm>
            <a:off x="178920" y="2535480"/>
            <a:ext cx="2217600" cy="1116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0" lang="en-US" sz="1400" spc="-1" strike="noStrike">
                <a:latin typeface="Arial"/>
              </a:rPr>
              <a:t>TERZINA</a:t>
            </a:r>
            <a:endParaRPr b="0" lang="en-US" sz="1400" spc="-1" strike="noStrike">
              <a:latin typeface="Arial"/>
            </a:endParaRPr>
          </a:p>
          <a:p>
            <a:pPr algn="ctr"/>
            <a:r>
              <a:rPr b="0" lang="en-US" sz="1400" spc="-1" strike="noStrike">
                <a:latin typeface="Arial"/>
              </a:rPr>
              <a:t>Telescope</a:t>
            </a:r>
            <a:endParaRPr b="0" lang="en-US" sz="1400" spc="-1" strike="noStrike">
              <a:latin typeface="Arial"/>
            </a:endParaRPr>
          </a:p>
          <a:p>
            <a:pPr algn="ctr"/>
            <a:endParaRPr b="0" lang="en-US" sz="1400" spc="-1" strike="noStrike">
              <a:latin typeface="Arial"/>
            </a:endParaRPr>
          </a:p>
          <a:p>
            <a:pPr algn="ctr"/>
            <a:r>
              <a:rPr b="0" lang="en-US" sz="1400" spc="-1" strike="noStrike">
                <a:latin typeface="Arial"/>
              </a:rPr>
              <a:t>60 x 60 x 50 cm</a:t>
            </a:r>
            <a:r>
              <a:rPr b="0" lang="en-US" sz="1400" spc="-1" strike="noStrike" baseline="33000">
                <a:latin typeface="Arial"/>
              </a:rPr>
              <a:t>3</a:t>
            </a:r>
            <a:endParaRPr b="0" lang="en-US" sz="1400" spc="-1" strike="noStrike">
              <a:latin typeface="Arial"/>
            </a:endParaRPr>
          </a:p>
          <a:p>
            <a:pPr algn="ctr"/>
            <a:r>
              <a:rPr b="0" lang="en-US" sz="1400" spc="-1" strike="noStrike">
                <a:latin typeface="Arial"/>
              </a:rPr>
              <a:t>TERZINA weight &lt; 30 kg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85" name="TextShape 7"/>
          <p:cNvSpPr txBox="1"/>
          <p:nvPr/>
        </p:nvSpPr>
        <p:spPr>
          <a:xfrm>
            <a:off x="1543320" y="6136200"/>
            <a:ext cx="7467480" cy="993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600" spc="-1" strike="noStrike">
                <a:latin typeface="Arial"/>
              </a:rPr>
              <a:t>Monitors the fluxes of low energy cosmic rays (&lt; 250 MeV),</a:t>
            </a:r>
            <a:endParaRPr b="0" lang="en-US" sz="1600" spc="-1" strike="noStrike">
              <a:latin typeface="Arial"/>
            </a:endParaRPr>
          </a:p>
          <a:p>
            <a:r>
              <a:rPr b="0" lang="en-US" sz="1600" spc="-1" strike="noStrike">
                <a:latin typeface="Arial"/>
              </a:rPr>
              <a:t>	</a:t>
            </a:r>
            <a:r>
              <a:rPr b="0" lang="en-US" sz="1600" spc="-1" strike="noStrike">
                <a:latin typeface="Arial"/>
              </a:rPr>
              <a:t>Electrons and protons to study Van Allen radiation belts</a:t>
            </a:r>
            <a:endParaRPr b="0" lang="en-US" sz="1600" spc="-1" strike="noStrike">
              <a:latin typeface="Arial"/>
            </a:endParaRPr>
          </a:p>
          <a:p>
            <a:r>
              <a:rPr b="0" lang="en-US" sz="1600" spc="-1" strike="noStrike">
                <a:latin typeface="Arial"/>
              </a:rPr>
              <a:t>	</a:t>
            </a:r>
            <a:r>
              <a:rPr b="0" lang="en-US" sz="1600" spc="-1" strike="noStrike">
                <a:latin typeface="Arial"/>
              </a:rPr>
              <a:t>Space weather and the magnetosphere-ionosphere-litosphere couplings</a:t>
            </a:r>
            <a:endParaRPr b="0" lang="en-US" sz="1600" spc="-1" strike="noStrike">
              <a:latin typeface="Arial"/>
            </a:endParaRPr>
          </a:p>
          <a:p>
            <a:r>
              <a:rPr b="0" lang="en-US" sz="1600" spc="-1" strike="noStrike">
                <a:latin typeface="Arial"/>
              </a:rPr>
              <a:t>	</a:t>
            </a:r>
            <a:r>
              <a:rPr b="0" lang="en-US" sz="1600" spc="-1" strike="noStrike">
                <a:latin typeface="Arial"/>
              </a:rPr>
              <a:t>And much more ….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86" name="Line 8"/>
          <p:cNvSpPr/>
          <p:nvPr/>
        </p:nvSpPr>
        <p:spPr>
          <a:xfrm flipV="1">
            <a:off x="3120480" y="2646360"/>
            <a:ext cx="716760" cy="317160"/>
          </a:xfrm>
          <a:prstGeom prst="line">
            <a:avLst/>
          </a:prstGeom>
          <a:ln w="29160">
            <a:solidFill>
              <a:srgbClr val="000000"/>
            </a:solidFill>
            <a:round/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87" name="Line 9"/>
          <p:cNvSpPr/>
          <p:nvPr/>
        </p:nvSpPr>
        <p:spPr>
          <a:xfrm flipV="1">
            <a:off x="3120840" y="2646720"/>
            <a:ext cx="716760" cy="317160"/>
          </a:xfrm>
          <a:prstGeom prst="line">
            <a:avLst/>
          </a:prstGeom>
          <a:ln w="29160">
            <a:solidFill>
              <a:srgbClr val="ff0000"/>
            </a:solidFill>
            <a:round/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Line 10"/>
          <p:cNvSpPr/>
          <p:nvPr/>
        </p:nvSpPr>
        <p:spPr>
          <a:xfrm>
            <a:off x="3840840" y="2639880"/>
            <a:ext cx="776520" cy="261720"/>
          </a:xfrm>
          <a:prstGeom prst="line">
            <a:avLst/>
          </a:prstGeom>
          <a:ln w="29160">
            <a:solidFill>
              <a:srgbClr val="ff0000"/>
            </a:solidFill>
            <a:round/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89" name="Line 11"/>
          <p:cNvSpPr/>
          <p:nvPr/>
        </p:nvSpPr>
        <p:spPr>
          <a:xfrm flipH="1">
            <a:off x="3120840" y="2964240"/>
            <a:ext cx="360" cy="844560"/>
          </a:xfrm>
          <a:prstGeom prst="line">
            <a:avLst/>
          </a:prstGeom>
          <a:ln w="29160">
            <a:solidFill>
              <a:srgbClr val="ff0000"/>
            </a:solidFill>
            <a:round/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TextShape 12"/>
          <p:cNvSpPr txBox="1"/>
          <p:nvPr/>
        </p:nvSpPr>
        <p:spPr>
          <a:xfrm rot="19800000">
            <a:off x="3011400" y="2409120"/>
            <a:ext cx="84348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800" spc="-1" strike="noStrike">
                <a:solidFill>
                  <a:srgbClr val="000000"/>
                </a:solidFill>
                <a:latin typeface="Arial"/>
              </a:rPr>
              <a:t>60 cm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91" name="TextShape 13"/>
          <p:cNvSpPr txBox="1"/>
          <p:nvPr/>
        </p:nvSpPr>
        <p:spPr>
          <a:xfrm rot="16200000">
            <a:off x="2435760" y="3165120"/>
            <a:ext cx="8708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800" spc="-1" strike="noStrike">
                <a:latin typeface="Arial"/>
              </a:rPr>
              <a:t>50 cm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92" name="CustomShape 14"/>
          <p:cNvSpPr/>
          <p:nvPr/>
        </p:nvSpPr>
        <p:spPr>
          <a:xfrm>
            <a:off x="7012440" y="730080"/>
            <a:ext cx="2988000" cy="327276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3" name="TextShape 15"/>
          <p:cNvSpPr txBox="1"/>
          <p:nvPr/>
        </p:nvSpPr>
        <p:spPr>
          <a:xfrm>
            <a:off x="374760" y="6139440"/>
            <a:ext cx="79812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800" spc="-1" strike="noStrike">
                <a:solidFill>
                  <a:srgbClr val="c9211e"/>
                </a:solidFill>
                <a:latin typeface="Arial"/>
              </a:rPr>
              <a:t>ZIRE`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94" name="TextShape 16"/>
          <p:cNvSpPr txBox="1"/>
          <p:nvPr/>
        </p:nvSpPr>
        <p:spPr>
          <a:xfrm>
            <a:off x="1543320" y="4398480"/>
            <a:ext cx="8353800" cy="1218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600" spc="-1" strike="noStrike">
                <a:latin typeface="Arial"/>
              </a:rPr>
              <a:t>Demonstrator of Cherenkov light detection produced by Extensive Air Showers  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600" spc="-1" strike="noStrike">
                <a:latin typeface="Arial"/>
              </a:rPr>
              <a:t>	</a:t>
            </a:r>
            <a:r>
              <a:rPr b="0" lang="en-US" sz="1600" spc="-1" strike="noStrike">
                <a:latin typeface="Arial"/>
              </a:rPr>
              <a:t>First measurement of showers with Cherenkov light from space (E&gt;100PeV)</a:t>
            </a:r>
            <a:endParaRPr b="0" lang="en-US" sz="1600" spc="-1" strike="noStrike">
              <a:latin typeface="Arial"/>
            </a:endParaRPr>
          </a:p>
          <a:p>
            <a:r>
              <a:rPr b="0" lang="en-US" sz="1600" spc="-1" strike="noStrike">
                <a:latin typeface="Arial"/>
              </a:rPr>
              <a:t>	</a:t>
            </a:r>
            <a:r>
              <a:rPr b="0" lang="en-US" sz="1600" spc="-1" strike="noStrike">
                <a:latin typeface="Arial"/>
              </a:rPr>
              <a:t>Proves the technology for detecting Earth skimming muon and tau neutrinos</a:t>
            </a:r>
            <a:endParaRPr b="0" lang="en-US" sz="1600" spc="-1" strike="noStrike">
              <a:latin typeface="Arial"/>
            </a:endParaRPr>
          </a:p>
          <a:p>
            <a:r>
              <a:rPr b="0" lang="en-US" sz="1600" spc="-1" strike="noStrike">
                <a:latin typeface="Arial"/>
              </a:rPr>
              <a:t>	</a:t>
            </a:r>
            <a:r>
              <a:rPr b="0" lang="en-US" sz="1600" spc="-1" strike="noStrike">
                <a:latin typeface="Arial"/>
              </a:rPr>
              <a:t>Measure the background conditions </a:t>
            </a:r>
            <a:endParaRPr b="0" lang="en-US" sz="1600" spc="-1" strike="noStrike">
              <a:latin typeface="Arial"/>
            </a:endParaRPr>
          </a:p>
          <a:p>
            <a:r>
              <a:rPr b="0" lang="en-US" sz="1600" spc="-1" strike="noStrike">
                <a:latin typeface="Arial"/>
                <a:ea typeface="DejaVu Sans"/>
              </a:rPr>
              <a:t>	</a:t>
            </a:r>
            <a:r>
              <a:rPr b="0" lang="en-US" sz="1600" spc="-1" strike="noStrike">
                <a:latin typeface="Arial"/>
                <a:ea typeface="DejaVu Sans"/>
              </a:rPr>
              <a:t>F</a:t>
            </a:r>
            <a:r>
              <a:rPr b="0" lang="en-US" sz="1600" spc="-1" strike="noStrike">
                <a:latin typeface="Arial"/>
              </a:rPr>
              <a:t>urther Development of SiPM technology for space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95" name="TextShape 17"/>
          <p:cNvSpPr txBox="1"/>
          <p:nvPr/>
        </p:nvSpPr>
        <p:spPr>
          <a:xfrm>
            <a:off x="374760" y="4437720"/>
            <a:ext cx="1194480" cy="358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800" spc="-1" strike="noStrike">
                <a:solidFill>
                  <a:srgbClr val="c9211e"/>
                </a:solidFill>
                <a:latin typeface="Arial"/>
              </a:rPr>
              <a:t>TERZINA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96" name="CustomShape 18"/>
          <p:cNvSpPr/>
          <p:nvPr/>
        </p:nvSpPr>
        <p:spPr>
          <a:xfrm>
            <a:off x="102600" y="4398480"/>
            <a:ext cx="9885240" cy="1320480"/>
          </a:xfrm>
          <a:prstGeom prst="rect">
            <a:avLst/>
          </a:prstGeom>
          <a:noFill/>
          <a:ln w="38160">
            <a:solidFill>
              <a:srgbClr val="00a933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CustomShape 19"/>
          <p:cNvSpPr/>
          <p:nvPr/>
        </p:nvSpPr>
        <p:spPr>
          <a:xfrm>
            <a:off x="102600" y="6052320"/>
            <a:ext cx="9885240" cy="1077120"/>
          </a:xfrm>
          <a:prstGeom prst="rect">
            <a:avLst/>
          </a:prstGeom>
          <a:noFill/>
          <a:ln w="38160">
            <a:solidFill>
              <a:srgbClr val="800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TextShape 20"/>
          <p:cNvSpPr txBox="1"/>
          <p:nvPr/>
        </p:nvSpPr>
        <p:spPr>
          <a:xfrm rot="1080000">
            <a:off x="3841200" y="2411280"/>
            <a:ext cx="84348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800" spc="-1" strike="noStrike">
                <a:solidFill>
                  <a:srgbClr val="808080"/>
                </a:solidFill>
                <a:latin typeface="Arial"/>
              </a:rPr>
              <a:t>60 cm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Screenshot 2022-06-12 at 23.27.56.png" descr="Screenshot 2022-06-12 at 23.27.56.png"/>
          <p:cNvPicPr/>
          <p:nvPr/>
        </p:nvPicPr>
        <p:blipFill>
          <a:blip r:embed="rId1"/>
          <a:stretch/>
        </p:blipFill>
        <p:spPr>
          <a:xfrm>
            <a:off x="14031360" y="3208320"/>
            <a:ext cx="10352160" cy="9592200"/>
          </a:xfrm>
          <a:prstGeom prst="rect">
            <a:avLst/>
          </a:prstGeom>
          <a:ln w="12600">
            <a:noFill/>
          </a:ln>
        </p:spPr>
      </p:pic>
      <p:pic>
        <p:nvPicPr>
          <p:cNvPr id="100" name="Screenshot 2022-06-12 at 23.27.56.png_0" descr="Screenshot 2022-06-12 at 23.27.56.png"/>
          <p:cNvPicPr/>
          <p:nvPr/>
        </p:nvPicPr>
        <p:blipFill>
          <a:blip r:embed="rId2"/>
          <a:stretch/>
        </p:blipFill>
        <p:spPr>
          <a:xfrm>
            <a:off x="14031360" y="3208320"/>
            <a:ext cx="10352160" cy="9592200"/>
          </a:xfrm>
          <a:prstGeom prst="rect">
            <a:avLst/>
          </a:prstGeom>
          <a:ln w="12600">
            <a:noFill/>
          </a:ln>
        </p:spPr>
      </p:pic>
      <p:pic>
        <p:nvPicPr>
          <p:cNvPr id="101" name="Screenshot 2022-06-12 at 23.27.56.png_1" descr="Screenshot 2022-06-12 at 23.27.56.png"/>
          <p:cNvPicPr/>
          <p:nvPr/>
        </p:nvPicPr>
        <p:blipFill>
          <a:blip r:embed="rId3"/>
          <a:stretch/>
        </p:blipFill>
        <p:spPr>
          <a:xfrm>
            <a:off x="14031360" y="3208320"/>
            <a:ext cx="10352160" cy="9592200"/>
          </a:xfrm>
          <a:prstGeom prst="rect">
            <a:avLst/>
          </a:prstGeom>
          <a:ln w="12600">
            <a:noFill/>
          </a:ln>
        </p:spPr>
      </p:pic>
      <p:sp>
        <p:nvSpPr>
          <p:cNvPr id="102" name="TextShape 1"/>
          <p:cNvSpPr txBox="1"/>
          <p:nvPr/>
        </p:nvSpPr>
        <p:spPr>
          <a:xfrm>
            <a:off x="243360" y="-14040"/>
            <a:ext cx="941832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f10d0c"/>
                </a:solidFill>
                <a:latin typeface="Arial"/>
              </a:rPr>
              <a:t>Camera vs POEMMA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03" name="image001.png_2" descr="image001.png"/>
          <p:cNvPicPr/>
          <p:nvPr/>
        </p:nvPicPr>
        <p:blipFill>
          <a:blip r:embed="rId4"/>
          <a:stretch/>
        </p:blipFill>
        <p:spPr>
          <a:xfrm>
            <a:off x="252360" y="807840"/>
            <a:ext cx="4572000" cy="2450520"/>
          </a:xfrm>
          <a:prstGeom prst="rect">
            <a:avLst/>
          </a:prstGeom>
          <a:ln w="12600">
            <a:noFill/>
          </a:ln>
        </p:spPr>
      </p:pic>
      <p:sp>
        <p:nvSpPr>
          <p:cNvPr id="104" name="TextShape 2"/>
          <p:cNvSpPr txBox="1"/>
          <p:nvPr/>
        </p:nvSpPr>
        <p:spPr>
          <a:xfrm>
            <a:off x="70200" y="2577240"/>
            <a:ext cx="1902960" cy="691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en-US" sz="1400" spc="-1" strike="noStrike">
                <a:highlight>
                  <a:srgbClr val="ffffff"/>
                </a:highlight>
                <a:latin typeface="Arial"/>
              </a:rPr>
              <a:t>TE</a:t>
            </a:r>
            <a:r>
              <a:rPr b="1" lang="en-US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</a:rPr>
              <a:t>RZINA Telescope</a:t>
            </a:r>
            <a:endParaRPr b="0" lang="en-US" sz="1400" spc="-1" strike="noStrike">
              <a:latin typeface="Arial"/>
            </a:endParaRPr>
          </a:p>
          <a:p>
            <a:pPr algn="ctr"/>
            <a:r>
              <a:rPr b="1" lang="en-US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</a:rPr>
              <a:t>primary mirror daim.: </a:t>
            </a:r>
            <a:r>
              <a:rPr b="1" lang="en-US" sz="1400" spc="-1" strike="noStrike">
                <a:solidFill>
                  <a:srgbClr val="c9211e"/>
                </a:solidFill>
                <a:highlight>
                  <a:srgbClr val="ffffff"/>
                </a:highlight>
                <a:latin typeface="Arial"/>
              </a:rPr>
              <a:t>0.4m  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105" name="" descr=""/>
          <p:cNvPicPr/>
          <p:nvPr/>
        </p:nvPicPr>
        <p:blipFill>
          <a:blip r:embed="rId5"/>
          <a:stretch/>
        </p:blipFill>
        <p:spPr>
          <a:xfrm>
            <a:off x="5371200" y="547920"/>
            <a:ext cx="4572000" cy="2743200"/>
          </a:xfrm>
          <a:prstGeom prst="rect">
            <a:avLst/>
          </a:prstGeom>
          <a:ln>
            <a:noFill/>
          </a:ln>
        </p:spPr>
      </p:pic>
      <p:sp>
        <p:nvSpPr>
          <p:cNvPr id="106" name="TextShape 3"/>
          <p:cNvSpPr txBox="1"/>
          <p:nvPr/>
        </p:nvSpPr>
        <p:spPr>
          <a:xfrm>
            <a:off x="4536000" y="1581120"/>
            <a:ext cx="1700640" cy="889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en-US" sz="1400" spc="-1" strike="noStrike">
                <a:highlight>
                  <a:srgbClr val="ffffff"/>
                </a:highlight>
                <a:latin typeface="Arial"/>
              </a:rPr>
              <a:t>POEMMA Telescope</a:t>
            </a:r>
            <a:endParaRPr b="0" lang="en-US" sz="1400" spc="-1" strike="noStrike">
              <a:latin typeface="Arial"/>
            </a:endParaRPr>
          </a:p>
          <a:p>
            <a:pPr algn="ctr"/>
            <a:r>
              <a:rPr b="1" lang="en-US" sz="1400" spc="-1" strike="noStrike">
                <a:highlight>
                  <a:srgbClr val="ffffff"/>
                </a:highlight>
                <a:latin typeface="Arial"/>
              </a:rPr>
              <a:t>primary mirror daim.: </a:t>
            </a:r>
            <a:r>
              <a:rPr b="1" lang="en-US" sz="1400" spc="-1" strike="noStrike">
                <a:solidFill>
                  <a:srgbClr val="c9211e"/>
                </a:solidFill>
                <a:highlight>
                  <a:srgbClr val="ffffff"/>
                </a:highlight>
                <a:latin typeface="Arial"/>
              </a:rPr>
              <a:t>4m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07" name="Ellipse 4"/>
          <p:cNvSpPr/>
          <p:nvPr/>
        </p:nvSpPr>
        <p:spPr>
          <a:xfrm>
            <a:off x="3686400" y="491040"/>
            <a:ext cx="2645640" cy="730440"/>
          </a:xfrm>
          <a:prstGeom prst="arc">
            <a:avLst>
              <a:gd name="adj1" fmla="val 11352059"/>
              <a:gd name="adj2" fmla="val 21089100"/>
            </a:avLst>
          </a:prstGeom>
          <a:noFill/>
          <a:ln w="3816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108" name="TextShape 5"/>
          <p:cNvSpPr txBox="1"/>
          <p:nvPr/>
        </p:nvSpPr>
        <p:spPr>
          <a:xfrm>
            <a:off x="4621320" y="545040"/>
            <a:ext cx="96156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0" lang="en-US" sz="1800" spc="-1" strike="noStrike">
                <a:latin typeface="Arial"/>
              </a:rPr>
              <a:t>Probe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09" name="CustomShape 6"/>
          <p:cNvSpPr/>
          <p:nvPr/>
        </p:nvSpPr>
        <p:spPr>
          <a:xfrm>
            <a:off x="70200" y="426600"/>
            <a:ext cx="9953640" cy="2937240"/>
          </a:xfrm>
          <a:prstGeom prst="rect">
            <a:avLst/>
          </a:prstGeom>
          <a:noFill/>
          <a:ln w="38160">
            <a:solidFill>
              <a:srgbClr val="b2b2b2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110" name="" descr=""/>
          <p:cNvPicPr/>
          <p:nvPr/>
        </p:nvPicPr>
        <p:blipFill>
          <a:blip r:embed="rId6"/>
          <a:stretch/>
        </p:blipFill>
        <p:spPr>
          <a:xfrm>
            <a:off x="6046560" y="3969000"/>
            <a:ext cx="3657600" cy="3465720"/>
          </a:xfrm>
          <a:prstGeom prst="rect">
            <a:avLst/>
          </a:prstGeom>
          <a:ln>
            <a:noFill/>
          </a:ln>
        </p:spPr>
      </p:pic>
      <p:sp>
        <p:nvSpPr>
          <p:cNvPr id="111" name="TextShape 7"/>
          <p:cNvSpPr txBox="1"/>
          <p:nvPr/>
        </p:nvSpPr>
        <p:spPr>
          <a:xfrm>
            <a:off x="8587440" y="6707160"/>
            <a:ext cx="109476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600" spc="-1" strike="noStrike">
                <a:highlight>
                  <a:srgbClr val="ffffff"/>
                </a:highlight>
                <a:latin typeface="Arial"/>
              </a:rPr>
              <a:t>POEMMA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112" name="CustomShape 8"/>
          <p:cNvSpPr/>
          <p:nvPr/>
        </p:nvSpPr>
        <p:spPr>
          <a:xfrm>
            <a:off x="6853320" y="4108680"/>
            <a:ext cx="2415600" cy="759600"/>
          </a:xfrm>
          <a:prstGeom prst="rect">
            <a:avLst/>
          </a:prstGeom>
          <a:noFill/>
          <a:ln w="38160">
            <a:solidFill>
              <a:srgbClr val="800080"/>
            </a:solidFill>
            <a:prstDash val="sysDot"/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3" name="TextShape 9"/>
          <p:cNvSpPr txBox="1"/>
          <p:nvPr/>
        </p:nvSpPr>
        <p:spPr>
          <a:xfrm>
            <a:off x="6337440" y="3399840"/>
            <a:ext cx="350280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en-US" sz="1800" spc="-1" strike="noStrike">
                <a:solidFill>
                  <a:srgbClr val="800080"/>
                </a:solidFill>
                <a:latin typeface="Arial"/>
              </a:rPr>
              <a:t>SiPM part</a:t>
            </a:r>
            <a:endParaRPr b="0" lang="en-US" sz="1800" spc="-1" strike="noStrike">
              <a:latin typeface="Arial"/>
            </a:endParaRPr>
          </a:p>
          <a:p>
            <a:pPr algn="ctr"/>
            <a:r>
              <a:rPr b="1" lang="en-US" sz="1800" spc="-1" strike="noStrike">
                <a:solidFill>
                  <a:srgbClr val="800080"/>
                </a:solidFill>
                <a:latin typeface="Arial"/>
              </a:rPr>
              <a:t>(Detection of Cherenkov light)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14" name="TextShape 10"/>
          <p:cNvSpPr txBox="1"/>
          <p:nvPr/>
        </p:nvSpPr>
        <p:spPr>
          <a:xfrm>
            <a:off x="1086480" y="3895560"/>
            <a:ext cx="4450680" cy="378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en-US" sz="1800" spc="-1" strike="noStrike">
                <a:solidFill>
                  <a:srgbClr val="ff4000"/>
                </a:solidFill>
                <a:latin typeface="Arial"/>
              </a:rPr>
              <a:t>TERZINA SiPM photo detection plane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15" name="TextShape 11"/>
          <p:cNvSpPr txBox="1"/>
          <p:nvPr/>
        </p:nvSpPr>
        <p:spPr>
          <a:xfrm rot="16200000">
            <a:off x="-291960" y="5233320"/>
            <a:ext cx="103176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en-US" sz="1800" spc="-1" strike="noStrike">
                <a:latin typeface="Arial"/>
              </a:rPr>
              <a:t>y (mm)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16" name="" descr=""/>
          <p:cNvPicPr/>
          <p:nvPr/>
        </p:nvPicPr>
        <p:blipFill>
          <a:blip r:embed="rId7"/>
          <a:stretch/>
        </p:blipFill>
        <p:spPr>
          <a:xfrm>
            <a:off x="370080" y="4201560"/>
            <a:ext cx="5486400" cy="2459880"/>
          </a:xfrm>
          <a:prstGeom prst="rect">
            <a:avLst/>
          </a:prstGeom>
          <a:ln>
            <a:noFill/>
          </a:ln>
        </p:spPr>
      </p:pic>
      <p:sp>
        <p:nvSpPr>
          <p:cNvPr id="117" name="TextShape 12"/>
          <p:cNvSpPr txBox="1"/>
          <p:nvPr/>
        </p:nvSpPr>
        <p:spPr>
          <a:xfrm>
            <a:off x="2720880" y="6642000"/>
            <a:ext cx="103176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en-US" sz="1800" spc="-1" strike="noStrike">
                <a:latin typeface="Arial"/>
              </a:rPr>
              <a:t>x (mm)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18" name="TextShape 13"/>
          <p:cNvSpPr txBox="1"/>
          <p:nvPr/>
        </p:nvSpPr>
        <p:spPr>
          <a:xfrm>
            <a:off x="5982120" y="7163280"/>
            <a:ext cx="1982160" cy="346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John F. Krizmanic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19" name="TextShape 14"/>
          <p:cNvSpPr txBox="1"/>
          <p:nvPr/>
        </p:nvSpPr>
        <p:spPr>
          <a:xfrm>
            <a:off x="6550200" y="6707160"/>
            <a:ext cx="2169720" cy="346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highlight>
                  <a:srgbClr val="ffffff"/>
                </a:highlight>
                <a:latin typeface="Arial"/>
              </a:rPr>
              <a:t>arxiv:2008.04984v2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20" name="CustomShape 15"/>
          <p:cNvSpPr/>
          <p:nvPr/>
        </p:nvSpPr>
        <p:spPr>
          <a:xfrm>
            <a:off x="97560" y="3787560"/>
            <a:ext cx="5841000" cy="3231720"/>
          </a:xfrm>
          <a:prstGeom prst="rect">
            <a:avLst/>
          </a:prstGeom>
          <a:noFill/>
          <a:ln w="38160">
            <a:solidFill>
              <a:srgbClr val="55308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1" name="CustomShape 16"/>
          <p:cNvSpPr/>
          <p:nvPr/>
        </p:nvSpPr>
        <p:spPr>
          <a:xfrm>
            <a:off x="5991480" y="3448080"/>
            <a:ext cx="4032360" cy="4055760"/>
          </a:xfrm>
          <a:prstGeom prst="rect">
            <a:avLst/>
          </a:prstGeom>
          <a:noFill/>
          <a:ln w="38160">
            <a:solidFill>
              <a:srgbClr val="800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2" name="TextShape 17"/>
          <p:cNvSpPr txBox="1"/>
          <p:nvPr/>
        </p:nvSpPr>
        <p:spPr>
          <a:xfrm>
            <a:off x="4517280" y="6661440"/>
            <a:ext cx="1226520" cy="290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400" spc="-1" strike="noStrike">
                <a:latin typeface="Arial"/>
              </a:rPr>
              <a:t>~ 12 x 6 cm</a:t>
            </a:r>
            <a:r>
              <a:rPr b="1" lang="en-US" sz="1400" spc="-1" strike="noStrike" baseline="33000">
                <a:latin typeface="Arial"/>
              </a:rPr>
              <a:t>2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3350160" y="69120"/>
            <a:ext cx="367704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2400" spc="-1" strike="noStrike">
                <a:solidFill>
                  <a:srgbClr val="c9211e"/>
                </a:solidFill>
                <a:latin typeface="Arial"/>
              </a:rPr>
              <a:t>SiPM vs ma-PMT (PMT)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1287720" y="575640"/>
            <a:ext cx="8456040" cy="2138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Operation voltage                                       &lt;100 V                         ~1000V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latin typeface="Arial"/>
              </a:rPr>
              <a:t>Currents                                                      ~1 muA                      ~100 muA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latin typeface="Arial"/>
                <a:ea typeface="DejaVu Sans"/>
              </a:rPr>
              <a:t>Power </a:t>
            </a:r>
            <a:r>
              <a:rPr b="0" lang="en-US" sz="1800" spc="-1" strike="noStrike">
                <a:latin typeface="Arial"/>
              </a:rPr>
              <a:t>per cm</a:t>
            </a:r>
            <a:r>
              <a:rPr b="0" lang="en-US" sz="1800" spc="-1" strike="noStrike" baseline="33000">
                <a:latin typeface="Arial"/>
              </a:rPr>
              <a:t>2</a:t>
            </a:r>
            <a:r>
              <a:rPr b="0" lang="en-US" sz="1800" spc="-1" strike="noStrike">
                <a:latin typeface="Arial"/>
              </a:rPr>
              <a:t>                                              ~mW                           ~0.1W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latin typeface="Arial"/>
              </a:rPr>
              <a:t>Weight per cm</a:t>
            </a:r>
            <a:r>
              <a:rPr b="0" lang="en-US" sz="1800" spc="-1" strike="noStrike" baseline="33000">
                <a:latin typeface="Arial"/>
              </a:rPr>
              <a:t>2</a:t>
            </a:r>
            <a:r>
              <a:rPr b="0" lang="en-US" sz="1800" spc="-1" strike="noStrike">
                <a:latin typeface="Arial"/>
              </a:rPr>
              <a:t> of sensitive area                  ~10 g                           ~100g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latin typeface="Arial"/>
              </a:rPr>
              <a:t>Total integrated charge                                  infinite                         200 Q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latin typeface="Arial"/>
              </a:rPr>
              <a:t>Time resolution                                             &lt;100 ps                        &lt; 1 ns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latin typeface="Arial"/>
              </a:rPr>
              <a:t>Special resolution                                          ~1 mm                       ~10 mm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latin typeface="Arial"/>
              </a:rPr>
              <a:t>Photo detection efficiency @ 400 nm            &gt; 50 %                       &lt; 50 %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25" name="CustomShape 3"/>
          <p:cNvSpPr/>
          <p:nvPr/>
        </p:nvSpPr>
        <p:spPr>
          <a:xfrm>
            <a:off x="894600" y="561960"/>
            <a:ext cx="8317800" cy="2148840"/>
          </a:xfrm>
          <a:prstGeom prst="rect">
            <a:avLst/>
          </a:prstGeom>
          <a:noFill/>
          <a:ln w="38160">
            <a:solidFill>
              <a:srgbClr val="00a933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6" name="CustomShape 4"/>
          <p:cNvSpPr/>
          <p:nvPr/>
        </p:nvSpPr>
        <p:spPr>
          <a:xfrm>
            <a:off x="894600" y="2793960"/>
            <a:ext cx="8339760" cy="869400"/>
          </a:xfrm>
          <a:prstGeom prst="rect">
            <a:avLst/>
          </a:prstGeom>
          <a:noFill/>
          <a:ln w="38160">
            <a:solidFill>
              <a:srgbClr val="bf004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7" name="TextShape 5"/>
          <p:cNvSpPr txBox="1"/>
          <p:nvPr/>
        </p:nvSpPr>
        <p:spPr>
          <a:xfrm>
            <a:off x="1304280" y="2804760"/>
            <a:ext cx="7547760" cy="858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Variation with temperature                         very sensitive                    low</a:t>
            </a:r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latin typeface="Arial"/>
              </a:rPr>
              <a:t>Need of pre-amplifier/PMT gain                      0.1 mV                        5 mV</a:t>
            </a:r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latin typeface="Arial"/>
              </a:rPr>
              <a:t>Radiation resistance                                        low                             good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28" name="" descr=""/>
          <p:cNvPicPr/>
          <p:nvPr/>
        </p:nvPicPr>
        <p:blipFill>
          <a:blip r:embed="rId1"/>
          <a:stretch/>
        </p:blipFill>
        <p:spPr>
          <a:xfrm>
            <a:off x="4807800" y="4014720"/>
            <a:ext cx="3657600" cy="3529440"/>
          </a:xfrm>
          <a:prstGeom prst="rect">
            <a:avLst/>
          </a:prstGeom>
          <a:ln>
            <a:noFill/>
          </a:ln>
        </p:spPr>
      </p:pic>
      <p:pic>
        <p:nvPicPr>
          <p:cNvPr id="129" name="" descr=""/>
          <p:cNvPicPr/>
          <p:nvPr/>
        </p:nvPicPr>
        <p:blipFill>
          <a:blip r:embed="rId2"/>
          <a:stretch/>
        </p:blipFill>
        <p:spPr>
          <a:xfrm>
            <a:off x="104760" y="4127400"/>
            <a:ext cx="4572000" cy="3227760"/>
          </a:xfrm>
          <a:prstGeom prst="rect">
            <a:avLst/>
          </a:prstGeom>
          <a:ln>
            <a:noFill/>
          </a:ln>
        </p:spPr>
      </p:pic>
      <p:sp>
        <p:nvSpPr>
          <p:cNvPr id="130" name="TextShape 6"/>
          <p:cNvSpPr txBox="1"/>
          <p:nvPr/>
        </p:nvSpPr>
        <p:spPr>
          <a:xfrm>
            <a:off x="2179440" y="3709080"/>
            <a:ext cx="431928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en-US" sz="1800" spc="-1" strike="noStrike" u="sng">
                <a:uFillTx/>
                <a:latin typeface="Arial"/>
              </a:rPr>
              <a:t>Single photon response PMT vs SiPM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1" name="TextShape 7"/>
          <p:cNvSpPr txBox="1"/>
          <p:nvPr/>
        </p:nvSpPr>
        <p:spPr>
          <a:xfrm>
            <a:off x="614880" y="6545520"/>
            <a:ext cx="7862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SiPM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2" name="TextShape 8"/>
          <p:cNvSpPr txBox="1"/>
          <p:nvPr/>
        </p:nvSpPr>
        <p:spPr>
          <a:xfrm>
            <a:off x="5595840" y="6656400"/>
            <a:ext cx="7862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PMT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3" name="CustomShape 9"/>
          <p:cNvSpPr/>
          <p:nvPr/>
        </p:nvSpPr>
        <p:spPr>
          <a:xfrm>
            <a:off x="7675560" y="345960"/>
            <a:ext cx="2220840" cy="3516480"/>
          </a:xfrm>
          <a:prstGeom prst="rect">
            <a:avLst/>
          </a:prstGeom>
          <a:noFill/>
          <a:ln w="38160">
            <a:solidFill>
              <a:srgbClr val="999999"/>
            </a:solidFill>
            <a:custDash>
              <a:ds d="100000" sp="300000"/>
              <a:ds d="100000" sp="3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4" name="TextShape 10"/>
          <p:cNvSpPr txBox="1"/>
          <p:nvPr/>
        </p:nvSpPr>
        <p:spPr>
          <a:xfrm rot="16200000">
            <a:off x="9118440" y="1843200"/>
            <a:ext cx="797400" cy="376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0" lang="en-US" sz="1800" spc="-1" strike="noStrike">
                <a:solidFill>
                  <a:srgbClr val="808080"/>
                </a:solidFill>
                <a:latin typeface="Arial"/>
              </a:rPr>
              <a:t>PMT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5" name="TextShape 11"/>
          <p:cNvSpPr txBox="1"/>
          <p:nvPr/>
        </p:nvSpPr>
        <p:spPr>
          <a:xfrm>
            <a:off x="573120" y="5922360"/>
            <a:ext cx="216252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Prompt cross-talk within one channel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6" name="TextShape 12"/>
          <p:cNvSpPr txBox="1"/>
          <p:nvPr/>
        </p:nvSpPr>
        <p:spPr>
          <a:xfrm>
            <a:off x="8695440" y="4131360"/>
            <a:ext cx="1164600" cy="1114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Change sharing between anodes.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7" name="TextShape 13"/>
          <p:cNvSpPr txBox="1"/>
          <p:nvPr/>
        </p:nvSpPr>
        <p:spPr>
          <a:xfrm>
            <a:off x="8683560" y="5391720"/>
            <a:ext cx="1289160" cy="1882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Large variation of the response defined by secondary emission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8" name="Line 14"/>
          <p:cNvSpPr/>
          <p:nvPr/>
        </p:nvSpPr>
        <p:spPr>
          <a:xfrm>
            <a:off x="8291160" y="4295520"/>
            <a:ext cx="419040" cy="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Line 15"/>
          <p:cNvSpPr/>
          <p:nvPr/>
        </p:nvSpPr>
        <p:spPr>
          <a:xfrm>
            <a:off x="8283960" y="5555880"/>
            <a:ext cx="419040" cy="0"/>
          </a:xfrm>
          <a:prstGeom prst="line">
            <a:avLst/>
          </a:prstGeom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4919040" y="121680"/>
            <a:ext cx="431496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2400" spc="-1" strike="noStrike">
                <a:solidFill>
                  <a:srgbClr val="c9211e"/>
                </a:solidFill>
                <a:latin typeface="Arial"/>
              </a:rPr>
              <a:t>Parametric SiPM simulation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41" name="TextShape 2"/>
          <p:cNvSpPr txBox="1"/>
          <p:nvPr/>
        </p:nvSpPr>
        <p:spPr>
          <a:xfrm rot="16200000">
            <a:off x="-571320" y="2610000"/>
            <a:ext cx="2082600" cy="364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Prompt cross talk.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42" name="TextShape 3"/>
          <p:cNvSpPr txBox="1"/>
          <p:nvPr/>
        </p:nvSpPr>
        <p:spPr>
          <a:xfrm rot="16200000">
            <a:off x="-596160" y="5456160"/>
            <a:ext cx="2082600" cy="364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After pulsing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43" name="" descr=""/>
          <p:cNvPicPr/>
          <p:nvPr/>
        </p:nvPicPr>
        <p:blipFill>
          <a:blip r:embed="rId1"/>
          <a:stretch/>
        </p:blipFill>
        <p:spPr>
          <a:xfrm>
            <a:off x="4767480" y="1402560"/>
            <a:ext cx="5029200" cy="2962800"/>
          </a:xfrm>
          <a:prstGeom prst="rect">
            <a:avLst/>
          </a:prstGeom>
          <a:ln>
            <a:noFill/>
          </a:ln>
        </p:spPr>
      </p:pic>
      <p:pic>
        <p:nvPicPr>
          <p:cNvPr id="144" name="" descr=""/>
          <p:cNvPicPr/>
          <p:nvPr/>
        </p:nvPicPr>
        <p:blipFill>
          <a:blip r:embed="rId2"/>
          <a:stretch/>
        </p:blipFill>
        <p:spPr>
          <a:xfrm>
            <a:off x="732960" y="1415160"/>
            <a:ext cx="2743200" cy="2761560"/>
          </a:xfrm>
          <a:prstGeom prst="rect">
            <a:avLst/>
          </a:prstGeom>
          <a:ln>
            <a:noFill/>
          </a:ln>
        </p:spPr>
      </p:pic>
      <p:pic>
        <p:nvPicPr>
          <p:cNvPr id="145" name="" descr=""/>
          <p:cNvPicPr/>
          <p:nvPr/>
        </p:nvPicPr>
        <p:blipFill>
          <a:blip r:embed="rId3"/>
          <a:stretch/>
        </p:blipFill>
        <p:spPr>
          <a:xfrm>
            <a:off x="220320" y="533520"/>
            <a:ext cx="3657600" cy="887040"/>
          </a:xfrm>
          <a:prstGeom prst="rect">
            <a:avLst/>
          </a:prstGeom>
          <a:ln>
            <a:noFill/>
          </a:ln>
        </p:spPr>
      </p:pic>
      <p:pic>
        <p:nvPicPr>
          <p:cNvPr id="146" name="" descr=""/>
          <p:cNvPicPr/>
          <p:nvPr/>
        </p:nvPicPr>
        <p:blipFill>
          <a:blip r:embed="rId4"/>
          <a:stretch/>
        </p:blipFill>
        <p:spPr>
          <a:xfrm>
            <a:off x="4755600" y="4357080"/>
            <a:ext cx="5029200" cy="2962800"/>
          </a:xfrm>
          <a:prstGeom prst="rect">
            <a:avLst/>
          </a:prstGeom>
          <a:ln>
            <a:noFill/>
          </a:ln>
        </p:spPr>
      </p:pic>
      <p:sp>
        <p:nvSpPr>
          <p:cNvPr id="147" name="CustomShape 4"/>
          <p:cNvSpPr/>
          <p:nvPr/>
        </p:nvSpPr>
        <p:spPr>
          <a:xfrm>
            <a:off x="3805920" y="2620800"/>
            <a:ext cx="727200" cy="303120"/>
          </a:xfrm>
          <a:custGeom>
            <a:avLst/>
            <a:gdLst/>
            <a:ahLst/>
            <a:rect l="0" t="0" r="r" b="b"/>
            <a:pathLst>
              <a:path w="2021" h="844">
                <a:moveTo>
                  <a:pt x="0" y="210"/>
                </a:moveTo>
                <a:lnTo>
                  <a:pt x="1515" y="210"/>
                </a:lnTo>
                <a:lnTo>
                  <a:pt x="1515" y="0"/>
                </a:lnTo>
                <a:lnTo>
                  <a:pt x="2020" y="421"/>
                </a:lnTo>
                <a:lnTo>
                  <a:pt x="1515" y="843"/>
                </a:lnTo>
                <a:lnTo>
                  <a:pt x="1515" y="632"/>
                </a:lnTo>
                <a:lnTo>
                  <a:pt x="0" y="632"/>
                </a:lnTo>
                <a:lnTo>
                  <a:pt x="0" y="210"/>
                </a:lnTo>
              </a:path>
            </a:pathLst>
          </a:custGeom>
          <a:noFill/>
          <a:ln w="29160">
            <a:solidFill>
              <a:srgbClr val="808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8" name="CustomShape 5"/>
          <p:cNvSpPr/>
          <p:nvPr/>
        </p:nvSpPr>
        <p:spPr>
          <a:xfrm>
            <a:off x="3805920" y="5537160"/>
            <a:ext cx="727200" cy="303120"/>
          </a:xfrm>
          <a:custGeom>
            <a:avLst/>
            <a:gdLst/>
            <a:ahLst/>
            <a:rect l="0" t="0" r="r" b="b"/>
            <a:pathLst>
              <a:path w="2021" h="844">
                <a:moveTo>
                  <a:pt x="0" y="210"/>
                </a:moveTo>
                <a:lnTo>
                  <a:pt x="1515" y="210"/>
                </a:lnTo>
                <a:lnTo>
                  <a:pt x="1515" y="0"/>
                </a:lnTo>
                <a:lnTo>
                  <a:pt x="2020" y="421"/>
                </a:lnTo>
                <a:lnTo>
                  <a:pt x="1515" y="843"/>
                </a:lnTo>
                <a:lnTo>
                  <a:pt x="1515" y="632"/>
                </a:lnTo>
                <a:lnTo>
                  <a:pt x="0" y="632"/>
                </a:lnTo>
                <a:lnTo>
                  <a:pt x="0" y="210"/>
                </a:lnTo>
              </a:path>
            </a:pathLst>
          </a:custGeom>
          <a:noFill/>
          <a:ln w="29160">
            <a:solidFill>
              <a:srgbClr val="808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149" name="" descr=""/>
          <p:cNvPicPr/>
          <p:nvPr/>
        </p:nvPicPr>
        <p:blipFill>
          <a:blip r:embed="rId5"/>
          <a:stretch/>
        </p:blipFill>
        <p:spPr>
          <a:xfrm>
            <a:off x="733320" y="4344840"/>
            <a:ext cx="2743200" cy="2743200"/>
          </a:xfrm>
          <a:prstGeom prst="rect">
            <a:avLst/>
          </a:prstGeom>
          <a:ln>
            <a:noFill/>
          </a:ln>
        </p:spPr>
      </p:pic>
      <p:sp>
        <p:nvSpPr>
          <p:cNvPr id="150" name="TextShape 6"/>
          <p:cNvSpPr txBox="1"/>
          <p:nvPr/>
        </p:nvSpPr>
        <p:spPr>
          <a:xfrm>
            <a:off x="822240" y="51480"/>
            <a:ext cx="213048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600" spc="-1" strike="noStrike">
                <a:latin typeface="Arial"/>
              </a:rPr>
              <a:t>SiPM all the cells are connected in parallel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151" name="TextShape 7"/>
          <p:cNvSpPr txBox="1"/>
          <p:nvPr/>
        </p:nvSpPr>
        <p:spPr>
          <a:xfrm>
            <a:off x="1204560" y="7176600"/>
            <a:ext cx="61484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Delayed crosstalk imposed in other pixels is not simulated.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52" name="TextShape 8"/>
          <p:cNvSpPr txBox="1"/>
          <p:nvPr/>
        </p:nvSpPr>
        <p:spPr>
          <a:xfrm>
            <a:off x="4546080" y="655560"/>
            <a:ext cx="540324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In simulation we include as well :</a:t>
            </a:r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latin typeface="Arial"/>
              </a:rPr>
              <a:t>Gain variation, electronic noise, pre-amplifier, ADC. 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53" name="" descr=""/>
          <p:cNvPicPr/>
          <p:nvPr/>
        </p:nvPicPr>
        <p:blipFill>
          <a:blip r:embed="rId6"/>
          <a:stretch/>
        </p:blipFill>
        <p:spPr>
          <a:xfrm>
            <a:off x="7541280" y="1476720"/>
            <a:ext cx="2103120" cy="20116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" descr=""/>
          <p:cNvPicPr/>
          <p:nvPr/>
        </p:nvPicPr>
        <p:blipFill>
          <a:blip r:embed="rId1"/>
          <a:stretch/>
        </p:blipFill>
        <p:spPr>
          <a:xfrm>
            <a:off x="4385880" y="71640"/>
            <a:ext cx="5486400" cy="5184720"/>
          </a:xfrm>
          <a:prstGeom prst="rect">
            <a:avLst/>
          </a:prstGeom>
          <a:ln>
            <a:noFill/>
          </a:ln>
        </p:spPr>
      </p:pic>
      <p:sp>
        <p:nvSpPr>
          <p:cNvPr id="155" name="TextShape 1"/>
          <p:cNvSpPr txBox="1"/>
          <p:nvPr/>
        </p:nvSpPr>
        <p:spPr>
          <a:xfrm>
            <a:off x="2323800" y="50040"/>
            <a:ext cx="431496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c9211e"/>
                </a:solidFill>
                <a:latin typeface="Arial"/>
              </a:rPr>
              <a:t>Single p.e. avalanche tree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56" name="TextShape 2"/>
          <p:cNvSpPr txBox="1"/>
          <p:nvPr/>
        </p:nvSpPr>
        <p:spPr>
          <a:xfrm>
            <a:off x="516960" y="604080"/>
            <a:ext cx="4069800" cy="1218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600" spc="-1" strike="noStrike">
                <a:solidFill>
                  <a:srgbClr val="111111"/>
                </a:solidFill>
                <a:latin typeface="Arial"/>
              </a:rPr>
              <a:t>Trial parameters for generator testing:</a:t>
            </a:r>
            <a:endParaRPr b="0" lang="en-US" sz="1600" spc="-1" strike="noStrike">
              <a:latin typeface="Arial"/>
            </a:endParaRPr>
          </a:p>
          <a:p>
            <a:endParaRPr b="0" lang="en-US" sz="1600" spc="-1" strike="noStrike">
              <a:latin typeface="Arial"/>
            </a:endParaRPr>
          </a:p>
          <a:p>
            <a:r>
              <a:rPr b="0" lang="en-US" sz="1600" spc="-1" strike="noStrike">
                <a:solidFill>
                  <a:srgbClr val="111111"/>
                </a:solidFill>
                <a:latin typeface="Arial"/>
              </a:rPr>
              <a:t>Probability of the cross talk is set to 0.2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111111"/>
                </a:solidFill>
                <a:latin typeface="Arial"/>
              </a:rPr>
              <a:t>Probability of the after-pulse is set to 0.15</a:t>
            </a:r>
            <a:endParaRPr b="0" lang="en-US" sz="1600" spc="-1" strike="noStrike">
              <a:latin typeface="Arial"/>
            </a:endParaRPr>
          </a:p>
          <a:p>
            <a:r>
              <a:rPr b="0" lang="en-US" sz="1600" spc="-1" strike="noStrike">
                <a:solidFill>
                  <a:srgbClr val="111111"/>
                </a:solidFill>
                <a:latin typeface="Arial"/>
              </a:rPr>
              <a:t>And after pulse decay time 15 ns.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157" name="Line 3"/>
          <p:cNvSpPr/>
          <p:nvPr/>
        </p:nvSpPr>
        <p:spPr>
          <a:xfrm flipH="1">
            <a:off x="6113160" y="913680"/>
            <a:ext cx="567360" cy="461520"/>
          </a:xfrm>
          <a:prstGeom prst="line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58" name="TextShape 4"/>
          <p:cNvSpPr txBox="1"/>
          <p:nvPr/>
        </p:nvSpPr>
        <p:spPr>
          <a:xfrm>
            <a:off x="8278200" y="1443240"/>
            <a:ext cx="1522080" cy="373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0" lang="en-US" sz="1800" spc="-1" strike="noStrike">
                <a:latin typeface="Arial"/>
              </a:rPr>
              <a:t>After pulse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59" name="CustomShape 5"/>
          <p:cNvSpPr/>
          <p:nvPr/>
        </p:nvSpPr>
        <p:spPr>
          <a:xfrm>
            <a:off x="5450400" y="3600720"/>
            <a:ext cx="4239000" cy="555480"/>
          </a:xfrm>
          <a:prstGeom prst="rect">
            <a:avLst/>
          </a:prstGeom>
          <a:noFill/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0" name="CustomShape 6"/>
          <p:cNvSpPr/>
          <p:nvPr/>
        </p:nvSpPr>
        <p:spPr>
          <a:xfrm>
            <a:off x="408960" y="3370680"/>
            <a:ext cx="1383120" cy="804600"/>
          </a:xfrm>
          <a:prstGeom prst="rect">
            <a:avLst/>
          </a:prstGeom>
          <a:solidFill>
            <a:srgbClr val="ff8000"/>
          </a:solidFill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109080" rIns="109080" tIns="64080" bIns="64080" anchor="ctr">
            <a:noAutofit/>
          </a:bodyPr>
          <a:p>
            <a:pPr algn="ctr"/>
            <a:r>
              <a:rPr b="1" lang="en-US" sz="1800" spc="-1" strike="noStrike">
                <a:latin typeface="Arial"/>
              </a:rPr>
              <a:t>Single</a:t>
            </a:r>
            <a:endParaRPr b="1" lang="en-US" sz="1800" spc="-1" strike="noStrike">
              <a:latin typeface="Arial"/>
            </a:endParaRPr>
          </a:p>
          <a:p>
            <a:pPr algn="ctr"/>
            <a:r>
              <a:rPr b="1" lang="en-US" sz="1300" spc="-1" strike="noStrike">
                <a:latin typeface="Arial"/>
              </a:rPr>
              <a:t>Photo electron</a:t>
            </a:r>
            <a:endParaRPr b="1" lang="en-US" sz="1300" spc="-1" strike="noStrike">
              <a:latin typeface="Arial"/>
            </a:endParaRPr>
          </a:p>
          <a:p>
            <a:pPr algn="ctr"/>
            <a:r>
              <a:rPr b="1" lang="en-US" sz="1300" spc="-1" strike="noStrike">
                <a:latin typeface="Arial"/>
              </a:rPr>
              <a:t>p.e.</a:t>
            </a:r>
            <a:endParaRPr b="1" lang="en-US" sz="1300" spc="-1" strike="noStrike">
              <a:latin typeface="Arial"/>
            </a:endParaRPr>
          </a:p>
        </p:txBody>
      </p:sp>
      <p:sp>
        <p:nvSpPr>
          <p:cNvPr id="161" name="Line 7"/>
          <p:cNvSpPr/>
          <p:nvPr/>
        </p:nvSpPr>
        <p:spPr>
          <a:xfrm flipV="1">
            <a:off x="1811160" y="3102480"/>
            <a:ext cx="1128240" cy="651240"/>
          </a:xfrm>
          <a:prstGeom prst="line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62" name="CustomShape 8"/>
          <p:cNvSpPr/>
          <p:nvPr/>
        </p:nvSpPr>
        <p:spPr>
          <a:xfrm>
            <a:off x="2958480" y="2650320"/>
            <a:ext cx="914400" cy="914400"/>
          </a:xfrm>
          <a:prstGeom prst="ellipse">
            <a:avLst/>
          </a:prstGeom>
          <a:solidFill>
            <a:srgbClr val="158466"/>
          </a:solidFill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109080" rIns="109080" tIns="64080" bIns="64080" anchor="ctr">
            <a:noAutofit/>
          </a:bodyPr>
          <a:p>
            <a:pPr algn="ctr"/>
            <a:r>
              <a:rPr b="1" lang="en-US" sz="1800" spc="-1" strike="noStrike">
                <a:latin typeface="Arial"/>
              </a:rPr>
              <a:t>Cross</a:t>
            </a:r>
            <a:endParaRPr b="1" lang="en-US" sz="1800" spc="-1" strike="noStrike">
              <a:latin typeface="Arial"/>
            </a:endParaRPr>
          </a:p>
          <a:p>
            <a:pPr algn="ctr"/>
            <a:r>
              <a:rPr b="1" lang="en-US" sz="1800" spc="-1" strike="noStrike">
                <a:latin typeface="Arial"/>
              </a:rPr>
              <a:t>Talk</a:t>
            </a:r>
            <a:endParaRPr b="1" lang="en-US" sz="1800" spc="-1" strike="noStrike">
              <a:latin typeface="Arial"/>
            </a:endParaRPr>
          </a:p>
        </p:txBody>
      </p:sp>
      <p:sp>
        <p:nvSpPr>
          <p:cNvPr id="163" name="CustomShape 9"/>
          <p:cNvSpPr/>
          <p:nvPr/>
        </p:nvSpPr>
        <p:spPr>
          <a:xfrm>
            <a:off x="2960280" y="3981240"/>
            <a:ext cx="914400" cy="914400"/>
          </a:xfrm>
          <a:prstGeom prst="ellipse">
            <a:avLst/>
          </a:prstGeom>
          <a:solidFill>
            <a:srgbClr val="2a6099"/>
          </a:solidFill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109080" rIns="109080" tIns="64080" bIns="64080" anchor="ctr">
            <a:noAutofit/>
          </a:bodyPr>
          <a:p>
            <a:pPr algn="ctr"/>
            <a:r>
              <a:rPr b="1" lang="en-US" sz="1800" spc="-1" strike="noStrike">
                <a:latin typeface="Arial"/>
              </a:rPr>
              <a:t>After</a:t>
            </a:r>
            <a:endParaRPr b="1" lang="en-US" sz="1800" spc="-1" strike="noStrike">
              <a:latin typeface="Arial"/>
            </a:endParaRPr>
          </a:p>
          <a:p>
            <a:pPr algn="ctr"/>
            <a:r>
              <a:rPr b="1" lang="en-US" sz="1800" spc="-1" strike="noStrike">
                <a:latin typeface="Arial"/>
              </a:rPr>
              <a:t>pulse</a:t>
            </a:r>
            <a:endParaRPr b="1" lang="en-US" sz="1800" spc="-1" strike="noStrike">
              <a:latin typeface="Arial"/>
            </a:endParaRPr>
          </a:p>
        </p:txBody>
      </p:sp>
      <p:sp>
        <p:nvSpPr>
          <p:cNvPr id="164" name="Line 10"/>
          <p:cNvSpPr/>
          <p:nvPr/>
        </p:nvSpPr>
        <p:spPr>
          <a:xfrm>
            <a:off x="3880440" y="3112920"/>
            <a:ext cx="243360" cy="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5" name="Line 11"/>
          <p:cNvSpPr/>
          <p:nvPr/>
        </p:nvSpPr>
        <p:spPr>
          <a:xfrm>
            <a:off x="4111200" y="4449240"/>
            <a:ext cx="0" cy="54108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9080" rIns="109080" tIns="64080" bIns="64080" anchor="ctr" anchorCtr="1">
            <a:noAutofit/>
          </a:bodyPr>
          <a:p>
            <a:pPr algn="ctr"/>
            <a:r>
              <a:rPr b="1" lang="en-US" sz="1800" spc="-1" strike="noStrike">
                <a:latin typeface="Arial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66" name="Line 12"/>
          <p:cNvSpPr/>
          <p:nvPr/>
        </p:nvSpPr>
        <p:spPr>
          <a:xfrm>
            <a:off x="1113840" y="2542320"/>
            <a:ext cx="0" cy="806760"/>
          </a:xfrm>
          <a:prstGeom prst="line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67" name="Line 13"/>
          <p:cNvSpPr/>
          <p:nvPr/>
        </p:nvSpPr>
        <p:spPr>
          <a:xfrm flipV="1">
            <a:off x="1113840" y="4188600"/>
            <a:ext cx="0" cy="801720"/>
          </a:xfrm>
          <a:prstGeom prst="line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68" name="Line 14"/>
          <p:cNvSpPr/>
          <p:nvPr/>
        </p:nvSpPr>
        <p:spPr>
          <a:xfrm flipV="1">
            <a:off x="1113840" y="4989960"/>
            <a:ext cx="3014640" cy="36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9" name="Line 15"/>
          <p:cNvSpPr/>
          <p:nvPr/>
        </p:nvSpPr>
        <p:spPr>
          <a:xfrm>
            <a:off x="1811880" y="3761280"/>
            <a:ext cx="1128240" cy="651240"/>
          </a:xfrm>
          <a:prstGeom prst="line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70" name="Line 16"/>
          <p:cNvSpPr/>
          <p:nvPr/>
        </p:nvSpPr>
        <p:spPr>
          <a:xfrm>
            <a:off x="3880440" y="4444920"/>
            <a:ext cx="243360" cy="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9080" rIns="109080" tIns="64080" bIns="64080" anchor="ctr" anchorCtr="1">
            <a:noAutofit/>
          </a:bodyPr>
          <a:p>
            <a:pPr algn="ctr"/>
            <a:r>
              <a:rPr b="1" lang="en-US" sz="1800" spc="-1" strike="noStrike">
                <a:latin typeface="Arial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71" name="Line 17"/>
          <p:cNvSpPr/>
          <p:nvPr/>
        </p:nvSpPr>
        <p:spPr>
          <a:xfrm>
            <a:off x="4108320" y="2560320"/>
            <a:ext cx="0" cy="54108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9080" rIns="109080" tIns="64080" bIns="64080" anchor="ctr" anchorCtr="1">
            <a:noAutofit/>
          </a:bodyPr>
          <a:p>
            <a:pPr algn="ctr"/>
            <a:r>
              <a:rPr b="1" lang="en-US" sz="1800" spc="-1" strike="noStrike">
                <a:latin typeface="Arial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72" name="Line 18"/>
          <p:cNvSpPr/>
          <p:nvPr/>
        </p:nvSpPr>
        <p:spPr>
          <a:xfrm flipV="1">
            <a:off x="1113840" y="2542320"/>
            <a:ext cx="3014640" cy="36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3" name="CustomShape 19"/>
          <p:cNvSpPr/>
          <p:nvPr/>
        </p:nvSpPr>
        <p:spPr>
          <a:xfrm>
            <a:off x="1449000" y="2716200"/>
            <a:ext cx="932760" cy="932760"/>
          </a:xfrm>
          <a:custGeom>
            <a:avLst/>
            <a:gdLst/>
            <a:ahLst/>
            <a:rect l="0" t="0" r="r" b="b"/>
            <a:pathLst>
              <a:path w="2424" h="1100">
                <a:moveTo>
                  <a:pt x="578" y="780"/>
                </a:moveTo>
                <a:lnTo>
                  <a:pt x="605" y="742"/>
                </a:lnTo>
                <a:lnTo>
                  <a:pt x="634" y="705"/>
                </a:lnTo>
                <a:lnTo>
                  <a:pt x="664" y="670"/>
                </a:lnTo>
                <a:lnTo>
                  <a:pt x="697" y="637"/>
                </a:lnTo>
                <a:lnTo>
                  <a:pt x="731" y="605"/>
                </a:lnTo>
                <a:lnTo>
                  <a:pt x="766" y="575"/>
                </a:lnTo>
                <a:lnTo>
                  <a:pt x="803" y="547"/>
                </a:lnTo>
                <a:lnTo>
                  <a:pt x="841" y="521"/>
                </a:lnTo>
                <a:lnTo>
                  <a:pt x="881" y="497"/>
                </a:lnTo>
                <a:lnTo>
                  <a:pt x="922" y="474"/>
                </a:lnTo>
                <a:lnTo>
                  <a:pt x="964" y="454"/>
                </a:lnTo>
                <a:lnTo>
                  <a:pt x="1006" y="436"/>
                </a:lnTo>
                <a:lnTo>
                  <a:pt x="1050" y="420"/>
                </a:lnTo>
                <a:lnTo>
                  <a:pt x="1094" y="406"/>
                </a:lnTo>
                <a:lnTo>
                  <a:pt x="1140" y="395"/>
                </a:lnTo>
                <a:lnTo>
                  <a:pt x="1185" y="386"/>
                </a:lnTo>
                <a:lnTo>
                  <a:pt x="1231" y="379"/>
                </a:lnTo>
                <a:lnTo>
                  <a:pt x="1277" y="374"/>
                </a:lnTo>
                <a:lnTo>
                  <a:pt x="1324" y="372"/>
                </a:lnTo>
                <a:lnTo>
                  <a:pt x="1370" y="372"/>
                </a:lnTo>
                <a:lnTo>
                  <a:pt x="1417" y="375"/>
                </a:lnTo>
                <a:lnTo>
                  <a:pt x="1463" y="380"/>
                </a:lnTo>
                <a:lnTo>
                  <a:pt x="1509" y="387"/>
                </a:lnTo>
                <a:lnTo>
                  <a:pt x="1554" y="396"/>
                </a:lnTo>
                <a:lnTo>
                  <a:pt x="1599" y="408"/>
                </a:lnTo>
                <a:lnTo>
                  <a:pt x="1644" y="422"/>
                </a:lnTo>
                <a:lnTo>
                  <a:pt x="1687" y="438"/>
                </a:lnTo>
                <a:lnTo>
                  <a:pt x="1730" y="456"/>
                </a:lnTo>
                <a:lnTo>
                  <a:pt x="1771" y="477"/>
                </a:lnTo>
                <a:lnTo>
                  <a:pt x="1812" y="500"/>
                </a:lnTo>
                <a:lnTo>
                  <a:pt x="1852" y="524"/>
                </a:lnTo>
                <a:lnTo>
                  <a:pt x="1890" y="551"/>
                </a:lnTo>
                <a:lnTo>
                  <a:pt x="1926" y="579"/>
                </a:lnTo>
                <a:lnTo>
                  <a:pt x="1962" y="609"/>
                </a:lnTo>
                <a:lnTo>
                  <a:pt x="1996" y="641"/>
                </a:lnTo>
                <a:lnTo>
                  <a:pt x="2028" y="675"/>
                </a:lnTo>
                <a:lnTo>
                  <a:pt x="2058" y="710"/>
                </a:lnTo>
                <a:lnTo>
                  <a:pt x="2086" y="747"/>
                </a:lnTo>
                <a:lnTo>
                  <a:pt x="2113" y="785"/>
                </a:lnTo>
                <a:lnTo>
                  <a:pt x="2423" y="580"/>
                </a:lnTo>
                <a:lnTo>
                  <a:pt x="2385" y="525"/>
                </a:lnTo>
                <a:lnTo>
                  <a:pt x="2343" y="472"/>
                </a:lnTo>
                <a:lnTo>
                  <a:pt x="2299" y="422"/>
                </a:lnTo>
                <a:lnTo>
                  <a:pt x="2253" y="373"/>
                </a:lnTo>
                <a:lnTo>
                  <a:pt x="2204" y="328"/>
                </a:lnTo>
                <a:lnTo>
                  <a:pt x="2153" y="284"/>
                </a:lnTo>
                <a:lnTo>
                  <a:pt x="2100" y="244"/>
                </a:lnTo>
                <a:lnTo>
                  <a:pt x="2044" y="206"/>
                </a:lnTo>
                <a:lnTo>
                  <a:pt x="1987" y="171"/>
                </a:lnTo>
                <a:lnTo>
                  <a:pt x="1928" y="140"/>
                </a:lnTo>
                <a:lnTo>
                  <a:pt x="1868" y="111"/>
                </a:lnTo>
                <a:lnTo>
                  <a:pt x="1806" y="85"/>
                </a:lnTo>
                <a:lnTo>
                  <a:pt x="1743" y="63"/>
                </a:lnTo>
                <a:lnTo>
                  <a:pt x="1678" y="44"/>
                </a:lnTo>
                <a:lnTo>
                  <a:pt x="1613" y="29"/>
                </a:lnTo>
                <a:lnTo>
                  <a:pt x="1548" y="16"/>
                </a:lnTo>
                <a:lnTo>
                  <a:pt x="1481" y="7"/>
                </a:lnTo>
                <a:lnTo>
                  <a:pt x="1414" y="2"/>
                </a:lnTo>
                <a:lnTo>
                  <a:pt x="1348" y="0"/>
                </a:lnTo>
                <a:lnTo>
                  <a:pt x="1281" y="2"/>
                </a:lnTo>
                <a:lnTo>
                  <a:pt x="1214" y="6"/>
                </a:lnTo>
                <a:lnTo>
                  <a:pt x="1147" y="15"/>
                </a:lnTo>
                <a:lnTo>
                  <a:pt x="1082" y="27"/>
                </a:lnTo>
                <a:lnTo>
                  <a:pt x="1016" y="42"/>
                </a:lnTo>
                <a:lnTo>
                  <a:pt x="952" y="60"/>
                </a:lnTo>
                <a:lnTo>
                  <a:pt x="889" y="82"/>
                </a:lnTo>
                <a:lnTo>
                  <a:pt x="827" y="107"/>
                </a:lnTo>
                <a:lnTo>
                  <a:pt x="766" y="136"/>
                </a:lnTo>
                <a:lnTo>
                  <a:pt x="707" y="167"/>
                </a:lnTo>
                <a:lnTo>
                  <a:pt x="649" y="201"/>
                </a:lnTo>
                <a:lnTo>
                  <a:pt x="594" y="239"/>
                </a:lnTo>
                <a:lnTo>
                  <a:pt x="540" y="279"/>
                </a:lnTo>
                <a:lnTo>
                  <a:pt x="489" y="321"/>
                </a:lnTo>
                <a:lnTo>
                  <a:pt x="439" y="367"/>
                </a:lnTo>
                <a:lnTo>
                  <a:pt x="393" y="415"/>
                </a:lnTo>
                <a:lnTo>
                  <a:pt x="348" y="465"/>
                </a:lnTo>
                <a:lnTo>
                  <a:pt x="307" y="517"/>
                </a:lnTo>
                <a:lnTo>
                  <a:pt x="268" y="572"/>
                </a:lnTo>
                <a:lnTo>
                  <a:pt x="0" y="391"/>
                </a:lnTo>
                <a:lnTo>
                  <a:pt x="138" y="1099"/>
                </a:lnTo>
                <a:lnTo>
                  <a:pt x="846" y="961"/>
                </a:lnTo>
                <a:lnTo>
                  <a:pt x="578" y="780"/>
                </a:lnTo>
              </a:path>
            </a:pathLst>
          </a:custGeom>
          <a:noFill/>
          <a:ln w="29160">
            <a:solidFill>
              <a:srgbClr val="ff0000"/>
            </a:solidFill>
            <a:prstDash val="sysDot"/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4" name="CustomShape 20"/>
          <p:cNvSpPr/>
          <p:nvPr/>
        </p:nvSpPr>
        <p:spPr>
          <a:xfrm rot="10865400">
            <a:off x="1487160" y="3869640"/>
            <a:ext cx="915120" cy="915480"/>
          </a:xfrm>
          <a:custGeom>
            <a:avLst/>
            <a:gdLst/>
            <a:ahLst/>
            <a:rect l="0" t="0" r="r" b="b"/>
            <a:pathLst>
              <a:path w="2378" h="1080">
                <a:moveTo>
                  <a:pt x="1811" y="764"/>
                </a:moveTo>
                <a:lnTo>
                  <a:pt x="1783" y="727"/>
                </a:lnTo>
                <a:lnTo>
                  <a:pt x="1753" y="689"/>
                </a:lnTo>
                <a:lnTo>
                  <a:pt x="1724" y="655"/>
                </a:lnTo>
                <a:lnTo>
                  <a:pt x="1690" y="622"/>
                </a:lnTo>
                <a:lnTo>
                  <a:pt x="1655" y="589"/>
                </a:lnTo>
                <a:lnTo>
                  <a:pt x="1621" y="560"/>
                </a:lnTo>
                <a:lnTo>
                  <a:pt x="1582" y="532"/>
                </a:lnTo>
                <a:lnTo>
                  <a:pt x="1544" y="505"/>
                </a:lnTo>
                <a:lnTo>
                  <a:pt x="1503" y="482"/>
                </a:lnTo>
                <a:lnTo>
                  <a:pt x="1463" y="460"/>
                </a:lnTo>
                <a:lnTo>
                  <a:pt x="1419" y="440"/>
                </a:lnTo>
                <a:lnTo>
                  <a:pt x="1376" y="423"/>
                </a:lnTo>
                <a:lnTo>
                  <a:pt x="1333" y="406"/>
                </a:lnTo>
                <a:lnTo>
                  <a:pt x="1287" y="394"/>
                </a:lnTo>
                <a:lnTo>
                  <a:pt x="1241" y="384"/>
                </a:lnTo>
                <a:lnTo>
                  <a:pt x="1195" y="375"/>
                </a:lnTo>
                <a:lnTo>
                  <a:pt x="1149" y="370"/>
                </a:lnTo>
                <a:lnTo>
                  <a:pt x="1103" y="366"/>
                </a:lnTo>
                <a:lnTo>
                  <a:pt x="1056" y="365"/>
                </a:lnTo>
                <a:lnTo>
                  <a:pt x="1009" y="366"/>
                </a:lnTo>
                <a:lnTo>
                  <a:pt x="962" y="370"/>
                </a:lnTo>
                <a:lnTo>
                  <a:pt x="915" y="376"/>
                </a:lnTo>
                <a:lnTo>
                  <a:pt x="869" y="385"/>
                </a:lnTo>
                <a:lnTo>
                  <a:pt x="824" y="396"/>
                </a:lnTo>
                <a:lnTo>
                  <a:pt x="780" y="409"/>
                </a:lnTo>
                <a:lnTo>
                  <a:pt x="735" y="425"/>
                </a:lnTo>
                <a:lnTo>
                  <a:pt x="691" y="442"/>
                </a:lnTo>
                <a:lnTo>
                  <a:pt x="650" y="462"/>
                </a:lnTo>
                <a:lnTo>
                  <a:pt x="608" y="485"/>
                </a:lnTo>
                <a:lnTo>
                  <a:pt x="569" y="509"/>
                </a:lnTo>
                <a:lnTo>
                  <a:pt x="529" y="535"/>
                </a:lnTo>
                <a:lnTo>
                  <a:pt x="493" y="564"/>
                </a:lnTo>
                <a:lnTo>
                  <a:pt x="456" y="594"/>
                </a:lnTo>
                <a:lnTo>
                  <a:pt x="423" y="626"/>
                </a:lnTo>
                <a:lnTo>
                  <a:pt x="390" y="659"/>
                </a:lnTo>
                <a:lnTo>
                  <a:pt x="359" y="695"/>
                </a:lnTo>
                <a:lnTo>
                  <a:pt x="331" y="732"/>
                </a:lnTo>
                <a:lnTo>
                  <a:pt x="303" y="770"/>
                </a:lnTo>
                <a:lnTo>
                  <a:pt x="0" y="569"/>
                </a:lnTo>
                <a:lnTo>
                  <a:pt x="38" y="515"/>
                </a:lnTo>
                <a:lnTo>
                  <a:pt x="78" y="463"/>
                </a:lnTo>
                <a:lnTo>
                  <a:pt x="121" y="413"/>
                </a:lnTo>
                <a:lnTo>
                  <a:pt x="167" y="366"/>
                </a:lnTo>
                <a:lnTo>
                  <a:pt x="215" y="321"/>
                </a:lnTo>
                <a:lnTo>
                  <a:pt x="264" y="279"/>
                </a:lnTo>
                <a:lnTo>
                  <a:pt x="316" y="239"/>
                </a:lnTo>
                <a:lnTo>
                  <a:pt x="371" y="202"/>
                </a:lnTo>
                <a:lnTo>
                  <a:pt x="428" y="168"/>
                </a:lnTo>
                <a:lnTo>
                  <a:pt x="484" y="137"/>
                </a:lnTo>
                <a:lnTo>
                  <a:pt x="545" y="109"/>
                </a:lnTo>
                <a:lnTo>
                  <a:pt x="604" y="84"/>
                </a:lnTo>
                <a:lnTo>
                  <a:pt x="667" y="62"/>
                </a:lnTo>
                <a:lnTo>
                  <a:pt x="730" y="43"/>
                </a:lnTo>
                <a:lnTo>
                  <a:pt x="793" y="28"/>
                </a:lnTo>
                <a:lnTo>
                  <a:pt x="858" y="16"/>
                </a:lnTo>
                <a:lnTo>
                  <a:pt x="924" y="7"/>
                </a:lnTo>
                <a:lnTo>
                  <a:pt x="989" y="2"/>
                </a:lnTo>
                <a:lnTo>
                  <a:pt x="1055" y="0"/>
                </a:lnTo>
                <a:lnTo>
                  <a:pt x="1120" y="1"/>
                </a:lnTo>
                <a:lnTo>
                  <a:pt x="1186" y="6"/>
                </a:lnTo>
                <a:lnTo>
                  <a:pt x="1250" y="15"/>
                </a:lnTo>
                <a:lnTo>
                  <a:pt x="1315" y="26"/>
                </a:lnTo>
                <a:lnTo>
                  <a:pt x="1380" y="41"/>
                </a:lnTo>
                <a:lnTo>
                  <a:pt x="1442" y="59"/>
                </a:lnTo>
                <a:lnTo>
                  <a:pt x="1504" y="81"/>
                </a:lnTo>
                <a:lnTo>
                  <a:pt x="1566" y="105"/>
                </a:lnTo>
                <a:lnTo>
                  <a:pt x="1624" y="133"/>
                </a:lnTo>
                <a:lnTo>
                  <a:pt x="1682" y="164"/>
                </a:lnTo>
                <a:lnTo>
                  <a:pt x="1739" y="198"/>
                </a:lnTo>
                <a:lnTo>
                  <a:pt x="1793" y="234"/>
                </a:lnTo>
                <a:lnTo>
                  <a:pt x="1845" y="274"/>
                </a:lnTo>
                <a:lnTo>
                  <a:pt x="1896" y="316"/>
                </a:lnTo>
                <a:lnTo>
                  <a:pt x="1945" y="360"/>
                </a:lnTo>
                <a:lnTo>
                  <a:pt x="1991" y="407"/>
                </a:lnTo>
                <a:lnTo>
                  <a:pt x="2034" y="456"/>
                </a:lnTo>
                <a:lnTo>
                  <a:pt x="2075" y="507"/>
                </a:lnTo>
                <a:lnTo>
                  <a:pt x="2113" y="562"/>
                </a:lnTo>
                <a:lnTo>
                  <a:pt x="2377" y="383"/>
                </a:lnTo>
                <a:lnTo>
                  <a:pt x="2242" y="1079"/>
                </a:lnTo>
                <a:lnTo>
                  <a:pt x="1546" y="942"/>
                </a:lnTo>
                <a:lnTo>
                  <a:pt x="1811" y="764"/>
                </a:lnTo>
              </a:path>
            </a:pathLst>
          </a:custGeom>
          <a:noFill/>
          <a:ln w="29160">
            <a:solidFill>
              <a:srgbClr val="ff0000"/>
            </a:solidFill>
            <a:prstDash val="sysDot"/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5" name="TextShape 21"/>
          <p:cNvSpPr txBox="1"/>
          <p:nvPr/>
        </p:nvSpPr>
        <p:spPr>
          <a:xfrm>
            <a:off x="4771080" y="1257840"/>
            <a:ext cx="1522080" cy="373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0" lang="en-US" sz="1800" spc="-1" strike="noStrike">
                <a:latin typeface="Arial"/>
              </a:rPr>
              <a:t>Crosstalk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76" name="Line 22"/>
          <p:cNvSpPr/>
          <p:nvPr/>
        </p:nvSpPr>
        <p:spPr>
          <a:xfrm>
            <a:off x="7711560" y="1053360"/>
            <a:ext cx="713520" cy="461880"/>
          </a:xfrm>
          <a:prstGeom prst="line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77" name="TextShape 23"/>
          <p:cNvSpPr txBox="1"/>
          <p:nvPr/>
        </p:nvSpPr>
        <p:spPr>
          <a:xfrm>
            <a:off x="1530720" y="2060640"/>
            <a:ext cx="21128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Recurrent process 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78" name="" descr=""/>
          <p:cNvPicPr/>
          <p:nvPr/>
        </p:nvPicPr>
        <p:blipFill>
          <a:blip r:embed="rId2"/>
          <a:stretch/>
        </p:blipFill>
        <p:spPr>
          <a:xfrm>
            <a:off x="572040" y="5372280"/>
            <a:ext cx="9144000" cy="2103120"/>
          </a:xfrm>
          <a:prstGeom prst="rect">
            <a:avLst/>
          </a:prstGeom>
          <a:ln>
            <a:noFill/>
          </a:ln>
        </p:spPr>
      </p:pic>
      <p:sp>
        <p:nvSpPr>
          <p:cNvPr id="179" name="TextShape 24"/>
          <p:cNvSpPr txBox="1"/>
          <p:nvPr/>
        </p:nvSpPr>
        <p:spPr>
          <a:xfrm>
            <a:off x="8763840" y="2261160"/>
            <a:ext cx="1203840" cy="1218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600" spc="-1" strike="noStrike">
                <a:latin typeface="Arial"/>
              </a:rPr>
              <a:t>Clearly saturated due to cell recovery time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180" name="TextShape 25"/>
          <p:cNvSpPr txBox="1"/>
          <p:nvPr/>
        </p:nvSpPr>
        <p:spPr>
          <a:xfrm>
            <a:off x="1030320" y="5481000"/>
            <a:ext cx="247680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highlight>
                  <a:srgbClr val="ffffff"/>
                </a:highlight>
                <a:latin typeface="Arial"/>
              </a:rPr>
              <a:t>Final result waveform.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81" name="CustomShape 26"/>
          <p:cNvSpPr/>
          <p:nvPr/>
        </p:nvSpPr>
        <p:spPr>
          <a:xfrm>
            <a:off x="412200" y="558000"/>
            <a:ext cx="4117680" cy="1351080"/>
          </a:xfrm>
          <a:prstGeom prst="rect">
            <a:avLst/>
          </a:prstGeom>
          <a:noFill/>
          <a:ln w="38160">
            <a:solidFill>
              <a:srgbClr val="55308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2" name="TextShape 27"/>
          <p:cNvSpPr txBox="1"/>
          <p:nvPr/>
        </p:nvSpPr>
        <p:spPr>
          <a:xfrm>
            <a:off x="7611120" y="207720"/>
            <a:ext cx="1402920" cy="36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latin typeface="Arial"/>
              </a:rPr>
              <a:t>Initial p.e. 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extShape 1"/>
          <p:cNvSpPr txBox="1"/>
          <p:nvPr/>
        </p:nvSpPr>
        <p:spPr>
          <a:xfrm>
            <a:off x="118080" y="124920"/>
            <a:ext cx="9875520" cy="73519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txBody>
          <a:bodyPr lIns="90000" rIns="90000" tIns="45000" bIns="45000" anchor="ctr" anchorCtr="1">
            <a:noAutofit/>
          </a:bodyPr>
          <a:p>
            <a:pPr algn="ctr"/>
            <a:r>
              <a:rPr b="0" lang="en-US" sz="1800" spc="-1" strike="noStrike">
                <a:latin typeface="Arial"/>
              </a:rPr>
              <a:t>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84" name="TextShape 2"/>
          <p:cNvSpPr txBox="1"/>
          <p:nvPr/>
        </p:nvSpPr>
        <p:spPr>
          <a:xfrm>
            <a:off x="2323800" y="50400"/>
            <a:ext cx="431496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c9211e"/>
                </a:solidFill>
                <a:highlight>
                  <a:srgbClr val="ffffff"/>
                </a:highlight>
                <a:latin typeface="Arial"/>
              </a:rPr>
              <a:t>Experimental setup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85" name="" descr=""/>
          <p:cNvPicPr/>
          <p:nvPr/>
        </p:nvPicPr>
        <p:blipFill>
          <a:blip r:embed="rId2"/>
          <a:stretch/>
        </p:blipFill>
        <p:spPr>
          <a:xfrm>
            <a:off x="2390040" y="457560"/>
            <a:ext cx="3931920" cy="2185560"/>
          </a:xfrm>
          <a:prstGeom prst="rect">
            <a:avLst/>
          </a:prstGeom>
          <a:ln>
            <a:noFill/>
          </a:ln>
        </p:spPr>
      </p:pic>
      <p:sp>
        <p:nvSpPr>
          <p:cNvPr id="186" name="CustomShape 3"/>
          <p:cNvSpPr/>
          <p:nvPr/>
        </p:nvSpPr>
        <p:spPr>
          <a:xfrm>
            <a:off x="2354040" y="457560"/>
            <a:ext cx="4029840" cy="2185560"/>
          </a:xfrm>
          <a:prstGeom prst="rect">
            <a:avLst/>
          </a:prstGeom>
          <a:noFill/>
          <a:ln w="38160">
            <a:solidFill>
              <a:srgbClr val="55308d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43769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2013-10-25T22:06:08Z</dcterms:created>
  <dc:creator>leonid </dc:creator>
  <dc:description/>
  <dc:language>en-US</dc:language>
  <cp:lastModifiedBy/>
  <dcterms:modified xsi:type="dcterms:W3CDTF">2023-06-26T10:02:47Z</dcterms:modified>
  <cp:revision>2404</cp:revision>
  <dc:subject/>
  <dc:title/>
</cp:coreProperties>
</file>