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236" r:id="rId3"/>
    <p:sldId id="1288" r:id="rId4"/>
    <p:sldId id="5078" r:id="rId5"/>
    <p:sldId id="5080" r:id="rId6"/>
    <p:sldId id="5081" r:id="rId7"/>
    <p:sldId id="5079" r:id="rId8"/>
    <p:sldId id="288" r:id="rId9"/>
    <p:sldId id="508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03030"/>
    <a:srgbClr val="2F2F2F"/>
    <a:srgbClr val="003399"/>
    <a:srgbClr val="6FC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38" autoAdjust="0"/>
    <p:restoredTop sz="85176" autoAdjust="0"/>
  </p:normalViewPr>
  <p:slideViewPr>
    <p:cSldViewPr snapToGrid="0" snapToObjects="1">
      <p:cViewPr varScale="1">
        <p:scale>
          <a:sx n="95" d="100"/>
          <a:sy n="95" d="100"/>
        </p:scale>
        <p:origin x="666" y="84"/>
      </p:cViewPr>
      <p:guideLst/>
    </p:cSldViewPr>
  </p:slideViewPr>
  <p:outlineViewPr>
    <p:cViewPr>
      <p:scale>
        <a:sx n="33" d="100"/>
        <a:sy n="33" d="100"/>
      </p:scale>
      <p:origin x="0" y="-65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243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lhc-triplet-task-force@cern.ch" TargetMode="External"/><Relationship Id="rId2" Type="http://schemas.openxmlformats.org/officeDocument/2006/relationships/hyperlink" Target="https://indico.cern.ch/category/16000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Triplet Task Force: 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696926" cy="1454057"/>
          </a:xfrm>
        </p:spPr>
        <p:txBody>
          <a:bodyPr/>
          <a:lstStyle/>
          <a:p>
            <a:pPr algn="l"/>
            <a:r>
              <a:rPr lang="en-US" sz="1800" dirty="0"/>
              <a:t>Gianluigi Arduini</a:t>
            </a:r>
          </a:p>
          <a:p>
            <a:pPr algn="l"/>
            <a:r>
              <a:rPr lang="en-GB" sz="1800" dirty="0"/>
              <a:t>Triplet Task Force – First Meeting – 14 October 2022</a:t>
            </a:r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37E0FF2-66DA-AA67-1291-0D245B54A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39604"/>
            <a:ext cx="11376024" cy="4608512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GB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C</a:t>
            </a:r>
            <a:r>
              <a:rPr lang="en-GB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arry out a full analysis of the impact of radiation on the lifetime of equipment in the LHC inner triplet regions and to propose possible mitigation measures. This shall include:</a:t>
            </a:r>
            <a:endParaRPr lang="en-GB" sz="180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review of the damage limits currently assumed for all magnetic components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review of how these damage limits are calculated to determine confidence limits for Run 3 operation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possible tests and measurements that could be made to validate these limits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identification of all weak components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study of measurement methods that could give an early warning on potential failure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study of possible mitigation measures, including: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beam optics choices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operation modes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how to limit the stresses on these magnets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compensation with additional warm magnets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installation of shielding 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review of the spares situation and implications for the HL-LHC era (LHCb/ALICE).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187A9-88FB-6989-EFEE-F8C9E6789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from the LMC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C04837-8AF5-78B4-5341-BDB0903C1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995DD9-AB7E-F1BE-0967-C808F4A74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37385-BD0E-A8FD-FEB8-74D9C1AA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41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79829E-6303-1500-3BC6-5E8B5C515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8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The task force shall deliver a final report on its findings and present a summary to the LMC. In addition to summarising the analysis described above the Task Force shall put forward a proposal for optimising the triplet lifetime during Run 3 and report on the expected lifetime of the triplets in IR2 and IR8 during the High Luminosity LHC era.</a:t>
            </a:r>
            <a:endParaRPr lang="en-GB" sz="1800" dirty="0">
              <a:effectLst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en-GB" sz="18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An intermediate report shall be presented at Chamonix 2023</a:t>
            </a:r>
            <a:endParaRPr lang="en-GB" sz="1800" dirty="0">
              <a:effectLst/>
              <a:latin typeface="+mj-lt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E19687-594C-A600-9C71-11DF17D87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6D434-1DB1-A391-1B7F-2552030B0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3691-58AE-0701-C1DE-525715CEE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E7A41-FD8D-2C24-E354-AF6A50887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2252A2-A819-2014-C264-2D6A46CAE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ATS-DO	:	Paolo Fessia 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BE-ABP	:	Stephane Fartoukh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en-GB" sz="20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BE-HDO</a:t>
            </a: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	:	Gianluigi Arduini (chair)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BE-OP		:	Tobias Persson, Matteo Solfaroli 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HSE-RP	:	Stefan Roesler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it-IT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SY-STI		:	Francesco Cerutti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it-IT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TE-MPE	:	Arjan Verweij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630555" algn="l"/>
              </a:tabLst>
            </a:pPr>
            <a:r>
              <a:rPr lang="de-DE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TE-MSC	:	Mikko Karppinen, Davide Tommasini </a:t>
            </a:r>
            <a:endParaRPr lang="en-GB" sz="2000" b="0" dirty="0">
              <a:effectLst/>
              <a:latin typeface="+mj-lt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/>
              <a:t>Others might be consulted on specific questions as they come 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8FA16E-C1D4-436F-148F-817A43309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1DE8A-B1ED-421D-4D3F-054C7BF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0DDB9-9F8B-1FAA-713E-AF8078EE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5EE01-C6C3-C6EB-8661-58978D327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78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64713D-48B9-B8E8-28E3-E7DB7B15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0715"/>
            <a:ext cx="11376024" cy="4608512"/>
          </a:xfrm>
        </p:spPr>
        <p:txBody>
          <a:bodyPr/>
          <a:lstStyle/>
          <a:p>
            <a:pPr marL="0" lvl="0" indent="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GB" sz="20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Focus on triplet/D1 areas (magnets but also other possible equipment that could fail and affect operation)</a:t>
            </a:r>
          </a:p>
          <a:p>
            <a:pPr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Nevertheless we should not be blind to other showstoppers if they might come up</a:t>
            </a:r>
            <a:endParaRPr lang="en-GB" sz="1800" b="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GB" sz="20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Present status/understanding</a:t>
            </a:r>
            <a:r>
              <a:rPr lang="en-GB" sz="20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Expected radiation levels (long term schedule pre-energy crisis) for IR1 and 5 but also IR2 and 8 (HL scenarios with possible upgrades, include ion operation). How they are estimated and what is their uncertainty? existing benchmarks?</a:t>
            </a:r>
          </a:p>
          <a:p>
            <a:pPr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Main construction characteristics/criteria of the magnets in the triplet area/D1, what are the possible sources of stress that could worsen the situation when combined with radiation? What are the most delicate components?</a:t>
            </a:r>
          </a:p>
          <a:p>
            <a:pPr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Damage limits currently assumed for the magnet components. How they are estimated and what is their uncertainty, existing benchmarks. Present measurement campaigns</a:t>
            </a:r>
          </a:p>
          <a:p>
            <a:pPr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Possibly create a Table Element/Expected radiation levels with uncertainty/Expected Damage Limit with uncertainty/In which location-component is the damage limit achieved/Failure scenario(s)</a:t>
            </a:r>
          </a:p>
          <a:p>
            <a:pPr lvl="1" algn="just">
              <a:spcBef>
                <a:spcPts val="600"/>
              </a:spcBef>
              <a:buFont typeface="Symbol" panose="05050102010706020507" pitchFamily="18" charset="2"/>
              <a:buChar char=""/>
            </a:pPr>
            <a:endParaRPr lang="en-GB" sz="1500" dirty="0">
              <a:solidFill>
                <a:srgbClr val="000000"/>
              </a:solidFill>
              <a:latin typeface="+mj-lt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D186B5-A8F4-5DF8-4078-2119543A9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 to be addressed (for discussion)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C1340-8CD6-D10F-FDE4-2FC32360E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622F2-48F8-BF98-03EE-1039AAEA8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CFFEA-A4C3-3D2B-D024-76B7D59C3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2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64713D-48B9-B8E8-28E3-E7DB7B15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96812"/>
            <a:ext cx="11376024" cy="4608512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Where are the uncertainties coming from and what can we do to reduce them?</a:t>
            </a: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dentification of all weak components and their possible failure scenarios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Measurement methods that could give an early warning on potential failure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Mitigation measures: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how to limit the stresses on these magnets (thermal cycles, ELQA, HW commissioning cycles, pre-cycles schemes)</a:t>
            </a:r>
            <a:r>
              <a:rPr lang="en-GB" sz="1600" dirty="0">
                <a:latin typeface="+mj-lt"/>
                <a:ea typeface="Calibri" panose="020F0502020204030204" pitchFamily="34" charset="0"/>
              </a:rPr>
              <a:t> </a:t>
            </a:r>
            <a:r>
              <a:rPr lang="en-GB" sz="1600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 can we already give some recipes for 2023?</a:t>
            </a:r>
            <a:endParaRPr lang="en-GB" sz="16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beam optics choices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operation modes</a:t>
            </a: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Scheduling (crossing angle polarity swap, ion runs)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compensation with additional warm magnets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installation of shielding </a:t>
            </a:r>
            <a:endParaRPr lang="en-GB" sz="160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review of the spares situation and implications for the HL-LHC era (LHCb/ALICE).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D186B5-A8F4-5DF8-4078-2119543A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3544"/>
            <a:ext cx="11376025" cy="1065742"/>
          </a:xfrm>
        </p:spPr>
        <p:txBody>
          <a:bodyPr/>
          <a:lstStyle/>
          <a:p>
            <a:r>
              <a:rPr lang="en-US" dirty="0"/>
              <a:t>Points to be addressed (for discussion)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C1340-8CD6-D10F-FDE4-2FC32360E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622F2-48F8-BF98-03EE-1039AAEA8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CFFEA-A4C3-3D2B-D024-76B7D59C3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5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B8C899-A47A-5524-C0C2-0A37768BA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Propose to meet in person:</a:t>
            </a:r>
          </a:p>
          <a:p>
            <a:pPr lvl="1"/>
            <a:r>
              <a:rPr lang="en-US" dirty="0"/>
              <a:t>Tentatively every second week</a:t>
            </a:r>
          </a:p>
          <a:p>
            <a:pPr lvl="1"/>
            <a:r>
              <a:rPr lang="en-US" dirty="0"/>
              <a:t>Typically (not for today): Friday 15:00 to 17:00?</a:t>
            </a:r>
          </a:p>
          <a:p>
            <a:r>
              <a:rPr lang="en-US" dirty="0"/>
              <a:t>Indico site created: </a:t>
            </a:r>
            <a:r>
              <a:rPr lang="en-US" dirty="0">
                <a:hlinkClick r:id="rId2"/>
              </a:rPr>
              <a:t>https://indico.cern.ch/category/16000/</a:t>
            </a:r>
            <a:r>
              <a:rPr lang="en-US" dirty="0"/>
              <a:t> </a:t>
            </a:r>
          </a:p>
          <a:p>
            <a:r>
              <a:rPr lang="en-US" dirty="0"/>
              <a:t>Mailing list (CERN e-group): </a:t>
            </a:r>
            <a:r>
              <a:rPr lang="en-US" dirty="0">
                <a:hlinkClick r:id="rId3"/>
              </a:rPr>
              <a:t>lhc-triplet-task-force@cern.ch</a:t>
            </a:r>
            <a:endParaRPr lang="en-GB" dirty="0"/>
          </a:p>
          <a:p>
            <a:r>
              <a:rPr lang="en-GB" dirty="0"/>
              <a:t>Keep minutes of the meetings (count on Matteo’s and Tobias’ help)</a:t>
            </a:r>
          </a:p>
          <a:p>
            <a:r>
              <a:rPr lang="en-GB" dirty="0"/>
              <a:t>Identify possible experts needed for specific meetings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6DB53C-BFF2-75F7-16CF-151017EE0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Modus Operandi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1AA39-BEBA-E9EF-01FC-E6B6EE94A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D797B-5939-D3D1-BDBC-19368BFEC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7FFAB-DDEE-E925-DECC-AB5AA79D2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14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80E6D-33AD-2766-0F7A-1852DC6CE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dirty="0">
                <a:latin typeface="+mj-lt"/>
              </a:rPr>
              <a:t>Friday 28/10 – 15:00</a:t>
            </a:r>
          </a:p>
          <a:p>
            <a:pPr lvl="1"/>
            <a:r>
              <a:rPr lang="en-GB" sz="1800" dirty="0">
                <a:effectLst/>
                <a:latin typeface="+mj-lt"/>
                <a:ea typeface="Calibri" panose="020F0502020204030204" pitchFamily="34" charset="0"/>
              </a:rPr>
              <a:t>Damage </a:t>
            </a:r>
            <a:r>
              <a:rPr lang="en-GB" dirty="0">
                <a:latin typeface="+mj-lt"/>
                <a:ea typeface="Calibri" panose="020F0502020204030204" pitchFamily="34" charset="0"/>
              </a:rPr>
              <a:t>limits to magnet components (what we know, methods for the estimation, uncertainties, ongoing studies and their timeline) </a:t>
            </a:r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 Davide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Observations so far: do we see signs of degradation of performance? What can we monitor/look at (trends? Systematic measurements?) to detect early signs of degradation? Present failures and non-conformities: what are those telling us?  Arjan</a:t>
            </a:r>
          </a:p>
          <a:p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Friday 11/11 – 15:00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Current distribution among orbit or other correctors: what are the contributions to the overall current budget? should we “spare” </a:t>
            </a:r>
            <a:r>
              <a:rPr lang="en-GB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those receiving </a:t>
            </a:r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highest radiation dose?  Stephane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HW Commissioning Strategy: how currents are defined and how commissioning is performed  Matteo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Pre-cycling Strategy: how is this defined?  Matteo, Tobias</a:t>
            </a:r>
          </a:p>
          <a:p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Friday 25/11 – 15:00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Possible scheduling optimizations (crossing angles, ions, etc.)  Stephane</a:t>
            </a:r>
          </a:p>
          <a:p>
            <a:pPr lvl="1"/>
            <a:r>
              <a:rPr lang="en-GB" dirty="0">
                <a:latin typeface="+mj-lt"/>
                <a:ea typeface="Calibri" panose="020F0502020204030204" pitchFamily="34" charset="0"/>
                <a:sym typeface="Wingdings" panose="05000000000000000000" pitchFamily="2" charset="2"/>
              </a:rPr>
              <a:t>MQSX: status of the studies  Tobias</a:t>
            </a:r>
          </a:p>
          <a:p>
            <a:pPr lvl="1"/>
            <a:endParaRPr lang="en-GB" dirty="0">
              <a:latin typeface="+mj-lt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endParaRPr lang="en-GB" dirty="0">
              <a:latin typeface="+mj-lt"/>
              <a:ea typeface="Calibri" panose="020F0502020204030204" pitchFamily="34" charset="0"/>
            </a:endParaRP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A1F1B7-A8D8-6F9D-A7FC-6B31FBAAE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Meetings (for discussion)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99CE1-CBDE-530B-5ADD-71608425D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18661-722C-F155-7C66-D999EF92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Triplet Task Force - First Meeting -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0876-172C-7F58-4AD4-0C948AEB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4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7354</TotalTime>
  <Words>924</Words>
  <Application>Microsoft Office PowerPoint</Application>
  <PresentationFormat>Widescreen</PresentationFormat>
  <Paragraphs>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Symbol</vt:lpstr>
      <vt:lpstr>Office Theme</vt:lpstr>
      <vt:lpstr>Triplet Task Force: Introduction</vt:lpstr>
      <vt:lpstr>Mandate from the LMC</vt:lpstr>
      <vt:lpstr>Deliverables</vt:lpstr>
      <vt:lpstr>Composition</vt:lpstr>
      <vt:lpstr>Points to be addressed (for discussion)</vt:lpstr>
      <vt:lpstr>Points to be addressed (for discussion)</vt:lpstr>
      <vt:lpstr>Modus Operandi</vt:lpstr>
      <vt:lpstr>PowerPoint Presentation</vt:lpstr>
      <vt:lpstr>Next Meetings (for discussion)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Rhodri Jones</dc:creator>
  <cp:lastModifiedBy>Gianluigi Arduini</cp:lastModifiedBy>
  <cp:revision>528</cp:revision>
  <cp:lastPrinted>2020-01-30T13:49:18Z</cp:lastPrinted>
  <dcterms:created xsi:type="dcterms:W3CDTF">2021-01-04T09:26:56Z</dcterms:created>
  <dcterms:modified xsi:type="dcterms:W3CDTF">2022-10-13T10:04:44Z</dcterms:modified>
</cp:coreProperties>
</file>