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9"/>
  </p:notesMasterIdLst>
  <p:handoutMasterIdLst>
    <p:handoutMasterId r:id="rId40"/>
  </p:handoutMasterIdLst>
  <p:sldIdLst>
    <p:sldId id="312" r:id="rId2"/>
    <p:sldId id="408" r:id="rId3"/>
    <p:sldId id="399" r:id="rId4"/>
    <p:sldId id="406" r:id="rId5"/>
    <p:sldId id="401" r:id="rId6"/>
    <p:sldId id="402" r:id="rId7"/>
    <p:sldId id="405" r:id="rId8"/>
    <p:sldId id="377" r:id="rId9"/>
    <p:sldId id="423" r:id="rId10"/>
    <p:sldId id="380" r:id="rId11"/>
    <p:sldId id="384" r:id="rId12"/>
    <p:sldId id="396" r:id="rId13"/>
    <p:sldId id="407" r:id="rId14"/>
    <p:sldId id="412" r:id="rId15"/>
    <p:sldId id="413" r:id="rId16"/>
    <p:sldId id="389" r:id="rId17"/>
    <p:sldId id="404" r:id="rId18"/>
    <p:sldId id="410" r:id="rId19"/>
    <p:sldId id="358" r:id="rId20"/>
    <p:sldId id="411" r:id="rId21"/>
    <p:sldId id="424" r:id="rId22"/>
    <p:sldId id="414" r:id="rId23"/>
    <p:sldId id="425" r:id="rId24"/>
    <p:sldId id="426" r:id="rId25"/>
    <p:sldId id="427" r:id="rId26"/>
    <p:sldId id="364" r:id="rId27"/>
    <p:sldId id="365" r:id="rId28"/>
    <p:sldId id="368" r:id="rId29"/>
    <p:sldId id="415" r:id="rId30"/>
    <p:sldId id="416" r:id="rId31"/>
    <p:sldId id="394" r:id="rId32"/>
    <p:sldId id="417" r:id="rId33"/>
    <p:sldId id="419" r:id="rId34"/>
    <p:sldId id="418" r:id="rId35"/>
    <p:sldId id="420" r:id="rId36"/>
    <p:sldId id="421" r:id="rId37"/>
    <p:sldId id="422" r:id="rId38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FF"/>
    <a:srgbClr val="E6E6E6"/>
    <a:srgbClr val="996600"/>
    <a:srgbClr val="FFCC00"/>
    <a:srgbClr val="FF66CC"/>
    <a:srgbClr val="FF505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2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21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7" d="100"/>
          <a:sy n="107" d="100"/>
        </p:scale>
        <p:origin x="5298" y="126"/>
      </p:cViewPr>
      <p:guideLst>
        <p:guide orient="horz" pos="3104"/>
        <p:guide pos="212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ciccote\cernbox\PhD_2021\bench\IR8_BLMs_StableBeams_14082018_11102018_6500GeV_-790XSAngle_kbilko_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16832666991504"/>
          <c:y val="5.8424546753930641E-2"/>
          <c:w val="0.81880484730878045"/>
          <c:h val="0.7885481707164171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Sheet1_2_3!$FZ$100</c:f>
              <c:strCache>
                <c:ptCount val="1"/>
                <c:pt idx="0">
                  <c:v>Simulation</c:v>
                </c:pt>
              </c:strCache>
            </c:strRef>
          </c:tx>
          <c:spPr>
            <a:ln w="28800">
              <a:solidFill>
                <a:srgbClr val="FF0000"/>
              </a:solidFill>
              <a:round/>
            </a:ln>
          </c:spPr>
          <c:marker>
            <c:symbol val="circl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fr-FR" sz="1000" b="0" strike="noStrike" spc="-1">
                    <a:solidFill>
                      <a:srgbClr val="000000"/>
                    </a:solidFill>
                    <a:latin typeface="Arial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Sheet1_2_3!$BN$72:$DQ$72</c:f>
              <c:numCache>
                <c:formatCode>0.00</c:formatCode>
                <c:ptCount val="56"/>
                <c:pt idx="0">
                  <c:v>-222.17280000000028</c:v>
                </c:pt>
                <c:pt idx="1">
                  <c:v>-218.44280000000072</c:v>
                </c:pt>
                <c:pt idx="2">
                  <c:v>-179.03280000000086</c:v>
                </c:pt>
                <c:pt idx="3">
                  <c:v>-175.88280000000304</c:v>
                </c:pt>
                <c:pt idx="4">
                  <c:v>-169.99279999999999</c:v>
                </c:pt>
                <c:pt idx="5">
                  <c:v>-168.71280000000115</c:v>
                </c:pt>
                <c:pt idx="6">
                  <c:v>-166.36280000000261</c:v>
                </c:pt>
                <c:pt idx="7">
                  <c:v>-161.61280000000261</c:v>
                </c:pt>
                <c:pt idx="8">
                  <c:v>-146.43280000000232</c:v>
                </c:pt>
                <c:pt idx="9">
                  <c:v>-142.39280000000144</c:v>
                </c:pt>
                <c:pt idx="10">
                  <c:v>-138.98280000000159</c:v>
                </c:pt>
                <c:pt idx="11">
                  <c:v>-138.48280000000159</c:v>
                </c:pt>
                <c:pt idx="12">
                  <c:v>-133.10280000000057</c:v>
                </c:pt>
                <c:pt idx="13">
                  <c:v>-130.60280000000057</c:v>
                </c:pt>
                <c:pt idx="14">
                  <c:v>-127.0528000000013</c:v>
                </c:pt>
                <c:pt idx="15">
                  <c:v>-121.98280000000159</c:v>
                </c:pt>
                <c:pt idx="16">
                  <c:v>-117.32280000000173</c:v>
                </c:pt>
                <c:pt idx="17">
                  <c:v>-114.49279999999999</c:v>
                </c:pt>
                <c:pt idx="18">
                  <c:v>-74.992799999999988</c:v>
                </c:pt>
                <c:pt idx="19">
                  <c:v>-67.512800000000425</c:v>
                </c:pt>
                <c:pt idx="20">
                  <c:v>-62.612800000002608</c:v>
                </c:pt>
                <c:pt idx="21">
                  <c:v>-58.712800000001153</c:v>
                </c:pt>
                <c:pt idx="22">
                  <c:v>-53.462800000001153</c:v>
                </c:pt>
                <c:pt idx="23">
                  <c:v>-50.652799999999843</c:v>
                </c:pt>
                <c:pt idx="24">
                  <c:v>-49.652799999999843</c:v>
                </c:pt>
                <c:pt idx="25">
                  <c:v>-46.542800000002899</c:v>
                </c:pt>
                <c:pt idx="26">
                  <c:v>-43.702800000002753</c:v>
                </c:pt>
                <c:pt idx="27">
                  <c:v>-41.842800000002171</c:v>
                </c:pt>
                <c:pt idx="28">
                  <c:v>-40.842800000002171</c:v>
                </c:pt>
                <c:pt idx="29">
                  <c:v>-38.722799999999552</c:v>
                </c:pt>
                <c:pt idx="30">
                  <c:v>-37.472799999999552</c:v>
                </c:pt>
                <c:pt idx="31">
                  <c:v>-35.292800000002899</c:v>
                </c:pt>
                <c:pt idx="32">
                  <c:v>-34.292800000002899</c:v>
                </c:pt>
                <c:pt idx="33">
                  <c:v>-32.362800000002608</c:v>
                </c:pt>
                <c:pt idx="34">
                  <c:v>-29.85280000000057</c:v>
                </c:pt>
                <c:pt idx="35">
                  <c:v>-26.672800000000279</c:v>
                </c:pt>
                <c:pt idx="36">
                  <c:v>-25.672800000000279</c:v>
                </c:pt>
                <c:pt idx="37">
                  <c:v>-23.432800000002317</c:v>
                </c:pt>
                <c:pt idx="38">
                  <c:v>-19.942800000000716</c:v>
                </c:pt>
                <c:pt idx="39">
                  <c:v>20.237199999999575</c:v>
                </c:pt>
                <c:pt idx="40">
                  <c:v>23.437200000000303</c:v>
                </c:pt>
                <c:pt idx="41">
                  <c:v>25.64719999999943</c:v>
                </c:pt>
                <c:pt idx="42">
                  <c:v>26.64719999999943</c:v>
                </c:pt>
                <c:pt idx="43">
                  <c:v>29.797199999997247</c:v>
                </c:pt>
                <c:pt idx="44">
                  <c:v>32.297199999997247</c:v>
                </c:pt>
                <c:pt idx="45">
                  <c:v>34.297199999997247</c:v>
                </c:pt>
                <c:pt idx="46">
                  <c:v>35.297199999997247</c:v>
                </c:pt>
                <c:pt idx="47">
                  <c:v>37.457199999997101</c:v>
                </c:pt>
                <c:pt idx="48">
                  <c:v>38.64719999999943</c:v>
                </c:pt>
                <c:pt idx="49">
                  <c:v>40.807199999999284</c:v>
                </c:pt>
                <c:pt idx="50">
                  <c:v>41.807199999999284</c:v>
                </c:pt>
                <c:pt idx="51">
                  <c:v>43.617199999996956</c:v>
                </c:pt>
                <c:pt idx="52">
                  <c:v>47.217199999999139</c:v>
                </c:pt>
                <c:pt idx="53">
                  <c:v>49.64719999999943</c:v>
                </c:pt>
                <c:pt idx="54">
                  <c:v>50.64719999999943</c:v>
                </c:pt>
                <c:pt idx="55">
                  <c:v>53.627199999998993</c:v>
                </c:pt>
              </c:numCache>
            </c:numRef>
          </c:xVal>
          <c:yVal>
            <c:numRef>
              <c:f>Sheet1_2_3!$BN$2:$DQ$2</c:f>
              <c:numCache>
                <c:formatCode>0.00E+00</c:formatCode>
                <c:ptCount val="56"/>
                <c:pt idx="0">
                  <c:v>2.6682923040110922E-10</c:v>
                </c:pt>
                <c:pt idx="1">
                  <c:v>9.269770949832156E-10</c:v>
                </c:pt>
                <c:pt idx="2">
                  <c:v>3.4801273295904522E-10</c:v>
                </c:pt>
                <c:pt idx="3">
                  <c:v>6.4287655417152794E-11</c:v>
                </c:pt>
                <c:pt idx="4">
                  <c:v>2.6966606399511727E-10</c:v>
                </c:pt>
                <c:pt idx="5">
                  <c:v>1.2406975159676341E-10</c:v>
                </c:pt>
                <c:pt idx="6">
                  <c:v>7.6452665358516684E-10</c:v>
                </c:pt>
                <c:pt idx="7">
                  <c:v>3.2890582434057923E-10</c:v>
                </c:pt>
                <c:pt idx="8">
                  <c:v>4.5981735107583266E-10</c:v>
                </c:pt>
                <c:pt idx="9">
                  <c:v>7.0712249144759237E-11</c:v>
                </c:pt>
                <c:pt idx="10">
                  <c:v>8.256020121385164E-11</c:v>
                </c:pt>
                <c:pt idx="11">
                  <c:v>1.5786144587832978E-10</c:v>
                </c:pt>
                <c:pt idx="12">
                  <c:v>4.2093604358148715E-10</c:v>
                </c:pt>
                <c:pt idx="13">
                  <c:v>1.2256789851758269E-10</c:v>
                </c:pt>
                <c:pt idx="14">
                  <c:v>6.0916829617213833E-10</c:v>
                </c:pt>
                <c:pt idx="15">
                  <c:v>4.6907877839744715E-9</c:v>
                </c:pt>
                <c:pt idx="16">
                  <c:v>2.3245348214430592E-9</c:v>
                </c:pt>
                <c:pt idx="17">
                  <c:v>3.9014805545828228E-9</c:v>
                </c:pt>
                <c:pt idx="18">
                  <c:v>9.4533307706209103E-9</c:v>
                </c:pt>
                <c:pt idx="19">
                  <c:v>6.7066083613637146E-10</c:v>
                </c:pt>
                <c:pt idx="20">
                  <c:v>3.7479577953776817E-10</c:v>
                </c:pt>
                <c:pt idx="21">
                  <c:v>1.6595476524947037E-9</c:v>
                </c:pt>
                <c:pt idx="22">
                  <c:v>8.9860875904313519E-11</c:v>
                </c:pt>
                <c:pt idx="23">
                  <c:v>1.0596407836441796E-10</c:v>
                </c:pt>
                <c:pt idx="24">
                  <c:v>1.4250916995781568E-10</c:v>
                </c:pt>
                <c:pt idx="25">
                  <c:v>9.0194621033020341E-10</c:v>
                </c:pt>
                <c:pt idx="26">
                  <c:v>1.0638125977530152E-10</c:v>
                </c:pt>
                <c:pt idx="27">
                  <c:v>1.1756172158698025E-10</c:v>
                </c:pt>
                <c:pt idx="28">
                  <c:v>1.0588064208224128E-10</c:v>
                </c:pt>
                <c:pt idx="29">
                  <c:v>1.2724033031947829E-10</c:v>
                </c:pt>
                <c:pt idx="30">
                  <c:v>1.00540720022932E-10</c:v>
                </c:pt>
                <c:pt idx="31">
                  <c:v>2.0283360197157488E-10</c:v>
                </c:pt>
                <c:pt idx="32">
                  <c:v>3.492642771916958E-10</c:v>
                </c:pt>
                <c:pt idx="33">
                  <c:v>8.0407545133692599E-10</c:v>
                </c:pt>
                <c:pt idx="34">
                  <c:v>4.9519433471875642E-10</c:v>
                </c:pt>
                <c:pt idx="35">
                  <c:v>5.0729259563437897E-10</c:v>
                </c:pt>
                <c:pt idx="36">
                  <c:v>7.8321638079274923E-10</c:v>
                </c:pt>
                <c:pt idx="37">
                  <c:v>6.9811137297250807E-9</c:v>
                </c:pt>
                <c:pt idx="38">
                  <c:v>1.8798194374412104E-8</c:v>
                </c:pt>
                <c:pt idx="39">
                  <c:v>1.5953017152186393E-8</c:v>
                </c:pt>
                <c:pt idx="40">
                  <c:v>1.0070759258728544E-8</c:v>
                </c:pt>
                <c:pt idx="41">
                  <c:v>9.2948018344851675E-10</c:v>
                </c:pt>
                <c:pt idx="42">
                  <c:v>3.9673952175024211E-10</c:v>
                </c:pt>
                <c:pt idx="43">
                  <c:v>3.1463822008836237E-10</c:v>
                </c:pt>
                <c:pt idx="44">
                  <c:v>7.2981716019965672E-10</c:v>
                </c:pt>
                <c:pt idx="45">
                  <c:v>3.5952693989943072E-10</c:v>
                </c:pt>
                <c:pt idx="46">
                  <c:v>1.5168716099725345E-10</c:v>
                </c:pt>
                <c:pt idx="47">
                  <c:v>1.3633488507673933E-10</c:v>
                </c:pt>
                <c:pt idx="48">
                  <c:v>1.3716924789850642E-10</c:v>
                </c:pt>
                <c:pt idx="49">
                  <c:v>1.4768221945277152E-10</c:v>
                </c:pt>
                <c:pt idx="50">
                  <c:v>1.1305616234943807E-10</c:v>
                </c:pt>
                <c:pt idx="51">
                  <c:v>9.8871994379397882E-11</c:v>
                </c:pt>
                <c:pt idx="52">
                  <c:v>1.098021473445465E-9</c:v>
                </c:pt>
                <c:pt idx="53">
                  <c:v>1.2740720288383168E-10</c:v>
                </c:pt>
                <c:pt idx="54">
                  <c:v>1.7738553590767923E-10</c:v>
                </c:pt>
                <c:pt idx="55">
                  <c:v>9.311489090920509E-11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EF-4EF2-95C8-526F6FBE56AE}"/>
            </c:ext>
          </c:extLst>
        </c:ser>
        <c:ser>
          <c:idx val="2"/>
          <c:order val="1"/>
          <c:tx>
            <c:strRef>
              <c:f>Sheet1_2_3!$FZ$102</c:f>
              <c:strCache>
                <c:ptCount val="1"/>
                <c:pt idx="0">
                  <c:v>Data 2018</c:v>
                </c:pt>
              </c:strCache>
            </c:strRef>
          </c:tx>
          <c:spPr>
            <a:ln w="28800">
              <a:solidFill>
                <a:schemeClr val="tx1"/>
              </a:solidFill>
              <a:round/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fr-FR" sz="1000" b="0" strike="noStrike" spc="-1">
                    <a:solidFill>
                      <a:srgbClr val="000000"/>
                    </a:solidFill>
                    <a:latin typeface="Arial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Sheet1_2_3!$BN$72:$DQ$72</c:f>
              <c:numCache>
                <c:formatCode>0.00</c:formatCode>
                <c:ptCount val="56"/>
                <c:pt idx="0">
                  <c:v>-222.17280000000028</c:v>
                </c:pt>
                <c:pt idx="1">
                  <c:v>-218.44280000000072</c:v>
                </c:pt>
                <c:pt idx="2">
                  <c:v>-179.03280000000086</c:v>
                </c:pt>
                <c:pt idx="3">
                  <c:v>-175.88280000000304</c:v>
                </c:pt>
                <c:pt idx="4">
                  <c:v>-169.99279999999999</c:v>
                </c:pt>
                <c:pt idx="5">
                  <c:v>-168.71280000000115</c:v>
                </c:pt>
                <c:pt idx="6">
                  <c:v>-166.36280000000261</c:v>
                </c:pt>
                <c:pt idx="7">
                  <c:v>-161.61280000000261</c:v>
                </c:pt>
                <c:pt idx="8">
                  <c:v>-146.43280000000232</c:v>
                </c:pt>
                <c:pt idx="9">
                  <c:v>-142.39280000000144</c:v>
                </c:pt>
                <c:pt idx="10">
                  <c:v>-138.98280000000159</c:v>
                </c:pt>
                <c:pt idx="11">
                  <c:v>-138.48280000000159</c:v>
                </c:pt>
                <c:pt idx="12">
                  <c:v>-133.10280000000057</c:v>
                </c:pt>
                <c:pt idx="13">
                  <c:v>-130.60280000000057</c:v>
                </c:pt>
                <c:pt idx="14">
                  <c:v>-127.0528000000013</c:v>
                </c:pt>
                <c:pt idx="15">
                  <c:v>-121.98280000000159</c:v>
                </c:pt>
                <c:pt idx="16">
                  <c:v>-117.32280000000173</c:v>
                </c:pt>
                <c:pt idx="17">
                  <c:v>-114.49279999999999</c:v>
                </c:pt>
                <c:pt idx="18">
                  <c:v>-74.992799999999988</c:v>
                </c:pt>
                <c:pt idx="19">
                  <c:v>-67.512800000000425</c:v>
                </c:pt>
                <c:pt idx="20">
                  <c:v>-62.612800000002608</c:v>
                </c:pt>
                <c:pt idx="21">
                  <c:v>-58.712800000001153</c:v>
                </c:pt>
                <c:pt idx="22">
                  <c:v>-53.462800000001153</c:v>
                </c:pt>
                <c:pt idx="23">
                  <c:v>-50.652799999999843</c:v>
                </c:pt>
                <c:pt idx="24">
                  <c:v>-49.652799999999843</c:v>
                </c:pt>
                <c:pt idx="25">
                  <c:v>-46.542800000002899</c:v>
                </c:pt>
                <c:pt idx="26">
                  <c:v>-43.702800000002753</c:v>
                </c:pt>
                <c:pt idx="27">
                  <c:v>-41.842800000002171</c:v>
                </c:pt>
                <c:pt idx="28">
                  <c:v>-40.842800000002171</c:v>
                </c:pt>
                <c:pt idx="29">
                  <c:v>-38.722799999999552</c:v>
                </c:pt>
                <c:pt idx="30">
                  <c:v>-37.472799999999552</c:v>
                </c:pt>
                <c:pt idx="31">
                  <c:v>-35.292800000002899</c:v>
                </c:pt>
                <c:pt idx="32">
                  <c:v>-34.292800000002899</c:v>
                </c:pt>
                <c:pt idx="33">
                  <c:v>-32.362800000002608</c:v>
                </c:pt>
                <c:pt idx="34">
                  <c:v>-29.85280000000057</c:v>
                </c:pt>
                <c:pt idx="35">
                  <c:v>-26.672800000000279</c:v>
                </c:pt>
                <c:pt idx="36">
                  <c:v>-25.672800000000279</c:v>
                </c:pt>
                <c:pt idx="37">
                  <c:v>-23.432800000002317</c:v>
                </c:pt>
                <c:pt idx="38">
                  <c:v>-19.942800000000716</c:v>
                </c:pt>
                <c:pt idx="39">
                  <c:v>20.237199999999575</c:v>
                </c:pt>
                <c:pt idx="40">
                  <c:v>23.437200000000303</c:v>
                </c:pt>
                <c:pt idx="41">
                  <c:v>25.64719999999943</c:v>
                </c:pt>
                <c:pt idx="42">
                  <c:v>26.64719999999943</c:v>
                </c:pt>
                <c:pt idx="43">
                  <c:v>29.797199999997247</c:v>
                </c:pt>
                <c:pt idx="44">
                  <c:v>32.297199999997247</c:v>
                </c:pt>
                <c:pt idx="45">
                  <c:v>34.297199999997247</c:v>
                </c:pt>
                <c:pt idx="46">
                  <c:v>35.297199999997247</c:v>
                </c:pt>
                <c:pt idx="47">
                  <c:v>37.457199999997101</c:v>
                </c:pt>
                <c:pt idx="48">
                  <c:v>38.64719999999943</c:v>
                </c:pt>
                <c:pt idx="49">
                  <c:v>40.807199999999284</c:v>
                </c:pt>
                <c:pt idx="50">
                  <c:v>41.807199999999284</c:v>
                </c:pt>
                <c:pt idx="51">
                  <c:v>43.617199999996956</c:v>
                </c:pt>
                <c:pt idx="52">
                  <c:v>47.217199999999139</c:v>
                </c:pt>
                <c:pt idx="53">
                  <c:v>49.64719999999943</c:v>
                </c:pt>
                <c:pt idx="54">
                  <c:v>50.64719999999943</c:v>
                </c:pt>
                <c:pt idx="55">
                  <c:v>53.627199999998993</c:v>
                </c:pt>
              </c:numCache>
            </c:numRef>
          </c:xVal>
          <c:yVal>
            <c:numRef>
              <c:f>Sheet1_2_3!$BN$64:$DQ$64</c:f>
              <c:numCache>
                <c:formatCode>General</c:formatCode>
                <c:ptCount val="56"/>
                <c:pt idx="0">
                  <c:v>3.4299002151945702E-10</c:v>
                </c:pt>
                <c:pt idx="1">
                  <c:v>9.7625311224520829E-10</c:v>
                </c:pt>
                <c:pt idx="2">
                  <c:v>1.1262579828882129E-9</c:v>
                </c:pt>
                <c:pt idx="3">
                  <c:v>2.3030404824541222E-11</c:v>
                </c:pt>
                <c:pt idx="4">
                  <c:v>9.3017913512439743E-11</c:v>
                </c:pt>
                <c:pt idx="5">
                  <c:v>3.1678706077994217E-11</c:v>
                </c:pt>
                <c:pt idx="6">
                  <c:v>3.2727497134355629E-10</c:v>
                </c:pt>
                <c:pt idx="7">
                  <c:v>2.087350734036557E-10</c:v>
                </c:pt>
                <c:pt idx="8">
                  <c:v>3.5519295200085876E-10</c:v>
                </c:pt>
                <c:pt idx="9">
                  <c:v>2.5096403209423533E-11</c:v>
                </c:pt>
                <c:pt idx="10">
                  <c:v>2.8201526523442595E-11</c:v>
                </c:pt>
                <c:pt idx="11">
                  <c:v>7.8064988349858208E-11</c:v>
                </c:pt>
                <c:pt idx="12">
                  <c:v>1.9426464974941434E-10</c:v>
                </c:pt>
                <c:pt idx="13">
                  <c:v>5.7174051167632565E-11</c:v>
                </c:pt>
                <c:pt idx="14">
                  <c:v>3.035149260309353E-10</c:v>
                </c:pt>
                <c:pt idx="15">
                  <c:v>4.6073908498998863E-9</c:v>
                </c:pt>
                <c:pt idx="16">
                  <c:v>2.6022785530110737E-9</c:v>
                </c:pt>
                <c:pt idx="17">
                  <c:v>1.3680081610595147E-8</c:v>
                </c:pt>
                <c:pt idx="18">
                  <c:v>6.3752320032689451E-10</c:v>
                </c:pt>
                <c:pt idx="19">
                  <c:v>4.5054051641742149E-10</c:v>
                </c:pt>
                <c:pt idx="20">
                  <c:v>4.260566029599837E-10</c:v>
                </c:pt>
                <c:pt idx="21">
                  <c:v>1.3920764894398522E-9</c:v>
                </c:pt>
                <c:pt idx="22">
                  <c:v>9.8004276666103975E-11</c:v>
                </c:pt>
                <c:pt idx="23">
                  <c:v>9.1827694362908402E-11</c:v>
                </c:pt>
                <c:pt idx="24">
                  <c:v>8.8429682789653014E-11</c:v>
                </c:pt>
                <c:pt idx="25">
                  <c:v>7.1968744904277236E-10</c:v>
                </c:pt>
                <c:pt idx="26">
                  <c:v>1.149412707668548E-10</c:v>
                </c:pt>
                <c:pt idx="27">
                  <c:v>1.0729314662066181E-10</c:v>
                </c:pt>
                <c:pt idx="28">
                  <c:v>9.9577923803941132E-11</c:v>
                </c:pt>
                <c:pt idx="29">
                  <c:v>1.4420457522455411E-10</c:v>
                </c:pt>
                <c:pt idx="30">
                  <c:v>1.0041855449270764E-10</c:v>
                </c:pt>
                <c:pt idx="31">
                  <c:v>1.4246873741885814E-10</c:v>
                </c:pt>
                <c:pt idx="32">
                  <c:v>2.3092321729682945E-10</c:v>
                </c:pt>
                <c:pt idx="33">
                  <c:v>7.9382802798188843E-10</c:v>
                </c:pt>
                <c:pt idx="34">
                  <c:v>4.1689333699472492E-10</c:v>
                </c:pt>
                <c:pt idx="35">
                  <c:v>3.9231431519561597E-10</c:v>
                </c:pt>
                <c:pt idx="36">
                  <c:v>6.0771492194245423E-10</c:v>
                </c:pt>
                <c:pt idx="37">
                  <c:v>5.042132749161453E-9</c:v>
                </c:pt>
                <c:pt idx="38">
                  <c:v>3.2159530411523818E-8</c:v>
                </c:pt>
                <c:pt idx="39">
                  <c:v>1.9384939606976867E-8</c:v>
                </c:pt>
                <c:pt idx="40">
                  <c:v>8.0259537800094388E-9</c:v>
                </c:pt>
                <c:pt idx="41">
                  <c:v>6.4400187752141001E-10</c:v>
                </c:pt>
                <c:pt idx="42">
                  <c:v>3.1844850765440297E-10</c:v>
                </c:pt>
                <c:pt idx="43">
                  <c:v>2.8567331341943279E-10</c:v>
                </c:pt>
                <c:pt idx="44">
                  <c:v>6.8260146580687169E-10</c:v>
                </c:pt>
                <c:pt idx="45">
                  <c:v>2.1944485897806176E-10</c:v>
                </c:pt>
                <c:pt idx="46">
                  <c:v>9.4201071668693466E-11</c:v>
                </c:pt>
                <c:pt idx="47">
                  <c:v>7.2141689197759234E-11</c:v>
                </c:pt>
                <c:pt idx="48">
                  <c:v>6.4842527805269022E-11</c:v>
                </c:pt>
                <c:pt idx="49">
                  <c:v>8.0695346553384597E-11</c:v>
                </c:pt>
                <c:pt idx="50">
                  <c:v>8.1605093670822482E-11</c:v>
                </c:pt>
                <c:pt idx="51">
                  <c:v>1.0940699930622983E-10</c:v>
                </c:pt>
                <c:pt idx="52">
                  <c:v>5.6490018807191965E-10</c:v>
                </c:pt>
                <c:pt idx="53">
                  <c:v>8.9609639838189281E-11</c:v>
                </c:pt>
                <c:pt idx="54">
                  <c:v>8.9055923254683527E-11</c:v>
                </c:pt>
                <c:pt idx="55">
                  <c:v>1.1966415013891509E-10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EF-4EF2-95C8-526F6FBE5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0303"/>
        <c:axId val="12057599"/>
      </c:scatterChart>
      <c:valAx>
        <c:axId val="17590303"/>
        <c:scaling>
          <c:orientation val="minMax"/>
          <c:max val="0"/>
          <c:min val="-65"/>
        </c:scaling>
        <c:delete val="0"/>
        <c:axPos val="b"/>
        <c:majorGridlines>
          <c:spPr>
            <a:ln w="6480">
              <a:solidFill>
                <a:srgbClr val="B3B3B3"/>
              </a:solidFill>
              <a:round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r>
                  <a:rPr lang="en-US" sz="12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from IP8 [m]</a:t>
                </a:r>
                <a:endParaRPr 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012456558672971"/>
              <c:y val="0.9513261231281199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6480">
            <a:solidFill>
              <a:srgbClr val="B3B3B3"/>
            </a:solidFill>
            <a:round/>
          </a:ln>
        </c:spPr>
        <c:txPr>
          <a:bodyPr/>
          <a:lstStyle/>
          <a:p>
            <a:pPr>
              <a:defRPr lang="fr-FR" sz="1200" b="1" i="0" strike="noStrike" spc="-1" baseline="0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12057599"/>
        <c:crosses val="min"/>
        <c:crossBetween val="midCat"/>
        <c:majorUnit val="10"/>
      </c:valAx>
      <c:valAx>
        <c:axId val="12057599"/>
        <c:scaling>
          <c:logBase val="10"/>
          <c:orientation val="minMax"/>
          <c:max val="1.0000000000000005E-7"/>
        </c:scaling>
        <c:delete val="0"/>
        <c:axPos val="l"/>
        <c:majorGridlines>
          <c:spPr>
            <a:ln w="6480">
              <a:solidFill>
                <a:srgbClr val="B3B3B3"/>
              </a:solidFill>
              <a:round/>
            </a:ln>
          </c:spPr>
        </c:majorGridlines>
        <c:minorGridlines>
          <c:spPr>
            <a:ln>
              <a:solidFill>
                <a:srgbClr val="DDDDDD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Dose/inelastic collision [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mGy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c:rich>
          </c:tx>
          <c:layout/>
          <c:overlay val="0"/>
        </c:title>
        <c:numFmt formatCode="0.E+00" sourceLinked="0"/>
        <c:majorTickMark val="out"/>
        <c:minorTickMark val="none"/>
        <c:tickLblPos val="low"/>
        <c:spPr>
          <a:ln w="6480">
            <a:solidFill>
              <a:srgbClr val="B3B3B3"/>
            </a:solidFill>
            <a:round/>
          </a:ln>
        </c:spPr>
        <c:txPr>
          <a:bodyPr/>
          <a:lstStyle/>
          <a:p>
            <a:pPr>
              <a:defRPr lang="fr-FR" sz="1200" b="1" i="0" strike="noStrike" spc="-1" normalizeH="0" baseline="0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  <c:crossAx val="17590303"/>
        <c:crosses val="min"/>
        <c:crossBetween val="midCat"/>
      </c:valAx>
      <c:spPr>
        <a:noFill/>
        <a:ln>
          <a:solidFill>
            <a:srgbClr val="B3B3B3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lang="fr-FR" sz="1400" b="0" strike="noStrike" spc="-1" baseline="0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lang="fr-FR" sz="1400" b="0" strike="noStrike" spc="-1" baseline="0">
                <a:solidFill>
                  <a:srgbClr val="000000"/>
                </a:solidFill>
                <a:latin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0.17146120713194987"/>
          <c:y val="8.9768424484064288E-2"/>
          <c:w val="0.29205152428796466"/>
          <c:h val="0.1536715623313043"/>
        </c:manualLayout>
      </c:layout>
      <c:overlay val="1"/>
      <c:spPr>
        <a:noFill/>
        <a:ln>
          <a:noFill/>
        </a:ln>
      </c:spPr>
      <c:txPr>
        <a:bodyPr/>
        <a:lstStyle/>
        <a:p>
          <a:pPr>
            <a:defRPr lang="fr-FR" sz="1000" b="0" strike="noStrike" spc="-1">
              <a:solidFill>
                <a:srgbClr val="000000"/>
              </a:solidFill>
              <a:latin typeface="Arial"/>
            </a:defRPr>
          </a:pPr>
          <a:endParaRPr lang="en-US"/>
        </a:p>
      </c:txPr>
    </c:legend>
    <c:plotVisOnly val="1"/>
    <c:dispBlanksAs val="span"/>
    <c:showDLblsOverMax val="1"/>
  </c:chart>
  <c:spPr>
    <a:solidFill>
      <a:srgbClr val="FFFFFF"/>
    </a:solidFill>
    <a:ln w="9360"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5CE27857-282E-41D9-8801-4DBB8F93D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9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94A42FF1-9EB7-49E8-8A8F-E28F6D125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36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F65E3-B6DB-4128-97D0-D922215985D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7489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3847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8690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79855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42FF1-9EB7-49E8-8A8F-E28F6D125EA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14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36702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42FF1-9EB7-49E8-8A8F-E28F6D125EA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9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/>
              <a:t>31/07/08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Review new IRs: Energy Deposition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D8947780-94D4-4F3E-8C02-5D4B555558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890BA-ECC2-4BA8-94C7-007A53CF99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AFAB-149C-45A2-8861-3C33DFAFF7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 noGrp="1"/>
          </p:cNvSpPr>
          <p:nvPr userDrawn="1"/>
        </p:nvSpPr>
        <p:spPr bwMode="auto">
          <a:xfrm>
            <a:off x="333375" y="6240463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altLang="en-US" dirty="0" smtClean="0"/>
              <a:t>2022 Oct 14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    </a:t>
            </a:r>
            <a:r>
              <a:rPr lang="en-US" altLang="en-US" dirty="0"/>
              <a:t>	F. Cerutti    		</a:t>
            </a:r>
            <a:r>
              <a:rPr lang="en-US" altLang="en-US" dirty="0" smtClean="0"/>
              <a:t>1st Meeting of the LHC Triplet Task Force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8BD6-4958-4175-8E2E-B668468FA7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A76E-150A-4FE2-B1A6-60F25C19F6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E69FA-6E2F-415E-B73D-8982610688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785C0-A8BB-4650-A090-2A2016DC6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3785F-7255-4FBD-BF57-09B99FB7E2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047F2-7194-4046-9C23-F1F4A0175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D0A0-79C4-4010-BDA2-582A01DAF5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72AC8-0B89-416A-80D8-BD1564982F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7300" y="6248400"/>
            <a:ext cx="501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0313" y="62436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fld id="{54032372-6DF1-42C8-984F-A20E5DFE7D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000" i="1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409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noFill/>
        </p:spPr>
        <p:txBody>
          <a:bodyPr/>
          <a:lstStyle/>
          <a:p>
            <a:fld id="{1A129334-2CD7-4C34-A4E8-9D67331CD5AA}" type="slidenum">
              <a:rPr lang="en-US" altLang="en-US" smtClean="0"/>
              <a:pPr/>
              <a:t>1</a:t>
            </a:fld>
            <a:endParaRPr lang="en-US" altLang="en-US" dirty="0" smtClean="0"/>
          </a:p>
        </p:txBody>
      </p:sp>
      <p:cxnSp>
        <p:nvCxnSpPr>
          <p:cNvPr id="4102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28600" y="1087278"/>
            <a:ext cx="8839199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3600" cap="all" dirty="0">
                <a:solidFill>
                  <a:srgbClr val="0066FF"/>
                </a:solidFill>
              </a:rPr>
              <a:t>Expected radiation dose </a:t>
            </a:r>
            <a:endParaRPr lang="en-US" sz="3600" cap="all" dirty="0" smtClean="0">
              <a:solidFill>
                <a:srgbClr val="0066FF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US" sz="3600" cap="all" dirty="0" smtClean="0">
                <a:solidFill>
                  <a:srgbClr val="0066FF"/>
                </a:solidFill>
              </a:rPr>
              <a:t>to </a:t>
            </a:r>
            <a:r>
              <a:rPr lang="en-US" sz="3600" cap="all" dirty="0">
                <a:solidFill>
                  <a:srgbClr val="0066FF"/>
                </a:solidFill>
              </a:rPr>
              <a:t>the triplets/D1</a:t>
            </a:r>
          </a:p>
        </p:txBody>
      </p:sp>
      <p:cxnSp>
        <p:nvCxnSpPr>
          <p:cNvPr id="4104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5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6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7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4109" name="Footer Placeholder 4"/>
          <p:cNvSpPr txBox="1">
            <a:spLocks noGrp="1"/>
          </p:cNvSpPr>
          <p:nvPr/>
        </p:nvSpPr>
        <p:spPr bwMode="auto">
          <a:xfrm>
            <a:off x="352712" y="5773122"/>
            <a:ext cx="8440105" cy="39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200000"/>
              </a:lnSpc>
            </a:pPr>
            <a:r>
              <a:rPr lang="en-US" altLang="en-US" sz="1600" dirty="0">
                <a:solidFill>
                  <a:srgbClr val="FF0000"/>
                </a:solidFill>
              </a:rPr>
              <a:t>1st Meeting of the LHC Triplet Task </a:t>
            </a:r>
            <a:r>
              <a:rPr lang="en-US" altLang="en-US" sz="1600" dirty="0" smtClean="0">
                <a:solidFill>
                  <a:srgbClr val="FF0000"/>
                </a:solidFill>
              </a:rPr>
              <a:t>Force			2022 October 14</a:t>
            </a:r>
            <a:r>
              <a:rPr lang="en-US" altLang="en-US" sz="1600" baseline="30000" dirty="0" smtClean="0">
                <a:solidFill>
                  <a:srgbClr val="FF0000"/>
                </a:solidFill>
              </a:rPr>
              <a:t>th</a:t>
            </a:r>
            <a:endParaRPr lang="en-US" altLang="en-US" sz="1600" baseline="30000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66942" y="3559473"/>
            <a:ext cx="6205537" cy="949596"/>
            <a:chOff x="1507330" y="1745942"/>
            <a:chExt cx="6205537" cy="949596"/>
          </a:xfrm>
        </p:grpSpPr>
        <p:pic>
          <p:nvPicPr>
            <p:cNvPr id="4112" name="Picture 16" descr="CERN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80400" y="1790354"/>
              <a:ext cx="772708" cy="773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507330" y="1969739"/>
              <a:ext cx="6091237" cy="4733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1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800" i="1" dirty="0" smtClean="0"/>
                <a:t>Francesco Cerutti</a:t>
              </a:r>
              <a:endParaRPr lang="en-US" sz="1800" i="1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4379" y="1960111"/>
              <a:ext cx="538821" cy="53882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96" t="16489" r="13096" b="14046"/>
            <a:stretch/>
          </p:blipFill>
          <p:spPr>
            <a:xfrm>
              <a:off x="6729888" y="1745942"/>
              <a:ext cx="982979" cy="94959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307595"/>
              </p:ext>
            </p:extLst>
          </p:nvPr>
        </p:nvGraphicFramePr>
        <p:xfrm>
          <a:off x="624395" y="2076473"/>
          <a:ext cx="455116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03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329102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1103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8.5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(8.5)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8.5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(8.5)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051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/>
                        <a:t>IR5</a:t>
                      </a:r>
                      <a:r>
                        <a:rPr lang="fr-FR" sz="1200" i="1" dirty="0" smtClean="0"/>
                        <a:t> </a:t>
                      </a:r>
                      <a:r>
                        <a:rPr lang="fr-FR" sz="1200" i="1" dirty="0" err="1" smtClean="0"/>
                        <a:t>outward</a:t>
                      </a:r>
                      <a:r>
                        <a:rPr lang="fr-FR" sz="1200" i="1" dirty="0" smtClean="0"/>
                        <a:t> [</a:t>
                      </a:r>
                      <a:r>
                        <a:rPr lang="fr-FR" sz="1200" i="1" dirty="0" err="1" smtClean="0"/>
                        <a:t>MGy</a:t>
                      </a:r>
                      <a:r>
                        <a:rPr lang="fr-FR" sz="1200" i="1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/>
                        <a:t>3</a:t>
                      </a:r>
                      <a:endParaRPr lang="fr-FR" sz="1600" b="1" i="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7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(7.5)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063355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MCBX1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6" t="8330" r="20641" b="5655"/>
          <a:stretch/>
        </p:blipFill>
        <p:spPr>
          <a:xfrm>
            <a:off x="5532825" y="321333"/>
            <a:ext cx="3315250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8" t="8074" r="20000" b="5700"/>
          <a:stretch/>
        </p:blipFill>
        <p:spPr>
          <a:xfrm>
            <a:off x="5555275" y="3235573"/>
            <a:ext cx="32928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6227" y="922310"/>
            <a:ext cx="4688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a typeface="Tahoma" pitchFamily="34" charset="0"/>
                <a:cs typeface="Tahoma" pitchFamily="34" charset="0"/>
              </a:rPr>
              <a:t>Dose on 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the external coil layer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(that provides the horizontal kick) is not shown but remains below 4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MGy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per 300 fb</a:t>
            </a:r>
            <a:r>
              <a:rPr lang="en-US" baseline="30000" dirty="0" smtClean="0">
                <a:ea typeface="Tahoma" pitchFamily="34" charset="0"/>
                <a:cs typeface="Tahoma" pitchFamily="34" charset="0"/>
              </a:rPr>
              <a:t>-1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4975167" y="626970"/>
            <a:ext cx="1542864" cy="4267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543908" y="5522425"/>
            <a:ext cx="2821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a typeface="Tahoma" pitchFamily="34" charset="0"/>
                <a:cs typeface="Tahoma" pitchFamily="34" charset="0"/>
              </a:rPr>
              <a:t>In case of horizontal crossing (CMS), the peak lies outside the coil region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5122985" y="4783015"/>
            <a:ext cx="2919047" cy="7151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103891" y="6197512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395" y="1499391"/>
            <a:ext cx="4551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a typeface="Tahoma" pitchFamily="34" charset="0"/>
                <a:cs typeface="Tahoma" pitchFamily="34" charset="0"/>
              </a:rPr>
              <a:t>As for </a:t>
            </a:r>
            <a:r>
              <a:rPr lang="en-US" b="1" dirty="0" smtClean="0">
                <a:ea typeface="Tahoma" pitchFamily="34" charset="0"/>
                <a:cs typeface="Tahoma" pitchFamily="34" charset="0"/>
              </a:rPr>
              <a:t>the internal coil layer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(that provides the vertical kick), the coil region is in the vertical plane, where the peak lies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5116857" y="863947"/>
            <a:ext cx="1758436" cy="6354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8029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285"/>
              </p:ext>
            </p:extLst>
          </p:nvPr>
        </p:nvGraphicFramePr>
        <p:xfrm>
          <a:off x="569883" y="1764823"/>
          <a:ext cx="467427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986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241675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54609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7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(7)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7.5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(7.5)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8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(8)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MQSX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1" t="8415" r="19855" b="5586"/>
          <a:stretch/>
        </p:blipFill>
        <p:spPr>
          <a:xfrm>
            <a:off x="5625929" y="331261"/>
            <a:ext cx="3339368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6" t="8303" r="19782" b="5812"/>
          <a:stretch/>
        </p:blipFill>
        <p:spPr>
          <a:xfrm>
            <a:off x="5625929" y="3274770"/>
            <a:ext cx="3339543" cy="32004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flipH="1">
            <a:off x="4747846" y="4932485"/>
            <a:ext cx="1301262" cy="5040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389481" y="1549380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92630" y="5436577"/>
            <a:ext cx="2821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a typeface="Tahoma" pitchFamily="34" charset="0"/>
                <a:cs typeface="Tahoma" pitchFamily="34" charset="0"/>
              </a:rPr>
              <a:t>In case of horizontal crossing (CMS), the peak lies outside the coil region</a:t>
            </a:r>
          </a:p>
        </p:txBody>
      </p:sp>
    </p:spTree>
    <p:extLst>
      <p:ext uri="{BB962C8B-B14F-4D97-AF65-F5344CB8AC3E}">
        <p14:creationId xmlns:p14="http://schemas.microsoft.com/office/powerpoint/2010/main" val="190667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2630" y="200465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MCOSX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829326"/>
              </p:ext>
            </p:extLst>
          </p:nvPr>
        </p:nvGraphicFramePr>
        <p:xfrm>
          <a:off x="374846" y="1185266"/>
          <a:ext cx="3179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04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406814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fr-FR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4163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444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IR5</a:t>
                      </a:r>
                      <a:r>
                        <a:rPr lang="fr-FR" sz="1200" i="0" dirty="0" smtClean="0"/>
                        <a:t> </a:t>
                      </a:r>
                      <a:r>
                        <a:rPr lang="fr-FR" sz="1200" i="0" dirty="0" err="1" smtClean="0"/>
                        <a:t>inward</a:t>
                      </a:r>
                      <a:r>
                        <a:rPr lang="fr-FR" sz="1200" i="0" dirty="0" smtClean="0"/>
                        <a:t> [</a:t>
                      </a:r>
                      <a:r>
                        <a:rPr lang="fr-FR" sz="1200" i="0" dirty="0" err="1" smtClean="0"/>
                        <a:t>MGy</a:t>
                      </a:r>
                      <a:r>
                        <a:rPr lang="fr-FR" sz="1200" i="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73351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250996"/>
              </p:ext>
            </p:extLst>
          </p:nvPr>
        </p:nvGraphicFramePr>
        <p:xfrm>
          <a:off x="3550680" y="1183261"/>
          <a:ext cx="1607183" cy="2593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18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83043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14.5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9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9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684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7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(7.5)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6" r="23845"/>
          <a:stretch/>
        </p:blipFill>
        <p:spPr>
          <a:xfrm>
            <a:off x="844053" y="3734254"/>
            <a:ext cx="3094692" cy="27432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334001" y="282833"/>
            <a:ext cx="3640635" cy="3566160"/>
            <a:chOff x="5334001" y="282833"/>
            <a:chExt cx="3640635" cy="35661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67" r="17179"/>
            <a:stretch/>
          </p:blipFill>
          <p:spPr>
            <a:xfrm>
              <a:off x="5427791" y="282833"/>
              <a:ext cx="3546845" cy="35661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334001" y="324981"/>
              <a:ext cx="1324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a typeface="Tahoma" pitchFamily="34" charset="0"/>
                  <a:cs typeface="Tahoma" pitchFamily="34" charset="0"/>
                </a:rPr>
                <a:t>inner layer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80313" y="1868116"/>
              <a:ext cx="855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96121" y="1896363"/>
              <a:ext cx="10231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± p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24528" y="1058754"/>
              <a:ext cx="10081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61394" y="2630136"/>
              <a:ext cx="1181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-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" name="Picture 2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 r="23719"/>
          <a:stretch/>
        </p:blipFill>
        <p:spPr>
          <a:xfrm>
            <a:off x="5533292" y="3745977"/>
            <a:ext cx="3109290" cy="2743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3965" y="729575"/>
            <a:ext cx="4958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a typeface="Tahoma" pitchFamily="34" charset="0"/>
                <a:cs typeface="Tahoma" pitchFamily="34" charset="0"/>
              </a:rPr>
              <a:t>In IR1, the peak dose on the skew </a:t>
            </a:r>
            <a:r>
              <a:rPr lang="en-US" sz="1400" dirty="0" err="1" smtClean="0">
                <a:ea typeface="Tahoma" pitchFamily="34" charset="0"/>
                <a:cs typeface="Tahoma" pitchFamily="34" charset="0"/>
              </a:rPr>
              <a:t>octupole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coils is expected to have already challenged the reference limit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58383" y="4349409"/>
            <a:ext cx="1656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a typeface="Tahoma" pitchFamily="34" charset="0"/>
                <a:cs typeface="Tahoma" pitchFamily="34" charset="0"/>
              </a:rPr>
              <a:t>T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he peaks lie outside the coil region</a:t>
            </a:r>
          </a:p>
        </p:txBody>
      </p:sp>
      <p:cxnSp>
        <p:nvCxnSpPr>
          <p:cNvPr id="18" name="Straight Connector 17"/>
          <p:cNvCxnSpPr>
            <a:stCxn id="17" idx="1"/>
          </p:cNvCxnSpPr>
          <p:nvPr/>
        </p:nvCxnSpPr>
        <p:spPr bwMode="auto">
          <a:xfrm flipH="1" flipV="1">
            <a:off x="2116006" y="4349409"/>
            <a:ext cx="1842377" cy="230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3123058" y="4811074"/>
            <a:ext cx="1003465" cy="7236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 flipV="1">
            <a:off x="5383914" y="4646442"/>
            <a:ext cx="1174961" cy="5702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endCxn id="17" idx="3"/>
          </p:cNvCxnSpPr>
          <p:nvPr/>
        </p:nvCxnSpPr>
        <p:spPr bwMode="auto">
          <a:xfrm flipH="1" flipV="1">
            <a:off x="5615323" y="4580242"/>
            <a:ext cx="2057863" cy="8032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 flipV="1">
            <a:off x="4689189" y="4858103"/>
            <a:ext cx="1389450" cy="5545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3887203" y="5692428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7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8714" y="259080"/>
            <a:ext cx="656645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MAIN QUADRUPOLES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754" y="5670382"/>
            <a:ext cx="6389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error bars reflect the margin given by the crossing angle variation along the fill and mostly 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the </a:t>
            </a:r>
            <a:r>
              <a:rPr lang="en-US" u="sng" dirty="0" smtClean="0">
                <a:ea typeface="Tahoma" pitchFamily="34" charset="0"/>
                <a:cs typeface="Tahoma" pitchFamily="34" charset="0"/>
              </a:rPr>
              <a:t>IR1 polarity inversion in the middle of 2025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9727" y="-158918"/>
            <a:ext cx="480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835426" y="259080"/>
            <a:ext cx="545989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MCBX &amp; MQSX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754" y="5670382"/>
            <a:ext cx="6389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error bars reflect the margin given by the crossing angle variation along the fill and mostly 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the </a:t>
            </a:r>
            <a:r>
              <a:rPr lang="en-US" u="sng" dirty="0" smtClean="0">
                <a:ea typeface="Tahoma" pitchFamily="34" charset="0"/>
                <a:cs typeface="Tahoma" pitchFamily="34" charset="0"/>
              </a:rPr>
              <a:t>IR1 polarity inversion in the middle of 2025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3161" y="-158918"/>
            <a:ext cx="480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2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16835" y="259080"/>
            <a:ext cx="797118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HIGHER ORDER CORRECTORS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754" y="5670382"/>
            <a:ext cx="6389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error bars reflect the margin given by the crossing angle variation along the fill and mostly 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the </a:t>
            </a:r>
            <a:r>
              <a:rPr lang="en-US" u="sng" dirty="0" smtClean="0">
                <a:ea typeface="Tahoma" pitchFamily="34" charset="0"/>
                <a:cs typeface="Tahoma" pitchFamily="34" charset="0"/>
              </a:rPr>
              <a:t>IR1 polarity inversion in the middle of 2025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3284" y="-121369"/>
            <a:ext cx="480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826514" y="929666"/>
            <a:ext cx="3235425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ea typeface="Tahoma" pitchFamily="34" charset="0"/>
                <a:cs typeface="Tahoma" pitchFamily="34" charset="0"/>
              </a:rPr>
              <a:t>2017+2018 DOSE (</a:t>
            </a:r>
            <a:r>
              <a:rPr lang="en-US" sz="1400" dirty="0" err="1" smtClean="0">
                <a:ea typeface="Tahoma" pitchFamily="34" charset="0"/>
                <a:cs typeface="Tahoma" pitchFamily="34" charset="0"/>
              </a:rPr>
              <a:t>KGy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sz="1400" u="sng" dirty="0" smtClean="0">
                <a:ea typeface="Tahoma" pitchFamily="34" charset="0"/>
                <a:cs typeface="Tahoma" pitchFamily="34" charset="0"/>
              </a:rPr>
              <a:t>per 115 fb</a:t>
            </a:r>
            <a:r>
              <a:rPr lang="en-US" sz="1400" u="sng" baseline="30000" dirty="0" smtClean="0">
                <a:ea typeface="Tahoma" pitchFamily="34" charset="0"/>
                <a:cs typeface="Tahoma" pitchFamily="34" charset="0"/>
              </a:rPr>
              <a:t>-1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)</a:t>
            </a:r>
          </a:p>
          <a:p>
            <a:pPr algn="just" defTabSz="1001713">
              <a:lnSpc>
                <a:spcPct val="150000"/>
              </a:lnSpc>
            </a:pPr>
            <a:r>
              <a:rPr lang="en-US" sz="1400" b="1" dirty="0" smtClean="0">
                <a:ea typeface="Tahoma" pitchFamily="34" charset="0"/>
                <a:cs typeface="Tahoma" pitchFamily="34" charset="0"/>
              </a:rPr>
              <a:t>1: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40	</a:t>
            </a:r>
            <a:r>
              <a:rPr lang="en-US" sz="1400" b="1" dirty="0" smtClean="0">
                <a:ea typeface="Tahoma" pitchFamily="34" charset="0"/>
                <a:cs typeface="Tahoma" pitchFamily="34" charset="0"/>
              </a:rPr>
              <a:t>8: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  50	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120-135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  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(!)</a:t>
            </a:r>
          </a:p>
          <a:p>
            <a:pPr algn="just" defTabSz="1001713">
              <a:lnSpc>
                <a:spcPct val="150000"/>
              </a:lnSpc>
            </a:pPr>
            <a:r>
              <a:rPr lang="en-US" sz="1400" b="1" dirty="0" smtClean="0">
                <a:ea typeface="Tahoma" pitchFamily="34" charset="0"/>
                <a:cs typeface="Tahoma" pitchFamily="34" charset="0"/>
              </a:rPr>
              <a:t>2: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45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	</a:t>
            </a:r>
            <a:r>
              <a:rPr lang="en-US" sz="1400" b="1" dirty="0" smtClean="0">
                <a:ea typeface="Tahoma" pitchFamily="34" charset="0"/>
                <a:cs typeface="Tahoma" pitchFamily="34" charset="0"/>
              </a:rPr>
              <a:t>9: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  90   (!)	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160-175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  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(!)</a:t>
            </a:r>
            <a:endParaRPr lang="en-US" sz="1400" i="1" dirty="0">
              <a:ea typeface="Tahoma" pitchFamily="34" charset="0"/>
              <a:cs typeface="Tahoma" pitchFamily="34" charset="0"/>
            </a:endParaRPr>
          </a:p>
          <a:p>
            <a:pPr algn="just" defTabSz="1001713">
              <a:lnSpc>
                <a:spcPct val="150000"/>
              </a:lnSpc>
            </a:pPr>
            <a:r>
              <a:rPr lang="en-US" sz="1400" b="1" dirty="0" smtClean="0">
                <a:ea typeface="Tahoma" pitchFamily="34" charset="0"/>
                <a:cs typeface="Tahoma" pitchFamily="34" charset="0"/>
              </a:rPr>
              <a:t>3: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50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	</a:t>
            </a:r>
            <a:r>
              <a:rPr lang="en-US" sz="1400" b="1" dirty="0" smtClean="0">
                <a:ea typeface="Tahoma" pitchFamily="34" charset="0"/>
                <a:cs typeface="Tahoma" pitchFamily="34" charset="0"/>
              </a:rPr>
              <a:t>11: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55	 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50-70</a:t>
            </a:r>
            <a:endParaRPr lang="en-US" sz="1400" i="1" dirty="0">
              <a:ea typeface="Tahoma" pitchFamily="34" charset="0"/>
              <a:cs typeface="Tahoma" pitchFamily="34" charset="0"/>
            </a:endParaRPr>
          </a:p>
          <a:p>
            <a:pPr algn="just" defTabSz="1001713">
              <a:lnSpc>
                <a:spcPct val="150000"/>
              </a:lnSpc>
            </a:pPr>
            <a:r>
              <a:rPr lang="en-US" sz="1400" b="1" dirty="0" smtClean="0">
                <a:ea typeface="Tahoma" pitchFamily="34" charset="0"/>
                <a:cs typeface="Tahoma" pitchFamily="34" charset="0"/>
              </a:rPr>
              <a:t>4: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70</a:t>
            </a:r>
            <a:r>
              <a:rPr lang="en-US" sz="1400" dirty="0">
                <a:ea typeface="Tahoma" pitchFamily="34" charset="0"/>
                <a:cs typeface="Tahoma" pitchFamily="34" charset="0"/>
              </a:rPr>
              <a:t>	</a:t>
            </a:r>
            <a:r>
              <a:rPr lang="en-US" sz="1400" b="1" dirty="0" smtClean="0">
                <a:ea typeface="Tahoma" pitchFamily="34" charset="0"/>
                <a:cs typeface="Tahoma" pitchFamily="34" charset="0"/>
              </a:rPr>
              <a:t>10:</a:t>
            </a:r>
            <a:r>
              <a:rPr lang="en-US" sz="1400" dirty="0" smtClean="0">
                <a:ea typeface="Tahoma" pitchFamily="34" charset="0"/>
                <a:cs typeface="Tahoma" pitchFamily="34" charset="0"/>
              </a:rPr>
              <a:t> 15   (!)	 </a:t>
            </a:r>
            <a:r>
              <a:rPr lang="en-US" sz="1400" i="1" dirty="0" smtClean="0">
                <a:ea typeface="Tahoma" pitchFamily="34" charset="0"/>
                <a:cs typeface="Tahoma" pitchFamily="34" charset="0"/>
              </a:rPr>
              <a:t>50-70</a:t>
            </a:r>
          </a:p>
          <a:p>
            <a:pPr algn="just" defTabSz="1001713">
              <a:lnSpc>
                <a:spcPct val="150000"/>
              </a:lnSpc>
            </a:pPr>
            <a:r>
              <a:rPr lang="en-US" sz="1400" dirty="0" smtClean="0">
                <a:ea typeface="Tahoma" pitchFamily="34" charset="0"/>
                <a:cs typeface="Tahoma" pitchFamily="34" charset="0"/>
              </a:rPr>
              <a:t>   (!) data asymmetry</a:t>
            </a:r>
          </a:p>
          <a:p>
            <a:pPr algn="just" defTabSz="1001713">
              <a:lnSpc>
                <a:spcPct val="150000"/>
              </a:lnSpc>
            </a:pPr>
            <a:r>
              <a:rPr lang="en-US" sz="1400" i="1" dirty="0" smtClean="0">
                <a:ea typeface="Tahoma" pitchFamily="34" charset="0"/>
                <a:cs typeface="Tahoma" pitchFamily="34" charset="0"/>
              </a:rPr>
              <a:t>   (!) simulation overestimation</a:t>
            </a:r>
            <a:endParaRPr lang="en-US" sz="1400" i="1" dirty="0"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208586" y="3387429"/>
            <a:ext cx="4853353" cy="3121485"/>
            <a:chOff x="4208586" y="3387429"/>
            <a:chExt cx="4853353" cy="312148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05"/>
            <a:stretch/>
          </p:blipFill>
          <p:spPr>
            <a:xfrm>
              <a:off x="4208586" y="3525929"/>
              <a:ext cx="4853353" cy="287597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044980" y="3387429"/>
              <a:ext cx="365760" cy="27699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8</a:t>
              </a:r>
              <a:endParaRPr lang="en-US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81225" y="6231915"/>
              <a:ext cx="365760" cy="27699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9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37879" y="4746416"/>
              <a:ext cx="365760" cy="27699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10</a:t>
              </a:r>
              <a:endParaRPr lang="en-US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69699" y="4746415"/>
              <a:ext cx="361659" cy="27699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11</a:t>
              </a:r>
              <a:endParaRPr lang="en-US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8805" y="5981515"/>
              <a:ext cx="733951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10 </a:t>
              </a:r>
              <a:r>
                <a:rPr lang="en-US" dirty="0" err="1" smtClean="0"/>
                <a:t>kGy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27081" y="3525928"/>
              <a:ext cx="733951" cy="276999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5</a:t>
              </a:r>
              <a:r>
                <a:rPr lang="en-US" dirty="0" smtClean="0"/>
                <a:t>0 </a:t>
              </a:r>
              <a:r>
                <a:rPr lang="en-US" dirty="0" err="1"/>
                <a:t>M</a:t>
              </a:r>
              <a:r>
                <a:rPr lang="en-US" dirty="0" err="1" smtClean="0"/>
                <a:t>Gy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9307" y="3849524"/>
            <a:ext cx="3941320" cy="2552376"/>
            <a:chOff x="29307" y="3849524"/>
            <a:chExt cx="3941320" cy="255237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949" y="3888387"/>
              <a:ext cx="3351350" cy="2513513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 bwMode="auto">
            <a:xfrm>
              <a:off x="586154" y="4103077"/>
              <a:ext cx="316523" cy="3165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3406275" y="5791768"/>
              <a:ext cx="316523" cy="3165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307" y="3849524"/>
              <a:ext cx="15994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FF0000"/>
                  </a:solidFill>
                  <a:cs typeface="Tahoma" pitchFamily="34" charset="0"/>
                </a:rPr>
                <a:t>peak in the front coil</a:t>
              </a:r>
              <a:endParaRPr lang="en-U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11552" y="5338512"/>
              <a:ext cx="859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  <a:cs typeface="Tahoma" pitchFamily="34" charset="0"/>
                </a:rPr>
                <a:t>dosimeter 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  <a:cs typeface="Tahoma" pitchFamily="34" charset="0"/>
                </a:rPr>
                <a:t>location</a:t>
              </a:r>
              <a:endParaRPr lang="en-U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262554" y="314204"/>
            <a:ext cx="45602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WHAT ABOUT THE D1? [I]</a:t>
            </a:r>
            <a:endParaRPr lang="en-US" sz="2800" dirty="0">
              <a:solidFill>
                <a:srgbClr val="0066FF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16386" y="777936"/>
            <a:ext cx="5443155" cy="3080377"/>
            <a:chOff x="316386" y="777936"/>
            <a:chExt cx="5443155" cy="3080377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59" y="1030212"/>
              <a:ext cx="5376182" cy="2828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212815" y="1783746"/>
              <a:ext cx="17172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ATLAS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6386" y="777936"/>
              <a:ext cx="2723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smtClean="0">
                  <a:cs typeface="Tahoma" pitchFamily="34" charset="0"/>
                </a:rPr>
                <a:t>[</a:t>
              </a:r>
              <a:r>
                <a:rPr lang="en-US" i="1" dirty="0" smtClean="0"/>
                <a:t>Inigo </a:t>
              </a:r>
              <a:r>
                <a:rPr lang="en-US" i="1" dirty="0"/>
                <a:t>Sancho </a:t>
              </a:r>
              <a:r>
                <a:rPr lang="en-US" i="1" dirty="0" smtClean="0"/>
                <a:t>Fernandez</a:t>
              </a:r>
              <a:r>
                <a:rPr lang="en-US" i="1" dirty="0"/>
                <a:t> </a:t>
              </a:r>
              <a:r>
                <a:rPr lang="en-US" i="1" dirty="0" smtClean="0"/>
                <a:t>et al. </a:t>
              </a:r>
              <a:r>
                <a:rPr lang="en-US" dirty="0" smtClean="0">
                  <a:cs typeface="Tahoma" pitchFamily="34" charset="0"/>
                </a:rPr>
                <a:t>]</a:t>
              </a:r>
              <a:endParaRPr lang="en-US" dirty="0" smtClean="0">
                <a:ea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312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62554" y="361096"/>
            <a:ext cx="45602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WHAT ABOUT THE D1? [II]</a:t>
            </a:r>
            <a:endParaRPr lang="en-US" sz="2800" dirty="0">
              <a:solidFill>
                <a:srgbClr val="0066FF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147152"/>
              </p:ext>
            </p:extLst>
          </p:nvPr>
        </p:nvGraphicFramePr>
        <p:xfrm>
          <a:off x="1090246" y="1375566"/>
          <a:ext cx="6583680" cy="1310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8129132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1506892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MBXW.A4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up to 2024</a:t>
                      </a:r>
                      <a:r>
                        <a:rPr lang="en-US" sz="1600" baseline="0" dirty="0" smtClean="0"/>
                        <a:t> end</a:t>
                      </a:r>
                      <a:endParaRPr lang="fr-FR" sz="16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+ 2025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(as 2023/2024)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480</a:t>
                      </a:r>
                      <a:endParaRPr kumimoji="0" lang="fr-FR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IR1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85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11" y="2774006"/>
            <a:ext cx="7219950" cy="214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53951" y="4844245"/>
            <a:ext cx="3540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cs typeface="Tahoma" pitchFamily="34" charset="0"/>
              </a:rPr>
              <a:t>[Paolo </a:t>
            </a:r>
            <a:r>
              <a:rPr lang="en-US" sz="1400" dirty="0" err="1" smtClean="0">
                <a:cs typeface="Tahoma" pitchFamily="34" charset="0"/>
              </a:rPr>
              <a:t>Fessia</a:t>
            </a:r>
            <a:r>
              <a:rPr lang="en-US" sz="1400" dirty="0" smtClean="0">
                <a:cs typeface="Tahoma" pitchFamily="34" charset="0"/>
              </a:rPr>
              <a:t>, LMC #309, 2017 Jun 28</a:t>
            </a:r>
            <a:r>
              <a:rPr lang="en-US" sz="1400" baseline="30000" dirty="0" smtClean="0">
                <a:cs typeface="Tahoma" pitchFamily="34" charset="0"/>
              </a:rPr>
              <a:t>th</a:t>
            </a:r>
            <a:r>
              <a:rPr lang="en-US" sz="1400" dirty="0" smtClean="0">
                <a:cs typeface="Tahoma" pitchFamily="34" charset="0"/>
              </a:rPr>
              <a:t>]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369" y="5805027"/>
            <a:ext cx="3540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cs typeface="Tahoma" pitchFamily="34" charset="0"/>
              </a:rPr>
              <a:t>Shield installation under consideration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95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8923" y="361096"/>
            <a:ext cx="80654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REST OF THE INSERTION …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5846" y="870542"/>
            <a:ext cx="8932985" cy="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1500" dirty="0" smtClean="0">
                <a:cs typeface="Tahoma" pitchFamily="34" charset="0"/>
              </a:rPr>
              <a:t>The highest peak dose is expected to be reached on the IP side of the </a:t>
            </a:r>
            <a:r>
              <a:rPr lang="en-US" sz="1500" b="1" dirty="0" smtClean="0">
                <a:cs typeface="Tahoma" pitchFamily="34" charset="0"/>
              </a:rPr>
              <a:t>Q5 assembly</a:t>
            </a:r>
            <a:r>
              <a:rPr lang="en-US" sz="1500" dirty="0" smtClean="0">
                <a:cs typeface="Tahoma" pitchFamily="34" charset="0"/>
              </a:rPr>
              <a:t> in IR5 (CMS):</a:t>
            </a:r>
            <a:endParaRPr lang="en-US" sz="1500" dirty="0">
              <a:cs typeface="Tahom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2499" y="1710309"/>
            <a:ext cx="5094709" cy="162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500" dirty="0" smtClean="0">
                <a:cs typeface="Tahoma" pitchFamily="34" charset="0"/>
              </a:rPr>
              <a:t>up to ~10 </a:t>
            </a:r>
            <a:r>
              <a:rPr lang="en-US" sz="1500" dirty="0" err="1" smtClean="0">
                <a:cs typeface="Tahoma" pitchFamily="34" charset="0"/>
              </a:rPr>
              <a:t>MGy</a:t>
            </a:r>
            <a:r>
              <a:rPr lang="en-US" sz="1500" dirty="0" smtClean="0">
                <a:cs typeface="Tahoma" pitchFamily="34" charset="0"/>
              </a:rPr>
              <a:t> in the quadrupole on the right side, with quite some sensitivity to TCL4 collimator half-gap (</a:t>
            </a:r>
            <a:r>
              <a:rPr lang="en-US" sz="1400" dirty="0" smtClean="0">
                <a:cs typeface="Tahoma" pitchFamily="34" charset="0"/>
              </a:rPr>
              <a:t>from 1 to 11 </a:t>
            </a:r>
            <a:r>
              <a:rPr lang="en-US" sz="1400" dirty="0" err="1" smtClean="0">
                <a:cs typeface="Tahoma" pitchFamily="34" charset="0"/>
              </a:rPr>
              <a:t>MGy</a:t>
            </a:r>
            <a:r>
              <a:rPr lang="en-US" sz="1400" dirty="0" smtClean="0">
                <a:cs typeface="Tahoma" pitchFamily="34" charset="0"/>
              </a:rPr>
              <a:t> as opening from 14 to 19 </a:t>
            </a:r>
            <a:r>
              <a:rPr lang="en-US" sz="1400" dirty="0" smtClean="0">
                <a:latin typeface="Symbol" panose="05050102010706020507" pitchFamily="18" charset="2"/>
                <a:cs typeface="Tahoma" pitchFamily="34" charset="0"/>
              </a:rPr>
              <a:t>s</a:t>
            </a:r>
            <a:r>
              <a:rPr lang="en-US" sz="1500" dirty="0" smtClean="0">
                <a:cs typeface="Tahoma" pitchFamily="34" charset="0"/>
              </a:rPr>
              <a:t>);</a:t>
            </a:r>
          </a:p>
          <a:p>
            <a:pPr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500" dirty="0" smtClean="0">
                <a:cs typeface="Tahoma" pitchFamily="34" charset="0"/>
              </a:rPr>
              <a:t>for the weaker MCBC corrector on the left side, this peak is outside the coil region</a:t>
            </a:r>
            <a:endParaRPr lang="en-US" sz="1500" dirty="0">
              <a:cs typeface="Tahom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5506" y="5532717"/>
            <a:ext cx="7387455" cy="6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1500" dirty="0" smtClean="0">
                <a:cs typeface="Tahoma" pitchFamily="34" charset="0"/>
              </a:rPr>
              <a:t>The second peak is in the half cell 9 corrector on the left side of ATLAS and CMS: almost 2 </a:t>
            </a:r>
            <a:r>
              <a:rPr lang="en-US" sz="1500" dirty="0" err="1" smtClean="0">
                <a:cs typeface="Tahoma" pitchFamily="34" charset="0"/>
              </a:rPr>
              <a:t>MGy</a:t>
            </a:r>
            <a:r>
              <a:rPr lang="en-US" sz="1500" dirty="0" smtClean="0">
                <a:cs typeface="Tahoma" pitchFamily="34" charset="0"/>
              </a:rPr>
              <a:t> after 480 fb</a:t>
            </a:r>
            <a:r>
              <a:rPr lang="en-US" sz="1500" baseline="30000" dirty="0" smtClean="0">
                <a:cs typeface="Tahoma" pitchFamily="34" charset="0"/>
              </a:rPr>
              <a:t>-1</a:t>
            </a:r>
            <a:r>
              <a:rPr lang="en-US" sz="1500" dirty="0" smtClean="0">
                <a:cs typeface="Tahoma" pitchFamily="34" charset="0"/>
              </a:rPr>
              <a:t> </a:t>
            </a:r>
            <a:endParaRPr lang="en-US" sz="1500" dirty="0">
              <a:cs typeface="Tahoma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02499" y="4140328"/>
            <a:ext cx="8100125" cy="848604"/>
            <a:chOff x="89890" y="4696821"/>
            <a:chExt cx="8100125" cy="84860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4788024" y="4997371"/>
              <a:ext cx="3401991" cy="548054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804203" y="5079884"/>
              <a:ext cx="5775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IP5</a:t>
              </a:r>
              <a:endPara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8885" y="4696821"/>
              <a:ext cx="79811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		MQML5/6 	  MCBC 			   			MQML 5/6	   MCBC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89890" y="4989878"/>
              <a:ext cx="3401990" cy="548054"/>
            </a:xfrm>
            <a:prstGeom prst="rect">
              <a:avLst/>
            </a:prstGeom>
          </p:spPr>
        </p:pic>
        <p:sp>
          <p:nvSpPr>
            <p:cNvPr id="24" name="Right Arrow 23"/>
            <p:cNvSpPr/>
            <p:nvPr/>
          </p:nvSpPr>
          <p:spPr>
            <a:xfrm rot="10800000">
              <a:off x="3503580" y="5181843"/>
              <a:ext cx="276332" cy="194049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 flipV="1">
              <a:off x="4381729" y="5170926"/>
              <a:ext cx="296416" cy="204966"/>
            </a:xfrm>
            <a:prstGeom prst="rightArrow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665915" y="4992816"/>
            <a:ext cx="80654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… AND THE DS</a:t>
            </a:r>
            <a:endParaRPr lang="en-US" sz="2800" dirty="0">
              <a:solidFill>
                <a:srgbClr val="0066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68094" y="1156554"/>
            <a:ext cx="3333020" cy="3076177"/>
            <a:chOff x="5714476" y="1209562"/>
            <a:chExt cx="3333020" cy="3076177"/>
          </a:xfrm>
        </p:grpSpPr>
        <p:grpSp>
          <p:nvGrpSpPr>
            <p:cNvPr id="10" name="Group 9"/>
            <p:cNvGrpSpPr/>
            <p:nvPr/>
          </p:nvGrpSpPr>
          <p:grpSpPr>
            <a:xfrm>
              <a:off x="5714476" y="1214421"/>
              <a:ext cx="3151208" cy="3071318"/>
              <a:chOff x="628962" y="1526308"/>
              <a:chExt cx="3151208" cy="307131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87" t="6790" r="14035" b="4481"/>
              <a:stretch/>
            </p:blipFill>
            <p:spPr>
              <a:xfrm>
                <a:off x="628962" y="1526308"/>
                <a:ext cx="3151208" cy="3071318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742522" y="2851200"/>
                <a:ext cx="65320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 smtClean="0">
                    <a:solidFill>
                      <a:srgbClr val="0000FF"/>
                    </a:solidFill>
                    <a:cs typeface="Tahoma" pitchFamily="34" charset="0"/>
                  </a:rPr>
                  <a:t>R5.B1</a:t>
                </a:r>
                <a:endParaRPr lang="en-US" sz="1400" dirty="0" smtClean="0">
                  <a:solidFill>
                    <a:srgbClr val="0000FF"/>
                  </a:solidFill>
                  <a:ea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 bwMode="auto">
              <a:xfrm>
                <a:off x="1559169" y="1778890"/>
                <a:ext cx="1019908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7" name="TextBox 26"/>
            <p:cNvSpPr txBox="1"/>
            <p:nvPr/>
          </p:nvSpPr>
          <p:spPr>
            <a:xfrm>
              <a:off x="7539343" y="1209562"/>
              <a:ext cx="1508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cs typeface="Tahoma" pitchFamily="34" charset="0"/>
                </a:rPr>
                <a:t>with TCL4 @ 19 </a:t>
              </a:r>
              <a:r>
                <a:rPr lang="en-US" dirty="0">
                  <a:latin typeface="Symbol" panose="05050102010706020507" pitchFamily="18" charset="2"/>
                  <a:cs typeface="Tahoma" pitchFamily="34" charset="0"/>
                </a:rPr>
                <a:t>s</a:t>
              </a:r>
              <a:endParaRPr lang="en-US" dirty="0" smtClean="0"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 bwMode="auto">
          <a:xfrm flipV="1">
            <a:off x="7633031" y="1393337"/>
            <a:ext cx="1228012" cy="1589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81130" y="3018355"/>
            <a:ext cx="99393" cy="1145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 flipV="1">
            <a:off x="5397208" y="2054087"/>
            <a:ext cx="347611" cy="356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1460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19</a:t>
            </a:fld>
            <a:endParaRPr lang="en-US" altLang="en-US" dirty="0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739096" y="392722"/>
            <a:ext cx="377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SUMMARY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28600" y="1078522"/>
            <a:ext cx="8622323" cy="393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cs typeface="Tahoma" pitchFamily="34" charset="0"/>
              </a:rPr>
              <a:t>The regular </a:t>
            </a:r>
            <a:r>
              <a:rPr lang="en-US" sz="1400" b="1" dirty="0" smtClean="0">
                <a:cs typeface="Tahoma" pitchFamily="34" charset="0"/>
              </a:rPr>
              <a:t>inversion of the crossing angle polarity</a:t>
            </a:r>
            <a:r>
              <a:rPr lang="en-US" sz="1400" dirty="0" smtClean="0">
                <a:cs typeface="Tahoma" pitchFamily="34" charset="0"/>
              </a:rPr>
              <a:t> in ATLAS allows to accumulate a total of </a:t>
            </a:r>
            <a:r>
              <a:rPr lang="en-US" sz="1400" b="1" dirty="0" smtClean="0">
                <a:cs typeface="Tahoma" pitchFamily="34" charset="0"/>
              </a:rPr>
              <a:t>about 400 fb</a:t>
            </a:r>
            <a:r>
              <a:rPr lang="en-US" sz="1400" b="1" baseline="30000" dirty="0" smtClean="0">
                <a:cs typeface="Tahoma" pitchFamily="34" charset="0"/>
              </a:rPr>
              <a:t>-1</a:t>
            </a:r>
            <a:r>
              <a:rPr lang="en-US" sz="1400" b="1" dirty="0" smtClean="0">
                <a:cs typeface="Tahoma" pitchFamily="34" charset="0"/>
              </a:rPr>
              <a:t> </a:t>
            </a:r>
            <a:r>
              <a:rPr lang="en-US" sz="1400" dirty="0" smtClean="0">
                <a:cs typeface="Tahoma" pitchFamily="34" charset="0"/>
              </a:rPr>
              <a:t>without exceeding – apart from systematic </a:t>
            </a:r>
            <a:r>
              <a:rPr lang="en-US" sz="1400" dirty="0">
                <a:cs typeface="Tahoma" pitchFamily="34" charset="0"/>
              </a:rPr>
              <a:t>uncertainties – </a:t>
            </a:r>
            <a:r>
              <a:rPr lang="en-US" sz="1400" dirty="0" smtClean="0">
                <a:cs typeface="Tahoma" pitchFamily="34" charset="0"/>
              </a:rPr>
              <a:t>the 30 </a:t>
            </a:r>
            <a:r>
              <a:rPr lang="en-US" sz="1400" dirty="0" err="1" smtClean="0">
                <a:cs typeface="Tahoma" pitchFamily="34" charset="0"/>
              </a:rPr>
              <a:t>MGy</a:t>
            </a:r>
            <a:r>
              <a:rPr lang="en-US" sz="1400" dirty="0" smtClean="0">
                <a:cs typeface="Tahoma" pitchFamily="34" charset="0"/>
              </a:rPr>
              <a:t> reference limit </a:t>
            </a:r>
            <a:r>
              <a:rPr lang="en-US" sz="1400" u="sng" dirty="0" smtClean="0">
                <a:cs typeface="Tahoma" pitchFamily="34" charset="0"/>
              </a:rPr>
              <a:t>for the main quadrupoles</a:t>
            </a:r>
            <a:r>
              <a:rPr lang="en-US" sz="1400" dirty="0" smtClean="0">
                <a:cs typeface="Tahoma" pitchFamily="34" charset="0"/>
              </a:rPr>
              <a:t>. The </a:t>
            </a:r>
            <a:r>
              <a:rPr lang="en-US" sz="1400" i="1" dirty="0" smtClean="0">
                <a:latin typeface="Symbol" panose="05050102010706020507" pitchFamily="18" charset="2"/>
                <a:cs typeface="Tahoma" pitchFamily="34" charset="0"/>
              </a:rPr>
              <a:t>b</a:t>
            </a:r>
            <a:r>
              <a:rPr lang="en-US" sz="1400" i="1" baseline="30000" dirty="0" smtClean="0">
                <a:cs typeface="Tahoma" pitchFamily="34" charset="0"/>
              </a:rPr>
              <a:t>*</a:t>
            </a:r>
            <a:r>
              <a:rPr lang="en-US" sz="1400" i="1" dirty="0" smtClean="0">
                <a:cs typeface="Tahoma" pitchFamily="34" charset="0"/>
              </a:rPr>
              <a:t> </a:t>
            </a:r>
            <a:r>
              <a:rPr lang="en-US" sz="1400" i="1" dirty="0">
                <a:cs typeface="Tahoma" pitchFamily="34" charset="0"/>
              </a:rPr>
              <a:t>levelling at non constant (minimal) crossing </a:t>
            </a:r>
            <a:r>
              <a:rPr lang="en-US" sz="1400" i="1" dirty="0" smtClean="0">
                <a:cs typeface="Tahoma" pitchFamily="34" charset="0"/>
              </a:rPr>
              <a:t>angle</a:t>
            </a:r>
            <a:r>
              <a:rPr lang="en-US" sz="1400" dirty="0" smtClean="0">
                <a:cs typeface="Tahoma" pitchFamily="34" charset="0"/>
              </a:rPr>
              <a:t> offers a few percent additional margin. </a:t>
            </a: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cs typeface="Tahoma" pitchFamily="34" charset="0"/>
              </a:rPr>
              <a:t>An additional Run-III year (with 85 fb</a:t>
            </a:r>
            <a:r>
              <a:rPr lang="en-US" sz="1400" baseline="30000" dirty="0" smtClean="0">
                <a:cs typeface="Tahoma" pitchFamily="34" charset="0"/>
              </a:rPr>
              <a:t>-1</a:t>
            </a:r>
            <a:r>
              <a:rPr lang="en-US" sz="1400" dirty="0" smtClean="0">
                <a:cs typeface="Tahoma" pitchFamily="34" charset="0"/>
              </a:rPr>
              <a:t> more), bringing the total integrated luminosity </a:t>
            </a:r>
            <a:r>
              <a:rPr lang="en-US" sz="1400" b="1" dirty="0" smtClean="0">
                <a:cs typeface="Tahoma" pitchFamily="34" charset="0"/>
              </a:rPr>
              <a:t>close to 500 fb</a:t>
            </a:r>
            <a:r>
              <a:rPr lang="en-US" sz="1400" b="1" baseline="30000" dirty="0" smtClean="0">
                <a:cs typeface="Tahoma" pitchFamily="34" charset="0"/>
              </a:rPr>
              <a:t>-1</a:t>
            </a:r>
            <a:r>
              <a:rPr lang="en-US" sz="1400" dirty="0" smtClean="0">
                <a:cs typeface="Tahoma" pitchFamily="34" charset="0"/>
              </a:rPr>
              <a:t>, would lead to </a:t>
            </a:r>
            <a:r>
              <a:rPr lang="en-US" sz="1400" b="1" dirty="0" smtClean="0">
                <a:cs typeface="Tahoma" pitchFamily="34" charset="0"/>
              </a:rPr>
              <a:t>reaching the </a:t>
            </a:r>
            <a:r>
              <a:rPr lang="en-US" sz="1400" dirty="0" smtClean="0">
                <a:cs typeface="Tahoma" pitchFamily="34" charset="0"/>
              </a:rPr>
              <a:t>above </a:t>
            </a:r>
            <a:r>
              <a:rPr lang="en-US" sz="1400" b="1" dirty="0" smtClean="0">
                <a:cs typeface="Tahoma" pitchFamily="34" charset="0"/>
              </a:rPr>
              <a:t>dose limit</a:t>
            </a:r>
            <a:r>
              <a:rPr lang="en-US" sz="1400" dirty="0" smtClean="0">
                <a:cs typeface="Tahoma" pitchFamily="34" charset="0"/>
              </a:rPr>
              <a:t>. In this case, the </a:t>
            </a:r>
            <a:r>
              <a:rPr lang="en-US" sz="1400" i="1" dirty="0" smtClean="0">
                <a:cs typeface="Tahoma" pitchFamily="34" charset="0"/>
              </a:rPr>
              <a:t>change of polarity in ATLAS mid 2025</a:t>
            </a:r>
            <a:r>
              <a:rPr lang="en-US" sz="1400" dirty="0" smtClean="0">
                <a:cs typeface="Tahoma" pitchFamily="34" charset="0"/>
              </a:rPr>
              <a:t> (after achieving half of the annual </a:t>
            </a:r>
            <a:r>
              <a:rPr lang="en-US" sz="1400" dirty="0" err="1" smtClean="0">
                <a:cs typeface="Tahoma" pitchFamily="34" charset="0"/>
              </a:rPr>
              <a:t>lumi</a:t>
            </a:r>
            <a:r>
              <a:rPr lang="en-US" sz="1400" dirty="0" smtClean="0">
                <a:cs typeface="Tahoma" pitchFamily="34" charset="0"/>
              </a:rPr>
              <a:t>) is recommended.</a:t>
            </a: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cs typeface="Tahoma" pitchFamily="34" charset="0"/>
              </a:rPr>
              <a:t>Assuming a </a:t>
            </a:r>
            <a:r>
              <a:rPr lang="en-US" sz="1400" b="1" dirty="0" smtClean="0">
                <a:cs typeface="Tahoma" pitchFamily="34" charset="0"/>
              </a:rPr>
              <a:t>limit</a:t>
            </a:r>
            <a:r>
              <a:rPr lang="en-US" sz="1400" dirty="0" smtClean="0">
                <a:cs typeface="Tahoma" pitchFamily="34" charset="0"/>
              </a:rPr>
              <a:t> of 6 </a:t>
            </a:r>
            <a:r>
              <a:rPr lang="en-US" sz="1400" dirty="0" err="1" smtClean="0">
                <a:cs typeface="Tahoma" pitchFamily="34" charset="0"/>
              </a:rPr>
              <a:t>MGy</a:t>
            </a:r>
            <a:r>
              <a:rPr lang="en-US" sz="1400" dirty="0" smtClean="0">
                <a:cs typeface="Tahoma" pitchFamily="34" charset="0"/>
              </a:rPr>
              <a:t> </a:t>
            </a:r>
            <a:r>
              <a:rPr lang="en-US" sz="1400" u="sng" dirty="0" smtClean="0">
                <a:cs typeface="Tahoma" pitchFamily="34" charset="0"/>
              </a:rPr>
              <a:t>for the corrector magnets</a:t>
            </a:r>
            <a:r>
              <a:rPr lang="en-US" sz="1400" dirty="0" smtClean="0">
                <a:cs typeface="Tahoma" pitchFamily="34" charset="0"/>
              </a:rPr>
              <a:t> in the triplet, this is expected to be </a:t>
            </a:r>
            <a:r>
              <a:rPr lang="en-US" sz="1400" b="1" dirty="0" smtClean="0">
                <a:cs typeface="Tahoma" pitchFamily="34" charset="0"/>
              </a:rPr>
              <a:t>reached in the four MCBX.1 and four MQSX</a:t>
            </a:r>
            <a:r>
              <a:rPr lang="en-US" sz="1400" dirty="0" smtClean="0">
                <a:cs typeface="Tahoma" pitchFamily="34" charset="0"/>
              </a:rPr>
              <a:t> by the end of 2024 </a:t>
            </a:r>
            <a:r>
              <a:rPr lang="en-US" sz="1400" b="1" dirty="0" smtClean="0">
                <a:cs typeface="Tahoma" pitchFamily="34" charset="0"/>
              </a:rPr>
              <a:t>and</a:t>
            </a:r>
            <a:r>
              <a:rPr lang="en-US" sz="1400" dirty="0" smtClean="0">
                <a:cs typeface="Tahoma" pitchFamily="34" charset="0"/>
              </a:rPr>
              <a:t> (largely) </a:t>
            </a:r>
            <a:r>
              <a:rPr lang="en-US" sz="1400" b="1" dirty="0" smtClean="0">
                <a:cs typeface="Tahoma" pitchFamily="34" charset="0"/>
              </a:rPr>
              <a:t>surpassed</a:t>
            </a:r>
            <a:r>
              <a:rPr lang="en-US" sz="1400" dirty="0" smtClean="0">
                <a:cs typeface="Tahoma" pitchFamily="34" charset="0"/>
              </a:rPr>
              <a:t> by then </a:t>
            </a:r>
            <a:r>
              <a:rPr lang="en-US" sz="1400" b="1" dirty="0" smtClean="0">
                <a:cs typeface="Tahoma" pitchFamily="34" charset="0"/>
              </a:rPr>
              <a:t>in the </a:t>
            </a:r>
            <a:r>
              <a:rPr lang="en-US" sz="1400" b="1" dirty="0" err="1" smtClean="0">
                <a:cs typeface="Tahoma" pitchFamily="34" charset="0"/>
              </a:rPr>
              <a:t>octupoles</a:t>
            </a:r>
            <a:r>
              <a:rPr lang="en-US" sz="1400" b="1" dirty="0" smtClean="0">
                <a:cs typeface="Tahoma" pitchFamily="34" charset="0"/>
              </a:rPr>
              <a:t> and </a:t>
            </a:r>
            <a:r>
              <a:rPr lang="en-US" sz="1400" b="1" dirty="0" err="1" smtClean="0">
                <a:cs typeface="Tahoma" pitchFamily="34" charset="0"/>
              </a:rPr>
              <a:t>dodecapoles</a:t>
            </a:r>
            <a:r>
              <a:rPr lang="en-US" sz="1400" dirty="0" smtClean="0">
                <a:cs typeface="Tahoma" pitchFamily="34" charset="0"/>
              </a:rPr>
              <a:t> (around ATLAS). </a:t>
            </a: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400" u="sng" dirty="0" smtClean="0">
                <a:cs typeface="Tahoma" pitchFamily="34" charset="0"/>
              </a:rPr>
              <a:t>The most impacted D1 module</a:t>
            </a:r>
            <a:r>
              <a:rPr lang="en-US" sz="1400" dirty="0" smtClean="0">
                <a:cs typeface="Tahoma" pitchFamily="34" charset="0"/>
              </a:rPr>
              <a:t> (MBXW.A4 left and right of ATLAS) is expected to be locally subject to </a:t>
            </a:r>
            <a:r>
              <a:rPr lang="en-US" sz="1400" b="1" dirty="0" smtClean="0">
                <a:cs typeface="Tahoma" pitchFamily="34" charset="0"/>
              </a:rPr>
              <a:t>mild damage by the end of 2024</a:t>
            </a:r>
            <a:r>
              <a:rPr lang="en-US" sz="1400" dirty="0" smtClean="0">
                <a:cs typeface="Tahoma" pitchFamily="34" charset="0"/>
              </a:rPr>
              <a:t>, </a:t>
            </a:r>
            <a:r>
              <a:rPr lang="en-US" sz="1400" b="1" dirty="0" smtClean="0">
                <a:cs typeface="Tahoma" pitchFamily="34" charset="0"/>
              </a:rPr>
              <a:t>rising to moderate damage after an additional year</a:t>
            </a:r>
            <a:r>
              <a:rPr lang="en-US" sz="1400" dirty="0" smtClean="0">
                <a:cs typeface="Tahoma" pitchFamily="34" charset="0"/>
              </a:rPr>
              <a:t>.</a:t>
            </a: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cs typeface="Tahoma" pitchFamily="34" charset="0"/>
              </a:rPr>
              <a:t>For the weak points in the MS and DS (MCBC correctors), timely solutions are planned for HL-LHC.</a:t>
            </a:r>
          </a:p>
        </p:txBody>
      </p:sp>
    </p:spTree>
    <p:extLst>
      <p:ext uri="{BB962C8B-B14F-4D97-AF65-F5344CB8AC3E}">
        <p14:creationId xmlns:p14="http://schemas.microsoft.com/office/powerpoint/2010/main" val="305602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1" name="Text Box 5"/>
          <p:cNvSpPr txBox="1">
            <a:spLocks noChangeArrowheads="1"/>
          </p:cNvSpPr>
          <p:nvPr/>
        </p:nvSpPr>
        <p:spPr bwMode="auto">
          <a:xfrm>
            <a:off x="365120" y="1292088"/>
            <a:ext cx="8321680" cy="405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cs typeface="Tahoma" pitchFamily="34" charset="0"/>
              </a:rPr>
              <a:t>R</a:t>
            </a:r>
            <a:r>
              <a:rPr lang="en-US" sz="1600" dirty="0" smtClean="0">
                <a:cs typeface="Tahoma" pitchFamily="34" charset="0"/>
              </a:rPr>
              <a:t>adiation origin and measurements 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ahoma" pitchFamily="34" charset="0"/>
              </a:rPr>
              <a:t>Dose in the </a:t>
            </a:r>
            <a:r>
              <a:rPr lang="en-US" sz="1600" i="1" dirty="0" smtClean="0">
                <a:cs typeface="Tahoma" pitchFamily="34" charset="0"/>
              </a:rPr>
              <a:t>ATLAS</a:t>
            </a:r>
            <a:r>
              <a:rPr lang="en-US" sz="1600" dirty="0" smtClean="0">
                <a:cs typeface="Tahoma" pitchFamily="34" charset="0"/>
              </a:rPr>
              <a:t> and </a:t>
            </a:r>
            <a:r>
              <a:rPr lang="en-US" sz="1600" i="1" dirty="0" smtClean="0">
                <a:cs typeface="Tahoma" pitchFamily="34" charset="0"/>
              </a:rPr>
              <a:t>CMS</a:t>
            </a:r>
            <a:r>
              <a:rPr lang="en-US" sz="1600" dirty="0" smtClean="0">
                <a:cs typeface="Tahoma" pitchFamily="34" charset="0"/>
              </a:rPr>
              <a:t> triplet coils: a recap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ahoma" pitchFamily="34" charset="0"/>
              </a:rPr>
              <a:t>Assumptions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ahoma" pitchFamily="34" charset="0"/>
              </a:rPr>
              <a:t>Forecast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endParaRPr lang="en-US" sz="1600" dirty="0"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ahoma" pitchFamily="34" charset="0"/>
              </a:rPr>
              <a:t>The separation dipole (warm D1), the Matching Section and the Dispersion Suppressor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endParaRPr lang="en-US" sz="1600" dirty="0"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i="1" dirty="0" err="1" smtClean="0">
                <a:cs typeface="Tahoma" pitchFamily="34" charset="0"/>
              </a:rPr>
              <a:t>LHCb</a:t>
            </a:r>
            <a:endParaRPr lang="en-US" sz="1600" i="1" dirty="0" smtClean="0"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endParaRPr lang="en-US" sz="1600" dirty="0" smtClean="0"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cs typeface="Tahoma" pitchFamily="34" charset="0"/>
              </a:rPr>
              <a:t>Ion operation </a:t>
            </a:r>
            <a:r>
              <a:rPr lang="en-US" sz="1600" i="1" dirty="0" smtClean="0">
                <a:cs typeface="Tahoma" pitchFamily="34" charset="0"/>
              </a:rPr>
              <a:t>(ALICE)</a:t>
            </a:r>
            <a:endParaRPr lang="en-US" sz="1600" i="1" dirty="0">
              <a:cs typeface="Tahoma" pitchFamily="34" charset="0"/>
            </a:endParaRPr>
          </a:p>
        </p:txBody>
      </p: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750820" y="255588"/>
            <a:ext cx="377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OUTLINE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9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62554" y="361096"/>
            <a:ext cx="45602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IR8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522" y="1099034"/>
            <a:ext cx="868989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After a 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28 fb</a:t>
            </a:r>
            <a:r>
              <a:rPr lang="en-US" sz="1500" b="1" baseline="30000" dirty="0">
                <a:solidFill>
                  <a:srgbClr val="000000"/>
                </a:solidFill>
                <a:cs typeface="Tahoma" pitchFamily="34" charset="0"/>
              </a:rPr>
              <a:t>-1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 Run 3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, a cumulated dose of about 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6 </a:t>
            </a:r>
            <a:r>
              <a:rPr lang="en-US" sz="1500" b="1" dirty="0" err="1">
                <a:solidFill>
                  <a:srgbClr val="000000"/>
                </a:solidFill>
                <a:cs typeface="Tahoma" pitchFamily="34" charset="0"/>
              </a:rPr>
              <a:t>MGy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is expected to be reached in the 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Q1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.1R8 coils. </a:t>
            </a:r>
          </a:p>
          <a:p>
            <a:pPr marL="285750" lvl="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In parallel, the front coils of the </a:t>
            </a:r>
            <a:r>
              <a:rPr lang="en-US" sz="1500" b="1" dirty="0">
                <a:solidFill>
                  <a:srgbClr val="000000"/>
                </a:solidFill>
                <a:cs typeface="Tahoma" pitchFamily="34" charset="0"/>
              </a:rPr>
              <a:t>short compensators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 would reach 10-12 </a:t>
            </a:r>
            <a:r>
              <a:rPr lang="en-US" sz="1500" dirty="0" err="1">
                <a:solidFill>
                  <a:srgbClr val="000000"/>
                </a:solidFill>
                <a:cs typeface="Tahoma" pitchFamily="34" charset="0"/>
              </a:rPr>
              <a:t>MGy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. The </a:t>
            </a:r>
            <a:r>
              <a:rPr lang="en-US" sz="1500" i="1" dirty="0">
                <a:cs typeface="Tahoma" pitchFamily="34" charset="0"/>
              </a:rPr>
              <a:t>installation of tungsten shields, as already implemented in IR7</a:t>
            </a:r>
            <a:r>
              <a:rPr lang="en-US" sz="1500" dirty="0">
                <a:cs typeface="Tahoma" pitchFamily="34" charset="0"/>
              </a:rPr>
              <a:t>, </a:t>
            </a:r>
            <a:r>
              <a:rPr lang="en-US" sz="1500" dirty="0">
                <a:solidFill>
                  <a:srgbClr val="000000"/>
                </a:solidFill>
                <a:cs typeface="Tahoma" pitchFamily="34" charset="0"/>
              </a:rPr>
              <a:t>looks like an advisable measure for an YETS.</a:t>
            </a:r>
          </a:p>
        </p:txBody>
      </p:sp>
      <p:pic>
        <p:nvPicPr>
          <p:cNvPr id="6" name="Picture 2" descr="C:\Documents and Settings\schmidtb\Documents\My Pictures\CERN March 2012\DSC07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522" y="2744083"/>
            <a:ext cx="4666072" cy="3499555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 bwMode="auto">
          <a:xfrm flipH="1" flipV="1">
            <a:off x="426429" y="4135049"/>
            <a:ext cx="4874376" cy="43223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10"/>
          <p:cNvPicPr/>
          <p:nvPr/>
        </p:nvPicPr>
        <p:blipFill>
          <a:blip r:embed="rId3"/>
          <a:stretch/>
        </p:blipFill>
        <p:spPr>
          <a:xfrm>
            <a:off x="4969500" y="3052846"/>
            <a:ext cx="3931920" cy="1188720"/>
          </a:xfrm>
          <a:prstGeom prst="rect">
            <a:avLst/>
          </a:prstGeom>
          <a:ln>
            <a:noFill/>
          </a:ln>
        </p:spPr>
      </p:pic>
      <p:pic>
        <p:nvPicPr>
          <p:cNvPr id="9" name="Picture 12"/>
          <p:cNvPicPr/>
          <p:nvPr/>
        </p:nvPicPr>
        <p:blipFill>
          <a:blip r:embed="rId4"/>
          <a:stretch/>
        </p:blipFill>
        <p:spPr>
          <a:xfrm>
            <a:off x="4969500" y="4958227"/>
            <a:ext cx="3931920" cy="1188720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335131" y="4252337"/>
            <a:ext cx="176598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	UPPER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IP front coils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	LOWER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703456" y="4350597"/>
            <a:ext cx="1440544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eaLnBrk="0" fontAlgn="auto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100" dirty="0" smtClean="0">
                <a:cs typeface="Tahoma" pitchFamily="34" charset="0"/>
              </a:rPr>
              <a:t>7 </a:t>
            </a:r>
            <a:r>
              <a:rPr lang="en-US" sz="1100" dirty="0" err="1" smtClean="0">
                <a:cs typeface="Tahoma" pitchFamily="34" charset="0"/>
              </a:rPr>
              <a:t>TeV</a:t>
            </a:r>
            <a:r>
              <a:rPr lang="en-US" sz="1100" dirty="0" smtClean="0">
                <a:cs typeface="Tahoma" pitchFamily="34" charset="0"/>
              </a:rPr>
              <a:t> beams</a:t>
            </a:r>
          </a:p>
          <a:p>
            <a:pPr defTabSz="457200" eaLnBrk="0" fontAlgn="auto" hangingPunct="0">
              <a:spcBef>
                <a:spcPct val="20000"/>
              </a:spcBef>
              <a:spcAft>
                <a:spcPct val="20000"/>
              </a:spcAft>
            </a:pPr>
            <a:r>
              <a:rPr lang="en-US" sz="1100" dirty="0" smtClean="0">
                <a:cs typeface="Tahoma" pitchFamily="34" charset="0"/>
              </a:rPr>
              <a:t>+200 </a:t>
            </a:r>
            <a:r>
              <a:rPr lang="en-US" sz="1100" dirty="0" err="1" smtClean="0">
                <a:latin typeface="Symbol" pitchFamily="18" charset="2"/>
                <a:cs typeface="Tahoma" pitchFamily="34" charset="0"/>
              </a:rPr>
              <a:t>m</a:t>
            </a:r>
            <a:r>
              <a:rPr lang="en-US" sz="1100" dirty="0" err="1" smtClean="0">
                <a:cs typeface="Tahoma" pitchFamily="34" charset="0"/>
              </a:rPr>
              <a:t>rad</a:t>
            </a:r>
            <a:r>
              <a:rPr lang="en-US" sz="1100" dirty="0" smtClean="0">
                <a:cs typeface="Tahoma" pitchFamily="34" charset="0"/>
              </a:rPr>
              <a:t> V (</a:t>
            </a:r>
            <a:r>
              <a:rPr lang="en-US" sz="1100" dirty="0" err="1" smtClean="0">
                <a:cs typeface="Tahoma" pitchFamily="34" charset="0"/>
              </a:rPr>
              <a:t>ext</a:t>
            </a:r>
            <a:r>
              <a:rPr lang="en-US" sz="1100" dirty="0" smtClean="0">
                <a:cs typeface="Tahoma" pitchFamily="34" charset="0"/>
              </a:rPr>
              <a:t>)</a:t>
            </a:r>
            <a:endParaRPr lang="en-US" sz="1100" dirty="0">
              <a:cs typeface="Tahoma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26429" y="2709946"/>
            <a:ext cx="95879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 defTabSz="914400">
              <a:defRPr/>
            </a:pPr>
            <a:r>
              <a:rPr lang="en-US" sz="2800" dirty="0" smtClean="0">
                <a:solidFill>
                  <a:schemeClr val="bg1"/>
                </a:solidFill>
                <a:latin typeface="Tahoma" pitchFamily="34" charset="0"/>
                <a:ea typeface="ＭＳ Ｐゴシック" charset="-128"/>
                <a:cs typeface="Tahoma" pitchFamily="34" charset="0"/>
              </a:rPr>
              <a:t>R8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288383" y="1104159"/>
            <a:ext cx="1202573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2018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6.5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413408"/>
              </p:ext>
            </p:extLst>
          </p:nvPr>
        </p:nvGraphicFramePr>
        <p:xfrm>
          <a:off x="1469761" y="1685135"/>
          <a:ext cx="5639748" cy="319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ustomShape 4"/>
          <p:cNvSpPr/>
          <p:nvPr/>
        </p:nvSpPr>
        <p:spPr>
          <a:xfrm>
            <a:off x="6870692" y="3735834"/>
            <a:ext cx="565560" cy="23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50" b="1" strike="noStrike" spc="-1" dirty="0" err="1">
                <a:solidFill>
                  <a:srgbClr val="000000"/>
                </a:solidFill>
                <a:latin typeface="Linux Libertine O"/>
                <a:ea typeface="DejaVu Sans"/>
              </a:rPr>
              <a:t>LHCb</a:t>
            </a:r>
            <a:endParaRPr lang="fr-FR" sz="1050" b="0" strike="noStrike" spc="-1" dirty="0">
              <a:latin typeface="Arial"/>
            </a:endParaRPr>
          </a:p>
        </p:txBody>
      </p:sp>
      <p:sp>
        <p:nvSpPr>
          <p:cNvPr id="9" name="CustomShape 5"/>
          <p:cNvSpPr/>
          <p:nvPr/>
        </p:nvSpPr>
        <p:spPr>
          <a:xfrm>
            <a:off x="5051054" y="3779700"/>
            <a:ext cx="539280" cy="36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50" b="1" strike="noStrike" spc="-1" dirty="0">
                <a:solidFill>
                  <a:srgbClr val="000000"/>
                </a:solidFill>
                <a:latin typeface="Linux Libertine O"/>
                <a:ea typeface="DejaVu Sans"/>
              </a:rPr>
              <a:t>Q1</a:t>
            </a:r>
            <a:endParaRPr lang="fr-FR" sz="1050" b="0" strike="noStrike" spc="-1" dirty="0">
              <a:latin typeface="Arial"/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4134936" y="3763128"/>
            <a:ext cx="461880" cy="30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50" b="1" strike="noStrike" spc="-1" dirty="0">
                <a:solidFill>
                  <a:srgbClr val="000000"/>
                </a:solidFill>
                <a:latin typeface="Linux Libertine O"/>
                <a:ea typeface="DejaVu Sans"/>
              </a:rPr>
              <a:t>Q2</a:t>
            </a:r>
            <a:endParaRPr lang="fr-FR" sz="1050" b="0" strike="noStrike" spc="-1" dirty="0">
              <a:latin typeface="Arial"/>
            </a:endParaRPr>
          </a:p>
        </p:txBody>
      </p:sp>
      <p:sp>
        <p:nvSpPr>
          <p:cNvPr id="11" name="CustomShape 7"/>
          <p:cNvSpPr/>
          <p:nvPr/>
        </p:nvSpPr>
        <p:spPr>
          <a:xfrm>
            <a:off x="3247091" y="3779700"/>
            <a:ext cx="58176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50" b="1" strike="noStrike" spc="-1" dirty="0">
                <a:solidFill>
                  <a:srgbClr val="000000"/>
                </a:solidFill>
                <a:latin typeface="Linux Libertine O"/>
                <a:ea typeface="DejaVu Sans"/>
              </a:rPr>
              <a:t>Q3</a:t>
            </a:r>
            <a:endParaRPr lang="fr-FR" sz="1050" b="0" strike="noStrike" spc="-1" dirty="0">
              <a:latin typeface="Arial"/>
            </a:endParaRPr>
          </a:p>
        </p:txBody>
      </p:sp>
      <p:sp>
        <p:nvSpPr>
          <p:cNvPr id="12" name="CustomShape 8"/>
          <p:cNvSpPr/>
          <p:nvPr/>
        </p:nvSpPr>
        <p:spPr>
          <a:xfrm>
            <a:off x="2469649" y="3747685"/>
            <a:ext cx="58176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1050" b="1" strike="noStrike" spc="-1" dirty="0">
                <a:solidFill>
                  <a:srgbClr val="000000"/>
                </a:solidFill>
                <a:latin typeface="Linux Libertine O"/>
                <a:ea typeface="DejaVu Sans"/>
              </a:rPr>
              <a:t>D1</a:t>
            </a:r>
            <a:endParaRPr lang="fr-FR" sz="1050" b="0" strike="noStrike" spc="-1" dirty="0">
              <a:latin typeface="Arial"/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3"/>
          <a:srcRect l="55543" t="10640" r="24005" b="24247"/>
          <a:stretch/>
        </p:blipFill>
        <p:spPr>
          <a:xfrm>
            <a:off x="2365242" y="3975594"/>
            <a:ext cx="4635187" cy="315581"/>
          </a:xfrm>
          <a:prstGeom prst="rect">
            <a:avLst/>
          </a:prstGeom>
          <a:ln>
            <a:noFill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750820" y="255588"/>
            <a:ext cx="377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BLM VALIDATION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9812" y="5801349"/>
            <a:ext cx="432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cs typeface="Tahoma" pitchFamily="34" charset="0"/>
              </a:rPr>
              <a:t>[A. </a:t>
            </a:r>
            <a:r>
              <a:rPr lang="en-US" sz="1400" dirty="0" err="1" smtClean="0">
                <a:cs typeface="Tahoma" pitchFamily="34" charset="0"/>
              </a:rPr>
              <a:t>Ciccotelli</a:t>
            </a:r>
            <a:r>
              <a:rPr lang="en-US" sz="1400" dirty="0" smtClean="0">
                <a:cs typeface="Tahoma" pitchFamily="34" charset="0"/>
              </a:rPr>
              <a:t>, submitted to Phys. Rev. AB]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3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 rotWithShape="1">
          <a:blip r:embed="rId2"/>
          <a:srcRect b="11513"/>
          <a:stretch/>
        </p:blipFill>
        <p:spPr>
          <a:xfrm>
            <a:off x="1469718" y="1406769"/>
            <a:ext cx="5688746" cy="3342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6019" y="4749737"/>
            <a:ext cx="176598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most exposed </a:t>
            </a:r>
          </a:p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(high order) correctors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73642" y="3329353"/>
            <a:ext cx="351692" cy="39858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 flipV="1">
            <a:off x="3337764" y="3575845"/>
            <a:ext cx="1" cy="11796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221192" y="1400963"/>
            <a:ext cx="233860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2023-2025 (@ </a:t>
            </a:r>
            <a:r>
              <a:rPr lang="en-US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√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s=13.6 </a:t>
            </a:r>
            <a:r>
              <a:rPr lang="en-US" dirty="0" err="1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69718" y="345831"/>
            <a:ext cx="651471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DOSE IN THE COLD COILS [I</a:t>
            </a:r>
            <a:r>
              <a:rPr lang="en-US" sz="2800" dirty="0">
                <a:solidFill>
                  <a:srgbClr val="0066FF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27610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8" t="7046" r="11727" b="3712"/>
          <a:stretch/>
        </p:blipFill>
        <p:spPr>
          <a:xfrm>
            <a:off x="3376510" y="1064647"/>
            <a:ext cx="2816510" cy="2468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2" t="6789" r="11918" b="3969"/>
          <a:stretch/>
        </p:blipFill>
        <p:spPr>
          <a:xfrm>
            <a:off x="6377352" y="1064647"/>
            <a:ext cx="2617865" cy="2468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6" t="7605" r="12169" b="3980"/>
          <a:stretch/>
        </p:blipFill>
        <p:spPr>
          <a:xfrm>
            <a:off x="3406933" y="3247338"/>
            <a:ext cx="2808853" cy="2468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0" t="7168" r="12278" b="3834"/>
          <a:stretch/>
        </p:blipFill>
        <p:spPr>
          <a:xfrm>
            <a:off x="6430334" y="3240712"/>
            <a:ext cx="2577447" cy="2468880"/>
          </a:xfrm>
          <a:prstGeom prst="rect">
            <a:avLst/>
          </a:prstGeom>
        </p:spPr>
      </p:pic>
      <p:sp>
        <p:nvSpPr>
          <p:cNvPr id="8" name="CustomShape 7"/>
          <p:cNvSpPr/>
          <p:nvPr/>
        </p:nvSpPr>
        <p:spPr>
          <a:xfrm>
            <a:off x="550982" y="5679417"/>
            <a:ext cx="7666894" cy="382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r>
              <a:rPr lang="en-US" sz="1400" spc="-1" dirty="0" smtClean="0">
                <a:solidFill>
                  <a:srgbClr val="FF66CC"/>
                </a:solidFill>
                <a:latin typeface="Arial"/>
                <a:ea typeface="Arial"/>
              </a:rPr>
              <a:t>      3</a:t>
            </a:r>
            <a:r>
              <a:rPr lang="en-US" sz="1400" b="0" strike="noStrike" spc="-1" dirty="0" smtClean="0">
                <a:solidFill>
                  <a:srgbClr val="FF66CC"/>
                </a:solidFill>
                <a:latin typeface="Arial"/>
                <a:ea typeface="Arial"/>
              </a:rPr>
              <a:t>           	</a:t>
            </a:r>
            <a:r>
              <a:rPr lang="en-US" sz="1400" spc="-1" dirty="0">
                <a:solidFill>
                  <a:srgbClr val="FF66CC"/>
                </a:solidFill>
                <a:ea typeface="Arial"/>
              </a:rPr>
              <a:t> PEAK DOSE [</a:t>
            </a:r>
            <a:r>
              <a:rPr lang="en-US" sz="1400" spc="-1" dirty="0" err="1">
                <a:solidFill>
                  <a:srgbClr val="FF66CC"/>
                </a:solidFill>
                <a:ea typeface="Arial"/>
              </a:rPr>
              <a:t>MGy</a:t>
            </a:r>
            <a:r>
              <a:rPr lang="en-US" sz="1400" spc="-1" dirty="0">
                <a:solidFill>
                  <a:srgbClr val="FF66CC"/>
                </a:solidFill>
                <a:ea typeface="Arial"/>
              </a:rPr>
              <a:t>] </a:t>
            </a:r>
            <a:r>
              <a:rPr lang="en-US" sz="1400" b="0" strike="noStrike" spc="-1" dirty="0" smtClean="0">
                <a:solidFill>
                  <a:srgbClr val="FF66CC"/>
                </a:solidFill>
                <a:latin typeface="Arial"/>
                <a:ea typeface="Arial"/>
              </a:rPr>
              <a:t>		</a:t>
            </a:r>
            <a:r>
              <a:rPr lang="en-US" sz="1400" spc="-1" dirty="0" smtClean="0">
                <a:solidFill>
                  <a:srgbClr val="FF66CC"/>
                </a:solidFill>
                <a:latin typeface="Arial"/>
                <a:ea typeface="Arial"/>
              </a:rPr>
              <a:t>     </a:t>
            </a:r>
            <a:r>
              <a:rPr lang="en-US" sz="1400" b="0" strike="noStrike" spc="-1" dirty="0" smtClean="0">
                <a:solidFill>
                  <a:srgbClr val="FF66CC"/>
                </a:solidFill>
                <a:latin typeface="Arial"/>
                <a:ea typeface="Arial"/>
              </a:rPr>
              <a:t>2.5                        4.5 (~6 on 1R8) </a:t>
            </a:r>
          </a:p>
          <a:p>
            <a:r>
              <a:rPr lang="en-US" sz="1400" spc="-1" dirty="0" smtClean="0">
                <a:solidFill>
                  <a:srgbClr val="FF66CC"/>
                </a:solidFill>
                <a:latin typeface="Arial"/>
              </a:rPr>
              <a:t>		by the end of Run 3 (+2025)</a:t>
            </a:r>
            <a:endParaRPr lang="en-US" sz="1400" b="0" strike="noStrike" spc="-1" dirty="0">
              <a:solidFill>
                <a:srgbClr val="FF66CC"/>
              </a:solidFill>
              <a:latin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8601" y="1038257"/>
            <a:ext cx="3066535" cy="2479063"/>
            <a:chOff x="228601" y="1038257"/>
            <a:chExt cx="3066535" cy="247906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1" t="7816" r="8264" b="3199"/>
            <a:stretch/>
          </p:blipFill>
          <p:spPr>
            <a:xfrm>
              <a:off x="228601" y="1048440"/>
              <a:ext cx="3066535" cy="246888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1053548" y="1038257"/>
              <a:ext cx="470452" cy="17076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5213" y="3237155"/>
            <a:ext cx="3033310" cy="2479063"/>
            <a:chOff x="245213" y="3237155"/>
            <a:chExt cx="3033310" cy="247906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1" t="7749" r="9342" b="4125"/>
            <a:stretch/>
          </p:blipFill>
          <p:spPr>
            <a:xfrm>
              <a:off x="245213" y="3247338"/>
              <a:ext cx="3033310" cy="246888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 bwMode="auto">
            <a:xfrm>
              <a:off x="1095165" y="3237155"/>
              <a:ext cx="470452" cy="17076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469718" y="345831"/>
            <a:ext cx="651471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DOSE IN THE COLD COILS [II</a:t>
            </a:r>
            <a:r>
              <a:rPr lang="en-US" sz="2800" dirty="0">
                <a:solidFill>
                  <a:srgbClr val="0066FF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2974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69718" y="345831"/>
            <a:ext cx="651471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IONS </a:t>
            </a:r>
            <a:r>
              <a:rPr lang="en-US" sz="2800" dirty="0" smtClean="0">
                <a:solidFill>
                  <a:srgbClr val="0066FF"/>
                </a:solidFill>
                <a:sym typeface="Wingdings" panose="05000000000000000000" pitchFamily="2" charset="2"/>
              </a:rPr>
              <a:t> IR2</a:t>
            </a:r>
            <a:endParaRPr lang="en-US" sz="2800" dirty="0">
              <a:solidFill>
                <a:srgbClr val="0066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8" y="980702"/>
            <a:ext cx="4768286" cy="27432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31665" y="3405850"/>
            <a:ext cx="4473188" cy="2743200"/>
            <a:chOff x="34882" y="3359467"/>
            <a:chExt cx="4473188" cy="27432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82" y="3359467"/>
              <a:ext cx="4473188" cy="2743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55692" y="3826593"/>
              <a:ext cx="101723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dirty="0" smtClean="0">
                  <a:ea typeface="Tahoma" pitchFamily="34" charset="0"/>
                  <a:cs typeface="Tahoma" pitchFamily="34" charset="0"/>
                </a:rPr>
                <a:t>in the coils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601305" y="2720627"/>
            <a:ext cx="350956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</a:t>
            </a:r>
            <a:r>
              <a:rPr lang="en-US" sz="1600" b="1" dirty="0" smtClean="0">
                <a:ea typeface="Tahoma" pitchFamily="34" charset="0"/>
                <a:cs typeface="Tahoma" pitchFamily="34" charset="0"/>
              </a:rPr>
              <a:t>-</a:t>
            </a:r>
            <a:r>
              <a:rPr lang="en-US" sz="1600" b="1" dirty="0" err="1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Pb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 in ATLAS</a:t>
            </a:r>
          </a:p>
          <a:p>
            <a:pPr algn="ctr"/>
            <a:r>
              <a:rPr lang="en-US" sz="1600" dirty="0" smtClean="0">
                <a:ea typeface="Tahoma" pitchFamily="34" charset="0"/>
                <a:cs typeface="Tahoma" pitchFamily="34" charset="0"/>
              </a:rPr>
              <a:t>6.5 Z </a:t>
            </a:r>
            <a:r>
              <a:rPr lang="en-US" sz="1600" dirty="0" err="1" smtClean="0">
                <a:ea typeface="Tahoma" pitchFamily="34" charset="0"/>
                <a:cs typeface="Tahoma" pitchFamily="34" charset="0"/>
              </a:rPr>
              <a:t>TeV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 beams (√</a:t>
            </a:r>
            <a:r>
              <a:rPr lang="en-US" sz="1600" dirty="0" err="1" smtClean="0">
                <a:ea typeface="Tahoma" pitchFamily="34" charset="0"/>
                <a:cs typeface="Tahoma" pitchFamily="34" charset="0"/>
              </a:rPr>
              <a:t>s</a:t>
            </a:r>
            <a:r>
              <a:rPr lang="en-US" sz="1600" baseline="-25000" dirty="0" err="1" smtClean="0">
                <a:ea typeface="Tahoma" pitchFamily="34" charset="0"/>
                <a:cs typeface="Tahoma" pitchFamily="34" charset="0"/>
              </a:rPr>
              <a:t>NN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 = 8.16 </a:t>
            </a:r>
            <a:r>
              <a:rPr lang="en-US" sz="1600" dirty="0" err="1" smtClean="0">
                <a:ea typeface="Tahoma" pitchFamily="34" charset="0"/>
                <a:cs typeface="Tahoma" pitchFamily="34" charset="0"/>
              </a:rPr>
              <a:t>TeV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)</a:t>
            </a:r>
          </a:p>
          <a:p>
            <a:pPr algn="ctr"/>
            <a:r>
              <a:rPr lang="en-US" sz="1600" dirty="0" smtClean="0">
                <a:ea typeface="Tahoma" pitchFamily="34" charset="0"/>
                <a:cs typeface="Tahoma" pitchFamily="34" charset="0"/>
              </a:rPr>
              <a:t> -140 </a:t>
            </a:r>
            <a:r>
              <a:rPr lang="en-US" sz="1600" dirty="0" err="1" smtClean="0">
                <a:ea typeface="Tahoma" pitchFamily="34" charset="0"/>
                <a:cs typeface="Tahoma" pitchFamily="34" charset="0"/>
              </a:rPr>
              <a:t>urad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 vertical crossing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316" y="3730528"/>
            <a:ext cx="350956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ea typeface="Tahoma" pitchFamily="34" charset="0"/>
                <a:cs typeface="Tahoma" pitchFamily="34" charset="0"/>
              </a:rPr>
              <a:t>Pb-Pb</a:t>
            </a:r>
            <a:r>
              <a:rPr lang="en-US" sz="1600" dirty="0" smtClean="0">
                <a:ea typeface="Tahoma" pitchFamily="34" charset="0"/>
                <a:cs typeface="Tahoma" pitchFamily="34" charset="0"/>
              </a:rPr>
              <a:t> in ATLAS</a:t>
            </a:r>
          </a:p>
          <a:p>
            <a:pPr algn="ctr"/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6.37 Z </a:t>
            </a:r>
            <a:r>
              <a:rPr lang="en-US" sz="1600" dirty="0" err="1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TeV</a:t>
            </a:r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 beams (√</a:t>
            </a:r>
            <a:r>
              <a:rPr lang="en-US" sz="1600" dirty="0" err="1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s</a:t>
            </a:r>
            <a:r>
              <a:rPr lang="en-US" sz="1600" baseline="-25000" dirty="0" err="1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NN</a:t>
            </a:r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 = 5.02 </a:t>
            </a:r>
            <a:r>
              <a:rPr lang="en-US" sz="1600" dirty="0" err="1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TeV</a:t>
            </a:r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)</a:t>
            </a:r>
          </a:p>
          <a:p>
            <a:pPr algn="ctr"/>
            <a:r>
              <a:rPr lang="en-US" sz="1600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+160 </a:t>
            </a:r>
            <a:r>
              <a:rPr lang="en-US" sz="1600" dirty="0" err="1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urad</a:t>
            </a:r>
            <a:r>
              <a:rPr lang="en-US" sz="1600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 vertical crossing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01888" y="1031631"/>
            <a:ext cx="375190" cy="68239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651513" y="4200938"/>
            <a:ext cx="212035" cy="60941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88" y="5841273"/>
            <a:ext cx="503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cs typeface="Tahoma" pitchFamily="34" charset="0"/>
              </a:rPr>
              <a:t>[M. </a:t>
            </a:r>
            <a:r>
              <a:rPr lang="en-US" sz="1400" dirty="0" err="1" smtClean="0">
                <a:cs typeface="Tahoma" pitchFamily="34" charset="0"/>
              </a:rPr>
              <a:t>Sabaté-Gilarte</a:t>
            </a:r>
            <a:r>
              <a:rPr lang="en-US" sz="1400" dirty="0">
                <a:cs typeface="Tahoma" pitchFamily="34" charset="0"/>
              </a:rPr>
              <a:t>, doi:10.18429/JACoW-IPAC2021-WEXA06]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91508" y="2799496"/>
            <a:ext cx="456027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BACKUP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1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Q1 UP TO NOW</a:t>
            </a:r>
            <a:endParaRPr lang="en-US" sz="2800" dirty="0">
              <a:solidFill>
                <a:srgbClr val="0066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912630"/>
              </p:ext>
            </p:extLst>
          </p:nvPr>
        </p:nvGraphicFramePr>
        <p:xfrm>
          <a:off x="333632" y="1242539"/>
          <a:ext cx="8526165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595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074188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145718">
                  <a:extLst>
                    <a:ext uri="{9D8B030D-6E8A-4147-A177-3AD203B41FA5}">
                      <a16:colId xmlns:a16="http://schemas.microsoft.com/office/drawing/2014/main" val="247853584"/>
                    </a:ext>
                  </a:extLst>
                </a:gridCol>
                <a:gridCol w="1145718">
                  <a:extLst>
                    <a:ext uri="{9D8B030D-6E8A-4147-A177-3AD203B41FA5}">
                      <a16:colId xmlns:a16="http://schemas.microsoft.com/office/drawing/2014/main" val="3645233025"/>
                    </a:ext>
                  </a:extLst>
                </a:gridCol>
                <a:gridCol w="1145718">
                  <a:extLst>
                    <a:ext uri="{9D8B030D-6E8A-4147-A177-3AD203B41FA5}">
                      <a16:colId xmlns:a16="http://schemas.microsoft.com/office/drawing/2014/main" val="2010846141"/>
                    </a:ext>
                  </a:extLst>
                </a:gridCol>
                <a:gridCol w="1145718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  <a:gridCol w="1324510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Run-I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2015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2016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2017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2018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beam energy [</a:t>
                      </a:r>
                      <a:r>
                        <a:rPr kumimoji="0" 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fr-F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3.5</a:t>
                      </a:r>
                      <a:r>
                        <a:rPr lang="en-US" sz="1600" baseline="0" dirty="0" smtClean="0"/>
                        <a:t> / </a:t>
                      </a:r>
                      <a:r>
                        <a:rPr lang="en-US" sz="1600" dirty="0" smtClean="0"/>
                        <a:t>4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6.5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53392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averaged half cross. angle [</a:t>
                      </a:r>
                      <a:r>
                        <a:rPr lang="en-US" sz="1200" dirty="0" err="1" smtClean="0"/>
                        <a:t>urad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-145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-205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-180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+135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+144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145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fr-FR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3.0</a:t>
                      </a:r>
                      <a:endParaRPr lang="fr-FR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4.0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8.5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1.6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</a:t>
                      </a:r>
                      <a:endParaRPr lang="fr-FR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1.9</a:t>
                      </a:r>
                      <a:endParaRPr lang="fr-FR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6.5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73545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1.9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6.5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80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outward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1.9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2.1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2.8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7.5</a:t>
                      </a:r>
                      <a:endParaRPr lang="fr-FR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08126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6081" y="806380"/>
            <a:ext cx="7923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a typeface="Tahoma" pitchFamily="34" charset="0"/>
                <a:cs typeface="Tahoma" pitchFamily="34" charset="0"/>
              </a:rPr>
              <a:t>[see </a:t>
            </a:r>
            <a:r>
              <a:rPr lang="en-US" dirty="0">
                <a:ea typeface="Tahoma" pitchFamily="34" charset="0"/>
                <a:cs typeface="Tahoma" pitchFamily="34" charset="0"/>
              </a:rPr>
              <a:t>10th LHC Run-III Configuration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Meeting, </a:t>
            </a:r>
            <a:r>
              <a:rPr lang="en-US" dirty="0" smtClean="0"/>
              <a:t>2019 Mar 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https</a:t>
            </a:r>
            <a:r>
              <a:rPr lang="en-US" dirty="0">
                <a:ea typeface="Tahoma" pitchFamily="34" charset="0"/>
                <a:cs typeface="Tahoma" pitchFamily="34" charset="0"/>
              </a:rPr>
              <a:t>://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indico.cern.ch/event/796630]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6081" y="5012202"/>
            <a:ext cx="853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assuming </a:t>
            </a:r>
            <a:r>
              <a:rPr lang="en-US" u="sng" dirty="0" smtClean="0">
                <a:ea typeface="Tahoma" pitchFamily="34" charset="0"/>
                <a:cs typeface="Tahoma" pitchFamily="34" charset="0"/>
              </a:rPr>
              <a:t>here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an 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inelastic </a:t>
            </a:r>
            <a:r>
              <a:rPr lang="en-US" i="1" dirty="0" err="1" smtClean="0">
                <a:ea typeface="Tahoma" pitchFamily="34" charset="0"/>
                <a:cs typeface="Tahoma" pitchFamily="34" charset="0"/>
              </a:rPr>
              <a:t>xs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(including diffractive) rising from 73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mb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to 81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mb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for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beam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increasing from 3.5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to 6.8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and a </a:t>
            </a:r>
            <a:r>
              <a:rPr lang="en-US" i="1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peak dose dependence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, as established from the calculation of some configurations at different energies, as (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beam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)</a:t>
            </a:r>
            <a:r>
              <a:rPr lang="en-US" baseline="300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/2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US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1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146019"/>
              </p:ext>
            </p:extLst>
          </p:nvPr>
        </p:nvGraphicFramePr>
        <p:xfrm>
          <a:off x="378958" y="1278520"/>
          <a:ext cx="8256544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03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329102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127723">
                  <a:extLst>
                    <a:ext uri="{9D8B030D-6E8A-4147-A177-3AD203B41FA5}">
                      <a16:colId xmlns:a16="http://schemas.microsoft.com/office/drawing/2014/main" val="247853584"/>
                    </a:ext>
                  </a:extLst>
                </a:gridCol>
                <a:gridCol w="1248551">
                  <a:extLst>
                    <a:ext uri="{9D8B030D-6E8A-4147-A177-3AD203B41FA5}">
                      <a16:colId xmlns:a16="http://schemas.microsoft.com/office/drawing/2014/main" val="3645233025"/>
                    </a:ext>
                  </a:extLst>
                </a:gridCol>
                <a:gridCol w="1329102">
                  <a:extLst>
                    <a:ext uri="{9D8B030D-6E8A-4147-A177-3AD203B41FA5}">
                      <a16:colId xmlns:a16="http://schemas.microsoft.com/office/drawing/2014/main" val="2010846141"/>
                    </a:ext>
                  </a:extLst>
                </a:gridCol>
                <a:gridCol w="161103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2022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2023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2024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beam energy [</a:t>
                      </a:r>
                      <a:r>
                        <a:rPr kumimoji="0" 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6935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averaged </a:t>
                      </a:r>
                    </a:p>
                    <a:p>
                      <a:pPr algn="ctr"/>
                      <a:r>
                        <a:rPr lang="en-US" sz="1200" dirty="0" smtClean="0"/>
                        <a:t>half cross. angle </a:t>
                      </a:r>
                    </a:p>
                    <a:p>
                      <a:pPr algn="ctr"/>
                      <a:r>
                        <a:rPr lang="en-US" sz="1200" dirty="0" smtClean="0"/>
                        <a:t>[</a:t>
                      </a:r>
                      <a:r>
                        <a:rPr lang="en-US" sz="1200" dirty="0" err="1" smtClean="0"/>
                        <a:t>urad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-156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(-160)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-149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(-160)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+149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(+160)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145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</a:t>
                      </a:r>
                      <a:endParaRPr lang="fr-FR" sz="1600" dirty="0"/>
                    </a:p>
                  </a:txBody>
                  <a:tcPr anchor="ctr"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5.6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(5.7)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18.5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(18.5)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(2.4)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5.6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(5.7)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</a:t>
                      </a:r>
                      <a:endParaRPr lang="fr-FR" sz="1600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18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(18)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15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15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051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outward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(1.7)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4.0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(4.1)</a:t>
                      </a:r>
                      <a:endParaRPr lang="fr-FR" sz="1600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4.0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(4.1)</a:t>
                      </a:r>
                      <a:endParaRPr lang="fr-FR" sz="1600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17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(17.5)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063355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Q1 AFTER Run-III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081" y="5244112"/>
            <a:ext cx="853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assuming </a:t>
            </a:r>
            <a:r>
              <a:rPr lang="en-US" u="sng" dirty="0" smtClean="0">
                <a:ea typeface="Tahoma" pitchFamily="34" charset="0"/>
                <a:cs typeface="Tahoma" pitchFamily="34" charset="0"/>
              </a:rPr>
              <a:t>here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an 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inelastic </a:t>
            </a:r>
            <a:r>
              <a:rPr lang="en-US" i="1" dirty="0" err="1" smtClean="0">
                <a:ea typeface="Tahoma" pitchFamily="34" charset="0"/>
                <a:cs typeface="Tahoma" pitchFamily="34" charset="0"/>
              </a:rPr>
              <a:t>xs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(including diffractive) rising from 73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mb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to 81 </a:t>
            </a:r>
            <a:r>
              <a:rPr lang="en-US" dirty="0" err="1" smtClean="0">
                <a:ea typeface="Tahoma" pitchFamily="34" charset="0"/>
                <a:cs typeface="Tahoma" pitchFamily="34" charset="0"/>
              </a:rPr>
              <a:t>mb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 for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beam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increasing from 3.5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to 6.8 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and a </a:t>
            </a:r>
            <a:r>
              <a:rPr lang="en-US" i="1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peak dose dependence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, as established from the calculation of some configurations at different energies, as (</a:t>
            </a:r>
            <a:r>
              <a:rPr lang="en-US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beam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)</a:t>
            </a:r>
            <a:r>
              <a:rPr lang="en-US" baseline="300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/2</a:t>
            </a:r>
            <a:r>
              <a:rPr lang="en-US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US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2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936808"/>
              </p:ext>
            </p:extLst>
          </p:nvPr>
        </p:nvGraphicFramePr>
        <p:xfrm>
          <a:off x="476196" y="944880"/>
          <a:ext cx="459989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281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343333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28281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11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23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(23.5)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23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(23.5)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10.5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10.5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42465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outward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17.5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(17.5)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642042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Q2A</a:t>
            </a:r>
            <a:endParaRPr lang="en-US" sz="2800" dirty="0">
              <a:solidFill>
                <a:srgbClr val="0066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345822"/>
              </p:ext>
            </p:extLst>
          </p:nvPr>
        </p:nvGraphicFramePr>
        <p:xfrm>
          <a:off x="4090742" y="3788850"/>
          <a:ext cx="4603431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53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344365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2953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(10.5)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(10.5)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b="1" baseline="0" dirty="0" smtClean="0"/>
                        <a:t> </a:t>
                      </a:r>
                      <a:r>
                        <a:rPr lang="en-US" sz="1200" baseline="0" dirty="0" smtClean="0"/>
                        <a:t>inward [</a:t>
                      </a:r>
                      <a:r>
                        <a:rPr lang="en-US" sz="1200" baseline="0" dirty="0" err="1" smtClean="0"/>
                        <a:t>MGy</a:t>
                      </a:r>
                      <a:r>
                        <a:rPr lang="en-US" sz="1200" baseline="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24 </a:t>
                      </a:r>
                      <a:r>
                        <a:rPr lang="en-US" sz="1600" i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(24.5)</a:t>
                      </a:r>
                      <a:endParaRPr lang="fr-FR" sz="1600" i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38394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314367" y="3103050"/>
            <a:ext cx="25318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AND Q2B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173937" y="1412541"/>
          <a:ext cx="4666586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889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362808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51889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(3.5)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(3.5)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dirty="0" smtClean="0"/>
                        <a:t>IR1</a:t>
                      </a:r>
                      <a:r>
                        <a:rPr lang="en-US" sz="1200" b="1" i="1" baseline="0" dirty="0" smtClean="0"/>
                        <a:t> </a:t>
                      </a:r>
                      <a:r>
                        <a:rPr lang="en-US" sz="1200" i="1" baseline="0" dirty="0" smtClean="0"/>
                        <a:t>inward [</a:t>
                      </a:r>
                      <a:r>
                        <a:rPr lang="en-US" sz="1200" i="1" baseline="0" dirty="0" err="1" smtClean="0"/>
                        <a:t>MGy</a:t>
                      </a:r>
                      <a:r>
                        <a:rPr lang="en-US" sz="1200" i="1" baseline="0" dirty="0" smtClean="0"/>
                        <a:t>]</a:t>
                      </a:r>
                      <a:endParaRPr lang="fr-FR" sz="120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fr-FR" sz="16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790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fr-FR" sz="16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9665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/>
                        <a:t>IR5</a:t>
                      </a:r>
                      <a:r>
                        <a:rPr lang="fr-FR" sz="1200" i="1" dirty="0" smtClean="0"/>
                        <a:t> </a:t>
                      </a:r>
                      <a:r>
                        <a:rPr lang="fr-FR" sz="1200" i="1" dirty="0" err="1" smtClean="0"/>
                        <a:t>inward</a:t>
                      </a:r>
                      <a:r>
                        <a:rPr lang="fr-FR" sz="1200" i="1" dirty="0" smtClean="0"/>
                        <a:t> [</a:t>
                      </a:r>
                      <a:r>
                        <a:rPr lang="fr-FR" sz="1200" i="1" dirty="0" err="1" smtClean="0"/>
                        <a:t>MGy</a:t>
                      </a:r>
                      <a:r>
                        <a:rPr lang="fr-FR" sz="1200" i="1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4 </a:t>
                      </a:r>
                      <a:r>
                        <a:rPr lang="en-US" sz="1600" i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(4)</a:t>
                      </a:r>
                      <a:endParaRPr lang="fr-FR" sz="1600" i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38394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MCBX2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5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601074" y="243312"/>
            <a:ext cx="423613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RADIATION SOURCE</a:t>
            </a:r>
            <a:endParaRPr lang="en-US" sz="2800" dirty="0">
              <a:solidFill>
                <a:srgbClr val="0066FF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8284" y="3256622"/>
            <a:ext cx="9023424" cy="2438542"/>
            <a:chOff x="48284" y="3504005"/>
            <a:chExt cx="9023424" cy="2438542"/>
          </a:xfrm>
        </p:grpSpPr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64963" y="4253179"/>
              <a:ext cx="3102983" cy="1428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CC9900"/>
                  </a:solidFill>
                  <a:cs typeface="Tahoma" pitchFamily="34" charset="0"/>
                </a:rPr>
                <a:t>150 W</a:t>
              </a:r>
              <a:r>
                <a:rPr lang="en-US" sz="1400" dirty="0" smtClean="0">
                  <a:solidFill>
                    <a:srgbClr val="000000"/>
                  </a:solidFill>
                  <a:cs typeface="Tahoma" pitchFamily="34" charset="0"/>
                </a:rPr>
                <a:t> absorbed in the </a:t>
              </a:r>
              <a:r>
                <a:rPr lang="en-US" sz="1400" dirty="0" smtClean="0">
                  <a:solidFill>
                    <a:srgbClr val="CC9900"/>
                  </a:solidFill>
                  <a:cs typeface="Tahoma" pitchFamily="34" charset="0"/>
                </a:rPr>
                <a:t>TAS absorber</a:t>
              </a:r>
            </a:p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FF"/>
                  </a:solidFill>
                  <a:cs typeface="Tahoma" pitchFamily="34" charset="0"/>
                </a:rPr>
                <a:t>650 W</a:t>
              </a:r>
              <a:r>
                <a:rPr lang="en-US" sz="1400" dirty="0" smtClean="0">
                  <a:solidFill>
                    <a:srgbClr val="FF0000"/>
                  </a:solidFill>
                  <a:cs typeface="Tahoma" pitchFamily="34" charset="0"/>
                </a:rPr>
                <a:t> </a:t>
              </a:r>
              <a:r>
                <a:rPr lang="en-US" sz="1400" dirty="0" smtClean="0">
                  <a:solidFill>
                    <a:srgbClr val="000000"/>
                  </a:solidFill>
                  <a:cs typeface="Tahoma" pitchFamily="34" charset="0"/>
                </a:rPr>
                <a:t>going </a:t>
              </a:r>
              <a:r>
                <a:rPr lang="en-US" sz="1400" dirty="0" smtClean="0">
                  <a:solidFill>
                    <a:srgbClr val="0000FF"/>
                  </a:solidFill>
                  <a:cs typeface="Tahoma" pitchFamily="34" charset="0"/>
                </a:rPr>
                <a:t>through the TAS</a:t>
              </a:r>
            </a:p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00"/>
                  </a:solidFill>
                  <a:cs typeface="Tahoma" pitchFamily="34" charset="0"/>
                </a:rPr>
                <a:t>of which</a:t>
              </a:r>
            </a:p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3333FF"/>
                  </a:solidFill>
                  <a:cs typeface="Tahoma" pitchFamily="34" charset="0"/>
                </a:rPr>
                <a:t>150 W</a:t>
              </a:r>
              <a:r>
                <a:rPr lang="en-US" sz="1400" dirty="0" smtClean="0">
                  <a:solidFill>
                    <a:srgbClr val="FF0000"/>
                  </a:solidFill>
                  <a:cs typeface="Tahoma" pitchFamily="34" charset="0"/>
                </a:rPr>
                <a:t> </a:t>
              </a:r>
              <a:r>
                <a:rPr lang="en-US" sz="1400" dirty="0" smtClean="0">
                  <a:solidFill>
                    <a:srgbClr val="000000"/>
                  </a:solidFill>
                  <a:cs typeface="Tahoma" pitchFamily="34" charset="0"/>
                </a:rPr>
                <a:t>absorbed in the </a:t>
              </a:r>
              <a:r>
                <a:rPr lang="en-US" sz="1400" dirty="0" smtClean="0">
                  <a:solidFill>
                    <a:srgbClr val="3333FF"/>
                  </a:solidFill>
                  <a:cs typeface="Tahoma" pitchFamily="34" charset="0"/>
                </a:rPr>
                <a:t>triplet</a:t>
              </a:r>
              <a:endParaRPr lang="en-US" sz="1400" dirty="0">
                <a:solidFill>
                  <a:srgbClr val="3333FF"/>
                </a:solidFill>
                <a:cs typeface="Tahoma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5177" y="3909501"/>
              <a:ext cx="2742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ea typeface="Tahoma" pitchFamily="34" charset="0"/>
                  <a:cs typeface="Tahoma" pitchFamily="34" charset="0"/>
                </a:rPr>
                <a:t>950 W towards each (L&amp;R) side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072"/>
            <a:stretch/>
          </p:blipFill>
          <p:spPr>
            <a:xfrm>
              <a:off x="3098739" y="3814162"/>
              <a:ext cx="5951220" cy="2128385"/>
            </a:xfrm>
            <a:prstGeom prst="rect">
              <a:avLst/>
            </a:prstGeom>
          </p:spPr>
        </p:pic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48284" y="3504005"/>
              <a:ext cx="40196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000000"/>
                  </a:solidFill>
                  <a:cs typeface="Tahoma" pitchFamily="34" charset="0"/>
                </a:rPr>
                <a:t>@ 1</a:t>
              </a:r>
              <a:r>
                <a:rPr lang="en-US" sz="1400" kern="0" dirty="0" smtClean="0">
                  <a:solidFill>
                    <a:srgbClr val="000000"/>
                  </a:solidFill>
                  <a:cs typeface="Tahoma" pitchFamily="34" charset="0"/>
                </a:rPr>
                <a:t>0</a:t>
              </a:r>
              <a:r>
                <a:rPr lang="en-US" sz="1400" kern="0" baseline="30000" dirty="0" smtClean="0">
                  <a:solidFill>
                    <a:srgbClr val="000000"/>
                  </a:solidFill>
                  <a:cs typeface="Tahoma" pitchFamily="34" charset="0"/>
                </a:rPr>
                <a:t>34</a:t>
              </a:r>
              <a:r>
                <a:rPr lang="en-US" sz="1400" kern="0" dirty="0" smtClean="0">
                  <a:solidFill>
                    <a:srgbClr val="000000"/>
                  </a:solidFill>
                  <a:cs typeface="Tahoma" pitchFamily="34" charset="0"/>
                </a:rPr>
                <a:t> </a:t>
              </a:r>
              <a:r>
                <a:rPr lang="en-US" sz="1400" kern="0" dirty="0">
                  <a:solidFill>
                    <a:srgbClr val="000000"/>
                  </a:solidFill>
                  <a:cs typeface="Tahoma" pitchFamily="34" charset="0"/>
                </a:rPr>
                <a:t>cm</a:t>
              </a:r>
              <a:r>
                <a:rPr lang="en-US" sz="1400" kern="0" baseline="30000" dirty="0">
                  <a:solidFill>
                    <a:srgbClr val="000000"/>
                  </a:solidFill>
                  <a:cs typeface="Tahoma" pitchFamily="34" charset="0"/>
                </a:rPr>
                <a:t>-2</a:t>
              </a:r>
              <a:r>
                <a:rPr lang="en-US" sz="1400" kern="0" dirty="0">
                  <a:solidFill>
                    <a:srgbClr val="000000"/>
                  </a:solidFill>
                  <a:cs typeface="Tahoma" pitchFamily="34" charset="0"/>
                </a:rPr>
                <a:t> </a:t>
              </a:r>
              <a:r>
                <a:rPr lang="en-US" sz="1400" kern="0" dirty="0" smtClean="0">
                  <a:solidFill>
                    <a:srgbClr val="000000"/>
                  </a:solidFill>
                  <a:cs typeface="Tahoma" pitchFamily="34" charset="0"/>
                </a:rPr>
                <a:t>s</a:t>
              </a:r>
              <a:r>
                <a:rPr lang="en-US" sz="1400" kern="0" baseline="30000" dirty="0" smtClean="0">
                  <a:solidFill>
                    <a:srgbClr val="000000"/>
                  </a:solidFill>
                  <a:cs typeface="Tahoma" pitchFamily="34" charset="0"/>
                </a:rPr>
                <a:t>-1</a:t>
              </a:r>
              <a:r>
                <a:rPr lang="en-US" sz="1400" kern="0" dirty="0" smtClean="0">
                  <a:solidFill>
                    <a:srgbClr val="000000"/>
                  </a:solidFill>
                  <a:cs typeface="Tahoma" pitchFamily="34" charset="0"/>
                </a:rPr>
                <a:t> , </a:t>
              </a:r>
              <a:r>
                <a:rPr lang="en-US" kern="0" dirty="0" smtClean="0">
                  <a:solidFill>
                    <a:srgbClr val="000000"/>
                  </a:solidFill>
                  <a:cs typeface="Tahoma" pitchFamily="34" charset="0"/>
                </a:rPr>
                <a:t>i.e. 8</a:t>
              </a:r>
              <a:r>
                <a:rPr lang="en-US" i="1" kern="0" dirty="0" smtClean="0">
                  <a:solidFill>
                    <a:srgbClr val="000000"/>
                  </a:solidFill>
                  <a:cs typeface="Tahoma" pitchFamily="34" charset="0"/>
                </a:rPr>
                <a:t>.5</a:t>
              </a:r>
              <a:r>
                <a:rPr lang="en-US" kern="0" dirty="0" smtClean="0">
                  <a:solidFill>
                    <a:srgbClr val="000000"/>
                  </a:solidFill>
                  <a:cs typeface="Tahoma" pitchFamily="34" charset="0"/>
                </a:rPr>
                <a:t>  10</a:t>
              </a:r>
              <a:r>
                <a:rPr lang="en-US" kern="0" baseline="30000" dirty="0" smtClean="0">
                  <a:solidFill>
                    <a:srgbClr val="000000"/>
                  </a:solidFill>
                  <a:cs typeface="Tahoma" pitchFamily="34" charset="0"/>
                </a:rPr>
                <a:t>8</a:t>
              </a:r>
              <a:r>
                <a:rPr lang="en-US" kern="0" dirty="0" smtClean="0">
                  <a:solidFill>
                    <a:srgbClr val="000000"/>
                  </a:solidFill>
                  <a:cs typeface="Tahoma" pitchFamily="34" charset="0"/>
                </a:rPr>
                <a:t> s</a:t>
              </a:r>
              <a:r>
                <a:rPr lang="en-US" kern="0" baseline="30000" dirty="0" smtClean="0">
                  <a:solidFill>
                    <a:srgbClr val="000000"/>
                  </a:solidFill>
                  <a:cs typeface="Tahoma" pitchFamily="34" charset="0"/>
                </a:rPr>
                <a:t>-1</a:t>
              </a:r>
              <a:r>
                <a:rPr lang="en-US" kern="0" dirty="0" smtClean="0">
                  <a:solidFill>
                    <a:srgbClr val="000000"/>
                  </a:solidFill>
                  <a:cs typeface="Tahoma" pitchFamily="34" charset="0"/>
                </a:rPr>
                <a:t> inelastic collision rate</a:t>
              </a:r>
              <a:endParaRPr lang="en-US" dirty="0">
                <a:solidFill>
                  <a:srgbClr val="000000"/>
                </a:solidFill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282246" y="4328473"/>
              <a:ext cx="405833" cy="197807"/>
            </a:xfrm>
            <a:prstGeom prst="rect">
              <a:avLst/>
            </a:prstGeom>
            <a:noFill/>
            <a:ln w="25400" cap="flat" cmpd="sng" algn="ctr">
              <a:solidFill>
                <a:srgbClr val="CC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sz="2000" i="1" kern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3802379" y="4336093"/>
              <a:ext cx="5269329" cy="197807"/>
            </a:xfrm>
            <a:prstGeom prst="rect">
              <a:avLst/>
            </a:prstGeom>
            <a:noFill/>
            <a:ln w="2540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sz="2000" i="1" kern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1234382" y="5574732"/>
              <a:ext cx="1772778" cy="36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1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ahoma" pitchFamily="34" charset="0"/>
                </a:rPr>
                <a:t>cold magnets</a:t>
              </a:r>
              <a:endPara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66292" y="819754"/>
            <a:ext cx="2789447" cy="1781266"/>
            <a:chOff x="569041" y="1621291"/>
            <a:chExt cx="2789447" cy="1781266"/>
          </a:xfrm>
        </p:grpSpPr>
        <p:pic>
          <p:nvPicPr>
            <p:cNvPr id="40" name="Picture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041" y="1621291"/>
              <a:ext cx="2783759" cy="1781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1077375" y="3139296"/>
              <a:ext cx="22811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 smtClean="0">
                  <a:solidFill>
                    <a:prstClr val="white"/>
                  </a:solidFill>
                  <a:ea typeface="Tahoma" pitchFamily="34" charset="0"/>
                  <a:cs typeface="Tahoma" pitchFamily="34" charset="0"/>
                </a:rPr>
                <a:t>proton-proton inelastic reaction</a:t>
              </a:r>
              <a:endParaRPr lang="en-US" sz="1000" b="1" dirty="0">
                <a:solidFill>
                  <a:prstClr val="white"/>
                </a:solidFill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308304" y="1539292"/>
            <a:ext cx="119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0000"/>
                </a:solidFill>
                <a:ea typeface="Tahoma" pitchFamily="34" charset="0"/>
                <a:cs typeface="Tahoma" pitchFamily="34" charset="0"/>
              </a:rPr>
              <a:t>with 7.5 10</a:t>
            </a:r>
            <a:r>
              <a:rPr lang="en-US" i="1" baseline="30000" dirty="0" smtClean="0">
                <a:solidFill>
                  <a:srgbClr val="000000"/>
                </a:solidFill>
                <a:ea typeface="Tahoma" pitchFamily="34" charset="0"/>
                <a:cs typeface="Tahoma" pitchFamily="34" charset="0"/>
              </a:rPr>
              <a:t>-10</a:t>
            </a:r>
            <a:r>
              <a:rPr lang="en-US" i="1" dirty="0" smtClean="0">
                <a:solidFill>
                  <a:srgbClr val="000000"/>
                </a:solidFill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en-US" i="1" dirty="0" smtClean="0">
                <a:solidFill>
                  <a:srgbClr val="000000"/>
                </a:solidFill>
                <a:ea typeface="Tahoma" pitchFamily="34" charset="0"/>
                <a:cs typeface="Tahoma" pitchFamily="34" charset="0"/>
              </a:rPr>
              <a:t>Higgs bosons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287093" y="861092"/>
            <a:ext cx="3106957" cy="2589883"/>
            <a:chOff x="4211960" y="861092"/>
            <a:chExt cx="3106957" cy="2589883"/>
          </a:xfrm>
        </p:grpSpPr>
        <p:pic>
          <p:nvPicPr>
            <p:cNvPr id="44" name="Picture 2" descr="ints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" t="2648" r="3992"/>
            <a:stretch/>
          </p:blipFill>
          <p:spPr bwMode="auto">
            <a:xfrm>
              <a:off x="4211960" y="1132836"/>
              <a:ext cx="3096344" cy="231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861092"/>
              <a:ext cx="2618311" cy="28806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601648" y="1489055"/>
              <a:ext cx="17172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7 </a:t>
              </a:r>
              <a:r>
                <a:rPr lang="en-US" sz="1100" dirty="0" err="1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TeV</a:t>
              </a:r>
              <a:r>
                <a:rPr lang="en-US" sz="1100" dirty="0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 p + 7 </a:t>
              </a:r>
              <a:r>
                <a:rPr lang="en-US" sz="1100" dirty="0" err="1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TeV</a:t>
              </a:r>
              <a:r>
                <a:rPr lang="en-US" sz="1100" dirty="0" smtClean="0">
                  <a:solidFill>
                    <a:prstClr val="black"/>
                  </a:solidFill>
                  <a:ea typeface="Tahoma" pitchFamily="34" charset="0"/>
                  <a:cs typeface="Tahoma" pitchFamily="34" charset="0"/>
                </a:rPr>
                <a:t> p</a:t>
              </a:r>
            </a:p>
          </p:txBody>
        </p:sp>
      </p:grp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1757510" y="5741333"/>
            <a:ext cx="6861808" cy="738664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cs typeface="Tahoma" pitchFamily="34" charset="0"/>
              </a:rPr>
              <a:t>with 6.5 </a:t>
            </a:r>
            <a:r>
              <a:rPr lang="en-US" sz="1400" dirty="0" err="1" smtClean="0">
                <a:solidFill>
                  <a:srgbClr val="000000"/>
                </a:solidFill>
                <a:cs typeface="Tahoma" pitchFamily="34" charset="0"/>
              </a:rPr>
              <a:t>TeV</a:t>
            </a:r>
            <a:r>
              <a:rPr lang="en-US" sz="1400" dirty="0" smtClean="0">
                <a:solidFill>
                  <a:srgbClr val="000000"/>
                </a:solidFill>
                <a:cs typeface="Tahoma" pitchFamily="34" charset="0"/>
              </a:rPr>
              <a:t> beams (80mb) </a:t>
            </a:r>
            <a:r>
              <a:rPr lang="en-US" sz="1400" u="sng" dirty="0" smtClean="0">
                <a:solidFill>
                  <a:srgbClr val="000000"/>
                </a:solidFill>
                <a:cs typeface="Tahoma" pitchFamily="34" charset="0"/>
              </a:rPr>
              <a:t>~125 W</a:t>
            </a:r>
            <a:r>
              <a:rPr lang="en-US" sz="1100" dirty="0" smtClean="0">
                <a:solidFill>
                  <a:srgbClr val="000000"/>
                </a:solidFill>
                <a:cs typeface="Tahoma" pitchFamily="34" charset="0"/>
              </a:rPr>
              <a:t> (magnet end uncertainties) </a:t>
            </a:r>
            <a:r>
              <a:rPr lang="en-US" sz="1400" dirty="0" smtClean="0">
                <a:solidFill>
                  <a:srgbClr val="000000"/>
                </a:solidFill>
                <a:cs typeface="Tahoma" pitchFamily="34" charset="0"/>
              </a:rPr>
              <a:t>prediction at 1</a:t>
            </a: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0</a:t>
            </a:r>
            <a:r>
              <a:rPr lang="en-US" sz="1400" kern="0" baseline="30000" dirty="0" smtClean="0">
                <a:solidFill>
                  <a:srgbClr val="000000"/>
                </a:solidFill>
                <a:cs typeface="Tahoma" pitchFamily="34" charset="0"/>
              </a:rPr>
              <a:t>34</a:t>
            </a: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sz="1400" kern="0" dirty="0">
                <a:solidFill>
                  <a:srgbClr val="000000"/>
                </a:solidFill>
                <a:cs typeface="Tahoma" pitchFamily="34" charset="0"/>
              </a:rPr>
              <a:t>cm</a:t>
            </a:r>
            <a:r>
              <a:rPr lang="en-US" sz="1400" kern="0" baseline="30000" dirty="0">
                <a:solidFill>
                  <a:srgbClr val="000000"/>
                </a:solidFill>
                <a:cs typeface="Tahoma" pitchFamily="34" charset="0"/>
              </a:rPr>
              <a:t>-2</a:t>
            </a:r>
            <a:r>
              <a:rPr lang="en-US" sz="1400" kern="0" dirty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s</a:t>
            </a:r>
            <a:r>
              <a:rPr lang="en-US" sz="1400" kern="0" baseline="30000" dirty="0" smtClean="0">
                <a:solidFill>
                  <a:srgbClr val="000000"/>
                </a:solidFill>
                <a:cs typeface="Tahoma" pitchFamily="34" charset="0"/>
              </a:rPr>
              <a:t>-1</a:t>
            </a: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</a:p>
          <a:p>
            <a:pPr algn="ctr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vs </a:t>
            </a:r>
            <a:r>
              <a:rPr lang="en-US" sz="1400" u="sng" kern="0" dirty="0" smtClean="0">
                <a:solidFill>
                  <a:srgbClr val="000000"/>
                </a:solidFill>
                <a:cs typeface="Tahoma" pitchFamily="34" charset="0"/>
              </a:rPr>
              <a:t>115-135 W</a:t>
            </a:r>
            <a:r>
              <a:rPr lang="en-US" sz="1400" kern="0" dirty="0" smtClean="0">
                <a:solidFill>
                  <a:srgbClr val="000000"/>
                </a:solidFill>
                <a:cs typeface="Tahoma" pitchFamily="34" charset="0"/>
              </a:rPr>
              <a:t> measurements (TE-CRG-OP) in the triplet cold mass</a:t>
            </a:r>
            <a:endParaRPr lang="en-US" dirty="0">
              <a:solidFill>
                <a:srgbClr val="00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Right Arrow 47"/>
          <p:cNvSpPr/>
          <p:nvPr/>
        </p:nvSpPr>
        <p:spPr>
          <a:xfrm rot="2400000">
            <a:off x="1286577" y="5666005"/>
            <a:ext cx="504056" cy="290875"/>
          </a:xfrm>
          <a:prstGeom prst="rightArrow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452" y="3145174"/>
            <a:ext cx="1708404" cy="36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7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7" grpId="0" animBg="1"/>
      <p:bldP spid="4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Q3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362311" y="3789998"/>
          <a:ext cx="467427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986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241675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54609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4.5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3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1" dirty="0" smtClean="0"/>
                        <a:t>IR5</a:t>
                      </a:r>
                      <a:r>
                        <a:rPr lang="fr-FR" sz="1200" i="1" dirty="0" smtClean="0"/>
                        <a:t> </a:t>
                      </a:r>
                      <a:r>
                        <a:rPr lang="fr-FR" sz="1200" i="1" dirty="0" err="1" smtClean="0"/>
                        <a:t>inward</a:t>
                      </a:r>
                      <a:r>
                        <a:rPr lang="fr-FR" sz="1200" i="1" dirty="0" smtClean="0"/>
                        <a:t> [</a:t>
                      </a:r>
                      <a:r>
                        <a:rPr lang="fr-FR" sz="1200" i="1" dirty="0" err="1" smtClean="0"/>
                        <a:t>MGy</a:t>
                      </a:r>
                      <a:r>
                        <a:rPr lang="fr-FR" sz="1200" i="1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3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(3)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0514" y="840899"/>
          <a:ext cx="467427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986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241675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54609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non-IP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11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(11)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non-IP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11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(11)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baseline="0" dirty="0" smtClean="0"/>
                        <a:t> inward [</a:t>
                      </a:r>
                      <a:r>
                        <a:rPr lang="en-US" sz="1200" baseline="0" dirty="0" err="1" smtClean="0"/>
                        <a:t>MGy</a:t>
                      </a:r>
                      <a:r>
                        <a:rPr lang="en-US" sz="1200" baseline="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fr-FR" sz="16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9273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(10)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10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(10)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/>
                        <a:t>IR5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inward</a:t>
                      </a:r>
                      <a:r>
                        <a:rPr lang="fr-FR" sz="1200" dirty="0" smtClean="0"/>
                        <a:t> [</a:t>
                      </a:r>
                      <a:r>
                        <a:rPr lang="fr-FR" sz="1200" dirty="0" err="1" smtClean="0"/>
                        <a:t>MGy</a:t>
                      </a:r>
                      <a:r>
                        <a:rPr lang="fr-FR" sz="120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16.5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(17)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314367" y="3103050"/>
            <a:ext cx="25318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0066FF"/>
                </a:solidFill>
              </a:rPr>
              <a:t>AND </a:t>
            </a:r>
            <a:r>
              <a:rPr lang="en-US" sz="2800" dirty="0" smtClean="0">
                <a:solidFill>
                  <a:srgbClr val="0066FF"/>
                </a:solidFill>
              </a:rPr>
              <a:t>MCBX3</a:t>
            </a:r>
            <a:endParaRPr 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10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MCTX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24509"/>
              </p:ext>
            </p:extLst>
          </p:nvPr>
        </p:nvGraphicFramePr>
        <p:xfrm>
          <a:off x="481972" y="1803309"/>
          <a:ext cx="467427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986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241675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1654609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fr-FR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18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(18.5)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8.5</a:t>
                      </a:r>
                      <a:endParaRPr lang="fr-FR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18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(18.5)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IP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IR5</a:t>
                      </a:r>
                      <a:r>
                        <a:rPr lang="fr-FR" sz="1200" i="0" dirty="0" smtClean="0"/>
                        <a:t> </a:t>
                      </a:r>
                      <a:r>
                        <a:rPr lang="fr-FR" sz="1200" i="0" dirty="0" err="1" smtClean="0"/>
                        <a:t>inward</a:t>
                      </a:r>
                      <a:r>
                        <a:rPr lang="fr-FR" sz="1200" i="0" dirty="0" smtClean="0"/>
                        <a:t> [</a:t>
                      </a:r>
                      <a:r>
                        <a:rPr lang="fr-FR" sz="1200" i="0" dirty="0" err="1" smtClean="0"/>
                        <a:t>MGy</a:t>
                      </a:r>
                      <a:r>
                        <a:rPr lang="fr-FR" sz="1200" i="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10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(10.5)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9" t="8151" r="22180" b="4958"/>
          <a:stretch/>
        </p:blipFill>
        <p:spPr>
          <a:xfrm>
            <a:off x="5591907" y="356941"/>
            <a:ext cx="3368399" cy="3200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6" t="8380" r="21538" b="4958"/>
          <a:stretch/>
        </p:blipFill>
        <p:spPr>
          <a:xfrm>
            <a:off x="5591907" y="3292920"/>
            <a:ext cx="3444644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5139" y="944880"/>
            <a:ext cx="4781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In IR1, the peak dose on the </a:t>
            </a:r>
            <a:r>
              <a:rPr lang="en-US" sz="1400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dodecapole</a:t>
            </a:r>
            <a:r>
              <a:rPr lang="en-US" sz="1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coils is expected to have already challenged the reference limit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30866" y="4560205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2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MCSX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10014" y="1936015"/>
          <a:ext cx="3179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04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406814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4163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444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IR5</a:t>
                      </a:r>
                      <a:r>
                        <a:rPr lang="fr-FR" sz="1200" i="0" dirty="0" smtClean="0"/>
                        <a:t> </a:t>
                      </a:r>
                      <a:r>
                        <a:rPr lang="fr-FR" sz="1200" i="0" dirty="0" err="1" smtClean="0"/>
                        <a:t>inward</a:t>
                      </a:r>
                      <a:r>
                        <a:rPr lang="fr-FR" sz="1200" i="0" dirty="0" smtClean="0"/>
                        <a:t> [</a:t>
                      </a:r>
                      <a:r>
                        <a:rPr lang="fr-FR" sz="1200" i="0" dirty="0" err="1" smtClean="0"/>
                        <a:t>MGy</a:t>
                      </a:r>
                      <a:r>
                        <a:rPr lang="fr-FR" sz="1200" i="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73351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542979" y="1926010"/>
          <a:ext cx="1607183" cy="2611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18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8649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6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(6)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6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(6)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4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4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4.5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(4.5)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2" t="7922" r="21795" b="4731"/>
          <a:stretch/>
        </p:blipFill>
        <p:spPr>
          <a:xfrm>
            <a:off x="5450791" y="376517"/>
            <a:ext cx="3384238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4" t="8379" r="22052" b="4503"/>
          <a:stretch/>
        </p:blipFill>
        <p:spPr>
          <a:xfrm>
            <a:off x="5450791" y="3290800"/>
            <a:ext cx="3384717" cy="32004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H="1">
            <a:off x="4865077" y="3038754"/>
            <a:ext cx="2004647" cy="18522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336423" y="4891000"/>
            <a:ext cx="2821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ea typeface="Tahoma" pitchFamily="34" charset="0"/>
                <a:cs typeface="Tahoma" pitchFamily="34" charset="0"/>
              </a:rPr>
              <a:t>In case of vertical crossing (ATLAS), the peak lies outside the coil region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89397" y="1545830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06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MCOX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02701" y="1071860"/>
          <a:ext cx="3179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04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406814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4163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444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IR5</a:t>
                      </a:r>
                      <a:r>
                        <a:rPr lang="fr-FR" sz="1200" i="0" dirty="0" smtClean="0"/>
                        <a:t> </a:t>
                      </a:r>
                      <a:r>
                        <a:rPr lang="fr-FR" sz="1200" i="0" dirty="0" err="1" smtClean="0"/>
                        <a:t>inward</a:t>
                      </a:r>
                      <a:r>
                        <a:rPr lang="fr-FR" sz="1200" i="0" dirty="0" smtClean="0"/>
                        <a:t> [</a:t>
                      </a:r>
                      <a:r>
                        <a:rPr lang="fr-FR" sz="1200" i="0" dirty="0" err="1" smtClean="0"/>
                        <a:t>MGy</a:t>
                      </a:r>
                      <a:r>
                        <a:rPr lang="fr-FR" sz="1200" i="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73351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552486" y="1078489"/>
          <a:ext cx="1607183" cy="2589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18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69400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13.5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(14)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13.5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(14)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8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8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699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6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(6)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r="23718"/>
          <a:stretch/>
        </p:blipFill>
        <p:spPr>
          <a:xfrm>
            <a:off x="1085497" y="3729038"/>
            <a:ext cx="3101998" cy="27432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334001" y="282833"/>
            <a:ext cx="3640635" cy="3566160"/>
            <a:chOff x="5334001" y="282833"/>
            <a:chExt cx="3640635" cy="35661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67" r="17179"/>
            <a:stretch/>
          </p:blipFill>
          <p:spPr>
            <a:xfrm>
              <a:off x="5427791" y="282833"/>
              <a:ext cx="3546845" cy="35661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334001" y="324981"/>
              <a:ext cx="1324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a typeface="Tahoma" pitchFamily="34" charset="0"/>
                  <a:cs typeface="Tahoma" pitchFamily="34" charset="0"/>
                </a:rPr>
                <a:t>middle layer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80313" y="1868116"/>
              <a:ext cx="855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96121" y="1896363"/>
              <a:ext cx="10231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± p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24528" y="1058754"/>
              <a:ext cx="10081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61394" y="2630136"/>
              <a:ext cx="1181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-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" name="Picture 2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r="23205"/>
          <a:stretch/>
        </p:blipFill>
        <p:spPr>
          <a:xfrm>
            <a:off x="5275386" y="3739896"/>
            <a:ext cx="3131188" cy="2743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49009" y="5687626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2630" y="259080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MCSSX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3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57614" y="1042099"/>
          <a:ext cx="31798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043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1406814">
                  <a:extLst>
                    <a:ext uri="{9D8B030D-6E8A-4147-A177-3AD203B41FA5}">
                      <a16:colId xmlns:a16="http://schemas.microsoft.com/office/drawing/2014/main" val="1320777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IR1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up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4163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IR5</a:t>
                      </a:r>
                      <a:r>
                        <a:rPr lang="en-US" sz="1200" dirty="0" smtClean="0"/>
                        <a:t> down [</a:t>
                      </a:r>
                      <a:r>
                        <a:rPr lang="en-US" sz="1200" dirty="0" err="1" smtClean="0"/>
                        <a:t>MGy</a:t>
                      </a:r>
                      <a:r>
                        <a:rPr lang="en-US" sz="1200" dirty="0" smtClean="0"/>
                        <a:t>]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444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dirty="0" smtClean="0"/>
                        <a:t>IR5</a:t>
                      </a:r>
                      <a:r>
                        <a:rPr lang="fr-FR" sz="1200" i="0" dirty="0" smtClean="0"/>
                        <a:t> </a:t>
                      </a:r>
                      <a:r>
                        <a:rPr lang="fr-FR" sz="1200" i="0" dirty="0" err="1" smtClean="0"/>
                        <a:t>inward</a:t>
                      </a:r>
                      <a:r>
                        <a:rPr lang="fr-FR" sz="1200" i="0" dirty="0" smtClean="0"/>
                        <a:t> [</a:t>
                      </a:r>
                      <a:r>
                        <a:rPr lang="fr-FR" sz="1200" i="0" dirty="0" err="1" smtClean="0"/>
                        <a:t>MGy</a:t>
                      </a:r>
                      <a:r>
                        <a:rPr lang="fr-FR" sz="1200" i="0" dirty="0" smtClean="0"/>
                        <a:t>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73351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421725" y="1025468"/>
          <a:ext cx="1607183" cy="2610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183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</a:tblGrid>
              <a:tr h="38588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up to 2024</a:t>
                      </a:r>
                      <a:r>
                        <a:rPr lang="en-US" sz="1600" i="1" baseline="0" dirty="0" smtClean="0"/>
                        <a:t> end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395</a:t>
                      </a:r>
                      <a:endParaRPr lang="fr-FR" sz="16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9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(9)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84137989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9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(9)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5740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5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017173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chemeClr val="dk1"/>
                          </a:solidFill>
                        </a:rPr>
                        <a:t>5</a:t>
                      </a:r>
                      <a:endParaRPr lang="fr-FR" sz="1600" i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756332"/>
                  </a:ext>
                </a:extLst>
              </a:tr>
              <a:tr h="370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4 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</a:rPr>
                        <a:t>(4)</a:t>
                      </a:r>
                      <a:endParaRPr lang="fr-FR" sz="1600" i="1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23332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0" r="23077"/>
          <a:stretch/>
        </p:blipFill>
        <p:spPr>
          <a:xfrm>
            <a:off x="1153094" y="3708504"/>
            <a:ext cx="3080095" cy="27432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334001" y="282833"/>
            <a:ext cx="3640635" cy="3566160"/>
            <a:chOff x="5334001" y="282833"/>
            <a:chExt cx="3640635" cy="35661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67" r="17179"/>
            <a:stretch/>
          </p:blipFill>
          <p:spPr>
            <a:xfrm>
              <a:off x="5427791" y="282833"/>
              <a:ext cx="3546845" cy="35661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334001" y="324981"/>
              <a:ext cx="1324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a typeface="Tahoma" pitchFamily="34" charset="0"/>
                  <a:cs typeface="Tahoma" pitchFamily="34" charset="0"/>
                </a:rPr>
                <a:t>outer layer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80313" y="1868116"/>
              <a:ext cx="855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96121" y="1896363"/>
              <a:ext cx="10231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± p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24528" y="1058754"/>
              <a:ext cx="10081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61394" y="2630136"/>
              <a:ext cx="1181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a typeface="Tahoma" pitchFamily="34" charset="0"/>
                  <a:cs typeface="Tahoma" pitchFamily="34" charset="0"/>
                </a:rPr>
                <a:t>phi = - </a:t>
              </a:r>
              <a:r>
                <a:rPr lang="en-US" b="1" dirty="0" smtClean="0">
                  <a:latin typeface="GreekC_IV50" panose="00000400000000000000" pitchFamily="2" charset="0"/>
                  <a:ea typeface="Tahoma" pitchFamily="34" charset="0"/>
                  <a:cs typeface="GreekC_IV50" panose="00000400000000000000" pitchFamily="2" charset="0"/>
                </a:rPr>
                <a:t>p/2</a:t>
              </a:r>
              <a:endParaRPr lang="en-US" b="1" dirty="0" smtClean="0">
                <a:ea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" name="Picture 2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5" r="23974"/>
          <a:stretch/>
        </p:blipFill>
        <p:spPr>
          <a:xfrm>
            <a:off x="5417558" y="3730398"/>
            <a:ext cx="3087403" cy="2743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89248" y="5629011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7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9608" y="1019818"/>
          <a:ext cx="8287191" cy="46014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67469">
                  <a:extLst>
                    <a:ext uri="{9D8B030D-6E8A-4147-A177-3AD203B41FA5}">
                      <a16:colId xmlns:a16="http://schemas.microsoft.com/office/drawing/2014/main" val="1530885505"/>
                    </a:ext>
                  </a:extLst>
                </a:gridCol>
                <a:gridCol w="2257325">
                  <a:extLst>
                    <a:ext uri="{9D8B030D-6E8A-4147-A177-3AD203B41FA5}">
                      <a16:colId xmlns:a16="http://schemas.microsoft.com/office/drawing/2014/main" val="2414852811"/>
                    </a:ext>
                  </a:extLst>
                </a:gridCol>
                <a:gridCol w="2762397">
                  <a:extLst>
                    <a:ext uri="{9D8B030D-6E8A-4147-A177-3AD203B41FA5}">
                      <a16:colId xmlns:a16="http://schemas.microsoft.com/office/drawing/2014/main" val="360678243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with variable angle (with fixed angle)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+ 2025 (as 2023/2024)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4256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MAIN QUADRUPOLE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PEAK DOSE [</a:t>
                      </a:r>
                      <a:r>
                        <a:rPr lang="fr-FR" sz="1600" dirty="0" err="1" smtClean="0"/>
                        <a:t>MGy</a:t>
                      </a:r>
                      <a:r>
                        <a:rPr lang="fr-FR" sz="1600" dirty="0" smtClean="0"/>
                        <a:t>] </a:t>
                      </a:r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4547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395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480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28633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Q1 IR1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18.5 (18.5)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23.5 (24) / * 22.5 (23)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5789931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Q1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 (17.5)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21 (21.5)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83690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Q2A IR1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23 (23.5)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30.5 (31)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 * 28 (29)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1228780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Q2A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17.5 (17.5)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21.5 (21.5)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23601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Q2B IR1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15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7337818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Q2B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24 (24.5)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29.5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(30)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33439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Q3 IR1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 (11)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14.5 (14.5) / * 13.5 (13.5)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3015738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Q3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16.5 (17)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20.5 (21)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420006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8714" y="259080"/>
            <a:ext cx="656645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MAIN QUADRUPOLES [I]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9613" y="5696164"/>
            <a:ext cx="3941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* assuming IR1 polarity inversion in the middle of 2025</a:t>
            </a:r>
          </a:p>
        </p:txBody>
      </p:sp>
    </p:spTree>
    <p:extLst>
      <p:ext uri="{BB962C8B-B14F-4D97-AF65-F5344CB8AC3E}">
        <p14:creationId xmlns:p14="http://schemas.microsoft.com/office/powerpoint/2010/main" val="32470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9608" y="1019818"/>
          <a:ext cx="8287191" cy="46014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67469">
                  <a:extLst>
                    <a:ext uri="{9D8B030D-6E8A-4147-A177-3AD203B41FA5}">
                      <a16:colId xmlns:a16="http://schemas.microsoft.com/office/drawing/2014/main" val="1530885505"/>
                    </a:ext>
                  </a:extLst>
                </a:gridCol>
                <a:gridCol w="2257325">
                  <a:extLst>
                    <a:ext uri="{9D8B030D-6E8A-4147-A177-3AD203B41FA5}">
                      <a16:colId xmlns:a16="http://schemas.microsoft.com/office/drawing/2014/main" val="2414852811"/>
                    </a:ext>
                  </a:extLst>
                </a:gridCol>
                <a:gridCol w="2762397">
                  <a:extLst>
                    <a:ext uri="{9D8B030D-6E8A-4147-A177-3AD203B41FA5}">
                      <a16:colId xmlns:a16="http://schemas.microsoft.com/office/drawing/2014/main" val="360678243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with variable angle (with fixed angle)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+ 2025 (as 2023/2024)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4256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CORRECTOR MAGNET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PEAK DOSE [</a:t>
                      </a:r>
                      <a:r>
                        <a:rPr lang="fr-FR" sz="1600" dirty="0" err="1" smtClean="0"/>
                        <a:t>MGy</a:t>
                      </a:r>
                      <a:r>
                        <a:rPr lang="fr-FR" sz="1600" dirty="0" smtClean="0"/>
                        <a:t>] </a:t>
                      </a:r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4547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395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480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28633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MCBX1 IR1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8.5 (8.5)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 (11) / * 10.5 (10.5)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5789931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MCBX1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83690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MCBX2 IR1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3.5 (3.5)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 (4) / * 4 (4)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1228780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MCBX2 IR5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23601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MQSX IR1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7.5 (7.5)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9 (9)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/ * 9 (9)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7337818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MQSX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 (8)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9.5 (9.5)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33439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MCBX3 IR1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 (5)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 (6.5) / * 6 (6)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3015738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MCBX3 IR5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420006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35426" y="259080"/>
            <a:ext cx="531412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MCBX &amp; MQSX [I]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4444" y="5696164"/>
            <a:ext cx="3941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* assuming IR1 polarity inversion in the middle of 2025</a:t>
            </a:r>
          </a:p>
        </p:txBody>
      </p:sp>
    </p:spTree>
    <p:extLst>
      <p:ext uri="{BB962C8B-B14F-4D97-AF65-F5344CB8AC3E}">
        <p14:creationId xmlns:p14="http://schemas.microsoft.com/office/powerpoint/2010/main" val="15092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9609" y="869852"/>
          <a:ext cx="8287191" cy="53909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67469">
                  <a:extLst>
                    <a:ext uri="{9D8B030D-6E8A-4147-A177-3AD203B41FA5}">
                      <a16:colId xmlns:a16="http://schemas.microsoft.com/office/drawing/2014/main" val="1530885505"/>
                    </a:ext>
                  </a:extLst>
                </a:gridCol>
                <a:gridCol w="2257325">
                  <a:extLst>
                    <a:ext uri="{9D8B030D-6E8A-4147-A177-3AD203B41FA5}">
                      <a16:colId xmlns:a16="http://schemas.microsoft.com/office/drawing/2014/main" val="2414852811"/>
                    </a:ext>
                  </a:extLst>
                </a:gridCol>
                <a:gridCol w="2762397">
                  <a:extLst>
                    <a:ext uri="{9D8B030D-6E8A-4147-A177-3AD203B41FA5}">
                      <a16:colId xmlns:a16="http://schemas.microsoft.com/office/drawing/2014/main" val="360678243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with variable angle (with fixed angle)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+ 2025 (as 2023/2024)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4256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CORRECTOR MAGNET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PEAK DOSE [</a:t>
                      </a:r>
                      <a:r>
                        <a:rPr lang="fr-FR" sz="1600" dirty="0" err="1" smtClean="0"/>
                        <a:t>MGy</a:t>
                      </a:r>
                      <a:r>
                        <a:rPr lang="fr-FR" sz="1600" dirty="0" smtClean="0"/>
                        <a:t>] </a:t>
                      </a:r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4547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395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480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28633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MCSX3 IR1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 (6)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 (8) / * 7.5 (7.5)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5789931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MCSX3 IR5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4.5 (4.5)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/>
                          </a:solidFill>
                        </a:rPr>
                        <a:t>5.5 (5.5)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83690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MCTX3 IR1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18 (18.5)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24 (25) / * 22 (23)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1228780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MCTX3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 (10.5)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12.5 (12.5)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23601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MCSSX3 IR1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9 (9)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12 (12) / * 11 (11)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7337818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MCSSX3 IR5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33439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MCOX3 IR1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13.5 (14)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18.5 (19) / * 17 (17.5)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3015738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MCOX3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9.5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89587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MCOSX3 IR1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15 (15)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19.5 (20) / * 18.5 (18.5)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79862094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MCOSX3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420006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76470" y="259080"/>
            <a:ext cx="786516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IN SUMMARY: HIGHER ORDER CORRECTORS [I]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9203" y="6230938"/>
            <a:ext cx="3941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a typeface="Tahoma" pitchFamily="34" charset="0"/>
                <a:cs typeface="Tahoma" pitchFamily="34" charset="0"/>
              </a:rPr>
              <a:t>* assuming IR1 polarity inversion in the middle of 2025</a:t>
            </a:r>
          </a:p>
        </p:txBody>
      </p:sp>
    </p:spTree>
    <p:extLst>
      <p:ext uri="{BB962C8B-B14F-4D97-AF65-F5344CB8AC3E}">
        <p14:creationId xmlns:p14="http://schemas.microsoft.com/office/powerpoint/2010/main" val="31548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51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</p:spPr>
        <p:txBody>
          <a:bodyPr/>
          <a:lstStyle/>
          <a:p>
            <a:fld id="{B15A8474-64A0-45AA-921A-4D441BDCDE90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750820" y="255588"/>
            <a:ext cx="377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BLM VALIDATION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9812" y="5801349"/>
            <a:ext cx="432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cs typeface="Tahoma" pitchFamily="34" charset="0"/>
              </a:rPr>
              <a:t>[D. </a:t>
            </a:r>
            <a:r>
              <a:rPr lang="en-US" sz="1400" dirty="0" err="1" smtClean="0">
                <a:cs typeface="Tahoma" pitchFamily="34" charset="0"/>
              </a:rPr>
              <a:t>Prelipcean</a:t>
            </a:r>
            <a:r>
              <a:rPr lang="en-US" sz="1400" dirty="0">
                <a:cs typeface="Tahoma" pitchFamily="34" charset="0"/>
              </a:rPr>
              <a:t>, in </a:t>
            </a:r>
            <a:r>
              <a:rPr lang="en-US" sz="1400" dirty="0" smtClean="0">
                <a:cs typeface="Tahoma" pitchFamily="34" charset="0"/>
              </a:rPr>
              <a:t>Phys. Rev. AB </a:t>
            </a:r>
            <a:r>
              <a:rPr lang="en-US" sz="1400" dirty="0">
                <a:cs typeface="Tahoma" pitchFamily="34" charset="0"/>
              </a:rPr>
              <a:t>25, 091001 (2022)]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t="4807" r="8841"/>
          <a:stretch/>
        </p:blipFill>
        <p:spPr>
          <a:xfrm>
            <a:off x="583351" y="1442321"/>
            <a:ext cx="7719391" cy="42917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04000" y="913400"/>
            <a:ext cx="1202573" cy="461665"/>
          </a:xfrm>
          <a:prstGeom prst="rect">
            <a:avLst/>
          </a:prstGeom>
          <a:solidFill>
            <a:srgbClr val="33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</a:rPr>
              <a:t>2018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6.5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9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7286" y="155331"/>
            <a:ext cx="48006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22584" y="345831"/>
            <a:ext cx="478301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DOSE IN THE COILS [I</a:t>
            </a:r>
            <a:r>
              <a:rPr lang="en-US" sz="2800" dirty="0">
                <a:solidFill>
                  <a:srgbClr val="0066FF"/>
                </a:solidFill>
              </a:rPr>
              <a:t>]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63250" y="4507951"/>
            <a:ext cx="226842" cy="68537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58295" y="5017476"/>
            <a:ext cx="228600" cy="548640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697686" y="4850636"/>
            <a:ext cx="226842" cy="68537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497015" y="1488831"/>
            <a:ext cx="4572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5459729" y="4698236"/>
            <a:ext cx="226842" cy="365760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693168" y="2860859"/>
            <a:ext cx="274320" cy="2011680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5842" y="1588413"/>
            <a:ext cx="200164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ea typeface="Tahoma" pitchFamily="34" charset="0"/>
                <a:cs typeface="Tahoma" pitchFamily="34" charset="0"/>
              </a:rPr>
              <a:t>correctors: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6"/>
                </a:solidFill>
                <a:ea typeface="Tahoma" pitchFamily="34" charset="0"/>
                <a:cs typeface="Tahoma" pitchFamily="34" charset="0"/>
              </a:rPr>
              <a:t>MCBX: larger aperture</a:t>
            </a:r>
            <a:endParaRPr lang="en-US" dirty="0">
              <a:solidFill>
                <a:schemeClr val="accent6"/>
              </a:solidFill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MQSX: coils off mid planes</a:t>
            </a:r>
            <a:endParaRPr lang="en-US" dirty="0">
              <a:solidFill>
                <a:srgbClr val="C00000"/>
              </a:solidFill>
              <a:ea typeface="Tahoma" pitchFamily="34" charset="0"/>
              <a:cs typeface="Tahoma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MC S/T X &amp; MC O/OS/SS </a:t>
            </a:r>
            <a:r>
              <a:rPr lang="en-US" dirty="0" smtClean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8586" y="1031631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50226" y="5829254"/>
            <a:ext cx="2736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cs typeface="Tahoma" pitchFamily="34" charset="0"/>
              </a:rPr>
              <a:t>D</a:t>
            </a:r>
            <a:r>
              <a:rPr lang="en-US" sz="1400" dirty="0" smtClean="0">
                <a:cs typeface="Tahoma" pitchFamily="34" charset="0"/>
              </a:rPr>
              <a:t>ose distribution is not constant</a:t>
            </a:r>
            <a:endParaRPr lang="en-US" sz="1400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7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7286" y="-102575"/>
            <a:ext cx="4800600" cy="68580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2497015" y="1488831"/>
            <a:ext cx="45720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endCxn id="33" idx="0"/>
          </p:cNvCxnSpPr>
          <p:nvPr/>
        </p:nvCxnSpPr>
        <p:spPr bwMode="auto">
          <a:xfrm flipH="1">
            <a:off x="2062911" y="2321171"/>
            <a:ext cx="891305" cy="3713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5134708" y="2321170"/>
            <a:ext cx="603737" cy="6213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738445" y="2321171"/>
            <a:ext cx="1283678" cy="3703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>
            <a:off x="5446716" y="2691545"/>
            <a:ext cx="3339547" cy="3200400"/>
            <a:chOff x="5446716" y="2691545"/>
            <a:chExt cx="3339547" cy="32004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65" t="7816" r="12496" b="3712"/>
            <a:stretch/>
          </p:blipFill>
          <p:spPr>
            <a:xfrm>
              <a:off x="5446716" y="2691545"/>
              <a:ext cx="3339547" cy="320040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6986953" y="4098313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FF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1922583" y="345831"/>
            <a:ext cx="490024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DOSE IN THE COILS [II</a:t>
            </a:r>
            <a:r>
              <a:rPr lang="en-US" sz="2800" dirty="0">
                <a:solidFill>
                  <a:srgbClr val="0066FF"/>
                </a:solidFill>
              </a:rPr>
              <a:t>]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2338" y="5862638"/>
            <a:ext cx="7009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regular inversion of the </a:t>
            </a:r>
            <a:r>
              <a:rPr lang="en-US" sz="1400" dirty="0">
                <a:solidFill>
                  <a:srgbClr val="FF0000"/>
                </a:solidFill>
                <a:cs typeface="Tahoma" pitchFamily="34" charset="0"/>
              </a:rPr>
              <a:t>crossing angle polarity in 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ATLAS [LMC #225</a:t>
            </a:r>
            <a:r>
              <a:rPr lang="en-US" sz="1400" dirty="0">
                <a:solidFill>
                  <a:srgbClr val="FF0000"/>
                </a:solidFill>
                <a:cs typeface="Tahoma" pitchFamily="34" charset="0"/>
              </a:rPr>
              <a:t>, 2015 Jul 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8</a:t>
            </a:r>
            <a:r>
              <a:rPr lang="en-US" sz="1400" baseline="30000" dirty="0" smtClean="0">
                <a:solidFill>
                  <a:srgbClr val="FF0000"/>
                </a:solidFill>
                <a:cs typeface="Tahoma" pitchFamily="34" charset="0"/>
              </a:rPr>
              <a:t>th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]</a:t>
            </a:r>
            <a:endParaRPr lang="en-US" sz="1400" dirty="0" smtClean="0">
              <a:solidFill>
                <a:srgbClr val="FF000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287219" y="5903701"/>
            <a:ext cx="545120" cy="26671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66992" y="2733481"/>
            <a:ext cx="3291840" cy="3072924"/>
            <a:chOff x="2586453" y="2738471"/>
            <a:chExt cx="3291840" cy="3072924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54" t="8379" r="21795" b="5186"/>
            <a:stretch/>
          </p:blipFill>
          <p:spPr>
            <a:xfrm>
              <a:off x="2586453" y="2738471"/>
              <a:ext cx="3291840" cy="307292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3932102" y="3963478"/>
              <a:ext cx="3234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FF0000"/>
                  </a:solidFill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8586" y="820617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67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22583" y="205155"/>
            <a:ext cx="512094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THE DOSE IN THE COILS [III</a:t>
            </a:r>
            <a:r>
              <a:rPr lang="en-US" sz="2800" dirty="0">
                <a:solidFill>
                  <a:srgbClr val="0066FF"/>
                </a:solidFill>
              </a:rPr>
              <a:t>]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7140" y="1500556"/>
            <a:ext cx="8343629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1500" dirty="0" smtClean="0">
                <a:cs typeface="Tahoma" pitchFamily="34" charset="0"/>
              </a:rPr>
              <a:t>The </a:t>
            </a:r>
            <a:r>
              <a:rPr lang="en-US" sz="1500" b="1" dirty="0" smtClean="0">
                <a:cs typeface="Tahoma" pitchFamily="34" charset="0"/>
              </a:rPr>
              <a:t>peak dose values</a:t>
            </a:r>
            <a:r>
              <a:rPr lang="en-US" sz="1500" dirty="0" smtClean="0">
                <a:cs typeface="Tahoma" pitchFamily="34" charset="0"/>
              </a:rPr>
              <a:t> here reported are obtained with a resolution of about 3 mm in radius, 2</a:t>
            </a:r>
            <a:r>
              <a:rPr lang="en-US" sz="1500" dirty="0" smtClean="0">
                <a:latin typeface="GreekC_IV50" panose="00000400000000000000" pitchFamily="2" charset="0"/>
                <a:cs typeface="GreekC_IV50" panose="00000400000000000000" pitchFamily="2" charset="0"/>
              </a:rPr>
              <a:t>°</a:t>
            </a:r>
            <a:r>
              <a:rPr lang="en-US" sz="1500" dirty="0" smtClean="0">
                <a:ea typeface="Tahoma" panose="020B0604030504040204" pitchFamily="34" charset="0"/>
                <a:cs typeface="Tahoma" panose="020B0604030504040204" pitchFamily="34" charset="0"/>
              </a:rPr>
              <a:t> in azimuthal angle and 10 cm along the magnet length, namely averaging </a:t>
            </a:r>
            <a:r>
              <a:rPr lang="en-US" sz="1500" b="1" dirty="0" smtClean="0">
                <a:ea typeface="Tahoma" panose="020B0604030504040204" pitchFamily="34" charset="0"/>
                <a:cs typeface="Tahoma" panose="020B0604030504040204" pitchFamily="34" charset="0"/>
              </a:rPr>
              <a:t>over a volume of less than 0.4 cm</a:t>
            </a:r>
            <a:r>
              <a:rPr lang="en-US" sz="1500" b="1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500" dirty="0" smtClean="0">
                <a:ea typeface="Tahoma" panose="020B0604030504040204" pitchFamily="34" charset="0"/>
                <a:cs typeface="Tahoma" panose="020B0604030504040204" pitchFamily="34" charset="0"/>
              </a:rPr>
              <a:t> in the triplet quadrupole coils.</a:t>
            </a:r>
            <a:r>
              <a:rPr lang="en-US" sz="1500" dirty="0" smtClean="0">
                <a:cs typeface="Tahoma" pitchFamily="34" charset="0"/>
              </a:rPr>
              <a:t> </a:t>
            </a: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en-US" sz="1500" dirty="0" smtClean="0">
              <a:cs typeface="Tahoma" pitchFamily="34" charset="0"/>
            </a:endParaRPr>
          </a:p>
          <a:p>
            <a:pPr marL="285750" indent="-285750" algn="just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1500" dirty="0" smtClean="0">
                <a:cs typeface="Tahoma" pitchFamily="34" charset="0"/>
              </a:rPr>
              <a:t>As for </a:t>
            </a:r>
            <a:r>
              <a:rPr lang="en-US" sz="1500" b="1" dirty="0" smtClean="0">
                <a:cs typeface="Tahoma" pitchFamily="34" charset="0"/>
              </a:rPr>
              <a:t>uncertainty</a:t>
            </a:r>
            <a:r>
              <a:rPr lang="en-US" sz="1500" dirty="0" smtClean="0">
                <a:cs typeface="Tahoma" pitchFamily="34" charset="0"/>
              </a:rPr>
              <a:t> management, in the related case of quench limit (</a:t>
            </a:r>
            <a:r>
              <a:rPr lang="en-US" sz="1500" dirty="0" err="1" smtClean="0">
                <a:cs typeface="Tahoma" pitchFamily="34" charset="0"/>
              </a:rPr>
              <a:t>mW</a:t>
            </a:r>
            <a:r>
              <a:rPr lang="en-US" sz="1500" dirty="0" smtClean="0">
                <a:cs typeface="Tahoma" pitchFamily="34" charset="0"/>
              </a:rPr>
              <a:t>/cm</a:t>
            </a:r>
            <a:r>
              <a:rPr lang="en-US" sz="1500" baseline="30000" dirty="0" smtClean="0">
                <a:cs typeface="Tahoma" pitchFamily="34" charset="0"/>
              </a:rPr>
              <a:t>3</a:t>
            </a:r>
            <a:r>
              <a:rPr lang="en-US" sz="1500" dirty="0" smtClean="0">
                <a:cs typeface="Tahoma" pitchFamily="34" charset="0"/>
              </a:rPr>
              <a:t>), a safety factor of 3 was taken at design between the expected quench limit and the simulated peak power density (averaged over the whole radial thickness of the coils). On the contrary, </a:t>
            </a:r>
            <a:r>
              <a:rPr lang="en-US" sz="1500" b="1" dirty="0" smtClean="0">
                <a:cs typeface="Tahoma" pitchFamily="34" charset="0"/>
              </a:rPr>
              <a:t>no safety factor</a:t>
            </a:r>
            <a:r>
              <a:rPr lang="en-US" sz="1500" dirty="0" smtClean="0">
                <a:cs typeface="Tahoma" pitchFamily="34" charset="0"/>
              </a:rPr>
              <a:t> was taken for long term damage.</a:t>
            </a:r>
          </a:p>
        </p:txBody>
      </p:sp>
    </p:spTree>
    <p:extLst>
      <p:ext uri="{BB962C8B-B14F-4D97-AF65-F5344CB8AC3E}">
        <p14:creationId xmlns:p14="http://schemas.microsoft.com/office/powerpoint/2010/main" val="8023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7923" b="3531"/>
          <a:stretch/>
        </p:blipFill>
        <p:spPr>
          <a:xfrm>
            <a:off x="3917994" y="284708"/>
            <a:ext cx="4616630" cy="3238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" t="7923" b="4018"/>
          <a:stretch/>
        </p:blipFill>
        <p:spPr>
          <a:xfrm>
            <a:off x="3902926" y="2929019"/>
            <a:ext cx="4642849" cy="32400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872035" y="1153426"/>
            <a:ext cx="2029220" cy="1694922"/>
            <a:chOff x="1706674" y="1387693"/>
            <a:chExt cx="2029220" cy="1694922"/>
          </a:xfrm>
        </p:grpSpPr>
        <p:grpSp>
          <p:nvGrpSpPr>
            <p:cNvPr id="16" name="Group 15"/>
            <p:cNvGrpSpPr/>
            <p:nvPr/>
          </p:nvGrpSpPr>
          <p:grpSpPr>
            <a:xfrm>
              <a:off x="1706674" y="1387693"/>
              <a:ext cx="2029220" cy="1694922"/>
              <a:chOff x="1706674" y="1387693"/>
              <a:chExt cx="2029220" cy="169492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6" t="6258" r="49036" b="48445"/>
              <a:stretch/>
            </p:blipFill>
            <p:spPr>
              <a:xfrm>
                <a:off x="1706674" y="1387693"/>
                <a:ext cx="2029220" cy="1490736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3124607" y="2209936"/>
                <a:ext cx="28150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ea typeface="Tahoma" pitchFamily="34" charset="0"/>
                    <a:cs typeface="Tahoma" pitchFamily="34" charset="0"/>
                  </a:rPr>
                  <a:t>0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724648" y="2197579"/>
                <a:ext cx="28150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ea typeface="Tahoma" pitchFamily="34" charset="0"/>
                    <a:cs typeface="Tahoma" pitchFamily="34" charset="0"/>
                  </a:rPr>
                  <a:t>p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381869" y="1602197"/>
                <a:ext cx="4981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ea typeface="Tahoma" pitchFamily="34" charset="0"/>
                    <a:cs typeface="Tahoma" pitchFamily="34" charset="0"/>
                  </a:rPr>
                  <a:t>p/2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381869" y="2805616"/>
                <a:ext cx="4981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ea typeface="Tahoma" pitchFamily="34" charset="0"/>
                    <a:cs typeface="Tahoma" pitchFamily="34" charset="0"/>
                  </a:rPr>
                  <a:t>3p/2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504478" y="1788304"/>
              <a:ext cx="2815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rgbClr val="FF0000"/>
                  </a:solidFill>
                  <a:latin typeface="+mn-lt"/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829973" y="3835888"/>
            <a:ext cx="1989221" cy="1801890"/>
            <a:chOff x="1810480" y="3662530"/>
            <a:chExt cx="1989221" cy="18018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70" t="5441" r="2867" b="83287"/>
            <a:stretch/>
          </p:blipFill>
          <p:spPr>
            <a:xfrm>
              <a:off x="1810480" y="3662530"/>
              <a:ext cx="1989221" cy="37633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3" t="16980" r="13899" b="48446"/>
            <a:stretch/>
          </p:blipFill>
          <p:spPr>
            <a:xfrm rot="10800000">
              <a:off x="2164016" y="4167237"/>
              <a:ext cx="1282151" cy="114015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335498" y="4548495"/>
              <a:ext cx="2815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  <a:ea typeface="Tahoma" pitchFamily="34" charset="0"/>
                  <a:cs typeface="Tahoma" pitchFamily="34" charset="0"/>
                </a:rPr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72607" y="4536138"/>
              <a:ext cx="2815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  <a:ea typeface="Tahoma" pitchFamily="34" charset="0"/>
                  <a:cs typeface="Tahoma" pitchFamily="34" charset="0"/>
                </a:rPr>
                <a:t>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37158" y="3953112"/>
              <a:ext cx="49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  <a:ea typeface="Tahoma" pitchFamily="34" charset="0"/>
                  <a:cs typeface="Tahoma" pitchFamily="34" charset="0"/>
                </a:rPr>
                <a:t>p/2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37158" y="5187421"/>
              <a:ext cx="49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Symbol" panose="05050102010706020507" pitchFamily="18" charset="2"/>
                  <a:ea typeface="Tahoma" pitchFamily="34" charset="0"/>
                  <a:cs typeface="Tahoma" pitchFamily="34" charset="0"/>
                </a:rPr>
                <a:t>3p/2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66383" y="4537929"/>
              <a:ext cx="2815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rgbClr val="FF0000"/>
                  </a:solidFill>
                  <a:latin typeface="+mn-lt"/>
                  <a:ea typeface="Tahoma" pitchFamily="34" charset="0"/>
                  <a:cs typeface="Tahoma" pitchFamily="34" charset="0"/>
                </a:rPr>
                <a:t>x</a:t>
              </a:r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9715" y="359835"/>
            <a:ext cx="403213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A MULTIDIMENSIONAL</a:t>
            </a:r>
          </a:p>
          <a:p>
            <a:pPr algn="ctr"/>
            <a:r>
              <a:rPr lang="en-US" sz="2800" dirty="0" smtClean="0">
                <a:solidFill>
                  <a:srgbClr val="0066FF"/>
                </a:solidFill>
              </a:rPr>
              <a:t>PROBLEM</a:t>
            </a:r>
            <a:endParaRPr lang="en-US" sz="2800" dirty="0">
              <a:solidFill>
                <a:srgbClr val="0066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4306" y="5660202"/>
            <a:ext cx="2895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US" dirty="0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ach configuration has to be weighted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 with the respective integrated </a:t>
            </a:r>
            <a:r>
              <a:rPr lang="en-US" dirty="0" err="1" smtClean="0">
                <a:solidFill>
                  <a:srgbClr val="0000FF"/>
                </a:solidFill>
                <a:ea typeface="Tahoma" pitchFamily="34" charset="0"/>
                <a:cs typeface="Tahoma" pitchFamily="34" charset="0"/>
              </a:rPr>
              <a:t>lumi</a:t>
            </a:r>
            <a:endParaRPr lang="en-US" dirty="0" smtClean="0">
              <a:solidFill>
                <a:srgbClr val="0000FF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931" y="3234135"/>
            <a:ext cx="340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Independence from </a:t>
            </a:r>
            <a:r>
              <a:rPr lang="en-US" dirty="0" smtClean="0">
                <a:latin typeface="GreekC" panose="00000400000000000000" pitchFamily="2" charset="0"/>
                <a:ea typeface="Tahoma" pitchFamily="34" charset="0"/>
                <a:cs typeface="GreekC" panose="00000400000000000000" pitchFamily="2" charset="0"/>
              </a:rPr>
              <a:t>b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*,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i.e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. beam divergence and</a:t>
            </a:r>
            <a:r>
              <a:rPr lang="en-US" i="1" dirty="0">
                <a:ea typeface="Tahoma" pitchFamily="34" charset="0"/>
                <a:cs typeface="Tahoma" pitchFamily="34" charset="0"/>
              </a:rPr>
              <a:t> </a:t>
            </a:r>
            <a:r>
              <a:rPr lang="en-US" i="1" dirty="0" smtClean="0">
                <a:ea typeface="Tahoma" pitchFamily="34" charset="0"/>
                <a:cs typeface="Tahoma" pitchFamily="34" charset="0"/>
              </a:rPr>
              <a:t>luminous region size</a:t>
            </a:r>
            <a:endParaRPr lang="en-US" i="1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176" y="1517469"/>
            <a:ext cx="27455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ea typeface="Tahoma" pitchFamily="34" charset="0"/>
                <a:cs typeface="Tahoma" pitchFamily="34" charset="0"/>
              </a:rPr>
              <a:t>R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elevant parameters: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beam energy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crossing plane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ea typeface="Tahoma" pitchFamily="34" charset="0"/>
                <a:cs typeface="Tahoma" pitchFamily="34" charset="0"/>
              </a:rPr>
              <a:t>vertical </a:t>
            </a:r>
            <a:r>
              <a:rPr lang="en-US" dirty="0">
                <a:ea typeface="Tahoma" pitchFamily="34" charset="0"/>
                <a:cs typeface="Tahoma" pitchFamily="34" charset="0"/>
              </a:rPr>
              <a:t>crossing angle sign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ahoma" pitchFamily="34" charset="0"/>
                <a:cs typeface="Tahoma" pitchFamily="34" charset="0"/>
              </a:rPr>
              <a:t>crossing angle value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ahoma" pitchFamily="34" charset="0"/>
                <a:cs typeface="Tahoma" pitchFamily="34" charset="0"/>
              </a:rPr>
              <a:t>beam screen </a:t>
            </a:r>
            <a:r>
              <a:rPr lang="en-US" dirty="0" smtClean="0">
                <a:ea typeface="Tahoma" pitchFamily="34" charset="0"/>
                <a:cs typeface="Tahoma" pitchFamily="34" charset="0"/>
              </a:rPr>
              <a:t>orientation</a:t>
            </a:r>
            <a:endParaRPr lang="en-US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3400" y="178064"/>
            <a:ext cx="1717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p-p @√s=14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TeV</a:t>
            </a:r>
            <a:endParaRPr lang="en-US" sz="1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85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mb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inel</a:t>
            </a:r>
            <a:r>
              <a:rPr lang="en-US" sz="1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xs</a:t>
            </a:r>
            <a:endParaRPr lang="en-US" sz="1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887" y="4165328"/>
            <a:ext cx="2338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not</a:t>
            </a:r>
            <a:r>
              <a:rPr lang="en-U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considered for Run 3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(substantial benefit only in IR5 thanks to the polarity inversion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and lower crossing angle)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887766" y="3820483"/>
            <a:ext cx="1769302" cy="2394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73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5" grpId="0"/>
      <p:bldP spid="8" grpId="0"/>
      <p:bldP spid="26" grpId="0"/>
      <p:bldP spid="27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2630" y="378349"/>
            <a:ext cx="502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66FF"/>
                </a:solidFill>
              </a:rPr>
              <a:t>RUN 3 SCENARIO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6112"/>
              </p:ext>
            </p:extLst>
          </p:nvPr>
        </p:nvGraphicFramePr>
        <p:xfrm>
          <a:off x="500408" y="1596571"/>
          <a:ext cx="801364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392">
                  <a:extLst>
                    <a:ext uri="{9D8B030D-6E8A-4147-A177-3AD203B41FA5}">
                      <a16:colId xmlns:a16="http://schemas.microsoft.com/office/drawing/2014/main" val="2125269520"/>
                    </a:ext>
                  </a:extLst>
                </a:gridCol>
                <a:gridCol w="872921">
                  <a:extLst>
                    <a:ext uri="{9D8B030D-6E8A-4147-A177-3AD203B41FA5}">
                      <a16:colId xmlns:a16="http://schemas.microsoft.com/office/drawing/2014/main" val="20658156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4785358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5301584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093015494"/>
                    </a:ext>
                  </a:extLst>
                </a:gridCol>
                <a:gridCol w="2246171">
                  <a:extLst>
                    <a:ext uri="{9D8B030D-6E8A-4147-A177-3AD203B41FA5}">
                      <a16:colId xmlns:a16="http://schemas.microsoft.com/office/drawing/2014/main" val="1772338648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990096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up to now</a:t>
                      </a:r>
                      <a:endParaRPr lang="fr-F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2022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2023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2024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2025</a:t>
                      </a:r>
                      <a:endParaRPr lang="fr-FR" sz="1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err="1" smtClean="0"/>
                        <a:t>reaching</a:t>
                      </a:r>
                      <a:endParaRPr lang="fr-FR" sz="1600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61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beam energy [</a:t>
                      </a:r>
                      <a:r>
                        <a:rPr kumimoji="0" lang="en-US" sz="12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TeV</a:t>
                      </a:r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]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6.8</a:t>
                      </a:r>
                      <a:endParaRPr lang="fr-FR" sz="1600" i="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35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integrated </a:t>
                      </a:r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[fb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190</a:t>
                      </a:r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fr-FR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85  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 42.5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42.5</a:t>
                      </a:r>
                      <a:endParaRPr lang="fr-FR" sz="1600" i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480</a:t>
                      </a:r>
                      <a:endParaRPr lang="fr-FR" sz="16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09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lumi</a:t>
                      </a:r>
                      <a:r>
                        <a:rPr lang="en-US" sz="1200" dirty="0" smtClean="0"/>
                        <a:t> averaged </a:t>
                      </a:r>
                    </a:p>
                    <a:p>
                      <a:pPr algn="ctr"/>
                      <a:r>
                        <a:rPr lang="en-US" sz="1200" dirty="0" smtClean="0"/>
                        <a:t>half cross. angle </a:t>
                      </a:r>
                    </a:p>
                    <a:p>
                      <a:pPr algn="ctr"/>
                      <a:r>
                        <a:rPr lang="en-US" sz="1200" dirty="0" smtClean="0"/>
                        <a:t>[</a:t>
                      </a:r>
                      <a:r>
                        <a:rPr lang="en-US" sz="1200" dirty="0" err="1" smtClean="0"/>
                        <a:t>urad</a:t>
                      </a:r>
                      <a:r>
                        <a:rPr lang="en-US" sz="1200" dirty="0" smtClean="0"/>
                        <a:t>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b="1" dirty="0"/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-156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(-160)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-149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(-160)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+149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(+160)</a:t>
                      </a:r>
                      <a:endParaRPr lang="fr-FR" sz="1600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+149   /  +149   -149 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(+160)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aseline="0" dirty="0" smtClean="0"/>
                        <a:t> /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(+160)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solidFill>
                            <a:srgbClr val="7030A0"/>
                          </a:solidFill>
                        </a:rPr>
                        <a:t>(-160)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2145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53635</TotalTime>
  <Words>3126</Words>
  <Application>Microsoft Office PowerPoint</Application>
  <PresentationFormat>On-screen Show (4:3)</PresentationFormat>
  <Paragraphs>763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ＭＳ Ｐゴシック</vt:lpstr>
      <vt:lpstr>Arial</vt:lpstr>
      <vt:lpstr>DejaVu Sans</vt:lpstr>
      <vt:lpstr>Garamond</vt:lpstr>
      <vt:lpstr>GreekC</vt:lpstr>
      <vt:lpstr>GreekC_IV50</vt:lpstr>
      <vt:lpstr>Linux Libertine O</vt:lpstr>
      <vt:lpstr>Symbol</vt:lpstr>
      <vt:lpstr>Tahoma</vt:lpstr>
      <vt:lpstr>Wingdings</vt:lpstr>
      <vt:lpstr>Edge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Cerutti</dc:creator>
  <cp:lastModifiedBy>Francesco Cerutti</cp:lastModifiedBy>
  <cp:revision>1834</cp:revision>
  <cp:lastPrinted>2008-11-21T17:31:11Z</cp:lastPrinted>
  <dcterms:created xsi:type="dcterms:W3CDTF">2008-01-07T14:27:37Z</dcterms:created>
  <dcterms:modified xsi:type="dcterms:W3CDTF">2022-10-14T12:09:05Z</dcterms:modified>
</cp:coreProperties>
</file>