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sldIdLst>
    <p:sldId id="261" r:id="rId2"/>
    <p:sldId id="390" r:id="rId3"/>
    <p:sldId id="401" r:id="rId4"/>
    <p:sldId id="400" r:id="rId5"/>
    <p:sldId id="377" r:id="rId6"/>
    <p:sldId id="422" r:id="rId7"/>
    <p:sldId id="402" r:id="rId8"/>
    <p:sldId id="350" r:id="rId9"/>
    <p:sldId id="403" r:id="rId10"/>
    <p:sldId id="416" r:id="rId11"/>
    <p:sldId id="404" r:id="rId12"/>
    <p:sldId id="406" r:id="rId13"/>
    <p:sldId id="425" r:id="rId14"/>
    <p:sldId id="420" r:id="rId15"/>
    <p:sldId id="423" r:id="rId16"/>
    <p:sldId id="421" r:id="rId17"/>
    <p:sldId id="410" r:id="rId18"/>
    <p:sldId id="411" r:id="rId19"/>
    <p:sldId id="415" r:id="rId20"/>
    <p:sldId id="424" r:id="rId21"/>
    <p:sldId id="405" r:id="rId22"/>
    <p:sldId id="417" r:id="rId23"/>
    <p:sldId id="418" r:id="rId24"/>
    <p:sldId id="419" r:id="rId2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73" autoAdjust="0"/>
    <p:restoredTop sz="77157" autoAdjust="0"/>
  </p:normalViewPr>
  <p:slideViewPr>
    <p:cSldViewPr snapToGrid="0">
      <p:cViewPr varScale="1">
        <p:scale>
          <a:sx n="70" d="100"/>
          <a:sy n="70" d="100"/>
        </p:scale>
        <p:origin x="-190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4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922AC-C035-4B05-8F4F-EB95ABF93EA2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547C-E9CD-4301-8541-0138C0AC32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CESR -&gt; </a:t>
            </a:r>
            <a:r>
              <a:rPr lang="es-ES" dirty="0" err="1" smtClean="0"/>
              <a:t>Cornell</a:t>
            </a:r>
            <a:r>
              <a:rPr lang="es-ES" dirty="0" smtClean="0"/>
              <a:t> </a:t>
            </a:r>
            <a:r>
              <a:rPr lang="es-ES" dirty="0" err="1" smtClean="0"/>
              <a:t>Electron</a:t>
            </a:r>
            <a:r>
              <a:rPr lang="es-ES" dirty="0" smtClean="0"/>
              <a:t> Storage Ring. New York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 smtClean="0"/>
              <a:t>SLS</a:t>
            </a:r>
            <a:r>
              <a:rPr lang="es-ES" baseline="0" dirty="0" smtClean="0"/>
              <a:t> -&gt; </a:t>
            </a:r>
            <a:r>
              <a:rPr lang="es-ES" baseline="0" dirty="0" err="1" smtClean="0"/>
              <a:t>Swiss</a:t>
            </a:r>
            <a:r>
              <a:rPr lang="es-ES" baseline="0" dirty="0" smtClean="0"/>
              <a:t> Light </a:t>
            </a:r>
            <a:r>
              <a:rPr lang="es-ES" baseline="0" dirty="0" err="1" smtClean="0"/>
              <a:t>Source</a:t>
            </a:r>
            <a:endParaRPr lang="es-E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dirty="0" smtClean="0"/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D53A911-9323-4E9A-B6AF-6914FFE0CAF3}" type="datetime1">
              <a:rPr lang="en-US" smtClean="0"/>
              <a:pPr/>
              <a:t>9/26/2011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CF4CDDAF-30C2-4A3D-8A3F-C62AF28AC752}" type="datetime1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Janssens,  CLIC Meeting, Geneva  28 January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</p:spPr>
        <p:txBody>
          <a:bodyPr/>
          <a:lstStyle/>
          <a:p>
            <a:fld id="{73709AE0-53C8-4791-A53E-94FDFEC7D56D}" type="datetime1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S. Janssens,  CLIC Meeting, Geneva  28 January 2011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06500" y="6299006"/>
            <a:ext cx="5421083" cy="365125"/>
          </a:xfrm>
        </p:spPr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28"/>
          <p:cNvSpPr txBox="1">
            <a:spLocks/>
          </p:cNvSpPr>
          <p:nvPr userDrawn="1"/>
        </p:nvSpPr>
        <p:spPr>
          <a:xfrm>
            <a:off x="8140700" y="6311900"/>
            <a:ext cx="8382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0E01EBB4-4159-4ADC-898A-4E786E263288}" type="datetime1">
              <a:rPr lang="en-US" smtClean="0"/>
              <a:pPr/>
              <a:t>9/26/2011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S. Janssens,  CLIC Meeting, Geneva  28 January 2011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00CF9804-960B-45BC-A8A8-4A896C3E5100}" type="datetime1">
              <a:rPr lang="en-US" smtClean="0"/>
              <a:pPr/>
              <a:t>9/26/2011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Janssens,  CLIC Meeting, Geneva  28 January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CC99BABA-A305-4108-B0A8-9ED3C9FE6A4F}" type="datetime1">
              <a:rPr lang="en-US" smtClean="0"/>
              <a:pPr/>
              <a:t>9/26/2011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Janssens,  CLIC Meeting, Geneva  28 January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ED486A7D-5CAF-4585-AD49-6C0ADA7FED5E}" type="datetime1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Janssens,  CLIC Meeting, Geneva  28 January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B0C86883-32E4-4D62-880E-F576ADBF54B3}" type="datetime1">
              <a:rPr lang="en-US" smtClean="0"/>
              <a:pPr/>
              <a:t>9/26/2011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S. Janssens,  CLIC Meeting, Geneva  28 January 2011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6383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Slide Number Placeholder 28"/>
          <p:cNvSpPr txBox="1">
            <a:spLocks/>
          </p:cNvSpPr>
          <p:nvPr userDrawn="1"/>
        </p:nvSpPr>
        <p:spPr>
          <a:xfrm>
            <a:off x="8001000" y="228600"/>
            <a:ext cx="8382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://eucard.web.cern.ch/EuCARD/index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lappweb.in2p3.fr/LAVISTA/" TargetMode="External"/><Relationship Id="rId3" Type="http://schemas.openxmlformats.org/officeDocument/2006/relationships/image" Target="../media/image7.gif"/><Relationship Id="rId7" Type="http://schemas.openxmlformats.org/officeDocument/2006/relationships/image" Target="../media/image9.jpeg"/><Relationship Id="rId12" Type="http://schemas.openxmlformats.org/officeDocument/2006/relationships/image" Target="../media/image6.jpeg"/><Relationship Id="rId2" Type="http://schemas.openxmlformats.org/officeDocument/2006/relationships/hyperlink" Target="http://www.ulb.ac.be/scmero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rfu.cea.fr/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8.gif"/><Relationship Id="rId10" Type="http://schemas.openxmlformats.org/officeDocument/2006/relationships/image" Target="../media/image11.jpeg"/><Relationship Id="rId4" Type="http://schemas.openxmlformats.org/officeDocument/2006/relationships/hyperlink" Target="http://www.ulb.ac.be/" TargetMode="External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5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417689" y="1392847"/>
            <a:ext cx="8477956" cy="1524000"/>
          </a:xfrm>
          <a:noFill/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Study of the hybrid controller electronics for the </a:t>
            </a:r>
            <a:r>
              <a:rPr lang="en-US" sz="3100" dirty="0" err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nano</a:t>
            </a:r>
            <a: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-stabilisation of mechanical vibrations of CLIC quadrupoles</a:t>
            </a:r>
            <a:endParaRPr lang="en-US" sz="2000" dirty="0" smtClean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3075" y="3022020"/>
            <a:ext cx="6477000" cy="9144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fr-CH" sz="2000" b="1" u="sng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P. Fernández Carmona</a:t>
            </a:r>
            <a:r>
              <a:rPr lang="fr-CH" sz="2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, K. Artoos , C. Collette**, M. Esposito, M. Guinchard, S. Janssens*, A. </a:t>
            </a:r>
            <a:r>
              <a:rPr lang="fr-CH" sz="2000" dirty="0" err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Kuzmin</a:t>
            </a:r>
            <a:r>
              <a:rPr lang="fr-CH" sz="2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, and R. Morón </a:t>
            </a:r>
            <a:r>
              <a:rPr lang="fr-CH" sz="2000" dirty="0" err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Ballester</a:t>
            </a:r>
            <a:endParaRPr lang="fr-CH" sz="2000" dirty="0" smtClean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CERNLogo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76200"/>
            <a:ext cx="5385008" cy="974430"/>
          </a:xfrm>
          <a:prstGeom prst="rect">
            <a:avLst/>
          </a:prstGeom>
        </p:spPr>
      </p:pic>
      <p:pic>
        <p:nvPicPr>
          <p:cNvPr id="6" name="Picture 2" descr="http://eucard.web.cern.ch/EuCARD/images/logoHomepag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69870" y="6206649"/>
            <a:ext cx="971550" cy="460587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810000" y="62484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The research leading to these results has received funding from the European Commission under the FP7 Research Infrastructures project </a:t>
            </a:r>
            <a:r>
              <a:rPr lang="en-US" sz="1000" dirty="0" err="1" smtClean="0"/>
              <a:t>EuCARD</a:t>
            </a:r>
            <a:endParaRPr lang="en-GB" sz="1000" dirty="0"/>
          </a:p>
        </p:txBody>
      </p:sp>
      <p:pic>
        <p:nvPicPr>
          <p:cNvPr id="10" name="Picture 32" descr="ClicStab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3252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544491" y="5300982"/>
            <a:ext cx="2599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baseline="30000" dirty="0" smtClean="0">
                <a:solidFill>
                  <a:schemeClr val="bg1"/>
                </a:solidFill>
              </a:rPr>
              <a:t>*</a:t>
            </a:r>
            <a:r>
              <a:rPr lang="en-US" dirty="0" smtClean="0">
                <a:solidFill>
                  <a:schemeClr val="bg1"/>
                </a:solidFill>
              </a:rPr>
              <a:t> PhD student ULB-CERN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aseline="30000" dirty="0" smtClean="0">
                <a:solidFill>
                  <a:schemeClr val="bg1"/>
                </a:solidFill>
              </a:rPr>
              <a:t>* * </a:t>
            </a:r>
            <a:r>
              <a:rPr lang="en-US" dirty="0" smtClean="0">
                <a:solidFill>
                  <a:schemeClr val="bg1"/>
                </a:solidFill>
              </a:rPr>
              <a:t>Associate ULB</a:t>
            </a:r>
            <a:endParaRPr lang="en-US" baseline="30000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7661" y="5457380"/>
            <a:ext cx="553946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http://clic-stability.web.cern.ch/clic-stability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r>
              <a:rPr lang="en-US" dirty="0" smtClean="0"/>
              <a:t>Latency (stability limit)</a:t>
            </a:r>
          </a:p>
          <a:p>
            <a:pPr lvl="1"/>
            <a:r>
              <a:rPr lang="en-US" dirty="0" smtClean="0"/>
              <a:t>Need for local control</a:t>
            </a:r>
          </a:p>
          <a:p>
            <a:r>
              <a:rPr lang="en-US" dirty="0" smtClean="0"/>
              <a:t>Electromagnetic compatibility</a:t>
            </a:r>
          </a:p>
          <a:p>
            <a:pPr lvl="1"/>
            <a:r>
              <a:rPr lang="en-US" dirty="0" smtClean="0"/>
              <a:t>Shielded + twisted pairs</a:t>
            </a:r>
          </a:p>
          <a:p>
            <a:pPr lvl="1"/>
            <a:r>
              <a:rPr lang="en-US" dirty="0" smtClean="0"/>
              <a:t>Short sensor cables</a:t>
            </a:r>
            <a:endParaRPr lang="en-US" dirty="0"/>
          </a:p>
        </p:txBody>
      </p:sp>
      <p:pic>
        <p:nvPicPr>
          <p:cNvPr id="9" name="Picture 8" descr="system.e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6577" y="4456542"/>
            <a:ext cx="6142056" cy="2100236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819900" y="3225801"/>
          <a:ext cx="2120900" cy="313760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378720"/>
                <a:gridCol w="742180"/>
              </a:tblGrid>
              <a:tr h="27728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Component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Delay</a:t>
                      </a:r>
                      <a:endParaRPr lang="en-US" sz="1200" dirty="0"/>
                    </a:p>
                  </a:txBody>
                  <a:tcPr/>
                </a:tc>
              </a:tr>
              <a:tr h="27728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ADC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8 µs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</a:tr>
              <a:tr h="462139"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Electro-optic transducer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 ns </a:t>
                      </a:r>
                      <a:endParaRPr lang="en-US" sz="1200" dirty="0"/>
                    </a:p>
                  </a:txBody>
                  <a:tcPr/>
                </a:tc>
              </a:tr>
              <a:tr h="392994"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Optic fiber transmission</a:t>
                      </a:r>
                      <a:endParaRPr lang="en-US" sz="1200" b="1" dirty="0" smtClean="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5 µs/Km</a:t>
                      </a:r>
                      <a:endParaRPr lang="en-US" sz="1200" b="1" dirty="0" smtClean="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/>
                </a:tc>
              </a:tr>
              <a:tr h="462139"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Opto</a:t>
                      </a:r>
                      <a:r>
                        <a:rPr lang="en-US" sz="1200" dirty="0" smtClean="0"/>
                        <a:t>-electric transducer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120 ns</a:t>
                      </a:r>
                      <a:endParaRPr lang="en-US" sz="1200" dirty="0"/>
                    </a:p>
                  </a:txBody>
                  <a:tcPr/>
                </a:tc>
              </a:tr>
              <a:tr h="27728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 µs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</a:tr>
              <a:tr h="462139"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Actuator (20nm single step)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 µs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</a:tr>
              <a:tr h="462139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Typical catalog delay values for the components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6705600" y="1650405"/>
          <a:ext cx="2249715" cy="14630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60075"/>
                <a:gridCol w="108964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Control loop delay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Stabilization performance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/>
                        <a:t>43μs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100%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/>
                        <a:t>80 μs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90%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90 μs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80%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100 μs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60%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/>
                        <a:t>130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μs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30%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1651000" y="4165600"/>
            <a:ext cx="3492500" cy="2184400"/>
          </a:xfrm>
          <a:prstGeom prst="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578100" y="4127500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Local controller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216152" y="76200"/>
            <a:ext cx="6223226" cy="990600"/>
          </a:xfrm>
          <a:prstGeom prst="rect">
            <a:avLst/>
          </a:prstGeom>
        </p:spPr>
        <p:txBody>
          <a:bodyPr vert="horz"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Design constraints for the electronics II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4"/>
          <p:cNvSpPr>
            <a:spLocks noGrp="1"/>
          </p:cNvSpPr>
          <p:nvPr>
            <p:ph sz="quarter" idx="2"/>
          </p:nvPr>
        </p:nvSpPr>
        <p:spPr/>
        <p:txBody>
          <a:bodyPr numCol="1">
            <a:normAutofit lnSpcReduction="10000"/>
          </a:bodyPr>
          <a:lstStyle/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Flexibility</a:t>
            </a:r>
          </a:p>
          <a:p>
            <a:pPr lvl="1"/>
            <a:r>
              <a:rPr lang="en-US" dirty="0" smtClean="0"/>
              <a:t>Easy reuse of IP</a:t>
            </a:r>
          </a:p>
          <a:p>
            <a:pPr lvl="1"/>
            <a:r>
              <a:rPr lang="en-US" dirty="0" smtClean="0"/>
              <a:t>Noise only added at ADC and DAC</a:t>
            </a:r>
          </a:p>
          <a:p>
            <a:r>
              <a:rPr lang="en-US" dirty="0" smtClean="0"/>
              <a:t>Disadvantages</a:t>
            </a:r>
          </a:p>
          <a:p>
            <a:pPr lvl="1"/>
            <a:r>
              <a:rPr lang="en-US" dirty="0" smtClean="0"/>
              <a:t>Single events upsets</a:t>
            </a:r>
          </a:p>
          <a:p>
            <a:pPr lvl="1"/>
            <a:r>
              <a:rPr lang="en-US" dirty="0" smtClean="0"/>
              <a:t>Higher latency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Minimum latency</a:t>
            </a:r>
          </a:p>
          <a:p>
            <a:pPr lvl="1"/>
            <a:r>
              <a:rPr lang="en-US" dirty="0" smtClean="0"/>
              <a:t>Simplicity</a:t>
            </a:r>
          </a:p>
          <a:p>
            <a:pPr lvl="1"/>
            <a:r>
              <a:rPr lang="en-US" dirty="0" smtClean="0"/>
              <a:t>Less radiation	 effects expected</a:t>
            </a:r>
          </a:p>
          <a:p>
            <a:r>
              <a:rPr lang="en-US" dirty="0" smtClean="0"/>
              <a:t>Disadvantages</a:t>
            </a:r>
          </a:p>
          <a:p>
            <a:pPr lvl="1"/>
            <a:r>
              <a:rPr lang="en-US" dirty="0" smtClean="0"/>
              <a:t>Fixed configuration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Digital implementation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Analogue implementation</a:t>
            </a:r>
            <a:endParaRPr lang="en-US" dirty="0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1216152" y="762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Hybrid controller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4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941210" y="2935111"/>
            <a:ext cx="1745545" cy="417689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092700" y="2997200"/>
            <a:ext cx="2705100" cy="52070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092700" y="4000500"/>
            <a:ext cx="2692400" cy="72390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C:\Stef\CLIC\Reporting\CLIC meeting\Backup_of_tripo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48" y="5460186"/>
            <a:ext cx="1503417" cy="1384166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1216152" y="762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Architecture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4" name="Picture 7" descr="clic-logo-myfavorit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09336" y="2293056"/>
            <a:ext cx="6312077" cy="239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-38100" y="3889022"/>
            <a:ext cx="21627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 analogue chains</a:t>
            </a:r>
          </a:p>
          <a:p>
            <a:pPr algn="ctr"/>
            <a:r>
              <a:rPr lang="en-US" sz="2000" dirty="0" smtClean="0"/>
              <a:t>+ positioning offset</a:t>
            </a:r>
            <a:endParaRPr lang="en-US" sz="2000" dirty="0"/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698503" y="3206753"/>
            <a:ext cx="726721" cy="516462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942486" y="4283329"/>
            <a:ext cx="358421" cy="14112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ight Brace 16"/>
          <p:cNvSpPr/>
          <p:nvPr/>
        </p:nvSpPr>
        <p:spPr>
          <a:xfrm rot="5400000" flipH="1">
            <a:off x="3736977" y="-686152"/>
            <a:ext cx="358422" cy="5312125"/>
          </a:xfrm>
          <a:prstGeom prst="rightBrace">
            <a:avLst>
              <a:gd name="adj1" fmla="val 46795"/>
              <a:gd name="adj2" fmla="val 5058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66157" y="1432278"/>
            <a:ext cx="1821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Local electronics</a:t>
            </a:r>
            <a:endParaRPr lang="en-US" sz="2000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284819" y="3534833"/>
            <a:ext cx="1638300" cy="22860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592296" y="1483178"/>
            <a:ext cx="2418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ADCs digitize signals</a:t>
            </a:r>
          </a:p>
          <a:p>
            <a:r>
              <a:rPr lang="en-US" sz="2000" dirty="0" smtClean="0"/>
              <a:t>For remote monitoring</a:t>
            </a:r>
            <a:endParaRPr lang="en-US" sz="2000" dirty="0"/>
          </a:p>
        </p:txBody>
      </p:sp>
      <p:cxnSp>
        <p:nvCxnSpPr>
          <p:cNvPr id="31" name="Straight Arrow Connector 30"/>
          <p:cNvCxnSpPr/>
          <p:nvPr/>
        </p:nvCxnSpPr>
        <p:spPr>
          <a:xfrm rot="5400000">
            <a:off x="6377922" y="2234500"/>
            <a:ext cx="523829" cy="512529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800850" y="2297793"/>
            <a:ext cx="2609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Communication to remote control center with optical fiber</a:t>
            </a:r>
            <a:endParaRPr lang="en-US" sz="2000" dirty="0"/>
          </a:p>
        </p:txBody>
      </p:sp>
      <p:cxnSp>
        <p:nvCxnSpPr>
          <p:cNvPr id="37" name="Straight Arrow Connector 36"/>
          <p:cNvCxnSpPr/>
          <p:nvPr/>
        </p:nvCxnSpPr>
        <p:spPr>
          <a:xfrm rot="5400000">
            <a:off x="6534151" y="3124201"/>
            <a:ext cx="419101" cy="190502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31778" y="4940525"/>
            <a:ext cx="27206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Hybrid stabilization and </a:t>
            </a:r>
          </a:p>
          <a:p>
            <a:r>
              <a:rPr lang="en-US" sz="2000" dirty="0" smtClean="0"/>
              <a:t>positioning controller</a:t>
            </a:r>
            <a:endParaRPr lang="en-US" sz="2000" dirty="0"/>
          </a:p>
        </p:txBody>
      </p:sp>
      <p:sp>
        <p:nvSpPr>
          <p:cNvPr id="45" name="TextBox 44"/>
          <p:cNvSpPr txBox="1"/>
          <p:nvPr/>
        </p:nvSpPr>
        <p:spPr>
          <a:xfrm>
            <a:off x="5676400" y="4941432"/>
            <a:ext cx="31354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Local electronics to interface</a:t>
            </a:r>
          </a:p>
          <a:p>
            <a:r>
              <a:rPr lang="en-US" sz="2000" dirty="0" smtClean="0"/>
              <a:t>controller with remote control</a:t>
            </a:r>
            <a:endParaRPr lang="en-US" sz="2000" dirty="0"/>
          </a:p>
        </p:txBody>
      </p:sp>
      <p:pic>
        <p:nvPicPr>
          <p:cNvPr id="22" name="Picture 3" descr="\\cern.ch\dfs\Workspaces\c\CLICstab\Pictures\Hybrid circuit +type1\Type 1 on legs 061.jpg"/>
          <p:cNvPicPr>
            <a:picLocks noChangeAspect="1" noChangeArrowheads="1"/>
          </p:cNvPicPr>
          <p:nvPr/>
        </p:nvPicPr>
        <p:blipFill>
          <a:blip r:embed="rId7" cstate="screen"/>
          <a:srcRect t="9414" b="14552"/>
          <a:stretch>
            <a:fillRect/>
          </a:stretch>
        </p:blipFill>
        <p:spPr bwMode="auto">
          <a:xfrm>
            <a:off x="3257550" y="5041801"/>
            <a:ext cx="2477189" cy="1255678"/>
          </a:xfrm>
          <a:prstGeom prst="rect">
            <a:avLst/>
          </a:prstGeom>
          <a:noFill/>
        </p:spPr>
      </p:pic>
      <p:cxnSp>
        <p:nvCxnSpPr>
          <p:cNvPr id="25" name="Straight Arrow Connector 24"/>
          <p:cNvCxnSpPr/>
          <p:nvPr/>
        </p:nvCxnSpPr>
        <p:spPr>
          <a:xfrm rot="5400000">
            <a:off x="4995075" y="4626084"/>
            <a:ext cx="1008741" cy="978590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407588" y="4960795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6600"/>
                </a:solidFill>
              </a:rPr>
              <a:t>SPI</a:t>
            </a:r>
            <a:endParaRPr lang="en-US" dirty="0">
              <a:solidFill>
                <a:srgbClr val="FF6600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rot="16200000" flipH="1">
            <a:off x="3314701" y="4906373"/>
            <a:ext cx="723900" cy="266696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 animBg="1"/>
      <p:bldP spid="18" grpId="0"/>
      <p:bldP spid="30" grpId="0"/>
      <p:bldP spid="36" grpId="0"/>
      <p:bldP spid="44" grpId="0"/>
      <p:bldP spid="45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886857"/>
            <a:ext cx="4165600" cy="4339772"/>
          </a:xfrm>
        </p:spPr>
        <p:txBody>
          <a:bodyPr numCol="1">
            <a:normAutofit fontScale="77500" lnSpcReduction="20000"/>
          </a:bodyPr>
          <a:lstStyle/>
          <a:p>
            <a:r>
              <a:rPr lang="en-US" dirty="0" smtClean="0"/>
              <a:t>Changed according to vibration changes</a:t>
            </a:r>
          </a:p>
          <a:p>
            <a:r>
              <a:rPr lang="en-US" dirty="0" smtClean="0"/>
              <a:t>Digital potentiometers used</a:t>
            </a:r>
          </a:p>
          <a:p>
            <a:r>
              <a:rPr lang="en-US" dirty="0" smtClean="0"/>
              <a:t>Controlled via a serial peripheral interface SPI port</a:t>
            </a:r>
          </a:p>
          <a:p>
            <a:r>
              <a:rPr lang="en-US" dirty="0" smtClean="0"/>
              <a:t>Change induces vibrations:</a:t>
            </a:r>
          </a:p>
          <a:p>
            <a:pPr lvl="1"/>
            <a:r>
              <a:rPr lang="en-US" dirty="0" smtClean="0"/>
              <a:t>Signal crosstalk</a:t>
            </a:r>
          </a:p>
          <a:p>
            <a:pPr lvl="1"/>
            <a:r>
              <a:rPr lang="en-US" dirty="0" smtClean="0"/>
              <a:t>Resistor settling time</a:t>
            </a:r>
          </a:p>
          <a:p>
            <a:r>
              <a:rPr lang="en-US" dirty="0" smtClean="0"/>
              <a:t>No change while beam on</a:t>
            </a:r>
          </a:p>
          <a:p>
            <a:r>
              <a:rPr lang="en-US" dirty="0" smtClean="0"/>
              <a:t>Includes registers and memories sensitive to SEU</a:t>
            </a:r>
          </a:p>
          <a:p>
            <a:pPr lvl="1"/>
            <a:r>
              <a:rPr lang="en-US" dirty="0" smtClean="0"/>
              <a:t>Detectable and non permanent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1216152" y="762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GB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Configurable parameters</a:t>
            </a:r>
          </a:p>
        </p:txBody>
      </p:sp>
      <p:pic>
        <p:nvPicPr>
          <p:cNvPr id="24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Content Placeholder 8" descr="ringing_time.pn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rcRect l="6219" r="7428"/>
          <a:stretch>
            <a:fillRect/>
          </a:stretch>
        </p:blipFill>
        <p:spPr>
          <a:xfrm>
            <a:off x="4746171" y="3860939"/>
            <a:ext cx="4049486" cy="2498131"/>
          </a:xfrm>
        </p:spPr>
      </p:pic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349265" y="1973941"/>
          <a:ext cx="2822279" cy="1585934"/>
        </p:xfrm>
        <a:graphic>
          <a:graphicData uri="http://schemas.openxmlformats.org/drawingml/2006/table">
            <a:tbl>
              <a:tblPr/>
              <a:tblGrid>
                <a:gridCol w="2822279"/>
              </a:tblGrid>
              <a:tr h="20519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Configurable parameters</a:t>
                      </a:r>
                    </a:p>
                  </a:txBody>
                  <a:tcPr marL="7007" marR="7007" marT="70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9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Gain Feedforward</a:t>
                      </a:r>
                    </a:p>
                  </a:txBody>
                  <a:tcPr marL="7007" marR="7007" marT="70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9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Gain Feedback</a:t>
                      </a:r>
                    </a:p>
                  </a:txBody>
                  <a:tcPr marL="7007" marR="7007" marT="70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9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Lag pole and zero frequencies </a:t>
                      </a:r>
                    </a:p>
                  </a:txBody>
                  <a:tcPr marL="7007" marR="7007" marT="70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77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Lead pole and zero frequencies</a:t>
                      </a:r>
                    </a:p>
                  </a:txBody>
                  <a:tcPr marL="7007" marR="7007" marT="70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9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Output offset (positioning)</a:t>
                      </a:r>
                    </a:p>
                  </a:txBody>
                  <a:tcPr marL="7007" marR="7007" marT="70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732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Feedforward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low pass filter frequency</a:t>
                      </a:r>
                    </a:p>
                  </a:txBody>
                  <a:tcPr marL="7007" marR="7007" marT="70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4"/>
          <p:cNvSpPr>
            <a:spLocks noGrp="1"/>
          </p:cNvSpPr>
          <p:nvPr>
            <p:ph sz="quarter" idx="2"/>
          </p:nvPr>
        </p:nvSpPr>
        <p:spPr>
          <a:xfrm>
            <a:off x="609599" y="1886857"/>
            <a:ext cx="7919545" cy="4339772"/>
          </a:xfrm>
        </p:spPr>
        <p:txBody>
          <a:bodyPr numCol="1">
            <a:normAutofit/>
          </a:bodyPr>
          <a:lstStyle/>
          <a:p>
            <a:r>
              <a:rPr lang="en-US" dirty="0" smtClean="0"/>
              <a:t>Draws about 2 W</a:t>
            </a:r>
          </a:p>
          <a:p>
            <a:r>
              <a:rPr lang="en-US" dirty="0" smtClean="0"/>
              <a:t>Differential  inputs,110 dB CMR</a:t>
            </a:r>
          </a:p>
          <a:p>
            <a:r>
              <a:rPr lang="en-US" dirty="0" smtClean="0"/>
              <a:t>10 bit digital potentiometers</a:t>
            </a:r>
          </a:p>
          <a:p>
            <a:r>
              <a:rPr lang="en-US" dirty="0" smtClean="0"/>
              <a:t>250x150 mm printed circuit board</a:t>
            </a:r>
          </a:p>
          <a:p>
            <a:r>
              <a:rPr lang="en-US" dirty="0" smtClean="0"/>
              <a:t>Low 1/f noise components</a:t>
            </a:r>
          </a:p>
          <a:p>
            <a:r>
              <a:rPr lang="en-US" dirty="0" smtClean="0"/>
              <a:t>Local digital electronics implemented with </a:t>
            </a:r>
            <a:r>
              <a:rPr lang="en-US" i="1" dirty="0" smtClean="0"/>
              <a:t>National Instruments PXI</a:t>
            </a:r>
            <a:r>
              <a:rPr lang="en-US" dirty="0" smtClean="0"/>
              <a:t> running </a:t>
            </a:r>
            <a:r>
              <a:rPr lang="en-US" i="1" dirty="0" err="1" smtClean="0"/>
              <a:t>LabView</a:t>
            </a:r>
            <a:r>
              <a:rPr lang="en-US" i="1" dirty="0" smtClean="0"/>
              <a:t> real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1216152" y="762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GB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Circuit details</a:t>
            </a:r>
          </a:p>
        </p:txBody>
      </p:sp>
      <p:pic>
        <p:nvPicPr>
          <p:cNvPr id="24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\\cern.ch\dfs\Workspaces\c\CLICstab\Pictures\Hybrid circuit +type1\Type 1 on legs 061.jpg"/>
          <p:cNvPicPr>
            <a:picLocks noChangeAspect="1" noChangeArrowheads="1"/>
          </p:cNvPicPr>
          <p:nvPr/>
        </p:nvPicPr>
        <p:blipFill>
          <a:blip r:embed="rId4" cstate="screen"/>
          <a:srcRect t="9414" b="14552"/>
          <a:stretch>
            <a:fillRect/>
          </a:stretch>
        </p:blipFill>
        <p:spPr bwMode="auto">
          <a:xfrm>
            <a:off x="6553921" y="1574766"/>
            <a:ext cx="2477189" cy="1255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Content Placeholder 32" descr="open_loop_model_FB_FF.pn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rcRect l="8598" t="9008" r="7477" b="5000"/>
          <a:stretch>
            <a:fillRect/>
          </a:stretch>
        </p:blipFill>
        <p:spPr>
          <a:xfrm>
            <a:off x="1524000" y="2032000"/>
            <a:ext cx="6096000" cy="4289367"/>
          </a:xfrm>
        </p:spPr>
      </p:pic>
      <p:sp>
        <p:nvSpPr>
          <p:cNvPr id="36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7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1638300" y="6248206"/>
            <a:ext cx="5421083" cy="365125"/>
          </a:xfrm>
        </p:spPr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pic>
        <p:nvPicPr>
          <p:cNvPr id="38" name="Picture 14" descr="ClicStab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itle 1"/>
          <p:cNvSpPr txBox="1">
            <a:spLocks/>
          </p:cNvSpPr>
          <p:nvPr/>
        </p:nvSpPr>
        <p:spPr>
          <a:xfrm>
            <a:off x="1216152" y="762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GB" sz="4400" dirty="0" smtClean="0">
                <a:solidFill>
                  <a:schemeClr val="tx2"/>
                </a:solidFill>
              </a:rPr>
              <a:t>Frequency characterization</a:t>
            </a:r>
            <a:endParaRPr lang="en-GB" sz="4400" dirty="0">
              <a:solidFill>
                <a:schemeClr val="tx2"/>
              </a:solidFill>
            </a:endParaRPr>
          </a:p>
        </p:txBody>
      </p:sp>
      <p:pic>
        <p:nvPicPr>
          <p:cNvPr id="42" name="Picture 7" descr="clic-logo-myfavorit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Box 43"/>
          <p:cNvSpPr txBox="1"/>
          <p:nvPr/>
        </p:nvSpPr>
        <p:spPr>
          <a:xfrm>
            <a:off x="1357894" y="1584678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HP filter</a:t>
            </a:r>
            <a:endParaRPr lang="en-US" sz="2000" dirty="0"/>
          </a:p>
        </p:txBody>
      </p:sp>
      <p:sp>
        <p:nvSpPr>
          <p:cNvPr id="46" name="TextBox 45"/>
          <p:cNvSpPr txBox="1"/>
          <p:nvPr/>
        </p:nvSpPr>
        <p:spPr>
          <a:xfrm>
            <a:off x="4357090" y="1581270"/>
            <a:ext cx="1085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Lag zero</a:t>
            </a:r>
            <a:endParaRPr lang="en-US" sz="2000" dirty="0"/>
          </a:p>
        </p:txBody>
      </p:sp>
      <p:cxnSp>
        <p:nvCxnSpPr>
          <p:cNvPr id="47" name="Straight Arrow Connector 46"/>
          <p:cNvCxnSpPr/>
          <p:nvPr/>
        </p:nvCxnSpPr>
        <p:spPr>
          <a:xfrm rot="16200000" flipH="1">
            <a:off x="4479922" y="2357607"/>
            <a:ext cx="811789" cy="27130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629934" y="1573388"/>
            <a:ext cx="1090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Lag pole</a:t>
            </a:r>
            <a:endParaRPr lang="en-US" sz="2000" dirty="0"/>
          </a:p>
        </p:txBody>
      </p:sp>
      <p:cxnSp>
        <p:nvCxnSpPr>
          <p:cNvPr id="49" name="Straight Arrow Connector 48"/>
          <p:cNvCxnSpPr/>
          <p:nvPr/>
        </p:nvCxnSpPr>
        <p:spPr>
          <a:xfrm rot="5400000">
            <a:off x="5238047" y="2725460"/>
            <a:ext cx="1519166" cy="29035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719312" y="1691923"/>
            <a:ext cx="1024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LP filter</a:t>
            </a:r>
            <a:endParaRPr lang="en-US" sz="2000" dirty="0"/>
          </a:p>
        </p:txBody>
      </p:sp>
      <p:cxnSp>
        <p:nvCxnSpPr>
          <p:cNvPr id="51" name="Straight Arrow Connector 50"/>
          <p:cNvCxnSpPr/>
          <p:nvPr/>
        </p:nvCxnSpPr>
        <p:spPr>
          <a:xfrm rot="5400000">
            <a:off x="5881516" y="2939945"/>
            <a:ext cx="1869116" cy="85482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16200000" flipH="1">
            <a:off x="1879601" y="2150532"/>
            <a:ext cx="666047" cy="33867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>
            <a:off x="6073425" y="2787548"/>
            <a:ext cx="1547387" cy="34679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16200000" flipH="1">
            <a:off x="1958625" y="2003780"/>
            <a:ext cx="372534" cy="248355"/>
          </a:xfrm>
          <a:prstGeom prst="straightConnector1">
            <a:avLst/>
          </a:pr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1216152" y="762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Testbenches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4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geophones_membran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9316" y="1605922"/>
            <a:ext cx="2134734" cy="1921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053" y="3652120"/>
            <a:ext cx="2159001" cy="283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Type 1 on legs 001.jpg"/>
          <p:cNvPicPr>
            <a:picLocks noChangeAspect="1"/>
          </p:cNvPicPr>
          <p:nvPr/>
        </p:nvPicPr>
        <p:blipFill>
          <a:blip r:embed="rId6" cstate="print"/>
          <a:srcRect l="16879"/>
          <a:stretch>
            <a:fillRect/>
          </a:stretch>
        </p:blipFill>
        <p:spPr>
          <a:xfrm>
            <a:off x="4593993" y="2334255"/>
            <a:ext cx="3949811" cy="316791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809554" y="1642121"/>
            <a:ext cx="13988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 </a:t>
            </a:r>
            <a:r>
              <a:rPr lang="en-US" sz="2000" dirty="0" err="1" smtClean="0"/>
              <a:t>d.o.f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(membrane)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2766361" y="3712271"/>
            <a:ext cx="9428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 </a:t>
            </a:r>
            <a:r>
              <a:rPr lang="en-US" sz="2000" dirty="0" err="1" smtClean="0"/>
              <a:t>d.o.f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(tripod)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4727515" y="5600628"/>
            <a:ext cx="3407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Type 1 Water-cooled magnet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7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1216152" y="762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Stabilization results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9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Content Placeholder 8" descr="best_transfer_functions.png"/>
          <p:cNvPicPr>
            <a:picLocks noChangeAspect="1"/>
          </p:cNvPicPr>
          <p:nvPr/>
        </p:nvPicPr>
        <p:blipFill>
          <a:blip r:embed="rId4" cstate="print"/>
          <a:srcRect l="4528" t="2745" r="6890"/>
          <a:stretch>
            <a:fillRect/>
          </a:stretch>
        </p:blipFill>
        <p:spPr>
          <a:xfrm>
            <a:off x="273050" y="1733550"/>
            <a:ext cx="7391400" cy="472369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901479" y="4501444"/>
            <a:ext cx="1221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Wide BW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5892800" y="3701347"/>
            <a:ext cx="12702" cy="1051275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417255" y="5166078"/>
            <a:ext cx="18796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High attenuation</a:t>
            </a:r>
            <a:endParaRPr lang="en-US" sz="2000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5346714" y="4648230"/>
            <a:ext cx="15508" cy="860748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7" descr="geophones_membran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2266" y="1968402"/>
            <a:ext cx="1343378" cy="1209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46288" y="3653668"/>
            <a:ext cx="1358649" cy="1784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7573465" y="3098387"/>
            <a:ext cx="1286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Membrane</a:t>
            </a:r>
            <a:endParaRPr lang="en-US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7737153" y="5429543"/>
            <a:ext cx="8355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Tripod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1216152" y="762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GB" sz="4400" dirty="0" smtClean="0">
                <a:solidFill>
                  <a:schemeClr val="tx2"/>
                </a:solidFill>
              </a:rPr>
              <a:t>Stabilization results</a:t>
            </a:r>
            <a:endParaRPr lang="en-GB" sz="4400" dirty="0">
              <a:solidFill>
                <a:schemeClr val="tx2"/>
              </a:solidFill>
            </a:endParaRPr>
          </a:p>
        </p:txBody>
      </p:sp>
      <p:pic>
        <p:nvPicPr>
          <p:cNvPr id="24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eft Brace 9"/>
          <p:cNvSpPr/>
          <p:nvPr/>
        </p:nvSpPr>
        <p:spPr>
          <a:xfrm>
            <a:off x="2699657" y="3599543"/>
            <a:ext cx="232228" cy="1233715"/>
          </a:xfrm>
          <a:prstGeom prst="leftBrac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436915" y="3991431"/>
            <a:ext cx="17491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5x lower</a:t>
            </a:r>
          </a:p>
          <a:p>
            <a:r>
              <a:rPr lang="en-US" sz="2400" dirty="0" smtClean="0"/>
              <a:t>than</a:t>
            </a:r>
          </a:p>
          <a:p>
            <a:r>
              <a:rPr lang="en-US" sz="2400" dirty="0" smtClean="0"/>
              <a:t>requirements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33425" y="4486275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1&amp;2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" name="Picture 13" descr="MOPO027fig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8062" y="1557362"/>
            <a:ext cx="7509386" cy="400881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78575" y="5681457"/>
            <a:ext cx="64348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CH" sz="2000" dirty="0" smtClean="0"/>
              <a:t> </a:t>
            </a:r>
            <a:r>
              <a:rPr lang="fr-CH" sz="2000" dirty="0" err="1" smtClean="0"/>
              <a:t>Results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</a:t>
            </a:r>
            <a:r>
              <a:rPr lang="fr-CH" sz="2000" dirty="0" err="1" smtClean="0"/>
              <a:t>low</a:t>
            </a:r>
            <a:r>
              <a:rPr lang="fr-CH" sz="2000" dirty="0" smtClean="0"/>
              <a:t> and </a:t>
            </a:r>
            <a:r>
              <a:rPr lang="fr-CH" sz="2000" dirty="0" err="1" smtClean="0"/>
              <a:t>high</a:t>
            </a:r>
            <a:r>
              <a:rPr lang="fr-CH" sz="2000" dirty="0" smtClean="0"/>
              <a:t> vibration background</a:t>
            </a:r>
          </a:p>
          <a:p>
            <a:pPr>
              <a:buFont typeface="Arial" pitchFamily="34" charset="0"/>
              <a:buChar char="•"/>
            </a:pPr>
            <a:r>
              <a:rPr lang="fr-CH" sz="2000" dirty="0" smtClean="0"/>
              <a:t> Best </a:t>
            </a:r>
            <a:r>
              <a:rPr lang="fr-CH" sz="2000" dirty="0" err="1" smtClean="0"/>
              <a:t>result</a:t>
            </a:r>
            <a:r>
              <a:rPr lang="fr-CH" sz="2000" dirty="0" smtClean="0"/>
              <a:t> </a:t>
            </a:r>
            <a:r>
              <a:rPr lang="fr-CH" sz="2000" b="1" dirty="0" smtClean="0"/>
              <a:t>0.3 nm </a:t>
            </a:r>
            <a:r>
              <a:rPr lang="fr-CH" sz="2000" dirty="0" smtClean="0"/>
              <a:t>on membrane,  </a:t>
            </a:r>
            <a:r>
              <a:rPr lang="fr-CH" sz="2000" b="1" dirty="0" smtClean="0"/>
              <a:t>0.5 nm </a:t>
            </a:r>
            <a:r>
              <a:rPr lang="fr-CH" sz="2000" dirty="0" smtClean="0"/>
              <a:t>on </a:t>
            </a:r>
            <a:r>
              <a:rPr lang="fr-CH" sz="2000" dirty="0" err="1" smtClean="0"/>
              <a:t>tripod</a:t>
            </a:r>
            <a:r>
              <a:rPr lang="fr-CH" sz="2000" dirty="0" smtClean="0"/>
              <a:t> </a:t>
            </a:r>
            <a:r>
              <a:rPr lang="fr-CH" sz="2000" dirty="0" err="1" smtClean="0"/>
              <a:t>at</a:t>
            </a:r>
            <a:r>
              <a:rPr lang="fr-CH" sz="2000" dirty="0" smtClean="0"/>
              <a:t> 1 Hz</a:t>
            </a:r>
            <a:endParaRPr lang="en-US" sz="2000" dirty="0"/>
          </a:p>
        </p:txBody>
      </p:sp>
      <p:pic>
        <p:nvPicPr>
          <p:cNvPr id="20" name="Picture 19" descr="DNA-double-helix.jpg"/>
          <p:cNvPicPr>
            <a:picLocks noChangeAspect="1"/>
          </p:cNvPicPr>
          <p:nvPr/>
        </p:nvPicPr>
        <p:blipFill>
          <a:blip r:embed="rId5" cstate="print"/>
          <a:srcRect l="10799" r="43224"/>
          <a:stretch>
            <a:fillRect/>
          </a:stretch>
        </p:blipFill>
        <p:spPr>
          <a:xfrm>
            <a:off x="7816425" y="1526628"/>
            <a:ext cx="1264512" cy="411742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005380" y="5794946"/>
            <a:ext cx="8390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 nm</a:t>
            </a:r>
            <a:endParaRPr lang="en-US" sz="2000" dirty="0"/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7898522" y="5801712"/>
            <a:ext cx="930168" cy="2"/>
          </a:xfrm>
          <a:prstGeom prst="straightConnector1">
            <a:avLst/>
          </a:prstGeom>
          <a:ln w="5715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1216152" y="762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GB" sz="4400" dirty="0" smtClean="0">
                <a:solidFill>
                  <a:schemeClr val="tx2"/>
                </a:solidFill>
              </a:rPr>
              <a:t>Stabilization results</a:t>
            </a:r>
            <a:endParaRPr lang="en-GB" sz="4400" dirty="0">
              <a:solidFill>
                <a:schemeClr val="tx2"/>
              </a:solidFill>
            </a:endParaRPr>
          </a:p>
        </p:txBody>
      </p:sp>
      <p:pic>
        <p:nvPicPr>
          <p:cNvPr id="24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dirty="0" smtClean="0"/>
              <a:t>Temperature stable within 0.5 degrees</a:t>
            </a:r>
          </a:p>
          <a:p>
            <a:pPr lvl="2"/>
            <a:r>
              <a:rPr lang="en-US" dirty="0" smtClean="0"/>
              <a:t>Test with temperature change in preparation</a:t>
            </a:r>
          </a:p>
        </p:txBody>
      </p:sp>
      <p:pic>
        <p:nvPicPr>
          <p:cNvPr id="9" name="Content Placeholder 8" descr="long_term_meas_tripod_13_5_11.png"/>
          <p:cNvPicPr>
            <a:picLocks noChangeAspect="1"/>
          </p:cNvPicPr>
          <p:nvPr/>
        </p:nvPicPr>
        <p:blipFill>
          <a:blip r:embed="rId4" cstate="print"/>
          <a:srcRect l="5474" r="6409"/>
          <a:stretch>
            <a:fillRect/>
          </a:stretch>
        </p:blipFill>
        <p:spPr>
          <a:xfrm>
            <a:off x="1162050" y="2584807"/>
            <a:ext cx="7802336" cy="384250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rot="10800000" flipV="1">
            <a:off x="188687" y="4890409"/>
            <a:ext cx="8490861" cy="14511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-38100" y="4469495"/>
            <a:ext cx="1364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Objective</a:t>
            </a:r>
          </a:p>
          <a:p>
            <a:r>
              <a:rPr lang="en-US" sz="2400" dirty="0" smtClean="0"/>
              <a:t>achieved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12" y="228600"/>
            <a:ext cx="8153400" cy="990600"/>
          </a:xfrm>
        </p:spPr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2" descr="http://www.ulb.ac.be/scmero/images/Index_r1_c1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2532062"/>
            <a:ext cx="1314450" cy="1047751"/>
          </a:xfrm>
          <a:prstGeom prst="rect">
            <a:avLst/>
          </a:prstGeom>
          <a:noFill/>
        </p:spPr>
      </p:pic>
      <p:pic>
        <p:nvPicPr>
          <p:cNvPr id="7" name="Picture 9" descr="http://www.ulb.ac.be/scmero/images/main_r1_c21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47063" y="2530610"/>
            <a:ext cx="1000125" cy="97155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30200" y="1676400"/>
            <a:ext cx="7886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is collaborating on the stabilization of accelerator components with the following institutes: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2600" y="3644900"/>
            <a:ext cx="2755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</a:t>
            </a:r>
            <a:r>
              <a:rPr lang="fr-FR" dirty="0" smtClean="0"/>
              <a:t>ctive </a:t>
            </a:r>
            <a:r>
              <a:rPr lang="fr-FR" b="1" dirty="0" smtClean="0"/>
              <a:t>S</a:t>
            </a:r>
            <a:r>
              <a:rPr lang="fr-FR" dirty="0" smtClean="0"/>
              <a:t>tructures </a:t>
            </a:r>
            <a:r>
              <a:rPr lang="fr-FR" b="1" dirty="0" err="1" smtClean="0"/>
              <a:t>L</a:t>
            </a:r>
            <a:r>
              <a:rPr lang="fr-FR" dirty="0" err="1" smtClean="0"/>
              <a:t>aboratory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Department</a:t>
            </a:r>
            <a:r>
              <a:rPr lang="fr-FR" dirty="0" smtClean="0"/>
              <a:t> of </a:t>
            </a:r>
            <a:r>
              <a:rPr lang="fr-FR" dirty="0" err="1" smtClean="0"/>
              <a:t>Mechanical</a:t>
            </a:r>
            <a:r>
              <a:rPr lang="fr-FR" dirty="0" smtClean="0"/>
              <a:t> Engineering and </a:t>
            </a:r>
            <a:r>
              <a:rPr lang="fr-FR" dirty="0" err="1" smtClean="0"/>
              <a:t>Robotics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Université Libre de Bruxelles (ULB), </a:t>
            </a:r>
            <a:r>
              <a:rPr lang="fr-FR" dirty="0" err="1" smtClean="0"/>
              <a:t>Belgium</a:t>
            </a:r>
            <a:endParaRPr lang="en-US" dirty="0"/>
          </a:p>
        </p:txBody>
      </p:sp>
      <p:pic>
        <p:nvPicPr>
          <p:cNvPr id="76802" name="Picture 2" descr="http://clic-stability.web.cern.ch/clic-stability/logo_cea_IRFU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58468" y="2586037"/>
            <a:ext cx="542925" cy="942976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378200" y="3743236"/>
            <a:ext cx="2463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I</a:t>
            </a:r>
            <a:r>
              <a:rPr lang="fr-FR" dirty="0" smtClean="0"/>
              <a:t>nstitut de </a:t>
            </a:r>
            <a:r>
              <a:rPr lang="fr-FR" b="1" dirty="0" smtClean="0"/>
              <a:t>R</a:t>
            </a:r>
            <a:r>
              <a:rPr lang="fr-FR" dirty="0" smtClean="0"/>
              <a:t>echerche sur les lois </a:t>
            </a:r>
            <a:r>
              <a:rPr lang="fr-FR" b="1" dirty="0" smtClean="0"/>
              <a:t>F</a:t>
            </a:r>
            <a:r>
              <a:rPr lang="fr-FR" dirty="0" smtClean="0"/>
              <a:t>ondamentales de l'</a:t>
            </a:r>
            <a:r>
              <a:rPr lang="fr-FR" b="1" dirty="0" smtClean="0"/>
              <a:t>U</a:t>
            </a:r>
            <a:r>
              <a:rPr lang="fr-FR" dirty="0" smtClean="0"/>
              <a:t>nivers</a:t>
            </a:r>
            <a:br>
              <a:rPr lang="fr-FR" dirty="0" smtClean="0"/>
            </a:br>
            <a:r>
              <a:rPr lang="fr-FR" dirty="0" smtClean="0"/>
              <a:t>CEA (Commissariat à l'</a:t>
            </a:r>
            <a:r>
              <a:rPr lang="fr-FR" dirty="0" err="1" smtClean="0"/>
              <a:t>énergy</a:t>
            </a:r>
            <a:r>
              <a:rPr lang="fr-FR" dirty="0" smtClean="0"/>
              <a:t> atomique) Saclay, France</a:t>
            </a:r>
            <a:endParaRPr lang="en-US" dirty="0"/>
          </a:p>
        </p:txBody>
      </p:sp>
      <p:pic>
        <p:nvPicPr>
          <p:cNvPr id="76804" name="Picture 4" descr="http://clic-stability.web.cern.ch/clic-stability/LAPP_LAVISTA_LOGO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83229" y="2756263"/>
            <a:ext cx="1381196" cy="937850"/>
          </a:xfrm>
          <a:prstGeom prst="rect">
            <a:avLst/>
          </a:prstGeom>
          <a:noFill/>
        </p:spPr>
      </p:pic>
      <p:pic>
        <p:nvPicPr>
          <p:cNvPr id="76806" name="Picture 6" descr="http://clic-stability.web.cern.ch/clic-stability/Symme_logo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58100" y="2709862"/>
            <a:ext cx="1276350" cy="971551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6362700" y="3867835"/>
            <a:ext cx="1879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 smtClean="0"/>
              <a:t>L</a:t>
            </a:r>
            <a:r>
              <a:rPr lang="fr-FR" dirty="0" err="1" smtClean="0"/>
              <a:t>aboratories</a:t>
            </a:r>
            <a:r>
              <a:rPr lang="fr-FR" dirty="0" smtClean="0"/>
              <a:t> in </a:t>
            </a:r>
            <a:r>
              <a:rPr lang="fr-FR" b="1" dirty="0" smtClean="0"/>
              <a:t>A</a:t>
            </a:r>
            <a:r>
              <a:rPr lang="fr-FR" dirty="0" smtClean="0"/>
              <a:t>nnecy (France) </a:t>
            </a:r>
            <a:r>
              <a:rPr lang="fr-FR" dirty="0" err="1" smtClean="0"/>
              <a:t>working</a:t>
            </a:r>
            <a:r>
              <a:rPr lang="fr-FR" dirty="0" smtClean="0"/>
              <a:t> on </a:t>
            </a:r>
            <a:r>
              <a:rPr lang="fr-FR" b="1" dirty="0" err="1" smtClean="0"/>
              <a:t>VI</a:t>
            </a:r>
            <a:r>
              <a:rPr lang="fr-FR" dirty="0" err="1" smtClean="0"/>
              <a:t>bration</a:t>
            </a:r>
            <a:r>
              <a:rPr lang="fr-FR" dirty="0" smtClean="0"/>
              <a:t> </a:t>
            </a:r>
            <a:r>
              <a:rPr lang="fr-FR" b="1" dirty="0" err="1" smtClean="0"/>
              <a:t>STA</a:t>
            </a:r>
            <a:r>
              <a:rPr lang="fr-FR" dirty="0" err="1" smtClean="0"/>
              <a:t>bilisation</a:t>
            </a:r>
            <a:endParaRPr lang="en-US" dirty="0"/>
          </a:p>
        </p:txBody>
      </p:sp>
      <p:pic>
        <p:nvPicPr>
          <p:cNvPr id="14" name="Picture 4" descr="ClicStabLogo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clic-logo-myfavorite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1216152" y="762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Future work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4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r>
              <a:rPr lang="en-US" dirty="0" smtClean="0"/>
              <a:t>Implement ADC digitization for remote monitoring</a:t>
            </a:r>
          </a:p>
          <a:p>
            <a:r>
              <a:rPr lang="en-US" dirty="0" smtClean="0"/>
              <a:t>Test effects of radiation and improve hardness</a:t>
            </a:r>
          </a:p>
          <a:p>
            <a:r>
              <a:rPr lang="en-US" dirty="0" smtClean="0"/>
              <a:t>Design mechanical encasing and shielding</a:t>
            </a:r>
          </a:p>
          <a:p>
            <a:r>
              <a:rPr lang="en-US" dirty="0" smtClean="0"/>
              <a:t>Increase positioning range to full </a:t>
            </a:r>
            <a:r>
              <a:rPr lang="el-GR" dirty="0" smtClean="0"/>
              <a:t>± 5 μ</a:t>
            </a:r>
            <a:r>
              <a:rPr lang="en-US" dirty="0" smtClean="0"/>
              <a:t>m</a:t>
            </a:r>
          </a:p>
          <a:p>
            <a:r>
              <a:rPr lang="en-US" dirty="0" smtClean="0"/>
              <a:t>Test simultaneous vertical and horizontal stabilization on powered and water cooled type1 magnet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1216152" y="762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Conclusions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4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Latency limitations force stabilization control local</a:t>
            </a:r>
          </a:p>
          <a:p>
            <a:r>
              <a:rPr lang="en-US" dirty="0" smtClean="0"/>
              <a:t>A hybrid controller has been chosen for:</a:t>
            </a:r>
          </a:p>
          <a:p>
            <a:pPr lvl="1"/>
            <a:r>
              <a:rPr lang="en-US" dirty="0" smtClean="0"/>
              <a:t>Low latency</a:t>
            </a:r>
          </a:p>
          <a:p>
            <a:pPr lvl="1"/>
            <a:r>
              <a:rPr lang="en-US" dirty="0" smtClean="0"/>
              <a:t>Remote configurable</a:t>
            </a:r>
          </a:p>
          <a:p>
            <a:pPr lvl="1"/>
            <a:r>
              <a:rPr lang="en-US" dirty="0" smtClean="0"/>
              <a:t>Better expected tolerance to radiation</a:t>
            </a:r>
          </a:p>
          <a:p>
            <a:pPr lvl="1"/>
            <a:r>
              <a:rPr lang="en-US" dirty="0" smtClean="0"/>
              <a:t>Cost and space</a:t>
            </a:r>
          </a:p>
          <a:p>
            <a:r>
              <a:rPr lang="en-US" dirty="0" smtClean="0"/>
              <a:t>Feasibility demonstrated:</a:t>
            </a:r>
          </a:p>
          <a:p>
            <a:pPr lvl="1"/>
            <a:r>
              <a:rPr lang="en-US" dirty="0" smtClean="0"/>
              <a:t>0.3 nm </a:t>
            </a:r>
            <a:r>
              <a:rPr lang="en-US" dirty="0" err="1" smtClean="0"/>
              <a:t>r.m.s</a:t>
            </a:r>
            <a:r>
              <a:rPr lang="en-US" dirty="0" smtClean="0"/>
              <a:t>.  5x better than original requirements</a:t>
            </a:r>
          </a:p>
          <a:p>
            <a:pPr lvl="1"/>
            <a:r>
              <a:rPr lang="en-US" dirty="0" smtClean="0"/>
              <a:t>Stability kept during several days</a:t>
            </a:r>
          </a:p>
          <a:p>
            <a:pPr lvl="1"/>
            <a:r>
              <a:rPr lang="en-US" dirty="0" smtClean="0"/>
              <a:t>Interferences due to remote configuration not harmful</a:t>
            </a:r>
          </a:p>
          <a:p>
            <a:r>
              <a:rPr lang="en-US" dirty="0" smtClean="0"/>
              <a:t>Well established work plan and future 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546848" cy="990600"/>
          </a:xfrm>
        </p:spPr>
        <p:txBody>
          <a:bodyPr>
            <a:normAutofit/>
          </a:bodyPr>
          <a:lstStyle/>
          <a:p>
            <a:r>
              <a:rPr lang="fr-BE" sz="3200" dirty="0" smtClean="0"/>
              <a:t>Publications</a:t>
            </a:r>
            <a:endParaRPr lang="fr-BE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198"/>
            <a:ext cx="8153400" cy="4855193"/>
          </a:xfrm>
        </p:spPr>
        <p:txBody>
          <a:bodyPr>
            <a:noAutofit/>
          </a:bodyPr>
          <a:lstStyle/>
          <a:p>
            <a:r>
              <a:rPr lang="en-US" sz="1600" dirty="0" smtClean="0"/>
              <a:t>COLLETTE C., FERNANDEZ-CARMONA P., JANSSENS S., ARTOOS K., GUINCHARD M., HAUVILLER C., Inertial sensors for low frequency seismic vibration measurement, </a:t>
            </a:r>
            <a:r>
              <a:rPr lang="en-US" sz="1600" i="1" dirty="0" smtClean="0"/>
              <a:t>Bulletin of the Seismological Society of America </a:t>
            </a:r>
            <a:r>
              <a:rPr lang="en-US" sz="1600" dirty="0" smtClean="0"/>
              <a:t>(in preparation 2011).</a:t>
            </a:r>
          </a:p>
          <a:p>
            <a:r>
              <a:rPr lang="en-US" sz="1600" dirty="0" smtClean="0"/>
              <a:t>COLLETTE C., FERNANDEZ-CARMONA P., JANSSENS S., ARTOOS K., GUINCHARD M., HAUVILLER C., </a:t>
            </a:r>
            <a:r>
              <a:rPr lang="en-US" sz="1600" dirty="0" err="1" smtClean="0"/>
              <a:t>Nano</a:t>
            </a:r>
            <a:r>
              <a:rPr lang="en-US" sz="1600" dirty="0" smtClean="0"/>
              <a:t>-Motion Control of Heavy </a:t>
            </a:r>
            <a:r>
              <a:rPr lang="en-US" sz="1600" dirty="0" err="1" smtClean="0"/>
              <a:t>Quadrupoles</a:t>
            </a:r>
            <a:r>
              <a:rPr lang="en-US" sz="1600" dirty="0" smtClean="0"/>
              <a:t> for Future Particle Colliders: An Experimental Validation, </a:t>
            </a:r>
            <a:r>
              <a:rPr lang="en-GB" sz="1600" i="1" dirty="0" smtClean="0"/>
              <a:t>Nuclear instruments and methods in physics research section A </a:t>
            </a:r>
            <a:r>
              <a:rPr lang="en-US" sz="1600" dirty="0" smtClean="0"/>
              <a:t>(submitted in 2011).</a:t>
            </a:r>
          </a:p>
          <a:p>
            <a:r>
              <a:rPr lang="en-US" sz="1600" dirty="0" smtClean="0"/>
              <a:t>K. ARTOOS, C. COLLETTE, M. ESPOSITO, P. FERNANDEZ CARMONA, M. GUINCHARD, C. HAUVILLER, S. JANSSENS, A. KUZMIN, R. LEUXE, R. MORÓN BALLESTER, Status of a study of stabilization and fine positioning of </a:t>
            </a:r>
            <a:r>
              <a:rPr lang="en-US" sz="1600" dirty="0" err="1" smtClean="0"/>
              <a:t>clic</a:t>
            </a:r>
            <a:r>
              <a:rPr lang="en-US" sz="1600" dirty="0" smtClean="0"/>
              <a:t> </a:t>
            </a:r>
            <a:r>
              <a:rPr lang="en-US" sz="1600" dirty="0" err="1" smtClean="0"/>
              <a:t>quadrupoles</a:t>
            </a:r>
            <a:r>
              <a:rPr lang="en-US" sz="1600" dirty="0" smtClean="0"/>
              <a:t> to the </a:t>
            </a:r>
            <a:r>
              <a:rPr lang="en-US" sz="1600" dirty="0" err="1" smtClean="0"/>
              <a:t>nanometre</a:t>
            </a:r>
            <a:r>
              <a:rPr lang="en-US" sz="1600" dirty="0" smtClean="0"/>
              <a:t> level, IPAC 2011</a:t>
            </a:r>
          </a:p>
          <a:p>
            <a:r>
              <a:rPr lang="en-US" sz="1600" dirty="0" smtClean="0"/>
              <a:t>K. ARTOOS, C. COLLETTE, M. ESPOSITO, P. FERNANDEZ CARMONA, M. GUINCHARD, S. JANSSENS, R. LEUXE, M. MODENA, R. MORÓN BALLESTER, M. STRUIK, Modal analysis and measurement of water cooling induced vibrations on a </a:t>
            </a:r>
            <a:r>
              <a:rPr lang="en-US" sz="1600" dirty="0" err="1" smtClean="0"/>
              <a:t>clic</a:t>
            </a:r>
            <a:r>
              <a:rPr lang="en-US" sz="1600" dirty="0" smtClean="0"/>
              <a:t> main beam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 prototype, IPAC 2011</a:t>
            </a:r>
          </a:p>
          <a:p>
            <a:r>
              <a:rPr lang="en-US" sz="1600" dirty="0" smtClean="0"/>
              <a:t>S. JANSSENS , K. ARTOOS, C. COLLETTE,M. ESPOSITO, P. FERNANDEZ-CARMONA,M. GUINCHARD, C. HAUVILLER,  A. KUZMIN, R. LEUXE, J. PFINGSTNER, D. SCHULTE, J. SNUVERINK, System control for the </a:t>
            </a:r>
            <a:r>
              <a:rPr lang="en-US" sz="1600" dirty="0" err="1" smtClean="0"/>
              <a:t>clic</a:t>
            </a:r>
            <a:r>
              <a:rPr lang="en-US" sz="1600" dirty="0" smtClean="0"/>
              <a:t> main beam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 stabilization and </a:t>
            </a:r>
            <a:r>
              <a:rPr lang="en-US" sz="1600" dirty="0" err="1" smtClean="0"/>
              <a:t>nano</a:t>
            </a:r>
            <a:r>
              <a:rPr lang="en-US" sz="1600" dirty="0" smtClean="0"/>
              <a:t>-positioning, IPAC 2011</a:t>
            </a:r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S. Janssens,  CLIC Meeting, Geneva  28 January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546848" cy="990600"/>
          </a:xfrm>
        </p:spPr>
        <p:txBody>
          <a:bodyPr>
            <a:normAutofit/>
          </a:bodyPr>
          <a:lstStyle/>
          <a:p>
            <a:r>
              <a:rPr lang="fr-BE" sz="3200" dirty="0" smtClean="0"/>
              <a:t>Publications</a:t>
            </a:r>
            <a:endParaRPr lang="fr-BE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513997"/>
          </a:xfrm>
        </p:spPr>
        <p:txBody>
          <a:bodyPr>
            <a:noAutofit/>
          </a:bodyPr>
          <a:lstStyle/>
          <a:p>
            <a:pPr algn="just"/>
            <a:r>
              <a:rPr lang="en-US" sz="1600" dirty="0" smtClean="0"/>
              <a:t>S.M. JANSSENS, K. ARTOOS, C.G.R.L. COLLETTE, M. ESPOSITO, P. FERNANDEZ CARMONA, M. GUINCHARD, C. HAUVILLER, A.M. KUZMIN, R. LEUXE, R. MORON BALLESTER, Stabilization and Positioning of CLIC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 Magnets with sub-</a:t>
            </a:r>
            <a:r>
              <a:rPr lang="en-US" sz="1600" dirty="0" err="1" smtClean="0"/>
              <a:t>Nanometre</a:t>
            </a:r>
            <a:r>
              <a:rPr lang="en-US" sz="1600" dirty="0" smtClean="0"/>
              <a:t> Resolution, ICALEPCS 2011</a:t>
            </a:r>
          </a:p>
          <a:p>
            <a:pPr algn="just"/>
            <a:r>
              <a:rPr lang="en-GB" sz="1600" dirty="0" smtClean="0"/>
              <a:t>COLLETTE C., ARTOOS K., KUZMIN A., SYLTE M., GUINCHARD M. and HAUVILLER C., Active </a:t>
            </a:r>
            <a:r>
              <a:rPr lang="en-GB" sz="1600" dirty="0" err="1" smtClean="0"/>
              <a:t>quadrupole</a:t>
            </a:r>
            <a:r>
              <a:rPr lang="en-GB" sz="1600" dirty="0" smtClean="0"/>
              <a:t> stabilization for future linear particle colliders, </a:t>
            </a:r>
            <a:r>
              <a:rPr lang="en-GB" sz="1600" i="1" dirty="0" smtClean="0"/>
              <a:t>Nuclear instruments and methods in physics research section A,</a:t>
            </a:r>
            <a:r>
              <a:rPr lang="en-GB" sz="1600" dirty="0" smtClean="0"/>
              <a:t> vol.621 (1-3) pp.71-78 (2010). </a:t>
            </a:r>
            <a:endParaRPr lang="en-US" sz="1600" dirty="0" smtClean="0"/>
          </a:p>
          <a:p>
            <a:pPr algn="just"/>
            <a:r>
              <a:rPr lang="en-GB" sz="1600" dirty="0" smtClean="0"/>
              <a:t>COLLETTE C., ARTOOS K., GUINCHARD M. and HAUVILLER C., Seismic response of linear accelerators, </a:t>
            </a:r>
            <a:r>
              <a:rPr lang="en-GB" sz="1600" i="1" dirty="0" smtClean="0"/>
              <a:t>Physical reviews special topics – accelerators and beams </a:t>
            </a:r>
            <a:r>
              <a:rPr lang="en-GB" sz="1600" dirty="0" smtClean="0"/>
              <a:t>vol.13 pp. </a:t>
            </a:r>
            <a:r>
              <a:rPr lang="en-US" sz="1600" dirty="0" smtClean="0"/>
              <a:t>072801 </a:t>
            </a:r>
            <a:r>
              <a:rPr lang="en-GB" sz="1600" dirty="0" smtClean="0"/>
              <a:t>(2010).</a:t>
            </a:r>
          </a:p>
          <a:p>
            <a:pPr algn="just"/>
            <a:r>
              <a:rPr lang="en-US" sz="1600" dirty="0" smtClean="0"/>
              <a:t>ARTOOS K., COLLETTE C., GUINCHARD M., JANSSENS S., KUZMIN A. and HAUVILLER C., Compatibility and integration of a CLIC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 </a:t>
            </a:r>
            <a:r>
              <a:rPr lang="en-US" sz="1600" dirty="0" err="1" smtClean="0"/>
              <a:t>nano</a:t>
            </a:r>
            <a:r>
              <a:rPr lang="en-US" sz="1600" dirty="0" smtClean="0"/>
              <a:t>-stabilization and positioning system in a large accelerator environment</a:t>
            </a:r>
            <a:r>
              <a:rPr lang="en-US" sz="1600" i="1" dirty="0" smtClean="0"/>
              <a:t>, IEEE International Particle Accelerator Conference IPAC10</a:t>
            </a:r>
            <a:r>
              <a:rPr lang="en-US" sz="1600" dirty="0" smtClean="0"/>
              <a:t>, 23-25 May 2010 (Kyoto, Japan).</a:t>
            </a:r>
          </a:p>
          <a:p>
            <a:pPr algn="just"/>
            <a:r>
              <a:rPr lang="en-US" sz="1600" dirty="0" smtClean="0"/>
              <a:t>ARTOOS K., COLLETTE C., GUINCHARD M., JANSSENS S., LACKNER F. and HAUVILLER C., </a:t>
            </a:r>
            <a:r>
              <a:rPr lang="en-US" sz="1600" dirty="0" err="1" smtClean="0"/>
              <a:t>Stabilisation</a:t>
            </a:r>
            <a:r>
              <a:rPr lang="en-US" sz="1600" dirty="0" smtClean="0"/>
              <a:t> and fine positioning to the nanometer level of the CLIC Main beam </a:t>
            </a:r>
            <a:r>
              <a:rPr lang="en-US" sz="1600" dirty="0" err="1" smtClean="0"/>
              <a:t>quadrupoles</a:t>
            </a:r>
            <a:r>
              <a:rPr lang="en-US" sz="1600" dirty="0" smtClean="0"/>
              <a:t>, </a:t>
            </a:r>
            <a:r>
              <a:rPr lang="en-US" sz="1600" i="1" dirty="0" smtClean="0"/>
              <a:t>IEEE International Particle Accelerator Conference IPAC10</a:t>
            </a:r>
            <a:r>
              <a:rPr lang="en-US" sz="1600" dirty="0" smtClean="0"/>
              <a:t>, 23-25 May 2010 (Kyoto, Japan).</a:t>
            </a:r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S. Janssens,  CLIC Meeting, Geneva  28 January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546848" cy="990600"/>
          </a:xfrm>
        </p:spPr>
        <p:txBody>
          <a:bodyPr>
            <a:normAutofit/>
          </a:bodyPr>
          <a:lstStyle/>
          <a:p>
            <a:r>
              <a:rPr lang="fr-BE" sz="3200" dirty="0" smtClean="0"/>
              <a:t>Publications</a:t>
            </a:r>
            <a:endParaRPr lang="fr-BE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n-US" sz="2800" dirty="0" smtClean="0"/>
              <a:t>COLLETTE C., ARTOOS K., JANSSENS S. and HAUVILLER C., Hard mounts for </a:t>
            </a:r>
            <a:r>
              <a:rPr lang="en-US" sz="2800" dirty="0" err="1" smtClean="0"/>
              <a:t>quadrupole</a:t>
            </a:r>
            <a:r>
              <a:rPr lang="en-US" sz="2800" dirty="0" smtClean="0"/>
              <a:t> </a:t>
            </a:r>
            <a:r>
              <a:rPr lang="en-US" sz="2800" dirty="0" err="1" smtClean="0"/>
              <a:t>nano</a:t>
            </a:r>
            <a:r>
              <a:rPr lang="en-US" sz="2800" dirty="0" smtClean="0"/>
              <a:t>-positioning in a linear collider, </a:t>
            </a:r>
            <a:r>
              <a:rPr lang="en-US" sz="2800" i="1" dirty="0" smtClean="0"/>
              <a:t>12th International Conference on New Actuators ACTUATOR2010, </a:t>
            </a:r>
            <a:r>
              <a:rPr lang="en-US" sz="2800" dirty="0" smtClean="0"/>
              <a:t>14-16 May 2010 (Bremen, Germany)</a:t>
            </a:r>
            <a:r>
              <a:rPr lang="en-US" sz="2800" i="1" dirty="0" smtClean="0"/>
              <a:t>.</a:t>
            </a:r>
            <a:endParaRPr lang="en-US" sz="2800" dirty="0" smtClean="0"/>
          </a:p>
          <a:p>
            <a:pPr algn="just"/>
            <a:r>
              <a:rPr lang="en-US" sz="2600" dirty="0" smtClean="0"/>
              <a:t>COLLETTE C., JANSSENS S., ARTOOS K. and HAUVILLER C., Active vibration isolation of high precision machine (</a:t>
            </a:r>
            <a:r>
              <a:rPr lang="en-GB" sz="2600" dirty="0" smtClean="0"/>
              <a:t>keynote lecture), </a:t>
            </a:r>
            <a:r>
              <a:rPr lang="en-US" sz="2600" i="1" dirty="0" smtClean="0"/>
              <a:t>6th International Conference on Mechanical Engineering Design of Synchrotron Radiation Equipment and Instrumentation (MEDSI 2010)</a:t>
            </a:r>
            <a:r>
              <a:rPr lang="en-US" sz="2600" dirty="0" smtClean="0"/>
              <a:t>, 14 July 2010  (Oxford, United Kingdom).</a:t>
            </a:r>
          </a:p>
          <a:p>
            <a:pPr algn="just"/>
            <a:r>
              <a:rPr lang="en-US" sz="2600" dirty="0" smtClean="0"/>
              <a:t>COLLETTE C., JANSSENS S., ARTOOS K., GUINCHARD M. and HAUVILLER C., CLIC </a:t>
            </a:r>
            <a:r>
              <a:rPr lang="en-US" sz="2600" dirty="0" err="1" smtClean="0"/>
              <a:t>quadrupole</a:t>
            </a:r>
            <a:r>
              <a:rPr lang="en-US" sz="2600" dirty="0" smtClean="0"/>
              <a:t> stabilization and </a:t>
            </a:r>
            <a:r>
              <a:rPr lang="en-US" sz="2600" dirty="0" err="1" smtClean="0"/>
              <a:t>nano</a:t>
            </a:r>
            <a:r>
              <a:rPr lang="en-US" sz="2600" dirty="0" smtClean="0"/>
              <a:t>-positioning,</a:t>
            </a:r>
            <a:r>
              <a:rPr lang="en-GB" sz="2600" i="1" dirty="0" smtClean="0"/>
              <a:t> International Conference on Noise and Vibration Engineering (ISMA2010)</a:t>
            </a:r>
            <a:r>
              <a:rPr lang="en-GB" sz="2600" dirty="0" smtClean="0"/>
              <a:t>, 20-22 September 2010 (Leuven, </a:t>
            </a:r>
            <a:r>
              <a:rPr lang="en-GB" sz="2600" dirty="0" err="1" smtClean="0"/>
              <a:t>Belgique</a:t>
            </a:r>
            <a:r>
              <a:rPr lang="en-GB" sz="2600" dirty="0" smtClean="0"/>
              <a:t>).</a:t>
            </a:r>
            <a:endParaRPr lang="en-US" sz="2600" dirty="0" smtClean="0"/>
          </a:p>
          <a:p>
            <a:pPr algn="just"/>
            <a:r>
              <a:rPr lang="en-US" sz="2600" dirty="0" smtClean="0"/>
              <a:t>JANSSENS S., COLLETTE C., ARTOOS K., GUINCHARD M. and HAUVILLER C., A </a:t>
            </a:r>
            <a:r>
              <a:rPr lang="en-US" sz="2600" dirty="0" err="1" smtClean="0"/>
              <a:t>sensitiviy</a:t>
            </a:r>
            <a:r>
              <a:rPr lang="en-US" sz="2600" dirty="0" smtClean="0"/>
              <a:t> analysis for the stabilization of the CLIC main beam </a:t>
            </a:r>
            <a:r>
              <a:rPr lang="en-US" sz="2600" dirty="0" err="1" smtClean="0"/>
              <a:t>quadrupoles</a:t>
            </a:r>
            <a:r>
              <a:rPr lang="en-US" sz="2600" dirty="0" smtClean="0"/>
              <a:t>, </a:t>
            </a:r>
            <a:r>
              <a:rPr lang="en-US" sz="2600" i="1" dirty="0" smtClean="0"/>
              <a:t>Conference on Uncertainty in Structural Dynamics</a:t>
            </a:r>
            <a:r>
              <a:rPr lang="en-US" sz="2600" dirty="0" smtClean="0"/>
              <a:t>, </a:t>
            </a:r>
            <a:r>
              <a:rPr lang="en-GB" sz="2600" dirty="0" smtClean="0"/>
              <a:t>20-22 September 2010 (Leuven, </a:t>
            </a:r>
            <a:r>
              <a:rPr lang="en-GB" sz="2600" dirty="0" err="1" smtClean="0"/>
              <a:t>Belgique</a:t>
            </a:r>
            <a:r>
              <a:rPr lang="en-GB" sz="2600" dirty="0" smtClean="0"/>
              <a:t>). </a:t>
            </a:r>
            <a:endParaRPr lang="en-US" sz="2600" dirty="0" smtClean="0"/>
          </a:p>
          <a:p>
            <a:pPr algn="just"/>
            <a:r>
              <a:rPr lang="en-US" sz="2600" dirty="0" smtClean="0"/>
              <a:t>FERNANDEZ-CARMONA P., COLLETTE C., JANSSENS S., ARTOOS K., GUINCHARD M., KUZMIN A., SLAATHAUG A., HAUVILLER C., Study of the electronics architecture for the mechanical stabilization of the </a:t>
            </a:r>
            <a:r>
              <a:rPr lang="en-US" sz="2600" dirty="0" err="1" smtClean="0"/>
              <a:t>quadrupoles</a:t>
            </a:r>
            <a:r>
              <a:rPr lang="en-US" sz="2600" dirty="0" smtClean="0"/>
              <a:t> of the CLIC linear accelerator, Topical Workshop on Electronics for Particle Physics TWEPP 2010, 20-24 September 2010 (Aachen, Germany).</a:t>
            </a:r>
          </a:p>
          <a:p>
            <a:endParaRPr lang="fr-BE" dirty="0"/>
          </a:p>
        </p:txBody>
      </p:sp>
      <p:pic>
        <p:nvPicPr>
          <p:cNvPr id="6" name="Picture 32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S. Janssens,  CLIC Meeting, Geneva  28 January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4" name="Picture 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r>
              <a:rPr lang="en-GB" dirty="0" smtClean="0"/>
              <a:t>CLIC stabilisation system</a:t>
            </a:r>
          </a:p>
          <a:p>
            <a:r>
              <a:rPr lang="en-GB" dirty="0" smtClean="0"/>
              <a:t>Design constraints</a:t>
            </a:r>
          </a:p>
          <a:p>
            <a:r>
              <a:rPr lang="en-GB" dirty="0" smtClean="0"/>
              <a:t>Hybrid controller</a:t>
            </a:r>
          </a:p>
          <a:p>
            <a:r>
              <a:rPr lang="en-GB" dirty="0" smtClean="0"/>
              <a:t>Stabilisation results</a:t>
            </a:r>
          </a:p>
          <a:p>
            <a:r>
              <a:rPr lang="en-GB" dirty="0" smtClean="0"/>
              <a:t>Future work and conclusions</a:t>
            </a:r>
          </a:p>
          <a:p>
            <a:pPr>
              <a:buNone/>
            </a:pPr>
            <a:endParaRPr lang="fr-BE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219200" y="152400"/>
            <a:ext cx="60960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6096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4000" dirty="0" smtClean="0"/>
              <a:t>Requirements</a:t>
            </a:r>
          </a:p>
        </p:txBody>
      </p:sp>
      <p:sp>
        <p:nvSpPr>
          <p:cNvPr id="4101" name="TextBox 3"/>
          <p:cNvSpPr txBox="1">
            <a:spLocks noChangeArrowheads="1"/>
          </p:cNvSpPr>
          <p:nvPr/>
        </p:nvSpPr>
        <p:spPr bwMode="auto">
          <a:xfrm>
            <a:off x="76200" y="2971800"/>
            <a:ext cx="33647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 dirty="0" smtClean="0">
                <a:solidFill>
                  <a:schemeClr val="bg2">
                    <a:lumMod val="50000"/>
                  </a:schemeClr>
                </a:solidFill>
              </a:rPr>
              <a:t>Stability (magnetic axis):</a:t>
            </a:r>
            <a:endParaRPr lang="en-GB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102" name="TextBox 4"/>
          <p:cNvSpPr txBox="1">
            <a:spLocks noChangeArrowheads="1"/>
          </p:cNvSpPr>
          <p:nvPr/>
        </p:nvSpPr>
        <p:spPr bwMode="auto">
          <a:xfrm>
            <a:off x="5205556" y="2438400"/>
            <a:ext cx="24144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fr-CH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Nano-</a:t>
            </a:r>
            <a:r>
              <a:rPr lang="fr-CH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positioning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28" name="TextBox 7"/>
          <p:cNvSpPr txBox="1">
            <a:spLocks noChangeArrowheads="1"/>
          </p:cNvSpPr>
          <p:nvPr/>
        </p:nvSpPr>
        <p:spPr bwMode="auto">
          <a:xfrm>
            <a:off x="76200" y="1648361"/>
            <a:ext cx="4876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400" dirty="0" smtClean="0">
                <a:cs typeface="Times New Roman" pitchFamily="18" charset="0"/>
              </a:rPr>
              <a:t>3992 CLIC Main Beam </a:t>
            </a:r>
            <a:r>
              <a:rPr lang="en-GB" sz="2400" dirty="0" err="1" smtClean="0">
                <a:cs typeface="Times New Roman" pitchFamily="18" charset="0"/>
              </a:rPr>
              <a:t>Quadrupoles</a:t>
            </a:r>
            <a:r>
              <a:rPr lang="en-GB" sz="2400" dirty="0" smtClean="0">
                <a:cs typeface="Times New Roman" pitchFamily="18" charset="0"/>
              </a:rPr>
              <a:t>:</a:t>
            </a:r>
          </a:p>
          <a:p>
            <a:r>
              <a:rPr lang="en-GB" sz="2000" dirty="0" smtClean="0">
                <a:cs typeface="Times New Roman" pitchFamily="18" charset="0"/>
              </a:rPr>
              <a:t>Four types :</a:t>
            </a:r>
          </a:p>
          <a:p>
            <a:r>
              <a:rPr lang="en-GB" sz="2000" dirty="0" smtClean="0">
                <a:cs typeface="Times New Roman" pitchFamily="18" charset="0"/>
              </a:rPr>
              <a:t>Mass: ~ 100 to 400 kg</a:t>
            </a:r>
          </a:p>
          <a:p>
            <a:r>
              <a:rPr lang="en-GB" sz="2000" dirty="0" smtClean="0">
                <a:cs typeface="Times New Roman" pitchFamily="18" charset="0"/>
              </a:rPr>
              <a:t>Length: 500 to 2000 mm</a:t>
            </a:r>
            <a:endParaRPr lang="en-GB" sz="2000" dirty="0">
              <a:cs typeface="Times New Roman" pitchFamily="18" charset="0"/>
            </a:endParaRPr>
          </a:p>
        </p:txBody>
      </p:sp>
      <p:pic>
        <p:nvPicPr>
          <p:cNvPr id="5133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4D9E0E3-7310-4869-94A1-52CDDF4E944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136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429000"/>
            <a:ext cx="27241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05400" y="1524000"/>
            <a:ext cx="3581400" cy="223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0"/>
          <p:cNvSpPr txBox="1"/>
          <p:nvPr/>
        </p:nvSpPr>
        <p:spPr>
          <a:xfrm>
            <a:off x="4738251" y="3505200"/>
            <a:ext cx="194232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Type 4: 2m, 400 kg</a:t>
            </a:r>
            <a:endParaRPr lang="fr-FR" dirty="0"/>
          </a:p>
        </p:txBody>
      </p:sp>
      <p:sp>
        <p:nvSpPr>
          <p:cNvPr id="20" name="ZoneTexte 11"/>
          <p:cNvSpPr txBox="1"/>
          <p:nvPr/>
        </p:nvSpPr>
        <p:spPr>
          <a:xfrm>
            <a:off x="6862618" y="3505200"/>
            <a:ext cx="2169953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Type 1: 0.5 m, 100 kg</a:t>
            </a:r>
            <a:endParaRPr lang="fr-FR" dirty="0"/>
          </a:p>
        </p:txBody>
      </p:sp>
      <p:sp>
        <p:nvSpPr>
          <p:cNvPr id="21" name="ZoneTexte 13"/>
          <p:cNvSpPr txBox="1"/>
          <p:nvPr/>
        </p:nvSpPr>
        <p:spPr>
          <a:xfrm>
            <a:off x="7772400" y="1676400"/>
            <a:ext cx="1163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bg1">
                    <a:lumMod val="50000"/>
                  </a:schemeClr>
                </a:solidFill>
              </a:rPr>
              <a:t>A. </a:t>
            </a:r>
            <a:r>
              <a:rPr lang="fr-FR" sz="1400" dirty="0" err="1" smtClean="0">
                <a:solidFill>
                  <a:schemeClr val="bg1">
                    <a:lumMod val="50000"/>
                  </a:schemeClr>
                </a:solidFill>
              </a:rPr>
              <a:t>Samoshkin</a:t>
            </a:r>
            <a:endParaRPr lang="fr-FR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4" name="Group 25"/>
          <p:cNvGraphicFramePr>
            <a:graphicFrameLocks noGrp="1"/>
          </p:cNvGraphicFramePr>
          <p:nvPr/>
        </p:nvGraphicFramePr>
        <p:xfrm>
          <a:off x="152400" y="4516120"/>
          <a:ext cx="2743200" cy="1960880"/>
        </p:xfrm>
        <a:graphic>
          <a:graphicData uri="http://schemas.openxmlformats.org/drawingml/2006/table">
            <a:tbl>
              <a:tblPr/>
              <a:tblGrid>
                <a:gridCol w="968188"/>
                <a:gridCol w="1775012"/>
              </a:tblGrid>
              <a:tr h="735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Main beam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quadrupoles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Vertical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 nm &gt; 1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Lateral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nm &gt; 1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71800" y="4032431"/>
            <a:ext cx="6172200" cy="2528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7" descr="clic-logo-myfavorite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5773" y="228600"/>
            <a:ext cx="7318248" cy="990600"/>
          </a:xfrm>
        </p:spPr>
        <p:txBody>
          <a:bodyPr/>
          <a:lstStyle/>
          <a:p>
            <a:r>
              <a:rPr lang="en-GB" dirty="0" smtClean="0"/>
              <a:t>Additional objectives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314935" y="1447800"/>
            <a:ext cx="55006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3200" dirty="0" smtClean="0">
                <a:latin typeface="+mj-lt"/>
              </a:rPr>
              <a:t>« </a:t>
            </a:r>
            <a:r>
              <a:rPr lang="en-GB" sz="3200" dirty="0" err="1" smtClean="0">
                <a:cs typeface="Arial" pitchFamily="34" charset="0"/>
              </a:rPr>
              <a:t>Nano</a:t>
            </a:r>
            <a:r>
              <a:rPr lang="en-GB" sz="3200" dirty="0" smtClean="0">
                <a:cs typeface="Arial" pitchFamily="34" charset="0"/>
              </a:rPr>
              <a:t>-positioning</a:t>
            </a:r>
            <a:r>
              <a:rPr lang="en-GB" sz="3200" dirty="0" smtClean="0">
                <a:latin typeface="+mj-lt"/>
              </a:rPr>
              <a:t>» proposal</a:t>
            </a:r>
            <a:endParaRPr lang="en-GB" sz="3200" dirty="0">
              <a:latin typeface="+mj-lt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/>
          <a:srcRect r="7422"/>
          <a:stretch>
            <a:fillRect/>
          </a:stretch>
        </p:blipFill>
        <p:spPr bwMode="auto">
          <a:xfrm>
            <a:off x="2667000" y="2971800"/>
            <a:ext cx="3200400" cy="213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22"/>
          <p:cNvSpPr txBox="1"/>
          <p:nvPr/>
        </p:nvSpPr>
        <p:spPr>
          <a:xfrm>
            <a:off x="634523" y="2057400"/>
            <a:ext cx="6942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cs typeface="Arial" pitchFamily="34" charset="0"/>
              </a:rPr>
              <a:t>Modify position </a:t>
            </a:r>
            <a:r>
              <a:rPr lang="en-GB" sz="2400" dirty="0" err="1" smtClean="0">
                <a:cs typeface="Arial" pitchFamily="34" charset="0"/>
              </a:rPr>
              <a:t>quadrupole</a:t>
            </a:r>
            <a:r>
              <a:rPr lang="en-GB" sz="2400" dirty="0" smtClean="0">
                <a:cs typeface="Arial" pitchFamily="34" charset="0"/>
              </a:rPr>
              <a:t> in between pulses (~ 5 ms)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643249" y="2477869"/>
            <a:ext cx="70014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cs typeface="Arial" pitchFamily="34" charset="0"/>
              </a:rPr>
              <a:t>Range ± 5 </a:t>
            </a:r>
            <a:r>
              <a:rPr lang="en-GB" sz="2400" dirty="0" err="1" smtClean="0">
                <a:cs typeface="Arial" pitchFamily="34" charset="0"/>
              </a:rPr>
              <a:t>μm</a:t>
            </a:r>
            <a:r>
              <a:rPr lang="en-GB" sz="2400" dirty="0" smtClean="0">
                <a:cs typeface="Arial" pitchFamily="34" charset="0"/>
              </a:rPr>
              <a:t>, increments 10 to 50 nm, precision ± 1nm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199741" y="5105400"/>
            <a:ext cx="551465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500" dirty="0" smtClean="0"/>
              <a:t>In addition/ alternative </a:t>
            </a:r>
            <a:r>
              <a:rPr lang="fr-FR" sz="2500" dirty="0" err="1" smtClean="0"/>
              <a:t>dipole</a:t>
            </a:r>
            <a:r>
              <a:rPr lang="fr-FR" sz="2500" dirty="0" smtClean="0"/>
              <a:t> correctors</a:t>
            </a:r>
            <a:endParaRPr lang="fr-FR" sz="2500" dirty="0"/>
          </a:p>
        </p:txBody>
      </p:sp>
      <p:sp>
        <p:nvSpPr>
          <p:cNvPr id="20" name="ZoneTexte 19"/>
          <p:cNvSpPr txBox="1"/>
          <p:nvPr/>
        </p:nvSpPr>
        <p:spPr>
          <a:xfrm>
            <a:off x="1199741" y="5542746"/>
            <a:ext cx="593149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500" dirty="0" smtClean="0"/>
              <a:t>Increases time to next realignment with cams</a:t>
            </a:r>
            <a:endParaRPr lang="en-GB" sz="2500" dirty="0"/>
          </a:p>
        </p:txBody>
      </p:sp>
      <p:pic>
        <p:nvPicPr>
          <p:cNvPr id="23" name="Picture 7" descr="clic-logo-myfavorit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318248" cy="9906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Characterisation vibration sources</a:t>
            </a:r>
            <a:endParaRPr lang="en-GB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 descr="clic-logo-myfavorit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43"/>
          <p:cNvSpPr txBox="1">
            <a:spLocks noChangeArrowheads="1"/>
          </p:cNvSpPr>
          <p:nvPr/>
        </p:nvSpPr>
        <p:spPr bwMode="auto">
          <a:xfrm>
            <a:off x="417224" y="6521189"/>
            <a:ext cx="3621376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/>
              <a:t>M. Sylte, M. </a:t>
            </a:r>
            <a:r>
              <a:rPr lang="en-GB" sz="1400" dirty="0" smtClean="0"/>
              <a:t>Guinchard, A. Kuzmin, A. Slaathaug</a:t>
            </a:r>
            <a:endParaRPr lang="en-GB" sz="1400" dirty="0"/>
          </a:p>
        </p:txBody>
      </p:sp>
      <p:grpSp>
        <p:nvGrpSpPr>
          <p:cNvPr id="39" name="Group 38"/>
          <p:cNvGrpSpPr/>
          <p:nvPr/>
        </p:nvGrpSpPr>
        <p:grpSpPr>
          <a:xfrm>
            <a:off x="176635" y="4107539"/>
            <a:ext cx="1614477" cy="1246127"/>
            <a:chOff x="1688023" y="3886194"/>
            <a:chExt cx="1415748" cy="1028583"/>
          </a:xfrm>
        </p:grpSpPr>
        <p:pic>
          <p:nvPicPr>
            <p:cNvPr id="23" name="Picture 32" descr="IMG_1300.jpg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1727390" y="3886194"/>
              <a:ext cx="1376381" cy="1012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TextBox 35"/>
            <p:cNvSpPr txBox="1">
              <a:spLocks noChangeArrowheads="1"/>
            </p:cNvSpPr>
            <p:nvPr/>
          </p:nvSpPr>
          <p:spPr bwMode="auto">
            <a:xfrm>
              <a:off x="1688023" y="4584517"/>
              <a:ext cx="990599" cy="330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nb-NO" sz="2000" dirty="0">
                  <a:solidFill>
                    <a:schemeClr val="bg1"/>
                  </a:solidFill>
                </a:rPr>
                <a:t>CesrTA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69025" y="2865606"/>
            <a:ext cx="1993603" cy="1203492"/>
            <a:chOff x="3200435" y="3809031"/>
            <a:chExt cx="1993603" cy="1203492"/>
          </a:xfrm>
        </p:grpSpPr>
        <p:pic>
          <p:nvPicPr>
            <p:cNvPr id="28" name="Picture 2" descr="http://sls.web.psi.ch/view.php/about/whatis/pictures/sls_outside.jpg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3251207" y="3893452"/>
              <a:ext cx="1942831" cy="1119071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3200435" y="3809031"/>
              <a:ext cx="540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</a:rPr>
                <a:t>SLS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2" name="Straight Arrow Connector 31"/>
          <p:cNvCxnSpPr/>
          <p:nvPr/>
        </p:nvCxnSpPr>
        <p:spPr>
          <a:xfrm flipV="1">
            <a:off x="508000" y="1785256"/>
            <a:ext cx="435428" cy="31931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22514" y="2206171"/>
            <a:ext cx="420915" cy="2757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30514" y="2307772"/>
            <a:ext cx="7262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Direct vibration forces</a:t>
            </a:r>
            <a:r>
              <a:rPr lang="en-GB" dirty="0" smtClean="0"/>
              <a:t> on magnet: water cooling, ventilation, interconnects,…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1029606" y="1667333"/>
            <a:ext cx="7153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Ground motion</a:t>
            </a:r>
            <a:r>
              <a:rPr lang="en-GB" dirty="0" smtClean="0"/>
              <a:t>: seismic motion + technical noise transmitted through ground</a:t>
            </a:r>
            <a:endParaRPr lang="en-GB" dirty="0"/>
          </a:p>
        </p:txBody>
      </p:sp>
      <p:grpSp>
        <p:nvGrpSpPr>
          <p:cNvPr id="40" name="Group 39"/>
          <p:cNvGrpSpPr/>
          <p:nvPr/>
        </p:nvGrpSpPr>
        <p:grpSpPr>
          <a:xfrm>
            <a:off x="203209" y="5391894"/>
            <a:ext cx="1477823" cy="1136860"/>
            <a:chOff x="116122" y="3925952"/>
            <a:chExt cx="1477823" cy="1136860"/>
          </a:xfrm>
        </p:grpSpPr>
        <p:pic>
          <p:nvPicPr>
            <p:cNvPr id="20" name="Picture 25" descr="Picture 011 - compressed.jpg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123378" y="3925952"/>
              <a:ext cx="1470567" cy="1081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33"/>
            <p:cNvSpPr txBox="1">
              <a:spLocks noChangeArrowheads="1"/>
            </p:cNvSpPr>
            <p:nvPr/>
          </p:nvSpPr>
          <p:spPr bwMode="auto">
            <a:xfrm>
              <a:off x="116122" y="4662702"/>
              <a:ext cx="68050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nb-NO" sz="2000" dirty="0">
                  <a:solidFill>
                    <a:schemeClr val="bg1"/>
                  </a:solidFill>
                </a:rPr>
                <a:t>LHC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1" name="Picture 18" descr="paper2_fig2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496456" y="2982750"/>
            <a:ext cx="5486401" cy="3592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5773" y="228600"/>
            <a:ext cx="7318248" cy="990600"/>
          </a:xfrm>
        </p:spPr>
        <p:txBody>
          <a:bodyPr/>
          <a:lstStyle/>
          <a:p>
            <a:r>
              <a:rPr lang="en-GB" dirty="0" smtClean="0"/>
              <a:t>Need for stabilisation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aerial_LH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3312" y="1851377"/>
            <a:ext cx="6324866" cy="4389055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7222067" y="4892323"/>
          <a:ext cx="1299634" cy="1337310"/>
        </p:xfrm>
        <a:graphic>
          <a:graphicData uri="http://schemas.openxmlformats.org/drawingml/2006/table">
            <a:tbl>
              <a:tblPr/>
              <a:tblGrid>
                <a:gridCol w="649817"/>
                <a:gridCol w="649817"/>
              </a:tblGrid>
              <a:tr h="190500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LHC beam size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Ep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[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TeV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}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σ </a:t>
                      </a:r>
                      <a:r>
                        <a:rPr lang="el-G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[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µm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5 2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7234770" y="3982861"/>
          <a:ext cx="1299630" cy="668655"/>
        </p:xfrm>
        <a:graphic>
          <a:graphicData uri="http://schemas.openxmlformats.org/drawingml/2006/table">
            <a:tbl>
              <a:tblPr/>
              <a:tblGrid>
                <a:gridCol w="129963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CLIC beam size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nm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vertical (1</a:t>
                      </a:r>
                      <a:r>
                        <a:rPr lang="el-GR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σ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nm horizontal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" name="Picture 10" descr="cune-bottl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24890" y="2357974"/>
            <a:ext cx="1287176" cy="1287176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2810933" y="3488267"/>
            <a:ext cx="3601156" cy="1264355"/>
          </a:xfrm>
          <a:prstGeom prst="line">
            <a:avLst/>
          </a:prstGeom>
          <a:ln w="19050">
            <a:solidFill>
              <a:schemeClr val="bg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7337781" y="2190044"/>
            <a:ext cx="1027286" cy="1"/>
          </a:xfrm>
          <a:prstGeom prst="line">
            <a:avLst/>
          </a:prstGeom>
          <a:ln w="28575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flipH="1">
            <a:off x="7450668" y="1815514"/>
            <a:ext cx="84666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20 cm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4468043" y="3740555"/>
            <a:ext cx="108780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8.6 Km</a:t>
            </a:r>
            <a:endParaRPr lang="en-GB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C:\Stef\CLIC\Reporting\CLIC meeting\Backup_of_tripo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489" y="4082236"/>
            <a:ext cx="2729039" cy="2512573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 flipH="1">
            <a:off x="190680" y="1777852"/>
            <a:ext cx="178487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Velocity sensors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flipH="1">
            <a:off x="2878666" y="1783646"/>
            <a:ext cx="213360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dirty="0" smtClean="0">
                <a:latin typeface="Arial" pitchFamily="34" charset="0"/>
                <a:cs typeface="Arial" pitchFamily="34" charset="0"/>
              </a:rPr>
              <a:t>Signal processing</a:t>
            </a:r>
          </a:p>
          <a:p>
            <a:pPr algn="ctr"/>
            <a:r>
              <a:rPr lang="en-GB" dirty="0" smtClean="0">
                <a:latin typeface="Arial" pitchFamily="34" charset="0"/>
                <a:cs typeface="Arial" pitchFamily="34" charset="0"/>
              </a:rPr>
              <a:t>&amp;</a:t>
            </a:r>
          </a:p>
          <a:p>
            <a:pPr algn="ctr"/>
            <a:r>
              <a:rPr lang="en-GB" dirty="0" smtClean="0">
                <a:latin typeface="Arial" pitchFamily="34" charset="0"/>
                <a:cs typeface="Arial" pitchFamily="34" charset="0"/>
              </a:rPr>
              <a:t>Control loop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190680" y="2592384"/>
            <a:ext cx="1784876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Communication with central control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eft-Right Arrow 14"/>
          <p:cNvSpPr/>
          <p:nvPr/>
        </p:nvSpPr>
        <p:spPr>
          <a:xfrm>
            <a:off x="2023607" y="2773970"/>
            <a:ext cx="802887" cy="4572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 flipH="1">
            <a:off x="2878668" y="3881381"/>
            <a:ext cx="214117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Output actuators displacement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2" descr="C:\KURT\CLIC\Mockup\Tripod\CLIC - Stabil Rotule V03 - 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77826" y="4583289"/>
            <a:ext cx="1506632" cy="1723732"/>
          </a:xfrm>
          <a:prstGeom prst="rect">
            <a:avLst/>
          </a:prstGeom>
          <a:noFill/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1216152" y="762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Stabilization strategy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" name="Down Arrow 26"/>
          <p:cNvSpPr/>
          <p:nvPr/>
        </p:nvSpPr>
        <p:spPr>
          <a:xfrm rot="16200000">
            <a:off x="2136427" y="1879601"/>
            <a:ext cx="6096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 descr="CLIC - Alignement Stabil Magnet -detai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04243" y="1761066"/>
            <a:ext cx="3752166" cy="4312356"/>
          </a:xfrm>
          <a:prstGeom prst="rect">
            <a:avLst/>
          </a:prstGeom>
        </p:spPr>
      </p:pic>
      <p:pic>
        <p:nvPicPr>
          <p:cNvPr id="24" name="Picture 7" descr="clic-logo-myfavorite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Down Arrow 25"/>
          <p:cNvSpPr/>
          <p:nvPr/>
        </p:nvSpPr>
        <p:spPr>
          <a:xfrm>
            <a:off x="3643491" y="3341511"/>
            <a:ext cx="6096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smtClean="0"/>
              <a:t>P. Fernandez Carmona,  Twepp11, Vienna 27 September2011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657852" cy="48387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Inputs: </a:t>
            </a:r>
          </a:p>
          <a:p>
            <a:pPr lvl="1"/>
            <a:r>
              <a:rPr lang="en-US" dirty="0" smtClean="0"/>
              <a:t>Resolution 2 µV </a:t>
            </a:r>
          </a:p>
          <a:p>
            <a:pPr lvl="1"/>
            <a:r>
              <a:rPr lang="en-US" dirty="0" smtClean="0"/>
              <a:t>Dynamic range 60 dB</a:t>
            </a:r>
          </a:p>
          <a:p>
            <a:pPr lvl="1"/>
            <a:r>
              <a:rPr lang="en-US" dirty="0" smtClean="0"/>
              <a:t>Bandwidth 0.1-100 Hz</a:t>
            </a:r>
          </a:p>
          <a:p>
            <a:r>
              <a:rPr lang="en-US" dirty="0" smtClean="0"/>
              <a:t>Output:</a:t>
            </a:r>
          </a:p>
          <a:p>
            <a:pPr lvl="1"/>
            <a:r>
              <a:rPr lang="en-US" dirty="0" smtClean="0"/>
              <a:t>Dynamic range 140 dB</a:t>
            </a:r>
          </a:p>
          <a:p>
            <a:r>
              <a:rPr lang="en-US" dirty="0" smtClean="0"/>
              <a:t>Resistance to radiation</a:t>
            </a:r>
          </a:p>
          <a:p>
            <a:pPr lvl="1"/>
            <a:r>
              <a:rPr lang="en-US" dirty="0" smtClean="0"/>
              <a:t>Shielding, location</a:t>
            </a:r>
          </a:p>
          <a:p>
            <a:r>
              <a:rPr lang="en-US" dirty="0" smtClean="0"/>
              <a:t>Cost (~4000 magnets to be stabilized)</a:t>
            </a:r>
          </a:p>
          <a:p>
            <a:r>
              <a:rPr lang="en-US" dirty="0" smtClean="0"/>
              <a:t>Power restrictions (cooling)</a:t>
            </a:r>
          </a:p>
        </p:txBody>
      </p:sp>
      <p:pic>
        <p:nvPicPr>
          <p:cNvPr id="26" name="Picture 25" descr="PSD_4places.JPG"/>
          <p:cNvPicPr>
            <a:picLocks noChangeAspect="1"/>
          </p:cNvPicPr>
          <p:nvPr/>
        </p:nvPicPr>
        <p:blipFill>
          <a:blip r:embed="rId4" cstate="print"/>
          <a:srcRect l="1081" t="2977" r="726" b="1109"/>
          <a:stretch>
            <a:fillRect/>
          </a:stretch>
        </p:blipFill>
        <p:spPr>
          <a:xfrm>
            <a:off x="5100461" y="1605365"/>
            <a:ext cx="3625850" cy="231893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 rot="5400000">
            <a:off x="8315778" y="4049841"/>
            <a:ext cx="765141" cy="276999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American Typewriter Condensed"/>
              </a:rPr>
              <a:t>Gy</a:t>
            </a:r>
            <a:endParaRPr lang="en-US" sz="1200" dirty="0">
              <a:latin typeface="American Typewriter Condensed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8195941" y="6008339"/>
            <a:ext cx="9480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 smtClean="0"/>
              <a:t>MB 9 </a:t>
            </a:r>
            <a:r>
              <a:rPr lang="en-US" sz="1200" b="1" dirty="0" err="1" smtClean="0"/>
              <a:t>GeV</a:t>
            </a:r>
            <a:endParaRPr lang="en-US" sz="1200" b="1" dirty="0" smtClean="0"/>
          </a:p>
        </p:txBody>
      </p:sp>
      <p:pic>
        <p:nvPicPr>
          <p:cNvPr id="13" name="Picture 12" descr="Dose.png"/>
          <p:cNvPicPr>
            <a:picLocks noChangeAspect="1"/>
          </p:cNvPicPr>
          <p:nvPr/>
        </p:nvPicPr>
        <p:blipFill>
          <a:blip r:embed="rId5" cstate="print"/>
          <a:srcRect l="16500" t="16000" r="15000" b="6000"/>
          <a:stretch>
            <a:fillRect/>
          </a:stretch>
        </p:blipFill>
        <p:spPr>
          <a:xfrm>
            <a:off x="5260621" y="3986355"/>
            <a:ext cx="3164245" cy="2702311"/>
          </a:xfrm>
          <a:prstGeom prst="rect">
            <a:avLst/>
          </a:prstGeom>
        </p:spPr>
      </p:pic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4678041" y="5933550"/>
            <a:ext cx="14941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 smtClean="0"/>
              <a:t>Courtesy S. Mallows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16152" y="76200"/>
            <a:ext cx="6223226" cy="990600"/>
          </a:xfrm>
          <a:prstGeom prst="rect">
            <a:avLst/>
          </a:prstGeom>
        </p:spPr>
        <p:txBody>
          <a:bodyPr vert="horz"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Design constraints for the electronics I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202881</TotalTime>
  <Words>1604</Words>
  <Application>Microsoft Office PowerPoint</Application>
  <PresentationFormat>On-screen Show (4:3)</PresentationFormat>
  <Paragraphs>287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Median</vt:lpstr>
      <vt:lpstr>Study of the hybrid controller electronics for the nano-stabilisation of mechanical vibrations of CLIC quadrupoles</vt:lpstr>
      <vt:lpstr>Collaboration</vt:lpstr>
      <vt:lpstr>Slide 3</vt:lpstr>
      <vt:lpstr>Requirements</vt:lpstr>
      <vt:lpstr>Additional objectives</vt:lpstr>
      <vt:lpstr>Characterisation vibration sources</vt:lpstr>
      <vt:lpstr>Need for stabilisation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Publications</vt:lpstr>
      <vt:lpstr>Publications</vt:lpstr>
      <vt:lpstr>Publications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stabilization of CLIC main beam quadrupoles</dc:title>
  <dc:creator>Kurt</dc:creator>
  <cp:lastModifiedBy>pcfernan</cp:lastModifiedBy>
  <cp:revision>788</cp:revision>
  <dcterms:created xsi:type="dcterms:W3CDTF">2006-08-16T00:00:00Z</dcterms:created>
  <dcterms:modified xsi:type="dcterms:W3CDTF">2011-09-26T20:44:47Z</dcterms:modified>
</cp:coreProperties>
</file>