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43" r:id="rId3"/>
    <p:sldId id="385" r:id="rId4"/>
    <p:sldId id="352" r:id="rId5"/>
    <p:sldId id="411" r:id="rId6"/>
    <p:sldId id="353" r:id="rId7"/>
    <p:sldId id="438" r:id="rId8"/>
    <p:sldId id="412" r:id="rId9"/>
    <p:sldId id="431" r:id="rId10"/>
    <p:sldId id="410" r:id="rId11"/>
    <p:sldId id="418" r:id="rId12"/>
    <p:sldId id="436" r:id="rId13"/>
    <p:sldId id="439" r:id="rId14"/>
    <p:sldId id="417" r:id="rId15"/>
    <p:sldId id="415" r:id="rId16"/>
    <p:sldId id="435" r:id="rId17"/>
    <p:sldId id="434" r:id="rId18"/>
    <p:sldId id="416" r:id="rId19"/>
  </p:sldIdLst>
  <p:sldSz cx="9144000" cy="6858000" type="screen4x3"/>
  <p:notesSz cx="6662738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1A60"/>
    <a:srgbClr val="FF0000"/>
    <a:srgbClr val="008000"/>
    <a:srgbClr val="B3C6EB"/>
    <a:srgbClr val="FF9900"/>
    <a:srgbClr val="FFFF00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3591" autoAdjust="0"/>
    <p:restoredTop sz="72401" autoAdjust="0"/>
  </p:normalViewPr>
  <p:slideViewPr>
    <p:cSldViewPr>
      <p:cViewPr varScale="1">
        <p:scale>
          <a:sx n="114" d="100"/>
          <a:sy n="114" d="100"/>
        </p:scale>
        <p:origin x="-15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8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821" y="643"/>
      </p:cViewPr>
      <p:guideLst>
        <p:guide orient="horz" pos="3127"/>
        <p:guide pos="20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7" tIns="45694" rIns="91387" bIns="45694" numCol="1" anchor="t" anchorCtr="0" compatLnSpc="1">
            <a:prstTxWarp prst="textNoShape">
              <a:avLst/>
            </a:prstTxWarp>
          </a:bodyPr>
          <a:lstStyle>
            <a:lvl1pPr algn="l" defTabSz="914357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7" tIns="45694" rIns="91387" bIns="45694" numCol="1" anchor="t" anchorCtr="0" compatLnSpc="1">
            <a:prstTxWarp prst="textNoShape">
              <a:avLst/>
            </a:prstTxWarp>
          </a:bodyPr>
          <a:lstStyle>
            <a:lvl1pPr algn="r" defTabSz="914357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7" tIns="45694" rIns="91387" bIns="45694" numCol="1" anchor="b" anchorCtr="0" compatLnSpc="1">
            <a:prstTxWarp prst="textNoShape">
              <a:avLst/>
            </a:prstTxWarp>
          </a:bodyPr>
          <a:lstStyle>
            <a:lvl1pPr algn="l" defTabSz="914357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42975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7" tIns="45694" rIns="91387" bIns="45694" numCol="1" anchor="b" anchorCtr="0" compatLnSpc="1">
            <a:prstTxWarp prst="textNoShape">
              <a:avLst/>
            </a:prstTxWarp>
          </a:bodyPr>
          <a:lstStyle>
            <a:lvl1pPr algn="r" defTabSz="914357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2D69BA7-7C8E-4D05-84AC-C01B322354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7" tIns="45694" rIns="91387" bIns="45694" numCol="1" anchor="t" anchorCtr="0" compatLnSpc="1">
            <a:prstTxWarp prst="textNoShape">
              <a:avLst/>
            </a:prstTxWarp>
          </a:bodyPr>
          <a:lstStyle>
            <a:lvl1pPr algn="l" defTabSz="914357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7" tIns="45694" rIns="91387" bIns="45694" numCol="1" anchor="t" anchorCtr="0" compatLnSpc="1">
            <a:prstTxWarp prst="textNoShape">
              <a:avLst/>
            </a:prstTxWarp>
          </a:bodyPr>
          <a:lstStyle>
            <a:lvl1pPr algn="r" defTabSz="914357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29238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7" tIns="45694" rIns="91387" bIns="45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60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7" tIns="45694" rIns="91387" bIns="45694" numCol="1" anchor="b" anchorCtr="0" compatLnSpc="1">
            <a:prstTxWarp prst="textNoShape">
              <a:avLst/>
            </a:prstTxWarp>
          </a:bodyPr>
          <a:lstStyle>
            <a:lvl1pPr algn="l" defTabSz="914357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428163"/>
            <a:ext cx="28860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7" tIns="45694" rIns="91387" bIns="45694" numCol="1" anchor="b" anchorCtr="0" compatLnSpc="1">
            <a:prstTxWarp prst="textNoShape">
              <a:avLst/>
            </a:prstTxWarp>
          </a:bodyPr>
          <a:lstStyle>
            <a:lvl1pPr algn="r" defTabSz="914357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1EE81EF-A48D-4620-9142-3284F4397B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36C122C8-3D5F-4161-8C7C-04487A31A8FA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0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31A25C41-41B3-4EE3-B0C3-E8016BFBE3EB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9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F9F3DFF-35C3-46CF-902C-75806EE74F89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10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EB05D208-3940-4FBB-AB57-A3909768BDE7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13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B171345F-938E-4A02-AC65-373BE7381BDE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14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0EE54B8C-A777-407D-85E5-E75097F5B6B5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15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0075AD3E-29BC-431D-84E9-23182FFB80ED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16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303CC98F-9BC3-48D3-AE22-CAB7D045E548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1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E1A3E6F9-BE31-4393-8EFD-94E4992C4D8B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2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DE3DBD5E-B2E3-40E3-9285-E58CE656B67F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3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AF741DFB-BEA7-4163-A355-8D8F557BD994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4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22866FEA-F1A4-4903-A23E-071552294F64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5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2650" y="714375"/>
            <a:ext cx="4960938" cy="3722688"/>
          </a:xfrm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818063"/>
            <a:ext cx="5330825" cy="446563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dirty="0" smtClean="0">
              <a:latin typeface="Arial" pitchFamily="34" charset="0"/>
            </a:endParaRPr>
          </a:p>
          <a:p>
            <a:pPr eaLnBrk="1" hangingPunct="1"/>
            <a:endParaRPr lang="en-GB" dirty="0" smtClean="0">
              <a:latin typeface="Arial" pitchFamily="34" charset="0"/>
            </a:endParaRPr>
          </a:p>
          <a:p>
            <a:pPr eaLnBrk="1" hangingPunct="1"/>
            <a:endParaRPr lang="en-GB" dirty="0" smtClean="0">
              <a:latin typeface="Arial" pitchFamily="34" charset="0"/>
            </a:endParaRPr>
          </a:p>
          <a:p>
            <a:pPr eaLnBrk="1" hangingPunct="1"/>
            <a:endParaRPr lang="en-GB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E02A5CCA-A1C3-4CD2-9CDD-008EA2067D8F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6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1E9FC077-BB06-4D1A-B0A7-712D90296526}" type="slidenum">
              <a:rPr lang="es-ES" smtClean="0">
                <a:latin typeface="Arial" pitchFamily="34" charset="0"/>
                <a:cs typeface="Arial" pitchFamily="34" charset="0"/>
              </a:rPr>
              <a:pPr defTabSz="912813"/>
              <a:t>7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inicio ita gen I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7750" y="1814513"/>
            <a:ext cx="7772400" cy="1470025"/>
          </a:xfrm>
        </p:spPr>
        <p:txBody>
          <a:bodyPr/>
          <a:lstStyle>
            <a:lvl1pPr algn="r">
              <a:defRPr sz="4000" b="1"/>
            </a:lvl1pPr>
          </a:lstStyle>
          <a:p>
            <a:r>
              <a:rPr lang="es-ES"/>
              <a:t>Haga clic para cambiar el estilo de título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19350" y="3716338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66033-CC02-46F7-8F44-9F59F3D5299E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10350" y="0"/>
            <a:ext cx="2076450" cy="61261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076950" cy="6126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94114-F18B-4023-9BC6-40B46E2E63AA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C8EE7-EEF6-4AA3-BBB9-E65215D1DF6E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04D8E-F2A4-4E58-A08E-DEC7C562AE6F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264C-F57F-45B1-A3F7-63C45E4909FF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864E0-DD69-480E-8658-551412325037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2268A-7BF5-49AD-AD78-A7015DD9E76E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F81F0-0BBF-42A1-8486-B5473C5C9483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03DCE-BC97-45CB-93FD-DFC33BBE46CE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32A7-5A0A-48F7-B439-D9D12517449D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fondo ita gen ITA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7427913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Transferencia energética por induccion	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Se basa en la transferencia energetica entro dos componenetes sin cables y a traves de un campo magnético variable.</a:t>
            </a:r>
          </a:p>
          <a:p>
            <a:pPr lvl="0"/>
            <a:r>
              <a:rPr lang="es-ES" smtClean="0"/>
              <a:t>Principio de funcionamiento</a:t>
            </a:r>
          </a:p>
          <a:p>
            <a:pPr lvl="1"/>
            <a:r>
              <a:rPr lang="es-ES" smtClean="0"/>
              <a:t>Teoria de la inducción electromagnética</a:t>
            </a:r>
          </a:p>
          <a:p>
            <a:pPr lvl="1"/>
            <a:r>
              <a:rPr lang="es-ES" smtClean="0"/>
              <a:t>Cuando el flujo magnético concatenado por una espira varía, se genera en ella una fuerza electromotriz conocida como fuerza electromotriz inducida.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C9F5DA1-9CA2-4A4A-B524-AFAA52896089}" type="slidenum">
              <a:rPr lang="es-ES"/>
              <a:pPr>
                <a:defRPr/>
              </a:pPr>
              <a:t>‹Nº›</a:t>
            </a:fld>
            <a:r>
              <a:rPr lang="es-ES"/>
              <a:t> de 19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548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GB"/>
              <a:t>CMS / ATLAS Power working group</a:t>
            </a:r>
          </a:p>
          <a:p>
            <a:pPr>
              <a:defRPr/>
            </a:pPr>
            <a:r>
              <a:rPr lang="en-GB"/>
              <a:t>Paris- France,  23 September 2009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/>
  </p:transition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1F1A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F1A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F1A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1F1A6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1F1A6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1F1A6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1F1A6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1F1A6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1F1A6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4343400"/>
            <a:ext cx="8515350" cy="1470025"/>
          </a:xfrm>
        </p:spPr>
        <p:txBody>
          <a:bodyPr/>
          <a:lstStyle/>
          <a:p>
            <a:pPr eaLnBrk="1" hangingPunct="1"/>
            <a:r>
              <a:rPr lang="en-GB" sz="2400" u="sng" smtClean="0"/>
              <a:t>M. C. Esteban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5181600"/>
            <a:ext cx="6419850" cy="703263"/>
          </a:xfrm>
        </p:spPr>
        <p:txBody>
          <a:bodyPr/>
          <a:lstStyle/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50825" y="2205038"/>
            <a:ext cx="8515350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>
                <a:solidFill>
                  <a:srgbClr val="1F1A60"/>
                </a:solidFill>
              </a:rPr>
              <a:t>EMC studies for CMS tracker upgrade</a:t>
            </a:r>
          </a:p>
          <a:p>
            <a:pPr algn="ctr"/>
            <a:r>
              <a:rPr lang="en-US" sz="4000" b="1">
                <a:solidFill>
                  <a:srgbClr val="1F1A60"/>
                </a:solidFill>
              </a:rPr>
              <a:t>Status &amp; Plans</a:t>
            </a:r>
            <a:endParaRPr lang="en-GB" sz="4000" b="1">
              <a:solidFill>
                <a:srgbClr val="1F1A60"/>
              </a:solidFill>
            </a:endParaRPr>
          </a:p>
        </p:txBody>
      </p:sp>
      <p:pic>
        <p:nvPicPr>
          <p:cNvPr id="3077" name="Picture 9" descr="ifc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589588"/>
            <a:ext cx="1042987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905000" y="6381750"/>
            <a:ext cx="5486400" cy="476250"/>
          </a:xfrm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63000" cy="647700"/>
          </a:xfrm>
        </p:spPr>
        <p:txBody>
          <a:bodyPr/>
          <a:lstStyle/>
          <a:p>
            <a:pPr eaLnBrk="1" hangingPunct="1"/>
            <a:r>
              <a:rPr lang="en-GB" sz="3200" b="1" u="sng" smtClean="0"/>
              <a:t>3. Working packages – Status &amp; Plans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713787" cy="5448300"/>
          </a:xfrm>
        </p:spPr>
        <p:txBody>
          <a:bodyPr/>
          <a:lstStyle/>
          <a:p>
            <a:pPr eaLnBrk="1" hangingPunct="1"/>
            <a:r>
              <a:rPr lang="en-GB" sz="2600" b="1" i="1" smtClean="0"/>
              <a:t>WP 2: </a:t>
            </a:r>
            <a:r>
              <a:rPr lang="en-GB" sz="2600" b="1" i="1" u="sng" smtClean="0"/>
              <a:t>Noise propagation effects in power network</a:t>
            </a:r>
          </a:p>
          <a:p>
            <a:pPr lvl="1" algn="just" eaLnBrk="1" hangingPunct="1"/>
            <a:r>
              <a:rPr lang="en-GB" i="1" smtClean="0"/>
              <a:t>The aim of WP2 is to define the key points that allow designing the power network to minimize  the effects of noise currents generated by DC-DC converter.</a:t>
            </a:r>
          </a:p>
          <a:p>
            <a:pPr lvl="2" algn="just" eaLnBrk="1" hangingPunct="1"/>
            <a:r>
              <a:rPr lang="en-GB" sz="1800" i="1" smtClean="0"/>
              <a:t>Effects of noise emission of carbon fiber</a:t>
            </a:r>
          </a:p>
          <a:p>
            <a:pPr lvl="2" algn="just" eaLnBrk="1" hangingPunct="1"/>
            <a:r>
              <a:rPr lang="en-GB" sz="1800" i="1" smtClean="0"/>
              <a:t>Shielding effectiveness  to carbon fiber</a:t>
            </a:r>
          </a:p>
          <a:p>
            <a:pPr lvl="2" algn="just" eaLnBrk="1" hangingPunct="1"/>
            <a:r>
              <a:rPr lang="en-GB" sz="1800" i="1" smtClean="0"/>
              <a:t>DC-DC layout effects (conducted and radiated)</a:t>
            </a:r>
          </a:p>
          <a:p>
            <a:pPr lvl="2" algn="just" eaLnBrk="1" hangingPunct="1"/>
            <a:r>
              <a:rPr lang="en-GB" sz="1800" i="1" smtClean="0"/>
              <a:t>Cables – Ability to radiate</a:t>
            </a:r>
          </a:p>
          <a:p>
            <a:pPr lvl="1" algn="just" eaLnBrk="1" hangingPunct="1"/>
            <a:r>
              <a:rPr lang="en-GB" i="1" smtClean="0"/>
              <a:t>This WP is carrying out in two stages:</a:t>
            </a:r>
          </a:p>
          <a:p>
            <a:pPr lvl="2" algn="just" eaLnBrk="1" hangingPunct="1"/>
            <a:r>
              <a:rPr lang="en-GB" sz="1800" i="1" smtClean="0"/>
              <a:t>Simulations models</a:t>
            </a:r>
          </a:p>
          <a:p>
            <a:pPr lvl="3" algn="just" eaLnBrk="1" hangingPunct="1"/>
            <a:r>
              <a:rPr lang="en-GB" sz="2000" i="1" smtClean="0"/>
              <a:t>Transmission line models  - MATLAB code (finished)</a:t>
            </a:r>
          </a:p>
          <a:p>
            <a:pPr lvl="2" algn="just" eaLnBrk="1" hangingPunct="1"/>
            <a:r>
              <a:rPr lang="en-GB" sz="1800" i="1" smtClean="0"/>
              <a:t>Real conducted and radiated test  (Anechoic chambers)</a:t>
            </a:r>
          </a:p>
          <a:p>
            <a:pPr lvl="3" algn="just" eaLnBrk="1" hangingPunct="1"/>
            <a:r>
              <a:rPr lang="en-GB" sz="2000" i="1" smtClean="0"/>
              <a:t>Radiated noise from DC-DC prototype</a:t>
            </a:r>
          </a:p>
          <a:p>
            <a:pPr lvl="3" algn="just" eaLnBrk="1" hangingPunct="1"/>
            <a:r>
              <a:rPr lang="en-GB" sz="2000" i="1" smtClean="0"/>
              <a:t>Noise distribution on DC-DC prototype</a:t>
            </a:r>
          </a:p>
          <a:p>
            <a:pPr lvl="2" eaLnBrk="1" hangingPunct="1">
              <a:buFontTx/>
              <a:buNone/>
            </a:pPr>
            <a:endParaRPr lang="en-GB" sz="1900" i="1" smtClean="0"/>
          </a:p>
          <a:p>
            <a:pPr lvl="2" eaLnBrk="1" hangingPunct="1">
              <a:buFontTx/>
              <a:buNone/>
            </a:pPr>
            <a:r>
              <a:rPr lang="en-GB" sz="1900" i="1" smtClean="0"/>
              <a:t>	</a:t>
            </a:r>
          </a:p>
        </p:txBody>
      </p:sp>
      <p:sp>
        <p:nvSpPr>
          <p:cNvPr id="12293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D7EE71F5-D683-48DD-A9A7-8C602C6C6EAD}" type="slidenum">
              <a:rPr lang="es-ES" smtClean="0">
                <a:latin typeface="Arial" pitchFamily="34" charset="0"/>
                <a:cs typeface="Arial" pitchFamily="34" charset="0"/>
              </a:rPr>
              <a:pPr/>
              <a:t>9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763000" cy="609600"/>
          </a:xfrm>
        </p:spPr>
        <p:txBody>
          <a:bodyPr/>
          <a:lstStyle/>
          <a:p>
            <a:pPr eaLnBrk="1" hangingPunct="1"/>
            <a:r>
              <a:rPr lang="en-GB" sz="3200" b="1" u="sng" smtClean="0"/>
              <a:t>3. Working packages – Status &amp; Plans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692150"/>
            <a:ext cx="8964612" cy="576263"/>
          </a:xfrm>
        </p:spPr>
        <p:txBody>
          <a:bodyPr/>
          <a:lstStyle/>
          <a:p>
            <a:pPr eaLnBrk="1" hangingPunct="1"/>
            <a:r>
              <a:rPr lang="en-GB" sz="2500" b="1" i="1" smtClean="0"/>
              <a:t>WP 2: </a:t>
            </a:r>
            <a:r>
              <a:rPr lang="en-US" sz="2500" b="1" i="1" u="sng" smtClean="0">
                <a:solidFill>
                  <a:srgbClr val="002060"/>
                </a:solidFill>
              </a:rPr>
              <a:t>Effects of noise emission of carbon fiber</a:t>
            </a:r>
          </a:p>
          <a:p>
            <a:pPr eaLnBrk="1" hangingPunct="1"/>
            <a:endParaRPr lang="en-GB" sz="2500" b="1" i="1" u="sng" smtClean="0"/>
          </a:p>
        </p:txBody>
      </p:sp>
      <p:sp>
        <p:nvSpPr>
          <p:cNvPr id="13317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C48521A1-D42B-445D-BFD2-D35876119D05}" type="slidenum">
              <a:rPr lang="es-ES" smtClean="0">
                <a:latin typeface="Arial" pitchFamily="34" charset="0"/>
                <a:cs typeface="Arial" pitchFamily="34" charset="0"/>
              </a:rPr>
              <a:pPr/>
              <a:t>10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  <p:grpSp>
        <p:nvGrpSpPr>
          <p:cNvPr id="13318" name="21 Grupo"/>
          <p:cNvGrpSpPr>
            <a:grpSpLocks/>
          </p:cNvGrpSpPr>
          <p:nvPr/>
        </p:nvGrpSpPr>
        <p:grpSpPr bwMode="auto">
          <a:xfrm>
            <a:off x="179388" y="1341438"/>
            <a:ext cx="3816350" cy="2519362"/>
            <a:chOff x="571500" y="1428750"/>
            <a:chExt cx="7027946" cy="4752975"/>
          </a:xfrm>
        </p:grpSpPr>
        <p:pic>
          <p:nvPicPr>
            <p:cNvPr id="13328" name="5 Imagen" descr="DSCN8178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500" y="1428750"/>
              <a:ext cx="7027946" cy="475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329" name="20 Grupo"/>
            <p:cNvGrpSpPr>
              <a:grpSpLocks/>
            </p:cNvGrpSpPr>
            <p:nvPr/>
          </p:nvGrpSpPr>
          <p:grpSpPr bwMode="auto">
            <a:xfrm>
              <a:off x="845277" y="1737198"/>
              <a:ext cx="6422846" cy="4394997"/>
              <a:chOff x="845277" y="1737198"/>
              <a:chExt cx="6422846" cy="4394997"/>
            </a:xfrm>
          </p:grpSpPr>
          <p:sp>
            <p:nvSpPr>
              <p:cNvPr id="13330" name="7 CuadroTexto"/>
              <p:cNvSpPr txBox="1">
                <a:spLocks noChangeArrowheads="1"/>
              </p:cNvSpPr>
              <p:nvPr/>
            </p:nvSpPr>
            <p:spPr bwMode="auto">
              <a:xfrm>
                <a:off x="2618810" y="2413810"/>
                <a:ext cx="958889" cy="3955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200">
                    <a:solidFill>
                      <a:srgbClr val="FFFF00"/>
                    </a:solidFill>
                  </a:rPr>
                  <a:t>DC-DC</a:t>
                </a:r>
              </a:p>
            </p:txBody>
          </p:sp>
          <p:cxnSp>
            <p:nvCxnSpPr>
              <p:cNvPr id="13331" name="9 Conector recto de flecha"/>
              <p:cNvCxnSpPr>
                <a:cxnSpLocks noChangeShapeType="1"/>
              </p:cNvCxnSpPr>
              <p:nvPr/>
            </p:nvCxnSpPr>
            <p:spPr bwMode="auto">
              <a:xfrm>
                <a:off x="3437133" y="2782866"/>
                <a:ext cx="1092100" cy="800530"/>
              </a:xfrm>
              <a:prstGeom prst="straightConnector1">
                <a:avLst/>
              </a:prstGeom>
              <a:noFill/>
              <a:ln w="19050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13332" name="11 CuadroTexto"/>
              <p:cNvSpPr txBox="1">
                <a:spLocks noChangeArrowheads="1"/>
              </p:cNvSpPr>
              <p:nvPr/>
            </p:nvSpPr>
            <p:spPr bwMode="auto">
              <a:xfrm>
                <a:off x="1185242" y="3151924"/>
                <a:ext cx="741372" cy="3955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200">
                    <a:solidFill>
                      <a:srgbClr val="FFFF00"/>
                    </a:solidFill>
                  </a:rPr>
                  <a:t>Load</a:t>
                </a:r>
              </a:p>
            </p:txBody>
          </p:sp>
          <p:cxnSp>
            <p:nvCxnSpPr>
              <p:cNvPr id="13333" name="12 Conector recto de flecha"/>
              <p:cNvCxnSpPr>
                <a:cxnSpLocks noChangeShapeType="1"/>
              </p:cNvCxnSpPr>
              <p:nvPr/>
            </p:nvCxnSpPr>
            <p:spPr bwMode="auto">
              <a:xfrm>
                <a:off x="1595907" y="3520982"/>
                <a:ext cx="1159792" cy="677058"/>
              </a:xfrm>
              <a:prstGeom prst="straightConnector1">
                <a:avLst/>
              </a:prstGeom>
              <a:noFill/>
              <a:ln w="19050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13334" name="14 Conector recto de flecha"/>
              <p:cNvCxnSpPr>
                <a:cxnSpLocks noChangeShapeType="1"/>
              </p:cNvCxnSpPr>
              <p:nvPr/>
            </p:nvCxnSpPr>
            <p:spPr bwMode="auto">
              <a:xfrm rot="10800000">
                <a:off x="2141957" y="4814040"/>
                <a:ext cx="1159791" cy="922644"/>
              </a:xfrm>
              <a:prstGeom prst="straightConnector1">
                <a:avLst/>
              </a:prstGeom>
              <a:noFill/>
              <a:ln w="19050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13335" name="16 CuadroTexto"/>
              <p:cNvSpPr txBox="1">
                <a:spLocks noChangeArrowheads="1"/>
              </p:cNvSpPr>
              <p:nvPr/>
            </p:nvSpPr>
            <p:spPr bwMode="auto">
              <a:xfrm>
                <a:off x="2346538" y="5736685"/>
                <a:ext cx="2844039" cy="3955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200">
                    <a:solidFill>
                      <a:srgbClr val="FFFF00"/>
                    </a:solidFill>
                  </a:rPr>
                  <a:t>CF structure: Double-stack</a:t>
                </a:r>
              </a:p>
            </p:txBody>
          </p:sp>
          <p:sp>
            <p:nvSpPr>
              <p:cNvPr id="13336" name="17 CuadroTexto"/>
              <p:cNvSpPr txBox="1">
                <a:spLocks noChangeArrowheads="1"/>
              </p:cNvSpPr>
              <p:nvPr/>
            </p:nvSpPr>
            <p:spPr bwMode="auto">
              <a:xfrm>
                <a:off x="5355233" y="1737198"/>
                <a:ext cx="743638" cy="3955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200">
                    <a:solidFill>
                      <a:srgbClr val="FFFF00"/>
                    </a:solidFill>
                  </a:rPr>
                  <a:t>LISN</a:t>
                </a:r>
              </a:p>
            </p:txBody>
          </p:sp>
          <p:cxnSp>
            <p:nvCxnSpPr>
              <p:cNvPr id="13337" name="18 Conector recto de flecha"/>
              <p:cNvCxnSpPr>
                <a:cxnSpLocks noChangeShapeType="1"/>
                <a:stCxn id="13336" idx="2"/>
              </p:cNvCxnSpPr>
              <p:nvPr/>
            </p:nvCxnSpPr>
            <p:spPr bwMode="auto">
              <a:xfrm flipH="1">
                <a:off x="5492123" y="2132708"/>
                <a:ext cx="234930" cy="589549"/>
              </a:xfrm>
              <a:prstGeom prst="straightConnector1">
                <a:avLst/>
              </a:prstGeom>
              <a:noFill/>
              <a:ln w="19050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13338" name="21 Conector recto de flecha"/>
              <p:cNvCxnSpPr>
                <a:cxnSpLocks noChangeShapeType="1"/>
              </p:cNvCxnSpPr>
              <p:nvPr/>
            </p:nvCxnSpPr>
            <p:spPr bwMode="auto">
              <a:xfrm>
                <a:off x="1663600" y="2413809"/>
                <a:ext cx="1501261" cy="1291702"/>
              </a:xfrm>
              <a:prstGeom prst="straightConnector1">
                <a:avLst/>
              </a:prstGeom>
              <a:noFill/>
              <a:ln w="19050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13339" name="23 CuadroTexto"/>
              <p:cNvSpPr txBox="1">
                <a:spLocks noChangeArrowheads="1"/>
              </p:cNvSpPr>
              <p:nvPr/>
            </p:nvSpPr>
            <p:spPr bwMode="auto">
              <a:xfrm>
                <a:off x="845277" y="2044750"/>
                <a:ext cx="1067648" cy="3955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200">
                    <a:solidFill>
                      <a:srgbClr val="FFFF00"/>
                    </a:solidFill>
                  </a:rPr>
                  <a:t>Isolation</a:t>
                </a:r>
              </a:p>
            </p:txBody>
          </p:sp>
          <p:cxnSp>
            <p:nvCxnSpPr>
              <p:cNvPr id="13340" name="26 Conector recto de flecha"/>
              <p:cNvCxnSpPr>
                <a:cxnSpLocks noChangeShapeType="1"/>
              </p:cNvCxnSpPr>
              <p:nvPr/>
            </p:nvCxnSpPr>
            <p:spPr bwMode="auto">
              <a:xfrm rot="16200000" flipH="1">
                <a:off x="5343787" y="4878866"/>
                <a:ext cx="553587" cy="546050"/>
              </a:xfrm>
              <a:prstGeom prst="straightConnector1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13341" name="27 CuadroTexto"/>
              <p:cNvSpPr txBox="1">
                <a:spLocks noChangeArrowheads="1"/>
              </p:cNvSpPr>
              <p:nvPr/>
            </p:nvSpPr>
            <p:spPr bwMode="auto">
              <a:xfrm>
                <a:off x="5762359" y="4821673"/>
                <a:ext cx="1505764" cy="659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00"/>
                    </a:solidFill>
                  </a:rPr>
                  <a:t>To spectrum </a:t>
                </a:r>
              </a:p>
              <a:p>
                <a:r>
                  <a:rPr lang="en-US" sz="1200">
                    <a:solidFill>
                      <a:srgbClr val="FFFF00"/>
                    </a:solidFill>
                  </a:rPr>
                  <a:t>analyzer</a:t>
                </a:r>
              </a:p>
            </p:txBody>
          </p:sp>
        </p:grpSp>
      </p:grpSp>
      <p:grpSp>
        <p:nvGrpSpPr>
          <p:cNvPr id="13319" name="22 Grupo"/>
          <p:cNvGrpSpPr>
            <a:grpSpLocks/>
          </p:cNvGrpSpPr>
          <p:nvPr/>
        </p:nvGrpSpPr>
        <p:grpSpPr bwMode="auto">
          <a:xfrm>
            <a:off x="3851275" y="1412875"/>
            <a:ext cx="5508625" cy="2200275"/>
            <a:chOff x="0" y="985895"/>
            <a:chExt cx="9288463" cy="4643380"/>
          </a:xfrm>
        </p:grpSpPr>
        <p:pic>
          <p:nvPicPr>
            <p:cNvPr id="1332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56100" y="1628775"/>
              <a:ext cx="4932363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6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1628775"/>
              <a:ext cx="5046663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7" name="6 CuadroTexto"/>
            <p:cNvSpPr txBox="1">
              <a:spLocks noChangeArrowheads="1"/>
            </p:cNvSpPr>
            <p:nvPr/>
          </p:nvSpPr>
          <p:spPr bwMode="auto">
            <a:xfrm>
              <a:off x="3668095" y="985895"/>
              <a:ext cx="2129862" cy="87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 u="sng">
                  <a:solidFill>
                    <a:srgbClr val="FF0000"/>
                  </a:solidFill>
                </a:rPr>
                <a:t>OUTPUT</a:t>
              </a:r>
            </a:p>
          </p:txBody>
        </p:sp>
      </p:grpSp>
      <p:grpSp>
        <p:nvGrpSpPr>
          <p:cNvPr id="13320" name="26 Grupo"/>
          <p:cNvGrpSpPr>
            <a:grpSpLocks/>
          </p:cNvGrpSpPr>
          <p:nvPr/>
        </p:nvGrpSpPr>
        <p:grpSpPr bwMode="auto">
          <a:xfrm>
            <a:off x="539750" y="4076700"/>
            <a:ext cx="7132638" cy="2201863"/>
            <a:chOff x="0" y="919815"/>
            <a:chExt cx="9401175" cy="4638023"/>
          </a:xfrm>
        </p:grpSpPr>
        <p:pic>
          <p:nvPicPr>
            <p:cNvPr id="1332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4663" y="1484313"/>
              <a:ext cx="5116512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3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1412875"/>
              <a:ext cx="4859338" cy="4144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4" name="6 CuadroTexto"/>
            <p:cNvSpPr txBox="1">
              <a:spLocks noChangeArrowheads="1"/>
            </p:cNvSpPr>
            <p:nvPr/>
          </p:nvSpPr>
          <p:spPr bwMode="auto">
            <a:xfrm>
              <a:off x="4080683" y="919815"/>
              <a:ext cx="1854791" cy="843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 u="sng">
                  <a:solidFill>
                    <a:srgbClr val="FF0000"/>
                  </a:solidFill>
                </a:rPr>
                <a:t>INPUT</a:t>
              </a:r>
            </a:p>
          </p:txBody>
        </p:sp>
      </p:grpSp>
      <p:sp>
        <p:nvSpPr>
          <p:cNvPr id="13321" name="28 CuadroTexto"/>
          <p:cNvSpPr txBox="1">
            <a:spLocks noChangeArrowheads="1"/>
          </p:cNvSpPr>
          <p:nvPr/>
        </p:nvSpPr>
        <p:spPr bwMode="auto">
          <a:xfrm>
            <a:off x="4500563" y="3644900"/>
            <a:ext cx="4464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800" b="1">
                <a:solidFill>
                  <a:srgbClr val="FF0000"/>
                </a:solidFill>
              </a:rPr>
              <a:t>Results for ITA  prototype</a:t>
            </a:r>
          </a:p>
          <a:p>
            <a:r>
              <a:rPr lang="es-ES_tradnl" sz="1800" b="1">
                <a:solidFill>
                  <a:srgbClr val="002060"/>
                </a:solidFill>
              </a:rPr>
              <a:t>They are similar to the ones measured with System test board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412776"/>
            <a:ext cx="8229600" cy="4670524"/>
          </a:xfrm>
        </p:spPr>
        <p:txBody>
          <a:bodyPr/>
          <a:lstStyle/>
          <a:p>
            <a:pPr algn="just" eaLnBrk="1" hangingPunct="1"/>
            <a:r>
              <a:rPr lang="en-US" sz="2400" dirty="0" smtClean="0"/>
              <a:t>The carbon fiber is used in the development of double-stack structure. </a:t>
            </a:r>
            <a:endParaRPr lang="es-ES_tradnl" sz="2000" dirty="0" smtClean="0"/>
          </a:p>
          <a:p>
            <a:pPr lvl="1" algn="just" eaLnBrk="1" hangingPunct="1">
              <a:buFontTx/>
              <a:buNone/>
            </a:pPr>
            <a:endParaRPr lang="es-ES_tradnl" sz="1800" dirty="0" smtClean="0"/>
          </a:p>
          <a:p>
            <a:pPr eaLnBrk="1" hangingPunct="1">
              <a:buFontTx/>
              <a:buNone/>
            </a:pPr>
            <a:endParaRPr lang="es-ES_tradnl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0825" y="260350"/>
            <a:ext cx="8763000" cy="609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3200" b="1" u="sng" kern="0" dirty="0">
                <a:solidFill>
                  <a:srgbClr val="1F1A60"/>
                </a:solidFill>
                <a:latin typeface="+mj-lt"/>
                <a:ea typeface="+mj-ea"/>
                <a:cs typeface="+mj-cs"/>
              </a:rPr>
              <a:t>3. Working packages – Status &amp; Plans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11188" y="836613"/>
            <a:ext cx="8532812" cy="57626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500" b="1" i="1" u="sng" kern="0" dirty="0">
                <a:solidFill>
                  <a:srgbClr val="1F1A60"/>
                </a:solidFill>
                <a:latin typeface="+mn-lt"/>
                <a:cs typeface="+mn-cs"/>
              </a:rPr>
              <a:t>WP2. Shielding effectiveness test </a:t>
            </a:r>
            <a:r>
              <a:rPr lang="en-GB" sz="2500" b="1" i="1" u="sng" kern="0" dirty="0" smtClean="0">
                <a:solidFill>
                  <a:srgbClr val="1F1A60"/>
                </a:solidFill>
                <a:latin typeface="+mn-lt"/>
                <a:cs typeface="+mn-cs"/>
              </a:rPr>
              <a:t>of </a:t>
            </a:r>
            <a:r>
              <a:rPr lang="en-GB" sz="2500" b="1" i="1" u="sng" kern="0" dirty="0">
                <a:solidFill>
                  <a:srgbClr val="1F1A60"/>
                </a:solidFill>
                <a:latin typeface="+mn-lt"/>
                <a:cs typeface="+mn-cs"/>
              </a:rPr>
              <a:t>carbon </a:t>
            </a:r>
            <a:r>
              <a:rPr lang="en-GB" sz="2500" b="1" i="1" u="sng" kern="0" dirty="0" err="1">
                <a:solidFill>
                  <a:srgbClr val="1F1A60"/>
                </a:solidFill>
                <a:latin typeface="+mn-lt"/>
                <a:cs typeface="+mn-cs"/>
              </a:rPr>
              <a:t>fiber</a:t>
            </a:r>
            <a:endParaRPr lang="en-GB" sz="2500" b="1" i="1" u="sng" kern="0" dirty="0">
              <a:solidFill>
                <a:srgbClr val="1F1A60"/>
              </a:solidFill>
              <a:latin typeface="+mn-lt"/>
              <a:cs typeface="+mn-cs"/>
            </a:endParaRPr>
          </a:p>
        </p:txBody>
      </p:sp>
      <p:sp>
        <p:nvSpPr>
          <p:cNvPr id="14341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4EE5F3FC-326F-4E56-8F3E-545CC0E58759}" type="slidenum">
              <a:rPr lang="es-ES" smtClean="0">
                <a:latin typeface="Arial" pitchFamily="34" charset="0"/>
                <a:cs typeface="Arial" pitchFamily="34" charset="0"/>
              </a:rPr>
              <a:pPr/>
              <a:t>11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  <p:sp>
        <p:nvSpPr>
          <p:cNvPr id="1434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pic>
        <p:nvPicPr>
          <p:cNvPr id="14343" name="9 Imagen" descr="Foto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2349500"/>
            <a:ext cx="5148263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412875"/>
            <a:ext cx="8229600" cy="863600"/>
          </a:xfrm>
        </p:spPr>
        <p:txBody>
          <a:bodyPr/>
          <a:lstStyle/>
          <a:p>
            <a:pPr lvl="1" algn="just" eaLnBrk="1" hangingPunct="1"/>
            <a:r>
              <a:rPr lang="en-US" smtClean="0"/>
              <a:t>Sample 1: Carbon fiber </a:t>
            </a:r>
            <a:endParaRPr lang="en-US" sz="1800" smtClean="0"/>
          </a:p>
          <a:p>
            <a:pPr lvl="1" algn="just" eaLnBrk="1" hangingPunct="1"/>
            <a:r>
              <a:rPr lang="en-US" smtClean="0"/>
              <a:t>Sample 2: copper insertion on carbon fiber</a:t>
            </a:r>
            <a:endParaRPr lang="es-ES_tradnl" sz="1800" smtClean="0"/>
          </a:p>
          <a:p>
            <a:pPr eaLnBrk="1" hangingPunct="1">
              <a:buFontTx/>
              <a:buNone/>
            </a:pPr>
            <a:endParaRPr lang="es-ES_tradnl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0825" y="260350"/>
            <a:ext cx="8763000" cy="609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3200" b="1" u="sng" kern="0" dirty="0">
                <a:solidFill>
                  <a:srgbClr val="1F1A60"/>
                </a:solidFill>
                <a:latin typeface="+mj-lt"/>
                <a:ea typeface="+mj-ea"/>
                <a:cs typeface="+mj-cs"/>
              </a:rPr>
              <a:t>3. Working packages – Status &amp; Plans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11188" y="836613"/>
            <a:ext cx="8532812" cy="57626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500" b="1" i="1" u="sng" kern="0" dirty="0">
                <a:solidFill>
                  <a:srgbClr val="1F1A60"/>
                </a:solidFill>
                <a:latin typeface="+mn-lt"/>
                <a:cs typeface="+mn-cs"/>
              </a:rPr>
              <a:t>Shielding effectiveness test to carbon </a:t>
            </a:r>
            <a:r>
              <a:rPr lang="en-GB" sz="2500" b="1" i="1" u="sng" kern="0" dirty="0" err="1">
                <a:solidFill>
                  <a:srgbClr val="1F1A60"/>
                </a:solidFill>
                <a:latin typeface="+mn-lt"/>
                <a:cs typeface="+mn-cs"/>
              </a:rPr>
              <a:t>fiber</a:t>
            </a:r>
            <a:endParaRPr lang="en-GB" sz="2500" b="1" i="1" u="sng" kern="0" dirty="0">
              <a:solidFill>
                <a:srgbClr val="1F1A60"/>
              </a:solidFill>
              <a:latin typeface="+mn-lt"/>
              <a:cs typeface="+mn-cs"/>
            </a:endParaRPr>
          </a:p>
        </p:txBody>
      </p:sp>
      <p:sp>
        <p:nvSpPr>
          <p:cNvPr id="15365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FE842DBC-4ED2-4571-964C-CD65BF60D76B}" type="slidenum">
              <a:rPr lang="es-ES" smtClean="0">
                <a:latin typeface="Arial" pitchFamily="34" charset="0"/>
                <a:cs typeface="Arial" pitchFamily="34" charset="0"/>
              </a:rPr>
              <a:pPr/>
              <a:t>12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  <p:sp>
        <p:nvSpPr>
          <p:cNvPr id="15366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0825" y="5661025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algn="just">
              <a:spcBef>
                <a:spcPct val="20000"/>
              </a:spcBef>
              <a:buFontTx/>
              <a:buChar char="–"/>
              <a:defRPr/>
            </a:pPr>
            <a:r>
              <a:rPr lang="en-US" sz="2000" dirty="0">
                <a:solidFill>
                  <a:srgbClr val="1F1A60"/>
                </a:solidFill>
                <a:latin typeface="+mn-lt"/>
                <a:cs typeface="+mn-cs"/>
              </a:rPr>
              <a:t>They may be use as DC-DC converter shield</a:t>
            </a:r>
          </a:p>
          <a:p>
            <a:pPr marL="1200150" lvl="2" indent="-285750" algn="just">
              <a:spcBef>
                <a:spcPct val="20000"/>
              </a:spcBef>
              <a:buFontTx/>
              <a:buChar char="–"/>
              <a:defRPr/>
            </a:pPr>
            <a:r>
              <a:rPr lang="en-US" sz="2000" dirty="0">
                <a:solidFill>
                  <a:srgbClr val="1F1A60"/>
                </a:solidFill>
                <a:latin typeface="+mn-lt"/>
                <a:cs typeface="+mn-cs"/>
              </a:rPr>
              <a:t>More studies are required – Copper ground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s-ES_tradnl" sz="2200" kern="0" dirty="0">
              <a:solidFill>
                <a:srgbClr val="1F1A60"/>
              </a:solidFill>
              <a:latin typeface="+mn-lt"/>
              <a:cs typeface="+mn-cs"/>
            </a:endParaRPr>
          </a:p>
        </p:txBody>
      </p:sp>
      <p:graphicFrame>
        <p:nvGraphicFramePr>
          <p:cNvPr id="13" name="Group 6"/>
          <p:cNvGraphicFramePr>
            <a:graphicFrameLocks noGrp="1"/>
          </p:cNvGraphicFramePr>
          <p:nvPr/>
        </p:nvGraphicFramePr>
        <p:xfrm>
          <a:off x="4499992" y="2205039"/>
          <a:ext cx="4440011" cy="3096169"/>
        </p:xfrm>
        <a:graphic>
          <a:graphicData uri="http://schemas.openxmlformats.org/drawingml/2006/table">
            <a:tbl>
              <a:tblPr/>
              <a:tblGrid>
                <a:gridCol w="1637065"/>
                <a:gridCol w="923468"/>
                <a:gridCol w="1061732"/>
                <a:gridCol w="817746"/>
              </a:tblGrid>
              <a:tr h="78219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SHIELDING EFFECTIVENES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A60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SE dB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A60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ATEN.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A60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%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A60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91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POOR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A60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10:1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90%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91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40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100:1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99%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5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60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1000:1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99,90%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5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80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10000:1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99,99%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5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EXCELENT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A60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100000:1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A60"/>
                          </a:solidFill>
                          <a:effectLst/>
                          <a:latin typeface="Arial Rounded MT Bold" pitchFamily="34" charset="0"/>
                        </a:rPr>
                        <a:t>100,00%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40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975" y="1916113"/>
            <a:ext cx="5041007" cy="381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8839200" cy="685800"/>
          </a:xfrm>
        </p:spPr>
        <p:txBody>
          <a:bodyPr/>
          <a:lstStyle/>
          <a:p>
            <a:pPr eaLnBrk="1" hangingPunct="1"/>
            <a:r>
              <a:rPr lang="en-GB" sz="3200" b="1" u="sng" smtClean="0"/>
              <a:t>3. Working packages – Status &amp; Plans</a:t>
            </a:r>
            <a:endParaRPr lang="en-GB" sz="3000" b="1" u="sng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49338"/>
            <a:ext cx="8740775" cy="49006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b="1" i="1" smtClean="0"/>
              <a:t>WP 3: </a:t>
            </a:r>
            <a:r>
              <a:rPr lang="en-GB" sz="2400" b="1" i="1" u="sng" smtClean="0"/>
              <a:t>Noise immunity test in FEE prototypes</a:t>
            </a:r>
          </a:p>
          <a:p>
            <a:pPr eaLnBrk="1" hangingPunct="1">
              <a:lnSpc>
                <a:spcPct val="90000"/>
              </a:lnSpc>
            </a:pPr>
            <a:endParaRPr lang="en-GB" sz="2000" b="1" i="1" u="sng" smtClean="0"/>
          </a:p>
          <a:p>
            <a:pPr lvl="1" algn="just" eaLnBrk="1" hangingPunct="1">
              <a:lnSpc>
                <a:spcPct val="90000"/>
              </a:lnSpc>
            </a:pPr>
            <a:r>
              <a:rPr lang="en-GB" i="1" smtClean="0"/>
              <a:t>The aim WP3 is to define the FEE immunity on prototypes: 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n-GB" sz="2000" i="1" smtClean="0"/>
              <a:t>Impact of integration strategies in the overall design.</a:t>
            </a:r>
          </a:p>
          <a:p>
            <a:pPr lvl="3" algn="just" eaLnBrk="1" hangingPunct="1">
              <a:lnSpc>
                <a:spcPct val="90000"/>
              </a:lnSpc>
            </a:pPr>
            <a:r>
              <a:rPr lang="en-GB" sz="2000" i="1" smtClean="0"/>
              <a:t>Conducted immunity test</a:t>
            </a:r>
          </a:p>
          <a:p>
            <a:pPr lvl="3" algn="just" eaLnBrk="1" hangingPunct="1">
              <a:lnSpc>
                <a:spcPct val="90000"/>
              </a:lnSpc>
            </a:pPr>
            <a:r>
              <a:rPr lang="en-GB" sz="2000" i="1" smtClean="0"/>
              <a:t>Radiated immunity test (ITA facilities).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i="1" smtClean="0"/>
              <a:t>Some preliminary work has been done during 2009 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n-GB" sz="2000" i="1" smtClean="0"/>
              <a:t>Analysis of coupling mechanism in old tracker</a:t>
            </a:r>
          </a:p>
          <a:p>
            <a:pPr lvl="3" algn="just" eaLnBrk="1" hangingPunct="1">
              <a:lnSpc>
                <a:spcPct val="90000"/>
              </a:lnSpc>
            </a:pPr>
            <a:r>
              <a:rPr lang="en-GB" sz="2000" i="1" smtClean="0"/>
              <a:t>Already presented in TWEPP 2009 &amp; Tracker upgrade meetings (H field at pitch adapter)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i="1" smtClean="0"/>
              <a:t>Future plans – two options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n-GB" sz="2000" i="1" smtClean="0"/>
              <a:t>Test FEE prototypes  of new Tracker system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n-GB" sz="2000" i="1" smtClean="0"/>
              <a:t>Test old FEE in new topologies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i="1" smtClean="0"/>
              <a:t>These tests are planned for 2012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i="1" smtClean="0"/>
              <a:t>We expect to collaborate with other groups</a:t>
            </a:r>
          </a:p>
          <a:p>
            <a:pPr lvl="2" eaLnBrk="1" hangingPunct="1">
              <a:lnSpc>
                <a:spcPct val="90000"/>
              </a:lnSpc>
            </a:pPr>
            <a:endParaRPr lang="en-GB" sz="1900" i="1" smtClean="0"/>
          </a:p>
        </p:txBody>
      </p:sp>
      <p:sp>
        <p:nvSpPr>
          <p:cNvPr id="16389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BB1449EE-F226-4629-9C67-E023A4B31BCE}" type="slidenum">
              <a:rPr lang="es-ES" smtClean="0">
                <a:latin typeface="Arial" pitchFamily="34" charset="0"/>
                <a:cs typeface="Arial" pitchFamily="34" charset="0"/>
              </a:rPr>
              <a:pPr/>
              <a:t>13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pPr eaLnBrk="1" hangingPunct="1"/>
            <a:r>
              <a:rPr lang="en-GB" sz="3200" b="1" u="sng" smtClean="0"/>
              <a:t>3. Working packages – Status &amp; Plans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609600"/>
            <a:ext cx="8569325" cy="5819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500" b="1" i="1" smtClean="0"/>
              <a:t>WP 4: </a:t>
            </a:r>
            <a:r>
              <a:rPr lang="en-GB" sz="2500" b="1" i="1" u="sng" smtClean="0"/>
              <a:t>Validation of EM immune OFS for temperature, magnetic field and strain: Effect on overall EM noise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100" i="1" smtClean="0"/>
              <a:t>The purpose of  WP4 seeks out the implementation of OFS to substitutes previous measuring systems based on cooper cables.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1900" i="1" smtClean="0"/>
              <a:t>Different methods for attaching the fibres to carbon composites supports 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1900" i="1" smtClean="0"/>
              <a:t>Architectures for sensor distribution network 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1900" i="1" smtClean="0"/>
              <a:t>EMC factor measurement (Copper Vs FOS)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100" i="1" smtClean="0"/>
              <a:t>Main FOS activities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900" i="1" smtClean="0"/>
              <a:t>Complete the market survey.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900" i="1" smtClean="0"/>
              <a:t>Proposal of fiber routing for CMS upgraded tracker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900" i="1" smtClean="0"/>
              <a:t>Testing of standalone fibers (irradiation).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900" i="1" smtClean="0"/>
              <a:t>CF test structures with bonded or embedded fibers.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900" i="1" smtClean="0"/>
              <a:t>Mechanical expansion and compression test under several thermal and humidity conditions.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900" i="1" smtClean="0"/>
              <a:t>Experimental validation of OFS vs. electrical expansion gauges.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900" i="1" smtClean="0"/>
              <a:t>Comparison with FEA simulations</a:t>
            </a:r>
          </a:p>
          <a:p>
            <a:pPr lvl="2" eaLnBrk="1" hangingPunct="1">
              <a:lnSpc>
                <a:spcPct val="90000"/>
              </a:lnSpc>
            </a:pPr>
            <a:endParaRPr lang="en-GB" sz="1900" i="1" smtClean="0"/>
          </a:p>
        </p:txBody>
      </p:sp>
      <p:sp>
        <p:nvSpPr>
          <p:cNvPr id="17413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81750"/>
            <a:ext cx="900113" cy="476250"/>
          </a:xfrm>
          <a:noFill/>
        </p:spPr>
        <p:txBody>
          <a:bodyPr/>
          <a:lstStyle/>
          <a:p>
            <a:fld id="{34AC93F4-71BA-4C4B-B685-51DFF9427233}" type="slidenum">
              <a:rPr lang="es-ES" smtClean="0">
                <a:latin typeface="Arial" pitchFamily="34" charset="0"/>
                <a:cs typeface="Arial" pitchFamily="34" charset="0"/>
              </a:rPr>
              <a:pPr/>
              <a:t>14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8839200" cy="685800"/>
          </a:xfrm>
        </p:spPr>
        <p:txBody>
          <a:bodyPr/>
          <a:lstStyle/>
          <a:p>
            <a:pPr eaLnBrk="1" hangingPunct="1"/>
            <a:r>
              <a:rPr lang="en-GB" sz="3200" b="1" u="sng" smtClean="0"/>
              <a:t>3. Working packages – Future </a:t>
            </a:r>
            <a:r>
              <a:rPr lang="en-GB" sz="3200" b="1" u="sng" smtClean="0">
                <a:solidFill>
                  <a:srgbClr val="002060"/>
                </a:solidFill>
              </a:rPr>
              <a:t>works-</a:t>
            </a:r>
            <a:endParaRPr lang="en-GB" sz="3000" b="1" u="sng" smtClean="0">
              <a:solidFill>
                <a:srgbClr val="FFC000"/>
              </a:solidFill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8740775" cy="54006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u="sng" smtClean="0">
                <a:solidFill>
                  <a:srgbClr val="002060"/>
                </a:solidFill>
              </a:rPr>
              <a:t>Long &amp; detailed tests campaign planned for next months</a:t>
            </a:r>
          </a:p>
          <a:p>
            <a:pPr lvl="1" eaLnBrk="1" hangingPunct="1">
              <a:buFontTx/>
              <a:buNone/>
            </a:pPr>
            <a:r>
              <a:rPr lang="en-US" b="1" u="sng" smtClean="0"/>
              <a:t>1.- Conducted emission test to DC-DC Aachen converter</a:t>
            </a:r>
          </a:p>
          <a:p>
            <a:pPr lvl="1" eaLnBrk="1" hangingPunct="1">
              <a:buFontTx/>
              <a:buNone/>
            </a:pPr>
            <a:r>
              <a:rPr lang="en-US" b="1" u="sng" smtClean="0"/>
              <a:t>2.- Radiated emission test (ITA and Aachen)</a:t>
            </a:r>
            <a:endParaRPr lang="en-US" sz="1600" smtClean="0"/>
          </a:p>
          <a:p>
            <a:pPr lvl="1" algn="just" eaLnBrk="1" hangingPunct="1"/>
            <a:r>
              <a:rPr lang="en-US" smtClean="0"/>
              <a:t>Magnetic emission test to DC-DC converter.</a:t>
            </a:r>
          </a:p>
          <a:p>
            <a:pPr lvl="1" algn="just" eaLnBrk="1" hangingPunct="1"/>
            <a:r>
              <a:rPr lang="en-US" smtClean="0"/>
              <a:t>Electric emission test to DC-DC converter.</a:t>
            </a:r>
          </a:p>
          <a:p>
            <a:pPr lvl="1" algn="just" eaLnBrk="1" hangingPunct="1"/>
            <a:r>
              <a:rPr lang="en-US" smtClean="0"/>
              <a:t>Magnetic and electric emission test to DC-DC converter on double-stack carbon fiber developed by FERMILAB:</a:t>
            </a:r>
          </a:p>
          <a:p>
            <a:pPr lvl="2" algn="just" eaLnBrk="1" hangingPunct="1"/>
            <a:r>
              <a:rPr lang="en-US" sz="1800" smtClean="0"/>
              <a:t>On double-stack carbon fiber</a:t>
            </a:r>
          </a:p>
          <a:p>
            <a:pPr lvl="2" algn="just" eaLnBrk="1" hangingPunct="1"/>
            <a:r>
              <a:rPr lang="en-US" sz="1800" smtClean="0"/>
              <a:t>Inner double-stack carbon fiber</a:t>
            </a:r>
          </a:p>
          <a:p>
            <a:pPr lvl="2" algn="just" eaLnBrk="1" hangingPunct="1"/>
            <a:r>
              <a:rPr lang="en-US" sz="1800" smtClean="0"/>
              <a:t>On double-stack structure not grounded, grounded one side, grounded two sides, grounded at the middle of the structure</a:t>
            </a:r>
          </a:p>
          <a:p>
            <a:pPr lvl="1" algn="just" eaLnBrk="1" hangingPunct="1">
              <a:buFontTx/>
              <a:buNone/>
            </a:pPr>
            <a:r>
              <a:rPr lang="en-US" b="1" u="sng" smtClean="0"/>
              <a:t>3.- Multiple DC-DC converter test</a:t>
            </a:r>
          </a:p>
          <a:p>
            <a:pPr lvl="1" algn="just" eaLnBrk="1" hangingPunct="1"/>
            <a:r>
              <a:rPr lang="en-US" smtClean="0"/>
              <a:t>It is planned to install 4 o 5 DC-DC converters on the CF structure. Radiated and conducted emission test.</a:t>
            </a:r>
          </a:p>
          <a:p>
            <a:pPr lvl="1" algn="just" eaLnBrk="1" hangingPunct="1">
              <a:buFontTx/>
              <a:buNone/>
            </a:pPr>
            <a:endParaRPr lang="en-GB" b="1" i="1" u="sng" smtClean="0"/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GB" sz="1900" i="1" smtClean="0"/>
          </a:p>
        </p:txBody>
      </p:sp>
      <p:sp>
        <p:nvSpPr>
          <p:cNvPr id="18437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8F0FD117-6EE7-4A04-BB00-25CC7B3B9EAE}" type="slidenum">
              <a:rPr lang="es-ES" smtClean="0">
                <a:latin typeface="Arial" pitchFamily="34" charset="0"/>
                <a:cs typeface="Arial" pitchFamily="34" charset="0"/>
              </a:rPr>
              <a:pPr/>
              <a:t>15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8839200" cy="685800"/>
          </a:xfrm>
        </p:spPr>
        <p:txBody>
          <a:bodyPr/>
          <a:lstStyle/>
          <a:p>
            <a:pPr eaLnBrk="1" hangingPunct="1"/>
            <a:r>
              <a:rPr lang="en-GB" sz="3200" b="1" u="sng" smtClean="0"/>
              <a:t>3. Working packages – Future works</a:t>
            </a:r>
            <a:endParaRPr lang="en-GB" sz="3000" b="1" u="sng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49338"/>
            <a:ext cx="8740775" cy="49006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600" b="1" u="sng" smtClean="0"/>
              <a:t>4.- Radiated emission test</a:t>
            </a:r>
            <a:endParaRPr lang="es-ES" sz="1800" smtClean="0"/>
          </a:p>
          <a:p>
            <a:pPr algn="just" eaLnBrk="1" hangingPunct="1"/>
            <a:r>
              <a:rPr lang="en-US" sz="2400" smtClean="0"/>
              <a:t>Radiated emission test will be performed inside of the semi-anechoic chamber. </a:t>
            </a:r>
          </a:p>
          <a:p>
            <a:pPr algn="just" eaLnBrk="1" hangingPunct="1"/>
            <a:r>
              <a:rPr lang="en-US" sz="2400" smtClean="0"/>
              <a:t>Near and far field will be measured. </a:t>
            </a:r>
          </a:p>
          <a:p>
            <a:pPr algn="just" eaLnBrk="1" hangingPunct="1"/>
            <a:r>
              <a:rPr lang="en-US" smtClean="0"/>
              <a:t>The electromagnetic field will be measured using electric  antenna (30 MHz to 1 GHz) and magnetic antenna (9kHz to 30 MHz) for near and far field. </a:t>
            </a:r>
          </a:p>
          <a:p>
            <a:pPr algn="just" eaLnBrk="1" hangingPunct="1"/>
            <a:r>
              <a:rPr lang="en-US" sz="2400" smtClean="0"/>
              <a:t>Radiated emissions test to different components to power system distribution, they will carry out with current probe and antenna: </a:t>
            </a:r>
            <a:endParaRPr lang="es-ES_tradnl" sz="2000" smtClean="0"/>
          </a:p>
          <a:p>
            <a:pPr lvl="2" algn="just" eaLnBrk="1" hangingPunct="1"/>
            <a:r>
              <a:rPr lang="en-US" sz="1800" smtClean="0"/>
              <a:t>Unshielding twisted cables</a:t>
            </a:r>
            <a:endParaRPr lang="en-US" sz="1600" smtClean="0"/>
          </a:p>
          <a:p>
            <a:pPr lvl="2" algn="just" eaLnBrk="1" hangingPunct="1"/>
            <a:r>
              <a:rPr lang="en-US" sz="1800" smtClean="0"/>
              <a:t>Shielding twisted cables</a:t>
            </a:r>
            <a:endParaRPr lang="en-US" sz="1600" smtClean="0"/>
          </a:p>
          <a:p>
            <a:pPr lvl="2" algn="just" eaLnBrk="1" hangingPunct="1"/>
            <a:r>
              <a:rPr lang="en-US" sz="1800" smtClean="0"/>
              <a:t>Radiated emissions on power distribution board</a:t>
            </a:r>
            <a:endParaRPr lang="en-US" sz="1600" smtClean="0"/>
          </a:p>
          <a:p>
            <a:pPr algn="just" eaLnBrk="1" hangingPunct="1"/>
            <a:endParaRPr lang="en-US" smtClean="0"/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GB" sz="1900" i="1" smtClean="0"/>
          </a:p>
        </p:txBody>
      </p:sp>
      <p:sp>
        <p:nvSpPr>
          <p:cNvPr id="19461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B610ED53-1510-48EE-A34C-5BF9E067D085}" type="slidenum">
              <a:rPr lang="es-ES" smtClean="0">
                <a:latin typeface="Arial" pitchFamily="34" charset="0"/>
                <a:cs typeface="Arial" pitchFamily="34" charset="0"/>
              </a:rPr>
              <a:pPr/>
              <a:t>16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Marcador de contenido"/>
          <p:cNvSpPr>
            <a:spLocks noGrp="1"/>
          </p:cNvSpPr>
          <p:nvPr>
            <p:ph idx="1"/>
          </p:nvPr>
        </p:nvSpPr>
        <p:spPr>
          <a:xfrm>
            <a:off x="214313" y="714375"/>
            <a:ext cx="8715375" cy="5572125"/>
          </a:xfrm>
        </p:spPr>
        <p:txBody>
          <a:bodyPr/>
          <a:lstStyle/>
          <a:p>
            <a:pPr algn="just" eaLnBrk="1" hangingPunct="1"/>
            <a:r>
              <a:rPr lang="en-US" sz="2400" smtClean="0"/>
              <a:t>EMC Tracker upgrade project is on going.</a:t>
            </a:r>
          </a:p>
          <a:p>
            <a:pPr algn="just" eaLnBrk="1" hangingPunct="1"/>
            <a:r>
              <a:rPr lang="en-US" sz="2400" smtClean="0"/>
              <a:t>This project is well founded by Spanish R&amp;D program and ITA</a:t>
            </a:r>
          </a:p>
          <a:p>
            <a:pPr algn="just" eaLnBrk="1" hangingPunct="1"/>
            <a:r>
              <a:rPr lang="en-US" sz="2400" smtClean="0"/>
              <a:t>The project is divided in 4 WP </a:t>
            </a:r>
          </a:p>
          <a:p>
            <a:pPr algn="just" eaLnBrk="1" hangingPunct="1"/>
            <a:r>
              <a:rPr lang="en-US" sz="2400" smtClean="0"/>
              <a:t>WP1, WP2 &amp; WP4 has started </a:t>
            </a:r>
          </a:p>
          <a:p>
            <a:pPr lvl="1" algn="just" eaLnBrk="1" hangingPunct="1"/>
            <a:r>
              <a:rPr lang="en-US" sz="2400" smtClean="0"/>
              <a:t>WP1 focused on impedance effects on noise emission is </a:t>
            </a:r>
            <a:r>
              <a:rPr lang="en-US" sz="2400" u="sng" smtClean="0"/>
              <a:t>finished</a:t>
            </a:r>
          </a:p>
          <a:p>
            <a:pPr lvl="1" algn="just" eaLnBrk="1" hangingPunct="1"/>
            <a:r>
              <a:rPr lang="en-US" sz="2400" smtClean="0"/>
              <a:t>WP2  focused on power network issues- </a:t>
            </a:r>
            <a:r>
              <a:rPr lang="en-US" sz="2400" u="sng" smtClean="0"/>
              <a:t>on going</a:t>
            </a:r>
          </a:p>
          <a:p>
            <a:pPr lvl="1" algn="just" eaLnBrk="1" hangingPunct="1"/>
            <a:r>
              <a:rPr lang="en-US" sz="2400" smtClean="0"/>
              <a:t>WP3 </a:t>
            </a:r>
            <a:r>
              <a:rPr lang="en-US" sz="2400" u="sng" smtClean="0"/>
              <a:t>is planned</a:t>
            </a:r>
          </a:p>
          <a:p>
            <a:pPr lvl="1" algn="just" eaLnBrk="1" hangingPunct="1"/>
            <a:r>
              <a:rPr lang="en-US" sz="2400" smtClean="0"/>
              <a:t>WP4  focused on development of high immunity systems is </a:t>
            </a:r>
            <a:r>
              <a:rPr lang="en-US" sz="2400" u="sng" smtClean="0"/>
              <a:t>on going</a:t>
            </a:r>
          </a:p>
        </p:txBody>
      </p:sp>
      <p:sp>
        <p:nvSpPr>
          <p:cNvPr id="20483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8786812" cy="782638"/>
          </a:xfrm>
        </p:spPr>
        <p:txBody>
          <a:bodyPr/>
          <a:lstStyle/>
          <a:p>
            <a:pPr eaLnBrk="1" hangingPunct="1"/>
            <a:r>
              <a:rPr lang="en-US" sz="3200" b="1" u="sng" smtClean="0"/>
              <a:t>4. Conclusions</a:t>
            </a:r>
            <a:endParaRPr lang="en-GB" sz="3200" b="1" u="sng" smtClean="0"/>
          </a:p>
        </p:txBody>
      </p:sp>
      <p:sp>
        <p:nvSpPr>
          <p:cNvPr id="20485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11C43B8F-EEB3-40DE-8E5D-9D36BDB2F8EF}" type="slidenum">
              <a:rPr lang="es-ES" smtClean="0">
                <a:latin typeface="Arial" pitchFamily="34" charset="0"/>
                <a:cs typeface="Arial" pitchFamily="34" charset="0"/>
              </a:rPr>
              <a:pPr/>
              <a:t>17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8C401F4C-CF23-4B83-AEFD-685EC2474C1E}" type="slidenum">
              <a:rPr lang="es-ES" smtClean="0">
                <a:latin typeface="Arial" pitchFamily="34" charset="0"/>
                <a:cs typeface="Arial" pitchFamily="34" charset="0"/>
              </a:rPr>
              <a:pPr/>
              <a:t>1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  <p:sp>
        <p:nvSpPr>
          <p:cNvPr id="4099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7427913" cy="782638"/>
          </a:xfrm>
        </p:spPr>
        <p:txBody>
          <a:bodyPr/>
          <a:lstStyle/>
          <a:p>
            <a:pPr eaLnBrk="1" hangingPunct="1"/>
            <a:r>
              <a:rPr lang="en-GB" sz="3600" b="1" u="sng" smtClean="0"/>
              <a:t>OUTLINE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353425" cy="40322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3600" smtClean="0"/>
              <a:t>1. Introduction – Motivation </a:t>
            </a:r>
          </a:p>
          <a:p>
            <a:pPr eaLnBrk="1" hangingPunct="1">
              <a:buFontTx/>
              <a:buNone/>
            </a:pPr>
            <a:r>
              <a:rPr lang="en-GB" sz="3600" smtClean="0"/>
              <a:t>2. EMC project for tracker upgrade.</a:t>
            </a:r>
          </a:p>
          <a:p>
            <a:pPr eaLnBrk="1" hangingPunct="1">
              <a:buFontTx/>
              <a:buNone/>
            </a:pPr>
            <a:r>
              <a:rPr lang="en-GB" sz="3600" smtClean="0"/>
              <a:t>3. Working Packages</a:t>
            </a:r>
          </a:p>
          <a:p>
            <a:pPr lvl="1" eaLnBrk="1" hangingPunct="1"/>
            <a:r>
              <a:rPr lang="en-GB" sz="3600" smtClean="0"/>
              <a:t>Status &amp; Plans</a:t>
            </a:r>
          </a:p>
          <a:p>
            <a:pPr lvl="1" eaLnBrk="1" hangingPunct="1"/>
            <a:r>
              <a:rPr lang="en-GB" sz="3600" smtClean="0"/>
              <a:t>Future works</a:t>
            </a:r>
          </a:p>
          <a:p>
            <a:pPr eaLnBrk="1" hangingPunct="1">
              <a:buFontTx/>
              <a:buNone/>
            </a:pPr>
            <a:r>
              <a:rPr lang="en-GB" sz="3600" smtClean="0"/>
              <a:t>4. Conclusions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9 Título"/>
          <p:cNvSpPr>
            <a:spLocks noGrp="1"/>
          </p:cNvSpPr>
          <p:nvPr>
            <p:ph type="title"/>
          </p:nvPr>
        </p:nvSpPr>
        <p:spPr>
          <a:xfrm>
            <a:off x="304800" y="0"/>
            <a:ext cx="7391400" cy="609600"/>
          </a:xfrm>
        </p:spPr>
        <p:txBody>
          <a:bodyPr/>
          <a:lstStyle/>
          <a:p>
            <a:pPr eaLnBrk="1" hangingPunct="1"/>
            <a:r>
              <a:rPr lang="en-US" sz="3200" b="1" u="sng" smtClean="0"/>
              <a:t>1. Introduction - Motivation</a:t>
            </a:r>
          </a:p>
        </p:txBody>
      </p:sp>
      <p:sp>
        <p:nvSpPr>
          <p:cNvPr id="5123" name="10 Marcador de contenido"/>
          <p:cNvSpPr>
            <a:spLocks noGrp="1"/>
          </p:cNvSpPr>
          <p:nvPr>
            <p:ph idx="1"/>
          </p:nvPr>
        </p:nvSpPr>
        <p:spPr>
          <a:xfrm>
            <a:off x="0" y="2420938"/>
            <a:ext cx="8893175" cy="3822700"/>
          </a:xfrm>
        </p:spPr>
        <p:txBody>
          <a:bodyPr/>
          <a:lstStyle/>
          <a:p>
            <a:pPr algn="just" eaLnBrk="1" hangingPunct="1"/>
            <a:r>
              <a:rPr lang="en-US" sz="2000" smtClean="0"/>
              <a:t>New FEE requirements forces to install DC-DC converters close to FEE (inside sub-detector modules).</a:t>
            </a:r>
          </a:p>
          <a:p>
            <a:pPr lvl="1" algn="just" eaLnBrk="1" hangingPunct="1"/>
            <a:r>
              <a:rPr lang="en-US" sz="1800" smtClean="0"/>
              <a:t>The high current demanded by each power channel</a:t>
            </a:r>
          </a:p>
          <a:p>
            <a:pPr lvl="1" algn="just" eaLnBrk="1" hangingPunct="1">
              <a:buFontTx/>
              <a:buNone/>
            </a:pPr>
            <a:endParaRPr lang="en-US" sz="1800" smtClean="0"/>
          </a:p>
          <a:p>
            <a:pPr algn="just" eaLnBrk="1" hangingPunct="1"/>
            <a:r>
              <a:rPr lang="en-US" sz="2000" smtClean="0"/>
              <a:t>However DC-DC converters are a very noise source</a:t>
            </a:r>
          </a:p>
          <a:p>
            <a:pPr lvl="1" algn="just" eaLnBrk="1" hangingPunct="1"/>
            <a:r>
              <a:rPr lang="en-US" sz="1800" smtClean="0"/>
              <a:t>It is necessary to minimize the noise coupling between FEE – DC-DC units</a:t>
            </a:r>
          </a:p>
          <a:p>
            <a:pPr lvl="1" algn="just" eaLnBrk="1" hangingPunct="1"/>
            <a:r>
              <a:rPr lang="en-US" sz="1800" smtClean="0"/>
              <a:t>It is necessary to minimize the total noise inside sub-detector volume</a:t>
            </a:r>
          </a:p>
          <a:p>
            <a:pPr lvl="1" algn="just" eaLnBrk="1" hangingPunct="1"/>
            <a:endParaRPr lang="en-US" sz="1800" smtClean="0"/>
          </a:p>
          <a:p>
            <a:pPr algn="just" eaLnBrk="1" hangingPunct="1"/>
            <a:r>
              <a:rPr lang="en-US" sz="2000" smtClean="0"/>
              <a:t>A large R&amp;D effort is planned and taking place to develop a DC-DC switching converter to operate under </a:t>
            </a:r>
            <a:r>
              <a:rPr lang="en-US" sz="2000" b="1" smtClean="0"/>
              <a:t>high magnetic field</a:t>
            </a:r>
            <a:r>
              <a:rPr lang="en-US" sz="2000" smtClean="0"/>
              <a:t> with </a:t>
            </a:r>
            <a:r>
              <a:rPr lang="en-US" sz="2000" b="1" smtClean="0"/>
              <a:t>low noise emissions </a:t>
            </a:r>
            <a:r>
              <a:rPr lang="en-US" sz="2000" smtClean="0"/>
              <a:t>inside tracker volume</a:t>
            </a:r>
          </a:p>
          <a:p>
            <a:pPr lvl="1" algn="just" eaLnBrk="1" hangingPunct="1"/>
            <a:r>
              <a:rPr lang="en-US" sz="1800" smtClean="0"/>
              <a:t>GREAT effort form CERN &amp; Aachen</a:t>
            </a:r>
          </a:p>
        </p:txBody>
      </p:sp>
      <p:sp>
        <p:nvSpPr>
          <p:cNvPr id="5124" name="5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pic>
        <p:nvPicPr>
          <p:cNvPr id="51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96975"/>
            <a:ext cx="39973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1196975"/>
            <a:ext cx="352425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11 CuadroTexto"/>
          <p:cNvSpPr txBox="1">
            <a:spLocks noChangeArrowheads="1"/>
          </p:cNvSpPr>
          <p:nvPr/>
        </p:nvSpPr>
        <p:spPr bwMode="auto">
          <a:xfrm>
            <a:off x="0" y="620713"/>
            <a:ext cx="1692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solidFill>
                  <a:srgbClr val="0070C0"/>
                </a:solidFill>
              </a:rPr>
              <a:t>Today</a:t>
            </a:r>
          </a:p>
        </p:txBody>
      </p:sp>
      <p:sp>
        <p:nvSpPr>
          <p:cNvPr id="5128" name="12 CuadroTexto"/>
          <p:cNvSpPr txBox="1">
            <a:spLocks noChangeArrowheads="1"/>
          </p:cNvSpPr>
          <p:nvPr/>
        </p:nvSpPr>
        <p:spPr bwMode="auto">
          <a:xfrm>
            <a:off x="6659563" y="620713"/>
            <a:ext cx="1955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>
                <a:solidFill>
                  <a:srgbClr val="0070C0"/>
                </a:solidFill>
              </a:rPr>
              <a:t>Upgrade</a:t>
            </a:r>
          </a:p>
        </p:txBody>
      </p:sp>
      <p:sp>
        <p:nvSpPr>
          <p:cNvPr id="5129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87C7E1AD-084F-4BAB-ABCC-93E0E0863497}" type="slidenum">
              <a:rPr lang="es-ES" smtClean="0">
                <a:latin typeface="Arial" pitchFamily="34" charset="0"/>
                <a:cs typeface="Arial" pitchFamily="34" charset="0"/>
              </a:rPr>
              <a:pPr/>
              <a:t>2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7427912" cy="609600"/>
          </a:xfrm>
        </p:spPr>
        <p:txBody>
          <a:bodyPr/>
          <a:lstStyle/>
          <a:p>
            <a:pPr eaLnBrk="1" hangingPunct="1"/>
            <a:r>
              <a:rPr lang="en-GB" sz="3200" b="1" u="sng" smtClean="0"/>
              <a:t>2. EMC project-upgrade</a:t>
            </a:r>
          </a:p>
        </p:txBody>
      </p:sp>
      <p:sp>
        <p:nvSpPr>
          <p:cNvPr id="614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96300" cy="518477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GB" sz="2000" b="1" u="sng" dirty="0" smtClean="0">
                <a:solidFill>
                  <a:srgbClr val="FF0000"/>
                </a:solidFill>
              </a:rPr>
              <a:t>EMC immunity studies for CMS tracker upgrade - 9.04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b="1" u="sng" dirty="0" smtClean="0"/>
              <a:t>IFCA &amp; ITA – </a:t>
            </a:r>
            <a:r>
              <a:rPr lang="en-GB" b="1" u="sng" dirty="0" smtClean="0">
                <a:solidFill>
                  <a:srgbClr val="00B050"/>
                </a:solidFill>
              </a:rPr>
              <a:t>Approved</a:t>
            </a:r>
            <a:r>
              <a:rPr lang="en-GB" b="1" u="sng" dirty="0" smtClean="0"/>
              <a:t> by CMS MB on November 2009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n-GB" sz="1600" dirty="0" smtClean="0"/>
              <a:t>First stage of the EMC strategy – long term strategy for CMS </a:t>
            </a:r>
          </a:p>
          <a:p>
            <a:pPr algn="just" eaLnBrk="1" hangingPunct="1">
              <a:lnSpc>
                <a:spcPct val="90000"/>
              </a:lnSpc>
            </a:pPr>
            <a:r>
              <a:rPr lang="en-GB" sz="2000" b="1" u="sng" dirty="0" smtClean="0">
                <a:solidFill>
                  <a:srgbClr val="002060"/>
                </a:solidFill>
              </a:rPr>
              <a:t>The project is founded by Spanish agencies and ITA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sz="1800" b="1" u="sng" dirty="0" smtClean="0">
                <a:solidFill>
                  <a:srgbClr val="002060"/>
                </a:solidFill>
              </a:rPr>
              <a:t>3 year project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z="2200" dirty="0" smtClean="0"/>
              <a:t>Project members: 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n-US" sz="2200" dirty="0" err="1" smtClean="0"/>
              <a:t>Instituto</a:t>
            </a:r>
            <a:r>
              <a:rPr lang="en-US" sz="2200" dirty="0" smtClean="0"/>
              <a:t> de </a:t>
            </a:r>
            <a:r>
              <a:rPr lang="en-US" sz="2200" dirty="0" err="1" smtClean="0"/>
              <a:t>Física</a:t>
            </a:r>
            <a:r>
              <a:rPr lang="en-US" sz="2200" dirty="0" smtClean="0"/>
              <a:t> de Cantabria (CSIC-UC)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n-US" sz="2200" dirty="0" err="1" smtClean="0"/>
              <a:t>Instituto</a:t>
            </a:r>
            <a:r>
              <a:rPr lang="en-US" sz="2200" dirty="0" smtClean="0"/>
              <a:t> </a:t>
            </a:r>
            <a:r>
              <a:rPr lang="en-US" sz="2200" dirty="0" err="1" smtClean="0"/>
              <a:t>Tecnológico</a:t>
            </a:r>
            <a:r>
              <a:rPr lang="en-US" sz="2200" dirty="0" smtClean="0"/>
              <a:t> de Aragón  (G. Aragón)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n-US" sz="2200" dirty="0" smtClean="0"/>
              <a:t>Centro </a:t>
            </a:r>
            <a:r>
              <a:rPr lang="en-US" sz="2200" dirty="0" err="1" smtClean="0"/>
              <a:t>Nacional</a:t>
            </a:r>
            <a:r>
              <a:rPr lang="en-US" sz="2200" dirty="0" smtClean="0"/>
              <a:t> de </a:t>
            </a:r>
            <a:r>
              <a:rPr lang="en-US" sz="2200" dirty="0" err="1" smtClean="0"/>
              <a:t>Microelectrónica</a:t>
            </a:r>
            <a:r>
              <a:rPr lang="en-US" sz="2200" dirty="0" smtClean="0"/>
              <a:t> Barcelona (CSIC</a:t>
            </a:r>
            <a:endParaRPr lang="en-GB" sz="2000" dirty="0" smtClean="0"/>
          </a:p>
          <a:p>
            <a:pPr algn="just" eaLnBrk="1" hangingPunct="1">
              <a:lnSpc>
                <a:spcPct val="90000"/>
              </a:lnSpc>
            </a:pPr>
            <a:r>
              <a:rPr lang="en-GB" sz="2000" dirty="0" smtClean="0"/>
              <a:t>The main goal of the project is: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dirty="0" smtClean="0"/>
              <a:t>To define preliminary rules to ensure the integration of main components  (Detector, FEE, Power network and DC-DC )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dirty="0" smtClean="0"/>
              <a:t>To define design strategies that allow increasing the immunity of the Detector-FEE unit – </a:t>
            </a:r>
            <a:r>
              <a:rPr lang="en-GB" dirty="0" smtClean="0">
                <a:solidFill>
                  <a:srgbClr val="002060"/>
                </a:solidFill>
              </a:rPr>
              <a:t>Robust FEE designs to EMI phenomena</a:t>
            </a:r>
          </a:p>
        </p:txBody>
      </p:sp>
      <p:sp>
        <p:nvSpPr>
          <p:cNvPr id="6149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3514A9B8-78C8-4EA3-878B-8A87033C2097}" type="slidenum">
              <a:rPr lang="es-ES" smtClean="0">
                <a:latin typeface="Arial" pitchFamily="34" charset="0"/>
                <a:cs typeface="Arial" pitchFamily="34" charset="0"/>
              </a:rPr>
              <a:pPr/>
              <a:t>3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078788" cy="681038"/>
          </a:xfrm>
        </p:spPr>
        <p:txBody>
          <a:bodyPr/>
          <a:lstStyle/>
          <a:p>
            <a:pPr eaLnBrk="1" hangingPunct="1"/>
            <a:r>
              <a:rPr lang="en-GB" sz="3200" b="1" u="sng" dirty="0" smtClean="0"/>
              <a:t>3. Working packages – Status &amp; Plans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497888" cy="494347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GB" sz="2400" dirty="0" smtClean="0"/>
              <a:t>The project has started in 2010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GB" sz="2400" dirty="0" smtClean="0"/>
          </a:p>
          <a:p>
            <a:pPr algn="just" eaLnBrk="1" hangingPunct="1">
              <a:lnSpc>
                <a:spcPct val="90000"/>
              </a:lnSpc>
            </a:pPr>
            <a:r>
              <a:rPr lang="en-GB" sz="2400" dirty="0" smtClean="0"/>
              <a:t>It is divided in four working packages</a:t>
            </a:r>
            <a:endParaRPr lang="en-GB" sz="2400" b="1" u="sng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en-GB" sz="2400" dirty="0" smtClean="0"/>
              <a:t>WP 1: Power network impedance characterization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sz="2400" dirty="0" smtClean="0"/>
              <a:t>WP 2: Noise propagation effects in power network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sz="2400" dirty="0" smtClean="0"/>
              <a:t>WP 3: Noise immunity test in FEE prototypes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sz="2400" dirty="0" smtClean="0"/>
              <a:t>WP 4: Validation of EM immune OFS for temperature, magnetic field and strain: Effect on overall EM noise</a:t>
            </a:r>
          </a:p>
          <a:p>
            <a:pPr lvl="1" algn="just" eaLnBrk="1" hangingPunct="1">
              <a:lnSpc>
                <a:spcPct val="90000"/>
              </a:lnSpc>
            </a:pPr>
            <a:endParaRPr lang="en-GB" sz="2400" dirty="0" smtClean="0"/>
          </a:p>
          <a:p>
            <a:pPr algn="just" eaLnBrk="1" hangingPunct="1">
              <a:lnSpc>
                <a:spcPct val="90000"/>
              </a:lnSpc>
            </a:pPr>
            <a:r>
              <a:rPr lang="en-GB" sz="2400" dirty="0" smtClean="0"/>
              <a:t>Strong collaborations with other groups is planned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sz="2400" dirty="0" smtClean="0"/>
              <a:t>FERMILAB – M. Johnson- B. Copper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sz="2400" dirty="0" smtClean="0"/>
              <a:t>Aachen –K. Klein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sz="2400" dirty="0" smtClean="0"/>
              <a:t>CERN-F. </a:t>
            </a:r>
            <a:r>
              <a:rPr lang="en-GB" sz="2400" dirty="0" err="1" smtClean="0"/>
              <a:t>Faccio</a:t>
            </a:r>
            <a:endParaRPr lang="en-GB" sz="2600" dirty="0" smtClean="0"/>
          </a:p>
        </p:txBody>
      </p:sp>
      <p:sp>
        <p:nvSpPr>
          <p:cNvPr id="7173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69BEBF9A-D97C-4B34-85C4-341754AEC6B2}" type="slidenum">
              <a:rPr lang="es-ES" smtClean="0">
                <a:latin typeface="Arial" pitchFamily="34" charset="0"/>
                <a:cs typeface="Arial" pitchFamily="34" charset="0"/>
              </a:rPr>
              <a:pPr/>
              <a:t>4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763000" cy="609600"/>
          </a:xfrm>
        </p:spPr>
        <p:txBody>
          <a:bodyPr/>
          <a:lstStyle/>
          <a:p>
            <a:pPr eaLnBrk="1" hangingPunct="1"/>
            <a:r>
              <a:rPr lang="en-GB" sz="3200" b="1" u="sng" smtClean="0"/>
              <a:t>3. Working packages – Status &amp; Plans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981075"/>
            <a:ext cx="8786813" cy="5040313"/>
          </a:xfrm>
        </p:spPr>
        <p:txBody>
          <a:bodyPr/>
          <a:lstStyle/>
          <a:p>
            <a:pPr eaLnBrk="1" hangingPunct="1"/>
            <a:r>
              <a:rPr lang="en-GB" sz="2400" b="1" i="1" smtClean="0"/>
              <a:t>WP 1: </a:t>
            </a:r>
            <a:r>
              <a:rPr lang="en-GB" sz="2400" b="1" i="1" u="sng" smtClean="0"/>
              <a:t>Power network impedance characterization</a:t>
            </a:r>
          </a:p>
          <a:p>
            <a:pPr eaLnBrk="1" hangingPunct="1"/>
            <a:endParaRPr lang="en-GB" sz="2400" b="1" i="1" u="sng" smtClean="0"/>
          </a:p>
          <a:p>
            <a:pPr lvl="1" algn="just" eaLnBrk="1" hangingPunct="1"/>
            <a:r>
              <a:rPr lang="en-GB" i="1" smtClean="0"/>
              <a:t>The aim of WP1 is to define and characterize the impedances connected to the DC-DC power converter</a:t>
            </a:r>
          </a:p>
          <a:p>
            <a:pPr lvl="2" algn="just" eaLnBrk="1" hangingPunct="1"/>
            <a:r>
              <a:rPr lang="en-US" sz="2000" i="1" smtClean="0"/>
              <a:t>It defines the noise (conducted and radiated) levels emitted </a:t>
            </a:r>
            <a:r>
              <a:rPr lang="en-GB" sz="2000" i="1" smtClean="0"/>
              <a:t>by the DC-DC power converters </a:t>
            </a:r>
            <a:r>
              <a:rPr lang="en-GB" sz="2000" b="1" i="1" u="sng" smtClean="0">
                <a:solidFill>
                  <a:srgbClr val="FF0000"/>
                </a:solidFill>
              </a:rPr>
              <a:t>AT SYSTEM LEVEL</a:t>
            </a:r>
          </a:p>
          <a:p>
            <a:pPr lvl="2" algn="just" eaLnBrk="1" hangingPunct="1"/>
            <a:r>
              <a:rPr lang="en-GB" sz="2000" i="1" smtClean="0"/>
              <a:t>Characterization of the electromagnetic environment</a:t>
            </a:r>
          </a:p>
          <a:p>
            <a:pPr lvl="3" algn="just" eaLnBrk="1" hangingPunct="1"/>
            <a:r>
              <a:rPr lang="en-GB" sz="2000" i="1" smtClean="0"/>
              <a:t>Impedances ( FEE &amp; Power Bus)</a:t>
            </a:r>
          </a:p>
          <a:p>
            <a:pPr lvl="3" algn="just" eaLnBrk="1" hangingPunct="1"/>
            <a:r>
              <a:rPr lang="en-GB" sz="2000" i="1" smtClean="0"/>
              <a:t>Multiple units</a:t>
            </a:r>
          </a:p>
          <a:p>
            <a:pPr lvl="1" algn="just" eaLnBrk="1" hangingPunct="1"/>
            <a:r>
              <a:rPr lang="en-GB" i="1" smtClean="0"/>
              <a:t>Simulation of effect to impedances connected to the DC-DC power converter-TWEPP 2010</a:t>
            </a:r>
          </a:p>
          <a:p>
            <a:pPr lvl="1" algn="just" eaLnBrk="1" hangingPunct="1"/>
            <a:r>
              <a:rPr lang="en-GB" i="1" smtClean="0"/>
              <a:t>First measurement on ITA facilities with a ITA  DC-DC power converter prototype – May 2011</a:t>
            </a:r>
          </a:p>
          <a:p>
            <a:pPr lvl="1" algn="just" eaLnBrk="1" hangingPunct="1"/>
            <a:endParaRPr lang="en-GB" sz="2400" i="1" smtClean="0"/>
          </a:p>
        </p:txBody>
      </p:sp>
      <p:sp>
        <p:nvSpPr>
          <p:cNvPr id="8197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860B47AF-4C81-4E1B-8A40-EDF533F7FB86}" type="slidenum">
              <a:rPr lang="es-ES" smtClean="0">
                <a:latin typeface="Arial" pitchFamily="34" charset="0"/>
                <a:cs typeface="Arial" pitchFamily="34" charset="0"/>
              </a:rPr>
              <a:pPr/>
              <a:t>5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63000" cy="609600"/>
          </a:xfrm>
        </p:spPr>
        <p:txBody>
          <a:bodyPr/>
          <a:lstStyle/>
          <a:p>
            <a:pPr eaLnBrk="1" hangingPunct="1"/>
            <a:r>
              <a:rPr lang="en-GB" sz="3200" b="1" u="sng" smtClean="0"/>
              <a:t>3. Working packages – Status &amp; Plans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786812" cy="5184775"/>
          </a:xfrm>
        </p:spPr>
        <p:txBody>
          <a:bodyPr/>
          <a:lstStyle/>
          <a:p>
            <a:pPr eaLnBrk="1" hangingPunct="1"/>
            <a:r>
              <a:rPr lang="en-US" i="1" smtClean="0"/>
              <a:t>Simulations</a:t>
            </a:r>
          </a:p>
          <a:p>
            <a:pPr eaLnBrk="1" hangingPunct="1"/>
            <a:endParaRPr lang="en-US" i="1" smtClean="0"/>
          </a:p>
          <a:p>
            <a:pPr eaLnBrk="1" hangingPunct="1"/>
            <a:endParaRPr lang="en-US" i="1" smtClean="0"/>
          </a:p>
          <a:p>
            <a:pPr eaLnBrk="1" hangingPunct="1"/>
            <a:endParaRPr lang="en-US" i="1" smtClean="0"/>
          </a:p>
          <a:p>
            <a:pPr eaLnBrk="1" hangingPunct="1"/>
            <a:endParaRPr lang="en-US" i="1" smtClean="0"/>
          </a:p>
          <a:p>
            <a:pPr eaLnBrk="1" hangingPunct="1"/>
            <a:endParaRPr lang="en-US" i="1" smtClean="0"/>
          </a:p>
          <a:p>
            <a:pPr eaLnBrk="1" hangingPunct="1"/>
            <a:r>
              <a:rPr lang="en-US" i="1" smtClean="0"/>
              <a:t>Measurements</a:t>
            </a:r>
          </a:p>
        </p:txBody>
      </p:sp>
      <p:sp>
        <p:nvSpPr>
          <p:cNvPr id="9221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6115BBB1-E15C-4692-9899-87AFDA12BEB5}" type="slidenum">
              <a:rPr lang="es-ES" smtClean="0">
                <a:latin typeface="Arial" pitchFamily="34" charset="0"/>
                <a:cs typeface="Arial" pitchFamily="34" charset="0"/>
              </a:rPr>
              <a:pPr/>
              <a:t>6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1125538"/>
            <a:ext cx="5040313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412875"/>
            <a:ext cx="208915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92550"/>
            <a:ext cx="4284663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3860800"/>
            <a:ext cx="3783012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63000" cy="609600"/>
          </a:xfrm>
        </p:spPr>
        <p:txBody>
          <a:bodyPr/>
          <a:lstStyle/>
          <a:p>
            <a:pPr eaLnBrk="1" hangingPunct="1"/>
            <a:r>
              <a:rPr lang="en-GB" sz="3200" b="1" u="sng" smtClean="0"/>
              <a:t>3. Working packages – Status &amp; Plans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908050"/>
            <a:ext cx="8607425" cy="5184775"/>
          </a:xfrm>
        </p:spPr>
        <p:txBody>
          <a:bodyPr/>
          <a:lstStyle/>
          <a:p>
            <a:pPr eaLnBrk="1" hangingPunct="1"/>
            <a:r>
              <a:rPr lang="en-US" i="1" smtClean="0"/>
              <a:t>Preliminary results</a:t>
            </a:r>
          </a:p>
          <a:p>
            <a:pPr lvl="1" eaLnBrk="1" hangingPunct="1"/>
            <a:r>
              <a:rPr lang="en-US" sz="2200" i="1" smtClean="0"/>
              <a:t>Strong dependence of DM noise emissions respect </a:t>
            </a:r>
          </a:p>
          <a:p>
            <a:pPr lvl="3" eaLnBrk="1" hangingPunct="1"/>
            <a:r>
              <a:rPr lang="en-US" sz="2200" i="1" smtClean="0"/>
              <a:t>Input &amp; output Impedance </a:t>
            </a:r>
          </a:p>
          <a:p>
            <a:pPr lvl="3" eaLnBrk="1" hangingPunct="1"/>
            <a:r>
              <a:rPr lang="en-US" sz="2200" i="1" smtClean="0"/>
              <a:t>Granularity</a:t>
            </a:r>
          </a:p>
          <a:p>
            <a:pPr lvl="1" eaLnBrk="1" hangingPunct="1"/>
            <a:r>
              <a:rPr lang="en-US" sz="2200" i="1" smtClean="0"/>
              <a:t>Strong dependence of CM noise emissions respect </a:t>
            </a:r>
          </a:p>
          <a:p>
            <a:pPr lvl="3" eaLnBrk="1" hangingPunct="1"/>
            <a:r>
              <a:rPr lang="en-US" sz="2200" i="1" smtClean="0"/>
              <a:t>Stray capacitance Impedance </a:t>
            </a:r>
          </a:p>
          <a:p>
            <a:pPr lvl="3" eaLnBrk="1" hangingPunct="1"/>
            <a:r>
              <a:rPr lang="en-US" sz="2200" i="1" smtClean="0"/>
              <a:t>Input voltage</a:t>
            </a:r>
          </a:p>
          <a:p>
            <a:pPr eaLnBrk="1" hangingPunct="1"/>
            <a:r>
              <a:rPr lang="en-US" i="1" smtClean="0"/>
              <a:t>A test set up has been developed to estimate noise emissions in real scenario – System Level</a:t>
            </a:r>
          </a:p>
          <a:p>
            <a:pPr lvl="1" eaLnBrk="1" hangingPunct="1"/>
            <a:r>
              <a:rPr lang="en-US" i="1" smtClean="0"/>
              <a:t>Previous studies have shown that the impedance connected to the DC-DC has strong impact in noise emission</a:t>
            </a:r>
          </a:p>
          <a:p>
            <a:pPr lvl="1" eaLnBrk="1" hangingPunct="1"/>
            <a:r>
              <a:rPr lang="en-US" i="1" smtClean="0"/>
              <a:t>It represents the low impedances connected to the DC-DC</a:t>
            </a:r>
          </a:p>
          <a:p>
            <a:pPr lvl="1" eaLnBrk="1" hangingPunct="1"/>
            <a:r>
              <a:rPr lang="en-US" i="1" smtClean="0"/>
              <a:t>It has to be prepared to work between up to 100 MHz .</a:t>
            </a:r>
          </a:p>
          <a:p>
            <a:pPr lvl="1" eaLnBrk="1" hangingPunct="1"/>
            <a:endParaRPr lang="en-US" sz="2600" i="1" smtClean="0"/>
          </a:p>
        </p:txBody>
      </p:sp>
      <p:sp>
        <p:nvSpPr>
          <p:cNvPr id="10245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06753634-26C1-47D0-B484-77DFFA549D58}" type="slidenum">
              <a:rPr lang="es-ES" smtClean="0">
                <a:latin typeface="Arial" pitchFamily="34" charset="0"/>
                <a:cs typeface="Arial" pitchFamily="34" charset="0"/>
              </a:rPr>
              <a:pPr/>
              <a:t>7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50825" y="260350"/>
            <a:ext cx="8763000" cy="609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3200" b="1" u="sng" kern="0" dirty="0">
                <a:solidFill>
                  <a:srgbClr val="1F1A60"/>
                </a:solidFill>
                <a:latin typeface="+mj-lt"/>
                <a:ea typeface="+mj-ea"/>
                <a:cs typeface="+mj-cs"/>
              </a:rPr>
              <a:t>3. Working packages – Status &amp; Plans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908050"/>
            <a:ext cx="47529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3716338"/>
            <a:ext cx="4752975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324600"/>
            <a:ext cx="900113" cy="533400"/>
          </a:xfrm>
          <a:noFill/>
        </p:spPr>
        <p:txBody>
          <a:bodyPr/>
          <a:lstStyle/>
          <a:p>
            <a:fld id="{AC5D2B81-6042-407F-BE04-D317B9205DC5}" type="slidenum">
              <a:rPr lang="es-ES" smtClean="0">
                <a:latin typeface="Arial" pitchFamily="34" charset="0"/>
                <a:cs typeface="Arial" pitchFamily="34" charset="0"/>
              </a:rPr>
              <a:pPr/>
              <a:t>8</a:t>
            </a:fld>
            <a:r>
              <a:rPr lang="es-ES" smtClean="0">
                <a:latin typeface="Arial" pitchFamily="34" charset="0"/>
                <a:cs typeface="Arial" pitchFamily="34" charset="0"/>
              </a:rPr>
              <a:t> of 17</a:t>
            </a:r>
          </a:p>
        </p:txBody>
      </p:sp>
      <p:grpSp>
        <p:nvGrpSpPr>
          <p:cNvPr id="11270" name="19 Grupo"/>
          <p:cNvGrpSpPr>
            <a:grpSpLocks/>
          </p:cNvGrpSpPr>
          <p:nvPr/>
        </p:nvGrpSpPr>
        <p:grpSpPr bwMode="auto">
          <a:xfrm>
            <a:off x="179388" y="908050"/>
            <a:ext cx="3902075" cy="2862263"/>
            <a:chOff x="395536" y="1628800"/>
            <a:chExt cx="3901235" cy="2862267"/>
          </a:xfrm>
        </p:grpSpPr>
        <p:pic>
          <p:nvPicPr>
            <p:cNvPr id="11273" name="7 Imagen" descr="DSCN8192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7544" y="1628800"/>
              <a:ext cx="3815101" cy="2862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4" name="11 CuadroTexto"/>
            <p:cNvSpPr txBox="1">
              <a:spLocks noChangeArrowheads="1"/>
            </p:cNvSpPr>
            <p:nvPr/>
          </p:nvSpPr>
          <p:spPr bwMode="auto">
            <a:xfrm>
              <a:off x="611560" y="1700808"/>
              <a:ext cx="101341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2000">
                  <a:solidFill>
                    <a:srgbClr val="FFFF00"/>
                  </a:solidFill>
                </a:rPr>
                <a:t>DC-DC</a:t>
              </a:r>
            </a:p>
          </p:txBody>
        </p:sp>
        <p:sp>
          <p:nvSpPr>
            <p:cNvPr id="11275" name="12 CuadroTexto"/>
            <p:cNvSpPr txBox="1">
              <a:spLocks noChangeArrowheads="1"/>
            </p:cNvSpPr>
            <p:nvPr/>
          </p:nvSpPr>
          <p:spPr bwMode="auto">
            <a:xfrm>
              <a:off x="395536" y="4077072"/>
              <a:ext cx="7537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2000">
                  <a:solidFill>
                    <a:srgbClr val="FFFF00"/>
                  </a:solidFill>
                </a:rPr>
                <a:t>ports</a:t>
              </a:r>
            </a:p>
          </p:txBody>
        </p:sp>
        <p:cxnSp>
          <p:nvCxnSpPr>
            <p:cNvPr id="11276" name="13 Conector recto de flecha"/>
            <p:cNvCxnSpPr>
              <a:cxnSpLocks noChangeShapeType="1"/>
            </p:cNvCxnSpPr>
            <p:nvPr/>
          </p:nvCxnSpPr>
          <p:spPr bwMode="auto">
            <a:xfrm>
              <a:off x="1259632" y="2060848"/>
              <a:ext cx="648072" cy="576064"/>
            </a:xfrm>
            <a:prstGeom prst="straightConnector1">
              <a:avLst/>
            </a:prstGeom>
            <a:noFill/>
            <a:ln w="15875" algn="ctr">
              <a:solidFill>
                <a:srgbClr val="FFFF00"/>
              </a:solidFill>
              <a:round/>
              <a:headEnd/>
              <a:tailEnd type="arrow" w="med" len="med"/>
            </a:ln>
          </p:spPr>
        </p:cxnSp>
        <p:cxnSp>
          <p:nvCxnSpPr>
            <p:cNvPr id="11277" name="14 Conector recto de flecha"/>
            <p:cNvCxnSpPr>
              <a:cxnSpLocks noChangeShapeType="1"/>
              <a:stCxn id="11275" idx="3"/>
            </p:cNvCxnSpPr>
            <p:nvPr/>
          </p:nvCxnSpPr>
          <p:spPr bwMode="auto">
            <a:xfrm flipV="1">
              <a:off x="1149268" y="3861048"/>
              <a:ext cx="1406508" cy="416079"/>
            </a:xfrm>
            <a:prstGeom prst="straightConnector1">
              <a:avLst/>
            </a:prstGeom>
            <a:noFill/>
            <a:ln w="15875" algn="ctr">
              <a:solidFill>
                <a:srgbClr val="FFFF00"/>
              </a:solidFill>
              <a:round/>
              <a:headEnd/>
              <a:tailEnd type="arrow" w="med" len="med"/>
            </a:ln>
          </p:spPr>
        </p:cxnSp>
        <p:cxnSp>
          <p:nvCxnSpPr>
            <p:cNvPr id="11278" name="15 Conector recto de flecha"/>
            <p:cNvCxnSpPr>
              <a:cxnSpLocks noChangeShapeType="1"/>
            </p:cNvCxnSpPr>
            <p:nvPr/>
          </p:nvCxnSpPr>
          <p:spPr bwMode="auto">
            <a:xfrm flipV="1">
              <a:off x="1043608" y="3861048"/>
              <a:ext cx="720080" cy="360040"/>
            </a:xfrm>
            <a:prstGeom prst="straightConnector1">
              <a:avLst/>
            </a:prstGeom>
            <a:noFill/>
            <a:ln w="15875" algn="ctr">
              <a:solidFill>
                <a:srgbClr val="FFFF00"/>
              </a:solidFill>
              <a:round/>
              <a:headEnd/>
              <a:tailEnd type="arrow" w="med" len="med"/>
            </a:ln>
          </p:spPr>
        </p:cxnSp>
        <p:sp>
          <p:nvSpPr>
            <p:cNvPr id="11279" name="16 CuadroTexto"/>
            <p:cNvSpPr txBox="1">
              <a:spLocks noChangeArrowheads="1"/>
            </p:cNvSpPr>
            <p:nvPr/>
          </p:nvSpPr>
          <p:spPr bwMode="auto">
            <a:xfrm>
              <a:off x="2915816" y="1628800"/>
              <a:ext cx="138095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2000">
                  <a:solidFill>
                    <a:srgbClr val="FFFF00"/>
                  </a:solidFill>
                </a:rPr>
                <a:t>Test board</a:t>
              </a:r>
            </a:p>
          </p:txBody>
        </p:sp>
        <p:cxnSp>
          <p:nvCxnSpPr>
            <p:cNvPr id="11280" name="17 Conector recto de flecha"/>
            <p:cNvCxnSpPr>
              <a:cxnSpLocks noChangeShapeType="1"/>
            </p:cNvCxnSpPr>
            <p:nvPr/>
          </p:nvCxnSpPr>
          <p:spPr bwMode="auto">
            <a:xfrm rot="10800000" flipV="1">
              <a:off x="2483768" y="1988840"/>
              <a:ext cx="720080" cy="288032"/>
            </a:xfrm>
            <a:prstGeom prst="straightConnector1">
              <a:avLst/>
            </a:prstGeom>
            <a:noFill/>
            <a:ln w="15875" algn="ctr">
              <a:solidFill>
                <a:srgbClr val="FFFF00"/>
              </a:solidFill>
              <a:round/>
              <a:headEnd/>
              <a:tailEnd type="arrow" w="med" len="med"/>
            </a:ln>
          </p:spPr>
        </p:cxnSp>
        <p:cxnSp>
          <p:nvCxnSpPr>
            <p:cNvPr id="11281" name="18 Conector recto de flecha"/>
            <p:cNvCxnSpPr>
              <a:cxnSpLocks noChangeShapeType="1"/>
            </p:cNvCxnSpPr>
            <p:nvPr/>
          </p:nvCxnSpPr>
          <p:spPr bwMode="auto">
            <a:xfrm rot="5400000" flipH="1" flipV="1">
              <a:off x="287524" y="2744924"/>
              <a:ext cx="1872208" cy="792088"/>
            </a:xfrm>
            <a:prstGeom prst="straightConnector1">
              <a:avLst/>
            </a:prstGeom>
            <a:noFill/>
            <a:ln w="15875" algn="ctr">
              <a:solidFill>
                <a:srgbClr val="FFFF00"/>
              </a:solidFill>
              <a:round/>
              <a:headEnd/>
              <a:tailEnd type="arrow" w="med" len="med"/>
            </a:ln>
          </p:spPr>
        </p:cxnSp>
      </p:grp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179388" y="3789363"/>
            <a:ext cx="4032250" cy="26638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200" i="1" dirty="0">
                <a:solidFill>
                  <a:srgbClr val="1F1A60"/>
                </a:solidFill>
                <a:latin typeface="+mn-lt"/>
                <a:cs typeface="+mn-cs"/>
              </a:rPr>
              <a:t>The impedance effect have more or less impact depending on DC-DC layout &amp; size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200" i="1" dirty="0">
                <a:solidFill>
                  <a:srgbClr val="1F1A60"/>
                </a:solidFill>
                <a:latin typeface="+mn-lt"/>
                <a:cs typeface="+mn-cs"/>
              </a:rPr>
              <a:t>It is planned to repeat these tests with Aachen´s converter</a:t>
            </a:r>
          </a:p>
        </p:txBody>
      </p:sp>
      <p:sp>
        <p:nvSpPr>
          <p:cNvPr id="11272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905000" y="6381750"/>
            <a:ext cx="5486400" cy="476250"/>
          </a:xfrm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CMS / ATLAS upgrade power working group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Vienna,  28 September  2011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10727</TotalTime>
  <Words>1627</Words>
  <Application>Microsoft Office PowerPoint</Application>
  <PresentationFormat>Presentación en pantalla (4:3)</PresentationFormat>
  <Paragraphs>283</Paragraphs>
  <Slides>18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Diseño predeterminado</vt:lpstr>
      <vt:lpstr>M. C. Esteban</vt:lpstr>
      <vt:lpstr>OUTLINE</vt:lpstr>
      <vt:lpstr>1. Introduction - Motivation</vt:lpstr>
      <vt:lpstr>2. EMC project-upgrade</vt:lpstr>
      <vt:lpstr>3. Working packages – Status &amp; Plans</vt:lpstr>
      <vt:lpstr>3. Working packages – Status &amp; Plans</vt:lpstr>
      <vt:lpstr>3. Working packages – Status &amp; Plans</vt:lpstr>
      <vt:lpstr>3. Working packages – Status &amp; Plans</vt:lpstr>
      <vt:lpstr>Diapositiva 8</vt:lpstr>
      <vt:lpstr>3. Working packages – Status &amp; Plans</vt:lpstr>
      <vt:lpstr>3. Working packages – Status &amp; Plans</vt:lpstr>
      <vt:lpstr>Diapositiva 11</vt:lpstr>
      <vt:lpstr>Diapositiva 12</vt:lpstr>
      <vt:lpstr>3. Working packages – Status &amp; Plans</vt:lpstr>
      <vt:lpstr>3. Working packages – Status &amp; Plans</vt:lpstr>
      <vt:lpstr>3. Working packages – Future works-</vt:lpstr>
      <vt:lpstr>3. Working packages – Future works</vt:lpstr>
      <vt:lpstr>4. Conclusions</vt:lpstr>
    </vt:vector>
  </TitlesOfParts>
  <Company>FM9FY TMF7Q KCKCT V9T29 TBBBG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WINDOWS XP</dc:creator>
  <cp:lastModifiedBy>ITA</cp:lastModifiedBy>
  <cp:revision>535</cp:revision>
  <dcterms:created xsi:type="dcterms:W3CDTF">2008-01-09T09:57:40Z</dcterms:created>
  <dcterms:modified xsi:type="dcterms:W3CDTF">2011-09-28T06:50:46Z</dcterms:modified>
</cp:coreProperties>
</file>