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notesMasterIdLst>
    <p:notesMasterId r:id="rId24"/>
  </p:notesMasterIdLst>
  <p:handoutMasterIdLst>
    <p:handoutMasterId r:id="rId25"/>
  </p:handoutMasterIdLst>
  <p:sldIdLst>
    <p:sldId id="256" r:id="rId2"/>
    <p:sldId id="287" r:id="rId3"/>
    <p:sldId id="264" r:id="rId4"/>
    <p:sldId id="257" r:id="rId5"/>
    <p:sldId id="323" r:id="rId6"/>
    <p:sldId id="317" r:id="rId7"/>
    <p:sldId id="339" r:id="rId8"/>
    <p:sldId id="337" r:id="rId9"/>
    <p:sldId id="324" r:id="rId10"/>
    <p:sldId id="325" r:id="rId11"/>
    <p:sldId id="326" r:id="rId12"/>
    <p:sldId id="338" r:id="rId13"/>
    <p:sldId id="341" r:id="rId14"/>
    <p:sldId id="328" r:id="rId15"/>
    <p:sldId id="327" r:id="rId16"/>
    <p:sldId id="336" r:id="rId17"/>
    <p:sldId id="329" r:id="rId18"/>
    <p:sldId id="340" r:id="rId19"/>
    <p:sldId id="330" r:id="rId20"/>
    <p:sldId id="334" r:id="rId21"/>
    <p:sldId id="331" r:id="rId22"/>
    <p:sldId id="294" r:id="rId23"/>
  </p:sldIdLst>
  <p:sldSz cx="9144000" cy="6858000" type="screen4x3"/>
  <p:notesSz cx="6985000" cy="101219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880" autoAdjust="0"/>
    <p:restoredTop sz="94705" autoAdjust="0"/>
  </p:normalViewPr>
  <p:slideViewPr>
    <p:cSldViewPr>
      <p:cViewPr>
        <p:scale>
          <a:sx n="100" d="100"/>
          <a:sy n="100" d="100"/>
        </p:scale>
        <p:origin x="-210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3188"/>
        <p:guide pos="220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749" tIns="48875" rIns="97749" bIns="48875" numCol="1" anchor="t" anchorCtr="0" compatLnSpc="1">
            <a:prstTxWarp prst="textNoShape">
              <a:avLst/>
            </a:prstTxWarp>
          </a:bodyPr>
          <a:lstStyle>
            <a:lvl1pPr defTabSz="97790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749" tIns="48875" rIns="97749" bIns="48875" numCol="1" anchor="t" anchorCtr="0" compatLnSpc="1">
            <a:prstTxWarp prst="textNoShape">
              <a:avLst/>
            </a:prstTxWarp>
          </a:bodyPr>
          <a:lstStyle>
            <a:lvl1pPr algn="r" defTabSz="97790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13900"/>
            <a:ext cx="3027363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749" tIns="48875" rIns="97749" bIns="48875" numCol="1" anchor="b" anchorCtr="0" compatLnSpc="1">
            <a:prstTxWarp prst="textNoShape">
              <a:avLst/>
            </a:prstTxWarp>
          </a:bodyPr>
          <a:lstStyle>
            <a:lvl1pPr defTabSz="97790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9613900"/>
            <a:ext cx="3027363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749" tIns="48875" rIns="97749" bIns="48875" numCol="1" anchor="b" anchorCtr="0" compatLnSpc="1">
            <a:prstTxWarp prst="textNoShape">
              <a:avLst/>
            </a:prstTxWarp>
          </a:bodyPr>
          <a:lstStyle>
            <a:lvl1pPr algn="r" defTabSz="97790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fld id="{ECCFE2C5-3E38-4D0C-829D-2C137FF910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749" tIns="48875" rIns="97749" bIns="48875" numCol="1" anchor="t" anchorCtr="0" compatLnSpc="1">
            <a:prstTxWarp prst="textNoShape">
              <a:avLst/>
            </a:prstTxWarp>
          </a:bodyPr>
          <a:lstStyle>
            <a:lvl1pPr defTabSz="97790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749" tIns="48875" rIns="97749" bIns="48875" numCol="1" anchor="t" anchorCtr="0" compatLnSpc="1">
            <a:prstTxWarp prst="textNoShape">
              <a:avLst/>
            </a:prstTxWarp>
          </a:bodyPr>
          <a:lstStyle>
            <a:lvl1pPr algn="r" defTabSz="97790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62025" y="758825"/>
            <a:ext cx="5060950" cy="379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808538"/>
            <a:ext cx="5588000" cy="455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749" tIns="48875" rIns="97749" bIns="488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13900"/>
            <a:ext cx="3027363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749" tIns="48875" rIns="97749" bIns="48875" numCol="1" anchor="b" anchorCtr="0" compatLnSpc="1">
            <a:prstTxWarp prst="textNoShape">
              <a:avLst/>
            </a:prstTxWarp>
          </a:bodyPr>
          <a:lstStyle>
            <a:lvl1pPr defTabSz="97790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9613900"/>
            <a:ext cx="3027363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749" tIns="48875" rIns="97749" bIns="48875" numCol="1" anchor="b" anchorCtr="0" compatLnSpc="1">
            <a:prstTxWarp prst="textNoShape">
              <a:avLst/>
            </a:prstTxWarp>
          </a:bodyPr>
          <a:lstStyle>
            <a:lvl1pPr algn="r" defTabSz="97790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fld id="{A6580AC2-2342-455B-9DA0-9AB1FD005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F86FC1-0DDF-4147-97D3-964A5E8DFBDB}" type="slidenum">
              <a:rPr lang="en-US" smtClean="0">
                <a:latin typeface="Arial" pitchFamily="34" charset="0"/>
              </a:rPr>
              <a:pPr/>
              <a:t>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17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FE9ECD-D6D4-43DF-9A32-A76A9614AFAF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196265-F3A8-4A4F-BD9A-9E8D511EFF31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37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21FDDA-53AF-4AB2-8CF1-1F1A581E3E08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48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1E157C-C75F-4DAA-8934-72A6AE36AE65}" type="slidenum">
              <a:rPr lang="en-US" smtClean="0">
                <a:latin typeface="Arial" pitchFamily="34" charset="0"/>
              </a:rPr>
              <a:pPr/>
              <a:t>22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58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Freeform 19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eaLnBrk="1" hangingPunct="1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26-30 Sep 2011, TWEPP 2011</a:t>
            </a:r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Marián Krivda –  University of Birmingham</a:t>
            </a:r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C13D5B9-E88E-40E1-8A33-1EB3302E14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26-30 Sep 2011, TWEPP 2011</a:t>
            </a: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Marián Krivda –  University of Birmingham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7C8FB-3024-47B6-895C-1ABB48773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26-30 Sep 2011, TWEPP 2011</a:t>
            </a: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Marián Krivda –  University of Birmingham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2B806-6F32-4C2B-BEB2-39CB94D12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26-30 Sep 2011, TWEPP 2011</a:t>
            </a: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Marián Krivda –  University of Birmingham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9B9F1-3149-4164-B66E-EA386023D5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26-30 Sep 2011, TWEPP 2011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Marián Krivda –  University of Birmingham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D6B4A9-0718-43B0-AC7B-239B53F96B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26-30 Sep 2011, TWEPP 2011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Marián Krivda –  University of Birmingham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BF6B55-3DC6-4747-9B0C-F34D2042A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26-30 Sep 2011, TWEPP 2011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Marián Krivda –  University of Birmingham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8BE950-826C-4B59-B0FE-E464DE5D0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26-30 Sep 2011, TWEPP 2011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Marián Krivda –  University of Birmingham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A465C5-9BF7-402C-B3AF-01C535FF98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26-30 Sep 2011, TWEPP 2011</a:t>
            </a: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Marián Krivda –  University of Birmingham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AF3F5-1A46-44AA-976F-84798C8ADC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26-30 Sep 2011, TWEPP 2011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Marián Krivda –  University of Birmingham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83A7B6-BA4F-4E05-9C29-85FF89876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16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26-30 Sep 2011, TWEPP 2011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Marián Krivda –  University of Birmingham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095048D-D2D4-4F05-AEDD-BA51A084EA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26-30 Sep 2011, TWEPP 2011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Marián Krivda –  University of Birmingham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F07AB4E-0CE2-404B-8D82-183C033EC9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7" name="Picture 14" descr="Logo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077200" y="381000"/>
            <a:ext cx="762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58" r:id="rId2"/>
    <p:sldLayoutId id="2147483863" r:id="rId3"/>
    <p:sldLayoutId id="2147483864" r:id="rId4"/>
    <p:sldLayoutId id="2147483865" r:id="rId5"/>
    <p:sldLayoutId id="2147483866" r:id="rId6"/>
    <p:sldLayoutId id="2147483859" r:id="rId7"/>
    <p:sldLayoutId id="2147483867" r:id="rId8"/>
    <p:sldLayoutId id="2147483868" r:id="rId9"/>
    <p:sldLayoutId id="2147483860" r:id="rId10"/>
    <p:sldLayoutId id="214748386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26-30 Sep 2011, TWEPP 2011</a:t>
            </a:r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Mari</a:t>
            </a:r>
            <a:r>
              <a:rPr lang="sk-SK" smtClean="0"/>
              <a:t>án</a:t>
            </a:r>
            <a:r>
              <a:rPr lang="en-US" smtClean="0"/>
              <a:t> Krivda – University of Birmingham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FBDCD75-DECB-4550-9DFA-BD4942F60E70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TWEPP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2011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9222" name="Text Box 7"/>
          <p:cNvSpPr txBox="1">
            <a:spLocks noChangeArrowheads="1"/>
          </p:cNvSpPr>
          <p:nvPr/>
        </p:nvSpPr>
        <p:spPr bwMode="auto">
          <a:xfrm>
            <a:off x="663575" y="2819400"/>
            <a:ext cx="75057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>
                <a:solidFill>
                  <a:schemeClr val="tx2"/>
                </a:solidFill>
              </a:rPr>
              <a:t>The ALICE trigger</a:t>
            </a:r>
          </a:p>
          <a:p>
            <a:pPr algn="ctr"/>
            <a:endParaRPr lang="en-US" sz="3600">
              <a:solidFill>
                <a:schemeClr val="tx2"/>
              </a:solidFill>
            </a:endParaRPr>
          </a:p>
          <a:p>
            <a:pPr algn="ctr"/>
            <a:r>
              <a:rPr lang="en-US" sz="2800">
                <a:solidFill>
                  <a:schemeClr val="tx2"/>
                </a:solidFill>
              </a:rPr>
              <a:t>Mari</a:t>
            </a:r>
            <a:r>
              <a:rPr lang="sk-SK" sz="2800">
                <a:solidFill>
                  <a:schemeClr val="tx2"/>
                </a:solidFill>
              </a:rPr>
              <a:t>án Krivda</a:t>
            </a:r>
          </a:p>
          <a:p>
            <a:pPr algn="ctr"/>
            <a:endParaRPr lang="sk-SK" sz="2800">
              <a:solidFill>
                <a:schemeClr val="tx2"/>
              </a:solidFill>
            </a:endParaRPr>
          </a:p>
          <a:p>
            <a:pPr algn="ctr"/>
            <a:r>
              <a:rPr lang="sk-SK" sz="2400">
                <a:solidFill>
                  <a:schemeClr val="tx2"/>
                </a:solidFill>
              </a:rPr>
              <a:t>On behalf of </a:t>
            </a:r>
            <a:r>
              <a:rPr lang="en-US" sz="2400">
                <a:solidFill>
                  <a:schemeClr val="tx2"/>
                </a:solidFill>
              </a:rPr>
              <a:t>Trigger Project in the </a:t>
            </a:r>
            <a:r>
              <a:rPr lang="sk-SK" sz="2400">
                <a:solidFill>
                  <a:schemeClr val="tx2"/>
                </a:solidFill>
              </a:rPr>
              <a:t>ALICE </a:t>
            </a:r>
            <a:r>
              <a:rPr lang="en-US" sz="2400">
                <a:solidFill>
                  <a:schemeClr val="tx2"/>
                </a:solidFill>
              </a:rPr>
              <a:t>collaboration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762000" y="5029200"/>
            <a:ext cx="7772400" cy="1143000"/>
          </a:xfrm>
        </p:spPr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GB" dirty="0" smtClean="0"/>
              <a:t>Full ORBIT SMAQ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GB" dirty="0" smtClean="0"/>
              <a:t>Looking at BPTX signals (0BPC and 0BPA) we can determine where are collisions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GB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</p:txBody>
      </p:sp>
      <p:sp>
        <p:nvSpPr>
          <p:cNvPr id="1843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26-30 Sep 2011, TWEPP 2011</a:t>
            </a:r>
          </a:p>
        </p:txBody>
      </p:sp>
      <p:sp>
        <p:nvSpPr>
          <p:cNvPr id="1843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Marián Krivda –  University of Birmingham</a:t>
            </a:r>
          </a:p>
        </p:txBody>
      </p:sp>
      <p:sp>
        <p:nvSpPr>
          <p:cNvPr id="1843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63387A0-49C6-42E9-BF03-B8B201446660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tx2">
                    <a:satMod val="130000"/>
                  </a:schemeClr>
                </a:solidFill>
              </a:rPr>
              <a:t>Performance – SMAQ plots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84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600200"/>
            <a:ext cx="884872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26-30 Sep 2011, TWEPP 2011</a:t>
            </a:r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Marián Krivda –  University of Birmingham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58E6C32-5EC0-404E-B842-23997F152496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7497763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tx2">
                    <a:satMod val="130000"/>
                  </a:schemeClr>
                </a:solidFill>
              </a:rPr>
              <a:t>SMAQ zoomed plots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3925"/>
            <a:ext cx="8772525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TextBox 11"/>
          <p:cNvSpPr txBox="1">
            <a:spLocks noChangeArrowheads="1"/>
          </p:cNvSpPr>
          <p:nvPr/>
        </p:nvSpPr>
        <p:spPr bwMode="auto">
          <a:xfrm>
            <a:off x="1316038" y="2506663"/>
            <a:ext cx="4318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>
                <a:latin typeface="Lucida Sans Unicode" pitchFamily="34" charset="0"/>
              </a:rPr>
              <a:t>50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5334000"/>
            <a:ext cx="8229600" cy="914400"/>
          </a:xfrm>
        </p:spPr>
        <p:txBody>
          <a:bodyPr>
            <a:normAutofit fontScale="77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Possibility to set thresholds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Monitoring of CAL triggers, BUSY times, BC schedule, trigger input rates, class rates, cluster rates.  </a:t>
            </a:r>
            <a:endParaRPr lang="en-US" dirty="0"/>
          </a:p>
        </p:txBody>
      </p:sp>
      <p:sp>
        <p:nvSpPr>
          <p:cNvPr id="20483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26-30 Sep 2011, TWEPP 2011</a:t>
            </a:r>
          </a:p>
        </p:txBody>
      </p:sp>
      <p:sp>
        <p:nvSpPr>
          <p:cNvPr id="2048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Marián Krivda –  University of Birmingham</a:t>
            </a:r>
          </a:p>
        </p:txBody>
      </p:sp>
      <p:sp>
        <p:nvSpPr>
          <p:cNvPr id="2048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28EAF868-6257-452B-A67B-537918D6E8CE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CTP Data Quality Monitor</a:t>
            </a:r>
            <a:endParaRPr lang="en-US" dirty="0"/>
          </a:p>
        </p:txBody>
      </p:sp>
      <p:pic>
        <p:nvPicPr>
          <p:cNvPr id="204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143000"/>
            <a:ext cx="6858000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screen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26-30 Sep 2011, TWEPP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Marián Krivda –  University of Birmingham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29B9F1-3149-4164-B66E-EA386023D53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7" name="Picture 6" descr="busy15696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8723" y="1169327"/>
            <a:ext cx="7276077" cy="56886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19400"/>
          </a:xfrm>
        </p:spPr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ACT provides </a:t>
            </a:r>
            <a:r>
              <a:rPr lang="en-US" dirty="0"/>
              <a:t>sets of </a:t>
            </a:r>
            <a:r>
              <a:rPr lang="en-US" dirty="0" smtClean="0"/>
              <a:t>reference </a:t>
            </a:r>
            <a:r>
              <a:rPr lang="en-US" dirty="0"/>
              <a:t>files ensuring that the </a:t>
            </a:r>
            <a:r>
              <a:rPr lang="en-US" dirty="0" smtClean="0"/>
              <a:t>ALICE </a:t>
            </a:r>
            <a:r>
              <a:rPr lang="en-US" dirty="0"/>
              <a:t>experiment - including the CTP - can be configured for </a:t>
            </a:r>
            <a:r>
              <a:rPr lang="en-US" dirty="0" smtClean="0"/>
              <a:t>standard </a:t>
            </a:r>
            <a:r>
              <a:rPr lang="en-US" dirty="0"/>
              <a:t>tasks without the </a:t>
            </a:r>
            <a:r>
              <a:rPr lang="en-US" dirty="0" smtClean="0"/>
              <a:t>presence </a:t>
            </a:r>
            <a:r>
              <a:rPr lang="en-US" dirty="0"/>
              <a:t>of experts. Reduces dramatically </a:t>
            </a:r>
            <a:r>
              <a:rPr lang="en-US" dirty="0" smtClean="0"/>
              <a:t>the           </a:t>
            </a:r>
            <a:r>
              <a:rPr lang="en-US" dirty="0"/>
              <a:t>number of people on shift.</a:t>
            </a: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Configuration is done by a shift leader when necessary (a change in CTP inputs, new filling scheme, ...)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</p:txBody>
      </p:sp>
      <p:sp>
        <p:nvSpPr>
          <p:cNvPr id="2150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26-30 Sep 2011, TWEPP 2011</a:t>
            </a:r>
          </a:p>
        </p:txBody>
      </p:sp>
      <p:sp>
        <p:nvSpPr>
          <p:cNvPr id="2150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Marián Krivda –  University of Birmingham</a:t>
            </a:r>
          </a:p>
        </p:txBody>
      </p:sp>
      <p:sp>
        <p:nvSpPr>
          <p:cNvPr id="2150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C33EE4D-2442-492D-93EA-46BB2BE6D2B2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tx2">
                    <a:satMod val="130000"/>
                  </a:schemeClr>
                </a:solidFill>
              </a:rPr>
              <a:t>Configuration of Alice experiment</a:t>
            </a:r>
            <a:br>
              <a:rPr lang="en-GB" sz="3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GB" sz="3200" dirty="0" smtClean="0">
                <a:solidFill>
                  <a:schemeClr val="tx2">
                    <a:satMod val="130000"/>
                  </a:schemeClr>
                </a:solidFill>
              </a:rPr>
              <a:t>using Alice Configuration Tool (ACT)</a:t>
            </a:r>
            <a:endParaRPr lang="en-US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1511" name="Picture 7" descr="\\cern.ch\dfs\Users\m\mkrivda\Documents\My Pictures\ACTpicture.JPG"/>
          <p:cNvPicPr>
            <a:picLocks noChangeAspect="1" noChangeArrowheads="1"/>
          </p:cNvPicPr>
          <p:nvPr/>
        </p:nvPicPr>
        <p:blipFill>
          <a:blip r:embed="rId2"/>
          <a:srcRect t="16071" b="35358"/>
          <a:stretch>
            <a:fillRect/>
          </a:stretch>
        </p:blipFill>
        <p:spPr bwMode="auto">
          <a:xfrm>
            <a:off x="1828800" y="4267200"/>
            <a:ext cx="7112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1871662"/>
          </a:xfrm>
        </p:spPr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/>
              <a:t>After choosing a correct configuration files in ACT the following  action are done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/>
              <a:t>Downloads CTP configuration files from ACT to local files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/>
              <a:t>Configure CTP and L0 multiplexer(50:24)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n-US" dirty="0"/>
              <a:t>Restart </a:t>
            </a:r>
            <a:r>
              <a:rPr lang="en-US" dirty="0" smtClean="0"/>
              <a:t>CTP</a:t>
            </a:r>
            <a:endParaRPr lang="en-US" sz="2400" dirty="0" smtClean="0"/>
          </a:p>
        </p:txBody>
      </p:sp>
      <p:sp>
        <p:nvSpPr>
          <p:cNvPr id="22531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26-30 Sep 2011, TWEPP 2011</a:t>
            </a:r>
          </a:p>
        </p:txBody>
      </p:sp>
      <p:sp>
        <p:nvSpPr>
          <p:cNvPr id="2253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Marián Krivda –  University of Birmingham</a:t>
            </a:r>
          </a:p>
        </p:txBody>
      </p:sp>
      <p:sp>
        <p:nvSpPr>
          <p:cNvPr id="2253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D855162-C10B-45E4-A1E1-9C7EE49773B9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tx2">
                    <a:satMod val="130000"/>
                  </a:schemeClr>
                </a:solidFill>
              </a:rPr>
              <a:t>Configuration of CTP using ACT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2535" name="Rectangle 2"/>
          <p:cNvSpPr>
            <a:spLocks noChangeArrowheads="1"/>
          </p:cNvSpPr>
          <p:nvPr/>
        </p:nvSpPr>
        <p:spPr bwMode="auto">
          <a:xfrm>
            <a:off x="6934200" y="3810000"/>
            <a:ext cx="1260475" cy="533400"/>
          </a:xfrm>
          <a:prstGeom prst="rect">
            <a:avLst/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9536" rIns="90000" bIns="45000" anchor="ctr"/>
          <a:lstStyle/>
          <a:p>
            <a:pPr>
              <a:tabLst>
                <a:tab pos="723900" algn="l"/>
              </a:tabLst>
            </a:pPr>
            <a:r>
              <a:rPr lang="en-GB">
                <a:solidFill>
                  <a:srgbClr val="000000"/>
                </a:solidFill>
                <a:ea typeface="DejaVu Sans"/>
                <a:cs typeface="DejaVu Sans"/>
              </a:rPr>
              <a:t>CTP</a:t>
            </a:r>
          </a:p>
        </p:txBody>
      </p:sp>
      <p:sp>
        <p:nvSpPr>
          <p:cNvPr id="22536" name="Rectangle 3"/>
          <p:cNvSpPr>
            <a:spLocks noChangeArrowheads="1"/>
          </p:cNvSpPr>
          <p:nvPr/>
        </p:nvSpPr>
        <p:spPr bwMode="auto">
          <a:xfrm>
            <a:off x="6934200" y="3268663"/>
            <a:ext cx="1260475" cy="541337"/>
          </a:xfrm>
          <a:prstGeom prst="rect">
            <a:avLst/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9536" rIns="90000" bIns="45000" anchor="ctr"/>
          <a:lstStyle/>
          <a:p>
            <a:pPr>
              <a:tabLst>
                <a:tab pos="723900" algn="l"/>
              </a:tabLst>
            </a:pPr>
            <a:r>
              <a:rPr lang="en-GB">
                <a:solidFill>
                  <a:srgbClr val="000000"/>
                </a:solidFill>
                <a:ea typeface="DejaVu Sans"/>
                <a:cs typeface="DejaVu Sans"/>
              </a:rPr>
              <a:t>L0 switch</a:t>
            </a:r>
          </a:p>
        </p:txBody>
      </p:sp>
      <p:sp>
        <p:nvSpPr>
          <p:cNvPr id="22537" name="AutoShape 5"/>
          <p:cNvSpPr>
            <a:spLocks noChangeArrowheads="1"/>
          </p:cNvSpPr>
          <p:nvPr/>
        </p:nvSpPr>
        <p:spPr bwMode="auto">
          <a:xfrm>
            <a:off x="4821238" y="3241675"/>
            <a:ext cx="798512" cy="906463"/>
          </a:xfrm>
          <a:prstGeom prst="flowChartMagneticDisk">
            <a:avLst/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9536" rIns="90000" bIns="45000" anchor="ctr"/>
          <a:lstStyle/>
          <a:p>
            <a:pPr>
              <a:tabLst>
                <a:tab pos="723900" algn="l"/>
              </a:tabLst>
            </a:pPr>
            <a:r>
              <a:rPr lang="en-GB">
                <a:solidFill>
                  <a:srgbClr val="000000"/>
                </a:solidFill>
                <a:ea typeface="DejaVu Sans"/>
                <a:cs typeface="DejaVu Sans"/>
              </a:rPr>
              <a:t>LOCAL</a:t>
            </a:r>
          </a:p>
        </p:txBody>
      </p:sp>
      <p:cxnSp>
        <p:nvCxnSpPr>
          <p:cNvPr id="22538" name="AutoShape 6"/>
          <p:cNvCxnSpPr>
            <a:cxnSpLocks noChangeShapeType="1"/>
            <a:stCxn id="22537" idx="4"/>
            <a:endCxn id="22536" idx="1"/>
          </p:cNvCxnSpPr>
          <p:nvPr/>
        </p:nvCxnSpPr>
        <p:spPr bwMode="auto">
          <a:xfrm flipV="1">
            <a:off x="5619750" y="3540125"/>
            <a:ext cx="1314450" cy="1539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2539" name="AutoShape 8"/>
          <p:cNvCxnSpPr>
            <a:cxnSpLocks noChangeShapeType="1"/>
            <a:stCxn id="22541" idx="4"/>
          </p:cNvCxnSpPr>
          <p:nvPr/>
        </p:nvCxnSpPr>
        <p:spPr bwMode="auto">
          <a:xfrm>
            <a:off x="3373438" y="3694113"/>
            <a:ext cx="1477962" cy="793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22540" name="AutoShape 13"/>
          <p:cNvCxnSpPr>
            <a:cxnSpLocks noChangeShapeType="1"/>
            <a:stCxn id="22537" idx="4"/>
            <a:endCxn id="22535" idx="1"/>
          </p:cNvCxnSpPr>
          <p:nvPr/>
        </p:nvCxnSpPr>
        <p:spPr bwMode="auto">
          <a:xfrm>
            <a:off x="5619750" y="3694113"/>
            <a:ext cx="1314450" cy="3825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</p:cxnSp>
      <p:sp>
        <p:nvSpPr>
          <p:cNvPr id="22541" name="AutoShape 17"/>
          <p:cNvSpPr>
            <a:spLocks noChangeArrowheads="1"/>
          </p:cNvSpPr>
          <p:nvPr/>
        </p:nvSpPr>
        <p:spPr bwMode="auto">
          <a:xfrm>
            <a:off x="2743200" y="3240088"/>
            <a:ext cx="630238" cy="906462"/>
          </a:xfrm>
          <a:prstGeom prst="flowChartMagneticDisk">
            <a:avLst/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9536" rIns="90000" bIns="45000" anchor="ctr"/>
          <a:lstStyle/>
          <a:p>
            <a:r>
              <a:rPr lang="en-GB">
                <a:solidFill>
                  <a:srgbClr val="000000"/>
                </a:solidFill>
                <a:ea typeface="DejaVu Sans"/>
                <a:cs typeface="DejaVu Sans"/>
              </a:rPr>
              <a:t>ACT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1108075" y="4352925"/>
            <a:ext cx="8026400" cy="2028825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42900" indent="-342900">
              <a:buFont typeface="Wingdings" pitchFamily="2" charset="2"/>
              <a:buChar char="Ø"/>
              <a:defRPr/>
            </a:pPr>
            <a:r>
              <a:rPr lang="en-US" sz="2800" dirty="0"/>
              <a:t>Options in ACT:</a:t>
            </a:r>
          </a:p>
          <a:p>
            <a:pPr lvl="1">
              <a:defRPr/>
            </a:pPr>
            <a:r>
              <a:rPr lang="en-US" sz="2400" b="1" dirty="0"/>
              <a:t>L0 switch: </a:t>
            </a:r>
            <a:r>
              <a:rPr lang="en-US" sz="2400" dirty="0"/>
              <a:t>24 from 50 L0 trigger </a:t>
            </a:r>
            <a:r>
              <a:rPr lang="en-US" sz="2400" dirty="0" smtClean="0"/>
              <a:t>inputs</a:t>
            </a:r>
            <a:endParaRPr lang="en-US" sz="2400" b="1" dirty="0" smtClean="0"/>
          </a:p>
          <a:p>
            <a:pPr lvl="1">
              <a:defRPr/>
            </a:pPr>
            <a:r>
              <a:rPr lang="en-US" sz="2200" b="1" dirty="0" smtClean="0"/>
              <a:t>Bunch </a:t>
            </a:r>
            <a:r>
              <a:rPr lang="en-US" sz="2200" b="1" dirty="0"/>
              <a:t>Crossing mask (BC Mask): </a:t>
            </a:r>
            <a:r>
              <a:rPr lang="en-US" sz="2200" dirty="0"/>
              <a:t>CTP can choose in which bunches in </a:t>
            </a:r>
            <a:r>
              <a:rPr lang="en-US" sz="2200" dirty="0" smtClean="0"/>
              <a:t>ORBIT to </a:t>
            </a:r>
            <a:r>
              <a:rPr lang="en-US" sz="2200" dirty="0"/>
              <a:t>allow triggers</a:t>
            </a:r>
          </a:p>
          <a:p>
            <a:pPr lvl="1">
              <a:defRPr/>
            </a:pPr>
            <a:r>
              <a:rPr lang="en-US" sz="2400" b="1" dirty="0"/>
              <a:t>Downscaling: </a:t>
            </a:r>
            <a:r>
              <a:rPr lang="en-US" sz="2400" dirty="0"/>
              <a:t>CTP can reduce trigger rate of classes with high rate (d</a:t>
            </a:r>
            <a:r>
              <a:rPr lang="en-US" dirty="0"/>
              <a:t>ownscale factor – DS, assigning group of classes (CG) time windows</a:t>
            </a:r>
            <a:r>
              <a:rPr lang="en-US" dirty="0" smtClean="0"/>
              <a:t>)</a:t>
            </a:r>
          </a:p>
          <a:p>
            <a:pPr lvl="1">
              <a:defRPr/>
            </a:pPr>
            <a:r>
              <a:rPr lang="en-US" sz="2400" b="1" dirty="0" smtClean="0"/>
              <a:t>Filter: </a:t>
            </a:r>
            <a:r>
              <a:rPr lang="en-US" sz="2400" dirty="0" smtClean="0"/>
              <a:t>disabling of faulty detector from trigger and readout logic </a:t>
            </a:r>
          </a:p>
          <a:p>
            <a:pPr lvl="1">
              <a:defRPr/>
            </a:pPr>
            <a:r>
              <a:rPr lang="en-US" sz="2400" b="1" dirty="0" smtClean="0"/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956550" cy="4953000"/>
          </a:xfrm>
        </p:spPr>
        <p:txBody>
          <a:bodyPr/>
          <a:lstStyle/>
          <a:p>
            <a:pPr eaLnBrk="1" hangingPunct="1"/>
            <a:r>
              <a:rPr lang="en-US" smtClean="0"/>
              <a:t>Each class has associated BC mask:</a:t>
            </a:r>
          </a:p>
          <a:p>
            <a:pPr lvl="1" eaLnBrk="1" hangingPunct="1"/>
            <a:r>
              <a:rPr lang="en-US" b="1" smtClean="0"/>
              <a:t>B </a:t>
            </a:r>
            <a:r>
              <a:rPr lang="en-US" smtClean="0"/>
              <a:t>- colliding BCs</a:t>
            </a:r>
          </a:p>
          <a:p>
            <a:pPr lvl="1" eaLnBrk="1" hangingPunct="1"/>
            <a:r>
              <a:rPr lang="en-US" b="1" smtClean="0"/>
              <a:t>AC </a:t>
            </a:r>
            <a:r>
              <a:rPr lang="en-US" smtClean="0"/>
              <a:t>- BCs with bunches from A or C</a:t>
            </a:r>
          </a:p>
          <a:p>
            <a:pPr lvl="1" eaLnBrk="1" hangingPunct="1"/>
            <a:r>
              <a:rPr lang="en-US" b="1" smtClean="0"/>
              <a:t>E </a:t>
            </a:r>
            <a:r>
              <a:rPr lang="en-US" smtClean="0"/>
              <a:t>- BCs without bunch</a:t>
            </a:r>
          </a:p>
          <a:p>
            <a:pPr lvl="1" eaLnBrk="1" hangingPunct="1"/>
            <a:r>
              <a:rPr lang="en-US" b="1" smtClean="0"/>
              <a:t>D </a:t>
            </a:r>
            <a:r>
              <a:rPr lang="en-US" smtClean="0"/>
              <a:t>- cosmic during beam in empty BCs</a:t>
            </a:r>
          </a:p>
          <a:p>
            <a:pPr lvl="1" eaLnBrk="1" hangingPunct="1"/>
            <a:r>
              <a:rPr lang="en-US" b="1" smtClean="0"/>
              <a:t>I </a:t>
            </a:r>
            <a:r>
              <a:rPr lang="en-US" smtClean="0"/>
              <a:t>- isolated BCs i.e. colliding BCs separated by min. 100 BCs</a:t>
            </a:r>
          </a:p>
          <a:p>
            <a:pPr eaLnBrk="1" hangingPunct="1"/>
            <a:r>
              <a:rPr lang="en-US" smtClean="0"/>
              <a:t>In offline we are able to select Beam, Beam-Gas-A, Beam-Gas-C and Empty versions of the trigger</a:t>
            </a:r>
          </a:p>
        </p:txBody>
      </p:sp>
      <p:sp>
        <p:nvSpPr>
          <p:cNvPr id="2355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26-30 Sep 2011, TWEPP 2011</a:t>
            </a:r>
          </a:p>
        </p:txBody>
      </p:sp>
      <p:sp>
        <p:nvSpPr>
          <p:cNvPr id="2355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Marián Krivda –  University of Birmingham</a:t>
            </a:r>
          </a:p>
        </p:txBody>
      </p:sp>
      <p:sp>
        <p:nvSpPr>
          <p:cNvPr id="2355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C918BD5-C38B-484E-85FD-63A4F5B09FAB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Use of classes for </a:t>
            </a:r>
            <a:r>
              <a:rPr lang="en-US" dirty="0">
                <a:effectLst/>
              </a:rPr>
              <a:t>background</a:t>
            </a:r>
            <a:r>
              <a:rPr lang="en-GB" dirty="0" smtClean="0"/>
              <a:t> correction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528638" y="5287963"/>
            <a:ext cx="5222875" cy="1127125"/>
          </a:xfrm>
        </p:spPr>
        <p:txBody>
          <a:bodyPr>
            <a:normAutofit fontScale="77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000" dirty="0" smtClean="0"/>
              <a:t>Clock is measured by BPTX and adjusted at the begging of each run with clock steps of 50 </a:t>
            </a:r>
            <a:r>
              <a:rPr lang="en-US" sz="2000" dirty="0" err="1" smtClean="0"/>
              <a:t>ps</a:t>
            </a:r>
            <a:endParaRPr lang="en-US" sz="2000" dirty="0"/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000" dirty="0" smtClean="0"/>
              <a:t>Separated </a:t>
            </a:r>
            <a:r>
              <a:rPr lang="en-US" sz="2000" dirty="0"/>
              <a:t>CLK and </a:t>
            </a:r>
            <a:r>
              <a:rPr lang="en-US" sz="2000" dirty="0" smtClean="0"/>
              <a:t>ORBIT for </a:t>
            </a:r>
            <a:r>
              <a:rPr lang="en-US" sz="2000" dirty="0"/>
              <a:t>BPTX measurement 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sz="2000" dirty="0" smtClean="0"/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26-30 Sep 2011, TWEPP 2011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Marián Krivda –  University of Birmingham</a:t>
            </a: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A0D49AD-9754-4ECE-93E8-EACB45662134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tx2">
                    <a:satMod val="130000"/>
                  </a:schemeClr>
                </a:solidFill>
              </a:rPr>
              <a:t>Clock phase adjustment using CORDE board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4700" y="1890713"/>
            <a:ext cx="366713" cy="21732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66863" y="1890713"/>
            <a:ext cx="366712" cy="21732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585" name="TextBox 11"/>
          <p:cNvSpPr txBox="1">
            <a:spLocks noChangeArrowheads="1"/>
          </p:cNvSpPr>
          <p:nvPr/>
        </p:nvSpPr>
        <p:spPr bwMode="auto">
          <a:xfrm>
            <a:off x="703263" y="1530350"/>
            <a:ext cx="4651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>
                <a:latin typeface="Lucida Sans Unicode" pitchFamily="34" charset="0"/>
              </a:rPr>
              <a:t>RF RX</a:t>
            </a:r>
            <a:endParaRPr lang="en-US" sz="1100">
              <a:latin typeface="Lucida Sans Unicode" pitchFamily="34" charset="0"/>
            </a:endParaRPr>
          </a:p>
        </p:txBody>
      </p:sp>
      <p:sp>
        <p:nvSpPr>
          <p:cNvPr id="24586" name="TextBox 11"/>
          <p:cNvSpPr txBox="1">
            <a:spLocks noChangeArrowheads="1"/>
          </p:cNvSpPr>
          <p:nvPr/>
        </p:nvSpPr>
        <p:spPr bwMode="auto">
          <a:xfrm>
            <a:off x="1493838" y="1531938"/>
            <a:ext cx="46513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>
                <a:latin typeface="Lucida Sans Unicode" pitchFamily="34" charset="0"/>
              </a:rPr>
              <a:t>RF RX</a:t>
            </a:r>
            <a:endParaRPr lang="en-US" sz="1100">
              <a:latin typeface="Lucida Sans Unicode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51188" y="1890713"/>
            <a:ext cx="366712" cy="21732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588" name="TextBox 11"/>
          <p:cNvSpPr txBox="1">
            <a:spLocks noChangeArrowheads="1"/>
          </p:cNvSpPr>
          <p:nvPr/>
        </p:nvSpPr>
        <p:spPr bwMode="auto">
          <a:xfrm>
            <a:off x="2935288" y="1603375"/>
            <a:ext cx="738187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>
                <a:latin typeface="Lucida Sans Unicode" pitchFamily="34" charset="0"/>
              </a:rPr>
              <a:t>RF2TTC</a:t>
            </a:r>
            <a:endParaRPr lang="en-US" sz="1100">
              <a:latin typeface="Lucida Sans Unicode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59025" y="1890713"/>
            <a:ext cx="366713" cy="21732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590" name="TextBox 11"/>
          <p:cNvSpPr txBox="1">
            <a:spLocks noChangeArrowheads="1"/>
          </p:cNvSpPr>
          <p:nvPr/>
        </p:nvSpPr>
        <p:spPr bwMode="auto">
          <a:xfrm>
            <a:off x="2214563" y="1603375"/>
            <a:ext cx="687387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>
                <a:latin typeface="Lucida Sans Unicode" pitchFamily="34" charset="0"/>
              </a:rPr>
              <a:t>CORDE</a:t>
            </a:r>
            <a:endParaRPr lang="en-US" sz="1100">
              <a:latin typeface="Lucida Sans Unicode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46363" y="2466975"/>
            <a:ext cx="647700" cy="0"/>
          </a:xfrm>
          <a:prstGeom prst="line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2853532" y="2405856"/>
            <a:ext cx="234950" cy="71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93" name="TextBox 11"/>
          <p:cNvSpPr txBox="1">
            <a:spLocks noChangeArrowheads="1"/>
          </p:cNvSpPr>
          <p:nvPr/>
        </p:nvSpPr>
        <p:spPr bwMode="auto">
          <a:xfrm>
            <a:off x="2862263" y="2035175"/>
            <a:ext cx="2047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Lucida Sans Unicode" pitchFamily="34" charset="0"/>
              </a:rPr>
              <a:t>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383213" y="1890713"/>
            <a:ext cx="368300" cy="21732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3438525" y="2324100"/>
            <a:ext cx="2160588" cy="0"/>
          </a:xfrm>
          <a:prstGeom prst="line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063625" y="2466975"/>
            <a:ext cx="1438275" cy="0"/>
          </a:xfrm>
          <a:prstGeom prst="line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709738" y="2827338"/>
            <a:ext cx="1584325" cy="0"/>
          </a:xfrm>
          <a:prstGeom prst="line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98" name="TextBox 11"/>
          <p:cNvSpPr txBox="1">
            <a:spLocks noChangeArrowheads="1"/>
          </p:cNvSpPr>
          <p:nvPr/>
        </p:nvSpPr>
        <p:spPr bwMode="auto">
          <a:xfrm>
            <a:off x="5022850" y="1603375"/>
            <a:ext cx="7921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>
                <a:latin typeface="Lucida Sans Unicode" pitchFamily="34" charset="0"/>
              </a:rPr>
              <a:t>Fan-out</a:t>
            </a:r>
            <a:endParaRPr lang="en-US" sz="1100">
              <a:latin typeface="Lucida Sans Unicode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959475" y="1890713"/>
            <a:ext cx="368300" cy="21732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600" name="TextBox 11"/>
          <p:cNvSpPr txBox="1">
            <a:spLocks noChangeArrowheads="1"/>
          </p:cNvSpPr>
          <p:nvPr/>
        </p:nvSpPr>
        <p:spPr bwMode="auto">
          <a:xfrm>
            <a:off x="5743575" y="1603375"/>
            <a:ext cx="8651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>
                <a:latin typeface="Lucida Sans Unicode" pitchFamily="34" charset="0"/>
              </a:rPr>
              <a:t>Fan-out</a:t>
            </a:r>
            <a:endParaRPr lang="en-US" sz="1100">
              <a:latin typeface="Lucida Sans Unicode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3438525" y="2682875"/>
            <a:ext cx="2160588" cy="0"/>
          </a:xfrm>
          <a:prstGeom prst="line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02" name="TextBox 11"/>
          <p:cNvSpPr txBox="1">
            <a:spLocks noChangeArrowheads="1"/>
          </p:cNvSpPr>
          <p:nvPr/>
        </p:nvSpPr>
        <p:spPr bwMode="auto">
          <a:xfrm>
            <a:off x="3654425" y="2035175"/>
            <a:ext cx="8636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>
                <a:latin typeface="Lucida Sans Unicode" pitchFamily="34" charset="0"/>
              </a:rPr>
              <a:t>MAIN_BC</a:t>
            </a:r>
            <a:endParaRPr lang="en-US" sz="1100">
              <a:latin typeface="Lucida Sans Unicode" pitchFamily="34" charset="0"/>
            </a:endParaRPr>
          </a:p>
        </p:txBody>
      </p:sp>
      <p:sp>
        <p:nvSpPr>
          <p:cNvPr id="24603" name="TextBox 11"/>
          <p:cNvSpPr txBox="1">
            <a:spLocks noChangeArrowheads="1"/>
          </p:cNvSpPr>
          <p:nvPr/>
        </p:nvSpPr>
        <p:spPr bwMode="auto">
          <a:xfrm>
            <a:off x="3582988" y="2395538"/>
            <a:ext cx="100647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>
                <a:latin typeface="Lucida Sans Unicode" pitchFamily="34" charset="0"/>
              </a:rPr>
              <a:t>MAIN_ORB</a:t>
            </a:r>
            <a:endParaRPr lang="en-US" sz="1100">
              <a:latin typeface="Lucida Sans Unicode" pitchFamily="34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5599113" y="2898775"/>
            <a:ext cx="576262" cy="1588"/>
          </a:xfrm>
          <a:prstGeom prst="line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599113" y="3043238"/>
            <a:ext cx="576262" cy="0"/>
          </a:xfrm>
          <a:prstGeom prst="line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7831138" y="5780088"/>
            <a:ext cx="793750" cy="7905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</a:rPr>
              <a:t>BPIM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607" name="TextBox 11"/>
          <p:cNvSpPr txBox="1">
            <a:spLocks noChangeArrowheads="1"/>
          </p:cNvSpPr>
          <p:nvPr/>
        </p:nvSpPr>
        <p:spPr bwMode="auto">
          <a:xfrm>
            <a:off x="3654425" y="2898775"/>
            <a:ext cx="57626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>
                <a:latin typeface="Lucida Sans Unicode" pitchFamily="34" charset="0"/>
              </a:rPr>
              <a:t>BC1</a:t>
            </a:r>
            <a:endParaRPr lang="en-US" sz="1100">
              <a:latin typeface="Lucida Sans Unicode" pitchFamily="34" charset="0"/>
            </a:endParaRPr>
          </a:p>
        </p:txBody>
      </p:sp>
      <p:sp>
        <p:nvSpPr>
          <p:cNvPr id="24608" name="TextBox 11"/>
          <p:cNvSpPr txBox="1">
            <a:spLocks noChangeArrowheads="1"/>
          </p:cNvSpPr>
          <p:nvPr/>
        </p:nvSpPr>
        <p:spPr bwMode="auto">
          <a:xfrm>
            <a:off x="3582988" y="3187700"/>
            <a:ext cx="9366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>
                <a:latin typeface="Lucida Sans Unicode" pitchFamily="34" charset="0"/>
              </a:rPr>
              <a:t>ORBIT1</a:t>
            </a:r>
            <a:endParaRPr lang="en-US" sz="1100">
              <a:latin typeface="Lucida Sans Unicode" pitchFamily="34" charset="0"/>
            </a:endParaRPr>
          </a:p>
        </p:txBody>
      </p:sp>
      <p:cxnSp>
        <p:nvCxnSpPr>
          <p:cNvPr id="33" name="Elbow Connector 32"/>
          <p:cNvCxnSpPr/>
          <p:nvPr/>
        </p:nvCxnSpPr>
        <p:spPr>
          <a:xfrm>
            <a:off x="4662488" y="3690938"/>
            <a:ext cx="1512887" cy="576262"/>
          </a:xfrm>
          <a:prstGeom prst="bentConnector3">
            <a:avLst>
              <a:gd name="adj1" fmla="val 31863"/>
            </a:avLst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30" idx="1"/>
          </p:cNvCxnSpPr>
          <p:nvPr/>
        </p:nvCxnSpPr>
        <p:spPr>
          <a:xfrm flipV="1">
            <a:off x="5959475" y="6175375"/>
            <a:ext cx="1871663" cy="36513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11" name="TextBox 11"/>
          <p:cNvSpPr txBox="1">
            <a:spLocks noChangeArrowheads="1"/>
          </p:cNvSpPr>
          <p:nvPr/>
        </p:nvSpPr>
        <p:spPr bwMode="auto">
          <a:xfrm>
            <a:off x="7038975" y="5995988"/>
            <a:ext cx="576263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>
                <a:latin typeface="Lucida Sans Unicode" pitchFamily="34" charset="0"/>
              </a:rPr>
              <a:t>BC1</a:t>
            </a:r>
            <a:endParaRPr lang="en-US" sz="1100">
              <a:latin typeface="Lucida Sans Unicode" pitchFamily="34" charset="0"/>
            </a:endParaRPr>
          </a:p>
        </p:txBody>
      </p:sp>
      <p:sp>
        <p:nvSpPr>
          <p:cNvPr id="24612" name="TextBox 11"/>
          <p:cNvSpPr txBox="1">
            <a:spLocks noChangeArrowheads="1"/>
          </p:cNvSpPr>
          <p:nvPr/>
        </p:nvSpPr>
        <p:spPr bwMode="auto">
          <a:xfrm>
            <a:off x="7038975" y="4916488"/>
            <a:ext cx="576263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>
                <a:latin typeface="Lucida Sans Unicode" pitchFamily="34" charset="0"/>
              </a:rPr>
              <a:t>BC1</a:t>
            </a:r>
            <a:endParaRPr lang="en-US" sz="1100">
              <a:latin typeface="Lucida Sans Unicode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759700" y="1387475"/>
            <a:ext cx="793750" cy="7921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CTP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759700" y="2395538"/>
            <a:ext cx="433388" cy="7921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</a:rPr>
              <a:t>LTU1</a:t>
            </a:r>
          </a:p>
        </p:txBody>
      </p:sp>
      <p:sp>
        <p:nvSpPr>
          <p:cNvPr id="39" name="Rectangle 38"/>
          <p:cNvSpPr/>
          <p:nvPr/>
        </p:nvSpPr>
        <p:spPr>
          <a:xfrm>
            <a:off x="7759700" y="3548063"/>
            <a:ext cx="433388" cy="7905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</a:rPr>
              <a:t>LTU19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6176963" y="1674813"/>
            <a:ext cx="1582737" cy="504825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6176963" y="1819275"/>
            <a:ext cx="1582737" cy="504825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38" idx="1"/>
          </p:cNvCxnSpPr>
          <p:nvPr/>
        </p:nvCxnSpPr>
        <p:spPr>
          <a:xfrm>
            <a:off x="6176963" y="2755900"/>
            <a:ext cx="1582737" cy="34925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endCxn id="39" idx="1"/>
          </p:cNvCxnSpPr>
          <p:nvPr/>
        </p:nvCxnSpPr>
        <p:spPr>
          <a:xfrm>
            <a:off x="6176963" y="3690938"/>
            <a:ext cx="1582737" cy="252412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6175375" y="5924550"/>
            <a:ext cx="1655763" cy="1588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21" name="TextBox 11"/>
          <p:cNvSpPr txBox="1">
            <a:spLocks noChangeArrowheads="1"/>
          </p:cNvSpPr>
          <p:nvPr/>
        </p:nvSpPr>
        <p:spPr bwMode="auto">
          <a:xfrm>
            <a:off x="6894513" y="5707063"/>
            <a:ext cx="7921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>
                <a:latin typeface="Lucida Sans Unicode" pitchFamily="34" charset="0"/>
              </a:rPr>
              <a:t>ORBIT1</a:t>
            </a:r>
            <a:endParaRPr lang="en-US" sz="1100">
              <a:latin typeface="Lucida Sans Unicode" pitchFamily="34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rot="5400000" flipH="1" flipV="1">
            <a:off x="1025525" y="3511550"/>
            <a:ext cx="20891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23" name="TextBox 147"/>
          <p:cNvSpPr txBox="1">
            <a:spLocks noChangeArrowheads="1"/>
          </p:cNvSpPr>
          <p:nvPr/>
        </p:nvSpPr>
        <p:spPr bwMode="auto">
          <a:xfrm>
            <a:off x="1566863" y="4556125"/>
            <a:ext cx="49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BC1,</a:t>
            </a:r>
          </a:p>
          <a:p>
            <a:r>
              <a:rPr lang="en-US" sz="1200"/>
              <a:t>BC2</a:t>
            </a:r>
          </a:p>
        </p:txBody>
      </p:sp>
      <p:cxnSp>
        <p:nvCxnSpPr>
          <p:cNvPr id="48" name="Straight Connector 47"/>
          <p:cNvCxnSpPr/>
          <p:nvPr/>
        </p:nvCxnSpPr>
        <p:spPr>
          <a:xfrm rot="5400000">
            <a:off x="1988344" y="2405856"/>
            <a:ext cx="23495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2853532" y="2764631"/>
            <a:ext cx="234950" cy="71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26" name="TextBox 11"/>
          <p:cNvSpPr txBox="1">
            <a:spLocks noChangeArrowheads="1"/>
          </p:cNvSpPr>
          <p:nvPr/>
        </p:nvSpPr>
        <p:spPr bwMode="auto">
          <a:xfrm>
            <a:off x="2070100" y="2035175"/>
            <a:ext cx="2047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Lucida Sans Unicode" pitchFamily="34" charset="0"/>
              </a:rPr>
              <a:t>2</a:t>
            </a:r>
          </a:p>
        </p:txBody>
      </p:sp>
      <p:sp>
        <p:nvSpPr>
          <p:cNvPr id="24627" name="TextBox 11"/>
          <p:cNvSpPr txBox="1">
            <a:spLocks noChangeArrowheads="1"/>
          </p:cNvSpPr>
          <p:nvPr/>
        </p:nvSpPr>
        <p:spPr bwMode="auto">
          <a:xfrm>
            <a:off x="2862263" y="2540000"/>
            <a:ext cx="2047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Lucida Sans Unicode" pitchFamily="34" charset="0"/>
              </a:rPr>
              <a:t>2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 flipH="1" flipV="1">
            <a:off x="3006725" y="2898775"/>
            <a:ext cx="296863" cy="12604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29" name="TextBox 147"/>
          <p:cNvSpPr txBox="1">
            <a:spLocks noChangeArrowheads="1"/>
          </p:cNvSpPr>
          <p:nvPr/>
        </p:nvSpPr>
        <p:spPr bwMode="auto">
          <a:xfrm>
            <a:off x="3151188" y="4181475"/>
            <a:ext cx="611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ORB1,</a:t>
            </a:r>
          </a:p>
          <a:p>
            <a:r>
              <a:rPr lang="en-US" sz="1200"/>
              <a:t>ORB2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2501900" y="2466975"/>
            <a:ext cx="360363" cy="20891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31" name="TextBox 147"/>
          <p:cNvSpPr txBox="1">
            <a:spLocks noChangeArrowheads="1"/>
          </p:cNvSpPr>
          <p:nvPr/>
        </p:nvSpPr>
        <p:spPr bwMode="auto">
          <a:xfrm>
            <a:off x="2141538" y="4237038"/>
            <a:ext cx="12255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BC1,</a:t>
            </a:r>
          </a:p>
          <a:p>
            <a:r>
              <a:rPr lang="en-US" sz="1200"/>
              <a:t>BC2</a:t>
            </a:r>
          </a:p>
          <a:p>
            <a:r>
              <a:rPr lang="en-US" sz="1200"/>
              <a:t>after fine</a:t>
            </a:r>
          </a:p>
          <a:p>
            <a:r>
              <a:rPr lang="en-US" sz="1200"/>
              <a:t>adjustment</a:t>
            </a:r>
          </a:p>
        </p:txBody>
      </p:sp>
      <p:sp>
        <p:nvSpPr>
          <p:cNvPr id="56" name="Rectangle 55"/>
          <p:cNvSpPr/>
          <p:nvPr/>
        </p:nvSpPr>
        <p:spPr>
          <a:xfrm>
            <a:off x="4518025" y="1890713"/>
            <a:ext cx="368300" cy="21732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flipV="1">
            <a:off x="3367088" y="3116263"/>
            <a:ext cx="1368425" cy="0"/>
          </a:xfrm>
          <a:prstGeom prst="line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3367088" y="3403600"/>
            <a:ext cx="1368425" cy="0"/>
          </a:xfrm>
          <a:prstGeom prst="line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35" name="TextBox 11"/>
          <p:cNvSpPr txBox="1">
            <a:spLocks noChangeArrowheads="1"/>
          </p:cNvSpPr>
          <p:nvPr/>
        </p:nvSpPr>
        <p:spPr bwMode="auto">
          <a:xfrm>
            <a:off x="4302125" y="1603375"/>
            <a:ext cx="7921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>
                <a:latin typeface="Lucida Sans Unicode" pitchFamily="34" charset="0"/>
              </a:rPr>
              <a:t>Fan-out</a:t>
            </a:r>
            <a:endParaRPr lang="en-US" sz="1100">
              <a:latin typeface="Lucida Sans Unicode" pitchFamily="34" charset="0"/>
            </a:endParaRPr>
          </a:p>
        </p:txBody>
      </p:sp>
      <p:cxnSp>
        <p:nvCxnSpPr>
          <p:cNvPr id="60" name="Elbow Connector 59"/>
          <p:cNvCxnSpPr/>
          <p:nvPr/>
        </p:nvCxnSpPr>
        <p:spPr>
          <a:xfrm>
            <a:off x="4662488" y="3835400"/>
            <a:ext cx="1296987" cy="576263"/>
          </a:xfrm>
          <a:prstGeom prst="bentConnector3">
            <a:avLst>
              <a:gd name="adj1" fmla="val 24916"/>
            </a:avLst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>
            <a:off x="5346700" y="5095875"/>
            <a:ext cx="165735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>
            <a:off x="5059362" y="5311776"/>
            <a:ext cx="180022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>
            <a:off x="6380957" y="6149181"/>
            <a:ext cx="234950" cy="71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>
            <a:off x="6309519" y="5933281"/>
            <a:ext cx="23495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41" name="TextBox 11"/>
          <p:cNvSpPr txBox="1">
            <a:spLocks noChangeArrowheads="1"/>
          </p:cNvSpPr>
          <p:nvPr/>
        </p:nvSpPr>
        <p:spPr bwMode="auto">
          <a:xfrm>
            <a:off x="6318250" y="5635625"/>
            <a:ext cx="2047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Lucida Sans Unicode" pitchFamily="34" charset="0"/>
              </a:rPr>
              <a:t>2</a:t>
            </a:r>
          </a:p>
        </p:txBody>
      </p:sp>
      <p:sp>
        <p:nvSpPr>
          <p:cNvPr id="24642" name="TextBox 11"/>
          <p:cNvSpPr txBox="1">
            <a:spLocks noChangeArrowheads="1"/>
          </p:cNvSpPr>
          <p:nvPr/>
        </p:nvSpPr>
        <p:spPr bwMode="auto">
          <a:xfrm>
            <a:off x="6318250" y="5995988"/>
            <a:ext cx="2047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Lucida Sans Unicode" pitchFamily="34" charset="0"/>
              </a:rPr>
              <a:t>2</a:t>
            </a:r>
          </a:p>
        </p:txBody>
      </p:sp>
      <p:sp>
        <p:nvSpPr>
          <p:cNvPr id="67" name="Rectangle 66"/>
          <p:cNvSpPr/>
          <p:nvPr/>
        </p:nvSpPr>
        <p:spPr>
          <a:xfrm>
            <a:off x="7686675" y="4556125"/>
            <a:ext cx="1296988" cy="7905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</a:rPr>
              <a:t>Oscilloscope</a:t>
            </a:r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6175375" y="4916488"/>
            <a:ext cx="1511300" cy="1587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5959475" y="5132388"/>
            <a:ext cx="1727200" cy="36512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46" name="TextBox 11"/>
          <p:cNvSpPr txBox="1">
            <a:spLocks noChangeArrowheads="1"/>
          </p:cNvSpPr>
          <p:nvPr/>
        </p:nvSpPr>
        <p:spPr bwMode="auto">
          <a:xfrm>
            <a:off x="6823075" y="4699000"/>
            <a:ext cx="7921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>
                <a:latin typeface="Lucida Sans Unicode" pitchFamily="34" charset="0"/>
              </a:rPr>
              <a:t>ORBIT1</a:t>
            </a:r>
            <a:endParaRPr lang="en-US" sz="1100">
              <a:latin typeface="Lucida Sans Unicode" pitchFamily="34" charset="0"/>
            </a:endParaRPr>
          </a:p>
        </p:txBody>
      </p:sp>
      <p:cxnSp>
        <p:nvCxnSpPr>
          <p:cNvPr id="71" name="Elbow Connector 70"/>
          <p:cNvCxnSpPr/>
          <p:nvPr/>
        </p:nvCxnSpPr>
        <p:spPr>
          <a:xfrm>
            <a:off x="3367088" y="3619500"/>
            <a:ext cx="4319587" cy="1079500"/>
          </a:xfrm>
          <a:prstGeom prst="bentConnector3">
            <a:avLst>
              <a:gd name="adj1" fmla="val 18489"/>
            </a:avLst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48" name="TextBox 11"/>
          <p:cNvSpPr txBox="1">
            <a:spLocks noChangeArrowheads="1"/>
          </p:cNvSpPr>
          <p:nvPr/>
        </p:nvSpPr>
        <p:spPr bwMode="auto">
          <a:xfrm>
            <a:off x="6823075" y="4483100"/>
            <a:ext cx="7921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>
                <a:latin typeface="Lucida Sans Unicode" pitchFamily="34" charset="0"/>
              </a:rPr>
              <a:t>ORBIT2</a:t>
            </a:r>
            <a:endParaRPr lang="en-US" sz="1100">
              <a:latin typeface="Lucida Sans Unicode" pitchFamily="34" charset="0"/>
            </a:endParaRPr>
          </a:p>
        </p:txBody>
      </p:sp>
      <p:cxnSp>
        <p:nvCxnSpPr>
          <p:cNvPr id="73" name="Straight Arrow Connector 72"/>
          <p:cNvCxnSpPr/>
          <p:nvPr/>
        </p:nvCxnSpPr>
        <p:spPr>
          <a:xfrm rot="5400000" flipH="1" flipV="1">
            <a:off x="7831138" y="5564188"/>
            <a:ext cx="431800" cy="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rot="5400000" flipH="1" flipV="1">
            <a:off x="8120063" y="5564188"/>
            <a:ext cx="431800" cy="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51" name="TextBox 11"/>
          <p:cNvSpPr txBox="1">
            <a:spLocks noChangeArrowheads="1"/>
          </p:cNvSpPr>
          <p:nvPr/>
        </p:nvSpPr>
        <p:spPr bwMode="auto">
          <a:xfrm>
            <a:off x="7399338" y="5419725"/>
            <a:ext cx="719137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>
                <a:latin typeface="Lucida Sans Unicode" pitchFamily="34" charset="0"/>
              </a:rPr>
              <a:t>BPTXA</a:t>
            </a:r>
            <a:endParaRPr lang="en-US" sz="1100">
              <a:latin typeface="Lucida Sans Unicode" pitchFamily="34" charset="0"/>
            </a:endParaRPr>
          </a:p>
        </p:txBody>
      </p:sp>
      <p:sp>
        <p:nvSpPr>
          <p:cNvPr id="24652" name="TextBox 11"/>
          <p:cNvSpPr txBox="1">
            <a:spLocks noChangeArrowheads="1"/>
          </p:cNvSpPr>
          <p:nvPr/>
        </p:nvSpPr>
        <p:spPr bwMode="auto">
          <a:xfrm>
            <a:off x="8335963" y="5419725"/>
            <a:ext cx="719137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>
                <a:latin typeface="Lucida Sans Unicode" pitchFamily="34" charset="0"/>
              </a:rPr>
              <a:t>BPTXC</a:t>
            </a:r>
            <a:endParaRPr lang="en-US" sz="1100">
              <a:latin typeface="Lucida Sans Unicode" pitchFamily="34" charset="0"/>
            </a:endParaRPr>
          </a:p>
        </p:txBody>
      </p:sp>
      <p:sp>
        <p:nvSpPr>
          <p:cNvPr id="24653" name="TextBox 11"/>
          <p:cNvSpPr txBox="1">
            <a:spLocks noChangeArrowheads="1"/>
          </p:cNvSpPr>
          <p:nvPr/>
        </p:nvSpPr>
        <p:spPr bwMode="auto">
          <a:xfrm>
            <a:off x="3582988" y="3403600"/>
            <a:ext cx="79216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>
                <a:latin typeface="Lucida Sans Unicode" pitchFamily="34" charset="0"/>
              </a:rPr>
              <a:t>ORBIT2</a:t>
            </a:r>
            <a:endParaRPr lang="en-US" sz="1100">
              <a:latin typeface="Lucida Sans Unicode" pitchFamily="34" charset="0"/>
            </a:endParaRPr>
          </a:p>
        </p:txBody>
      </p:sp>
      <p:cxnSp>
        <p:nvCxnSpPr>
          <p:cNvPr id="80" name="Straight Arrow Connector 79"/>
          <p:cNvCxnSpPr>
            <a:endCxn id="24621" idx="1"/>
          </p:cNvCxnSpPr>
          <p:nvPr/>
        </p:nvCxnSpPr>
        <p:spPr>
          <a:xfrm flipV="1">
            <a:off x="2935288" y="5838825"/>
            <a:ext cx="3959225" cy="2476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1"/>
          <p:cNvSpPr>
            <a:spLocks noGrp="1"/>
          </p:cNvSpPr>
          <p:nvPr>
            <p:ph idx="1"/>
          </p:nvPr>
        </p:nvSpPr>
        <p:spPr>
          <a:xfrm>
            <a:off x="4114800" y="4713288"/>
            <a:ext cx="4648200" cy="1687512"/>
          </a:xfrm>
        </p:spPr>
        <p:txBody>
          <a:bodyPr/>
          <a:lstStyle/>
          <a:p>
            <a:r>
              <a:rPr lang="en-GB" dirty="0" smtClean="0"/>
              <a:t>El. to optical and optical to el. </a:t>
            </a:r>
            <a:r>
              <a:rPr lang="en-GB" dirty="0" smtClean="0"/>
              <a:t>conversion</a:t>
            </a:r>
          </a:p>
          <a:p>
            <a:r>
              <a:rPr lang="en-GB" dirty="0" smtClean="0"/>
              <a:t>Monitoring of </a:t>
            </a:r>
            <a:r>
              <a:rPr lang="en-GB" dirty="0" smtClean="0"/>
              <a:t>frequency of signals in the cavern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Optical scope</a:t>
            </a:r>
            <a:endParaRPr lang="en-GB" dirty="0"/>
          </a:p>
        </p:txBody>
      </p:sp>
      <p:sp>
        <p:nvSpPr>
          <p:cNvPr id="2560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26-30 Sep 2011, TWEPP 2011</a:t>
            </a:r>
          </a:p>
        </p:txBody>
      </p:sp>
      <p:sp>
        <p:nvSpPr>
          <p:cNvPr id="2560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Marián Krivda –  University of Birmingham</a:t>
            </a:r>
          </a:p>
        </p:txBody>
      </p:sp>
      <p:sp>
        <p:nvSpPr>
          <p:cNvPr id="2560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FEE51C5-61B5-40AC-90FC-D14386E3F297}" type="slidenum">
              <a:rPr lang="en-US" smtClean="0"/>
              <a:pPr/>
              <a:t>18</a:t>
            </a:fld>
            <a:endParaRPr lang="en-US" smtClean="0"/>
          </a:p>
        </p:txBody>
      </p:sp>
      <p:pic>
        <p:nvPicPr>
          <p:cNvPr id="25607" name="Picture 2" descr="Z:\alice\optical_scope\photos\optical_scope_receiver.jpg"/>
          <p:cNvPicPr>
            <a:picLocks noChangeAspect="1" noChangeArrowheads="1"/>
          </p:cNvPicPr>
          <p:nvPr/>
        </p:nvPicPr>
        <p:blipFill>
          <a:blip r:embed="rId2"/>
          <a:srcRect l="2138" t="6644" r="4909" b="30254"/>
          <a:stretch>
            <a:fillRect/>
          </a:stretch>
        </p:blipFill>
        <p:spPr bwMode="auto">
          <a:xfrm>
            <a:off x="1993900" y="1295400"/>
            <a:ext cx="3914775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3" descr="Z:\alice\optical_scope\photos\optical_scope_6UVMEf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" y="4256088"/>
            <a:ext cx="3633788" cy="147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>
            <a:stCxn id="0" idx="0"/>
          </p:cNvCxnSpPr>
          <p:nvPr/>
        </p:nvCxnSpPr>
        <p:spPr>
          <a:xfrm>
            <a:off x="2187575" y="4256088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0" idx="0"/>
          </p:cNvCxnSpPr>
          <p:nvPr/>
        </p:nvCxnSpPr>
        <p:spPr>
          <a:xfrm>
            <a:off x="2187575" y="4256088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0" idx="1"/>
          </p:cNvCxnSpPr>
          <p:nvPr/>
        </p:nvCxnSpPr>
        <p:spPr>
          <a:xfrm rot="5400000" flipH="1" flipV="1">
            <a:off x="75406" y="3261519"/>
            <a:ext cx="3138488" cy="698500"/>
          </a:xfrm>
          <a:prstGeom prst="bentConnector2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2400" y="4038600"/>
            <a:ext cx="8610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3" name="TextBox 18"/>
          <p:cNvSpPr txBox="1">
            <a:spLocks noChangeArrowheads="1"/>
          </p:cNvSpPr>
          <p:nvPr/>
        </p:nvSpPr>
        <p:spPr bwMode="auto">
          <a:xfrm>
            <a:off x="4114800" y="4235450"/>
            <a:ext cx="8572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cavern</a:t>
            </a:r>
          </a:p>
        </p:txBody>
      </p:sp>
      <p:sp>
        <p:nvSpPr>
          <p:cNvPr id="25614" name="TextBox 21"/>
          <p:cNvSpPr txBox="1">
            <a:spLocks noChangeArrowheads="1"/>
          </p:cNvSpPr>
          <p:nvPr/>
        </p:nvSpPr>
        <p:spPr bwMode="auto">
          <a:xfrm>
            <a:off x="4086225" y="3476625"/>
            <a:ext cx="9191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surface</a:t>
            </a:r>
          </a:p>
        </p:txBody>
      </p:sp>
      <p:pic>
        <p:nvPicPr>
          <p:cNvPr id="25615" name="Picture 5" descr="http://t3.gstatic.com/images?q=tbn:ANd9GcTMYmjcn3sl3Cs82YCdS3mCHf3Q2zj38W_w9-2bp1neDiUBpMYG"/>
          <p:cNvPicPr>
            <a:picLocks noChangeAspect="1" noChangeArrowheads="1"/>
          </p:cNvPicPr>
          <p:nvPr/>
        </p:nvPicPr>
        <p:blipFill>
          <a:blip r:embed="rId4"/>
          <a:srcRect t="16090" b="21333"/>
          <a:stretch>
            <a:fillRect/>
          </a:stretch>
        </p:blipFill>
        <p:spPr bwMode="auto">
          <a:xfrm>
            <a:off x="6477000" y="2505075"/>
            <a:ext cx="2143125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1200" name="Straight Arrow Connector 51199"/>
          <p:cNvCxnSpPr/>
          <p:nvPr/>
        </p:nvCxnSpPr>
        <p:spPr>
          <a:xfrm>
            <a:off x="5908675" y="2324100"/>
            <a:ext cx="1639888" cy="625475"/>
          </a:xfrm>
          <a:prstGeom prst="bentConnector3">
            <a:avLst>
              <a:gd name="adj1" fmla="val 99937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7" name="TextBox 51210"/>
          <p:cNvSpPr txBox="1">
            <a:spLocks noChangeArrowheads="1"/>
          </p:cNvSpPr>
          <p:nvPr/>
        </p:nvSpPr>
        <p:spPr bwMode="auto">
          <a:xfrm>
            <a:off x="296863" y="2949575"/>
            <a:ext cx="9985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~120 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3167062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BC mask moved from VETO logic to TRIGGER logic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2 new L0_functions using memory bits inside FPGA (2 LUTs, first 12-inputs and second 12-inputs) =&gt; logical OR of outputs of 2 LTUs</a:t>
            </a:r>
            <a:r>
              <a:rPr lang="en-US" dirty="0" smtClean="0"/>
              <a:t>)</a:t>
            </a: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8 new BC masks i.e. 12 BC masks available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Possibility to use negation for all </a:t>
            </a:r>
            <a:r>
              <a:rPr lang="en-US" dirty="0" smtClean="0"/>
              <a:t>classes</a:t>
            </a:r>
            <a:endParaRPr lang="en-US" dirty="0" smtClean="0"/>
          </a:p>
        </p:txBody>
      </p:sp>
      <p:sp>
        <p:nvSpPr>
          <p:cNvPr id="2662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26-30 Sep 2011, TWEPP 2011</a:t>
            </a:r>
          </a:p>
        </p:txBody>
      </p:sp>
      <p:sp>
        <p:nvSpPr>
          <p:cNvPr id="2662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Marián Krivda –  University of Birmingham</a:t>
            </a:r>
          </a:p>
        </p:txBody>
      </p:sp>
      <p:sp>
        <p:nvSpPr>
          <p:cNvPr id="2662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25D7D75-2584-4E8D-8C44-63342EE591CD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tx2">
                    <a:satMod val="130000"/>
                  </a:schemeClr>
                </a:solidFill>
              </a:rPr>
              <a:t>Firmware Upgrade (L0 board)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819400" y="4572000"/>
            <a:ext cx="4648200" cy="2133600"/>
            <a:chOff x="381000" y="2801112"/>
            <a:chExt cx="4162471" cy="2731532"/>
          </a:xfrm>
        </p:grpSpPr>
        <p:sp>
          <p:nvSpPr>
            <p:cNvPr id="26" name="Rectangle 25"/>
            <p:cNvSpPr/>
            <p:nvPr/>
          </p:nvSpPr>
          <p:spPr>
            <a:xfrm>
              <a:off x="1524000" y="2877312"/>
              <a:ext cx="762000" cy="1143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LUT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524000" y="4248912"/>
              <a:ext cx="762000" cy="1143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LUT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" name="Flowchart: Delay 27"/>
            <p:cNvSpPr/>
            <p:nvPr/>
          </p:nvSpPr>
          <p:spPr>
            <a:xfrm>
              <a:off x="3124200" y="3867912"/>
              <a:ext cx="612648" cy="612648"/>
            </a:xfrm>
            <a:prstGeom prst="flowChartDelay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OR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762000" y="2953512"/>
              <a:ext cx="76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762000" y="3944112"/>
              <a:ext cx="76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762000" y="4401312"/>
              <a:ext cx="76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762000" y="5315712"/>
              <a:ext cx="762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lbow Connector 32"/>
            <p:cNvCxnSpPr>
              <a:stCxn id="26" idx="3"/>
            </p:cNvCxnSpPr>
            <p:nvPr/>
          </p:nvCxnSpPr>
          <p:spPr>
            <a:xfrm>
              <a:off x="2286000" y="3448812"/>
              <a:ext cx="838200" cy="5715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Elbow Connector 33"/>
            <p:cNvCxnSpPr>
              <a:stCxn id="27" idx="3"/>
            </p:cNvCxnSpPr>
            <p:nvPr/>
          </p:nvCxnSpPr>
          <p:spPr>
            <a:xfrm flipV="1">
              <a:off x="2286000" y="4325112"/>
              <a:ext cx="838200" cy="49530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28" idx="3"/>
            </p:cNvCxnSpPr>
            <p:nvPr/>
          </p:nvCxnSpPr>
          <p:spPr>
            <a:xfrm flipV="1">
              <a:off x="3736848" y="4172712"/>
              <a:ext cx="606552" cy="15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3810000" y="3410712"/>
              <a:ext cx="73347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Cass</a:t>
              </a:r>
            </a:p>
            <a:p>
              <a:r>
                <a:rPr lang="en-US" dirty="0" smtClean="0"/>
                <a:t>bit 27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57200" y="2801112"/>
              <a:ext cx="2568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81000" y="3715512"/>
              <a:ext cx="369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12</a:t>
              </a:r>
              <a:endParaRPr 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81000" y="4172712"/>
              <a:ext cx="3603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13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81000" y="5163312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24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7"/>
          <p:cNvSpPr>
            <a:spLocks noGrp="1" noChangeArrowheads="1"/>
          </p:cNvSpPr>
          <p:nvPr>
            <p:ph idx="1"/>
          </p:nvPr>
        </p:nvSpPr>
        <p:spPr>
          <a:xfrm>
            <a:off x="1143000" y="1447800"/>
            <a:ext cx="7772400" cy="4800600"/>
          </a:xfrm>
        </p:spPr>
        <p:txBody>
          <a:bodyPr/>
          <a:lstStyle/>
          <a:p>
            <a:pPr indent="-282575" eaLnBrk="1" hangingPunct="1">
              <a:lnSpc>
                <a:spcPct val="90000"/>
              </a:lnSpc>
              <a:buFont typeface="Wingdings 2" pitchFamily="18" charset="2"/>
              <a:buChar char=""/>
            </a:pPr>
            <a:r>
              <a:rPr lang="en-US" smtClean="0"/>
              <a:t>Description of Central Trigger Processor (CTP) in ALICE experiment</a:t>
            </a:r>
          </a:p>
          <a:p>
            <a:pPr indent="-282575" eaLnBrk="1" hangingPunct="1">
              <a:lnSpc>
                <a:spcPct val="90000"/>
              </a:lnSpc>
              <a:buFont typeface="Wingdings 2" pitchFamily="18" charset="2"/>
              <a:buChar char=""/>
            </a:pPr>
            <a:r>
              <a:rPr lang="en-GB" smtClean="0"/>
              <a:t>Performance – SMAQ plots, DQM </a:t>
            </a:r>
          </a:p>
          <a:p>
            <a:pPr indent="-282575" eaLnBrk="1" hangingPunct="1">
              <a:lnSpc>
                <a:spcPct val="90000"/>
              </a:lnSpc>
              <a:buFont typeface="Wingdings 2" pitchFamily="18" charset="2"/>
              <a:buChar char=""/>
            </a:pPr>
            <a:r>
              <a:rPr lang="en-GB" smtClean="0"/>
              <a:t>Use of classes for beam gas correction</a:t>
            </a:r>
          </a:p>
          <a:p>
            <a:pPr indent="-282575" eaLnBrk="1" hangingPunct="1">
              <a:lnSpc>
                <a:spcPct val="90000"/>
              </a:lnSpc>
              <a:buFont typeface="Wingdings 2" pitchFamily="18" charset="2"/>
              <a:buChar char=""/>
            </a:pPr>
            <a:r>
              <a:rPr lang="en-GB" smtClean="0"/>
              <a:t>Configuration of CTP using Alice Configuration Tool (ACT)</a:t>
            </a:r>
            <a:endParaRPr lang="en-US" smtClean="0"/>
          </a:p>
          <a:p>
            <a:pPr indent="-282575" eaLnBrk="1" hangingPunct="1">
              <a:lnSpc>
                <a:spcPct val="90000"/>
              </a:lnSpc>
              <a:buFont typeface="Wingdings 2" pitchFamily="18" charset="2"/>
              <a:buChar char=""/>
            </a:pPr>
            <a:r>
              <a:rPr lang="en-GB" smtClean="0"/>
              <a:t>Clock phase measurement and adjustment using CORDE board</a:t>
            </a:r>
          </a:p>
          <a:p>
            <a:pPr indent="-282575" eaLnBrk="1" hangingPunct="1">
              <a:lnSpc>
                <a:spcPct val="90000"/>
              </a:lnSpc>
              <a:buFont typeface="Wingdings 2" pitchFamily="18" charset="2"/>
              <a:buChar char=""/>
            </a:pPr>
            <a:r>
              <a:rPr lang="en-GB" smtClean="0"/>
              <a:t>Optical scope</a:t>
            </a:r>
          </a:p>
          <a:p>
            <a:pPr indent="-282575" eaLnBrk="1" hangingPunct="1">
              <a:lnSpc>
                <a:spcPct val="90000"/>
              </a:lnSpc>
              <a:buFont typeface="Wingdings 2" pitchFamily="18" charset="2"/>
              <a:buChar char=""/>
            </a:pPr>
            <a:r>
              <a:rPr lang="en-GB" smtClean="0"/>
              <a:t>Firmware Upgrade</a:t>
            </a:r>
          </a:p>
          <a:p>
            <a:pPr indent="-282575" eaLnBrk="1" hangingPunct="1">
              <a:lnSpc>
                <a:spcPct val="90000"/>
              </a:lnSpc>
              <a:buFont typeface="Wingdings 2" pitchFamily="18" charset="2"/>
              <a:buChar char=""/>
            </a:pPr>
            <a:r>
              <a:rPr lang="en-GB" smtClean="0"/>
              <a:t>CTP Upgrade plan</a:t>
            </a:r>
          </a:p>
          <a:p>
            <a:pPr indent="-282575" eaLnBrk="1" hangingPunct="1">
              <a:lnSpc>
                <a:spcPct val="90000"/>
              </a:lnSpc>
              <a:buFont typeface="Wingdings 2" pitchFamily="18" charset="2"/>
              <a:buChar char=""/>
            </a:pPr>
            <a:endParaRPr lang="en-GB" smtClean="0"/>
          </a:p>
          <a:p>
            <a:pPr indent="-282575" eaLnBrk="1" hangingPunct="1">
              <a:lnSpc>
                <a:spcPct val="90000"/>
              </a:lnSpc>
              <a:buFont typeface="Wingdings 2" pitchFamily="18" charset="2"/>
              <a:buChar char=""/>
            </a:pPr>
            <a:endParaRPr lang="en-US" smtClean="0"/>
          </a:p>
        </p:txBody>
      </p:sp>
      <p:sp>
        <p:nvSpPr>
          <p:cNvPr id="1024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26-30 Sep 2011, TWEPP 2011</a:t>
            </a:r>
          </a:p>
        </p:txBody>
      </p:sp>
      <p:sp>
        <p:nvSpPr>
          <p:cNvPr id="1024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Marián Krivda –  University of Birmingham</a:t>
            </a:r>
          </a:p>
        </p:txBody>
      </p:sp>
      <p:sp>
        <p:nvSpPr>
          <p:cNvPr id="1024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280215C-9C4A-4E69-AE77-33A7EFB9F0EE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757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Overview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smtClean="0"/>
              <a:t>Added timing option for interaction record to be sent to DAQ every 2 sec.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smtClean="0"/>
              <a:t>Changed synchronization of ORBIT counters as L2 trigger time extended to 105 µs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sz="2400" dirty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/>
              <a:t>L2 delay extended to 13-bits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/>
              <a:t>Rate interlock units changed from ~0.82ms to ~0.1ms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/>
              <a:t>Rate period increases from 8 to 11 bits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/>
              <a:t>Added input for external ORBIT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8255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</p:txBody>
      </p:sp>
      <p:sp>
        <p:nvSpPr>
          <p:cNvPr id="27651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26-30 Sep 2011, TWEPP 2011</a:t>
            </a:r>
          </a:p>
        </p:txBody>
      </p:sp>
      <p:sp>
        <p:nvSpPr>
          <p:cNvPr id="2765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Marián Krivda –  University of Birmingham</a:t>
            </a:r>
          </a:p>
        </p:txBody>
      </p:sp>
      <p:sp>
        <p:nvSpPr>
          <p:cNvPr id="2765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5CFFC2D-1615-472F-9D2D-319AA9EDFE15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tx2">
                    <a:satMod val="130000"/>
                  </a:schemeClr>
                </a:solidFill>
              </a:rPr>
              <a:t>Firmware Upgrade </a:t>
            </a:r>
            <a:br>
              <a:rPr lang="en-GB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GB" dirty="0" smtClean="0">
                <a:solidFill>
                  <a:schemeClr val="tx2">
                    <a:satMod val="130000"/>
                  </a:schemeClr>
                </a:solidFill>
              </a:rPr>
              <a:t>(INT board and LTU </a:t>
            </a:r>
            <a:r>
              <a:rPr lang="en-GB" dirty="0" smtClean="0">
                <a:solidFill>
                  <a:schemeClr val="tx2">
                    <a:satMod val="130000"/>
                  </a:schemeClr>
                </a:solidFill>
              </a:rPr>
              <a:t>board</a:t>
            </a:r>
            <a:r>
              <a:rPr lang="en-GB" dirty="0" smtClean="0">
                <a:solidFill>
                  <a:schemeClr val="tx2">
                    <a:satMod val="130000"/>
                  </a:schemeClr>
                </a:solidFill>
              </a:rPr>
              <a:t>)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600" dirty="0" smtClean="0"/>
              <a:t>Trigger input multiplexer (50:24) directly on L0 board – upgrade of L0 board with more trigger inputs and bigger FPGA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600" dirty="0" smtClean="0"/>
              <a:t>Implement </a:t>
            </a:r>
            <a:r>
              <a:rPr lang="en-US" sz="2600" dirty="0" smtClean="0"/>
              <a:t>GBT </a:t>
            </a:r>
            <a:r>
              <a:rPr lang="en-US" sz="2600" dirty="0" smtClean="0"/>
              <a:t>on LTU </a:t>
            </a:r>
            <a:r>
              <a:rPr lang="en-US" sz="2600" dirty="0" smtClean="0"/>
              <a:t>board</a:t>
            </a:r>
            <a:endParaRPr lang="en-US" sz="26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600" dirty="0" smtClean="0"/>
              <a:t>Add more Interaction records – firmware upgrade on L0 and INT board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600" dirty="0" smtClean="0"/>
              <a:t>SMAQ plot for L1 inputs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8255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dirty="0" smtClean="0"/>
              <a:t> </a:t>
            </a:r>
          </a:p>
        </p:txBody>
      </p:sp>
      <p:sp>
        <p:nvSpPr>
          <p:cNvPr id="2867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26-30 Sep 2011, TWEPP 2011</a:t>
            </a:r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Marián Krivda –  University of Birmingham</a:t>
            </a:r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C5A2A149-4D09-42F8-9FE8-B5A8B19D5E1F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tx2">
                    <a:satMod val="130000"/>
                  </a:schemeClr>
                </a:solidFill>
              </a:rPr>
              <a:t>Possible CTP Upgrade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5029200"/>
          </a:xfrm>
        </p:spPr>
        <p:txBody>
          <a:bodyPr/>
          <a:lstStyle/>
          <a:p>
            <a:pPr eaLnBrk="1" hangingPunct="1"/>
            <a:r>
              <a:rPr lang="en-US" sz="2000" smtClean="0"/>
              <a:t>Possibility to chose 24 from 50 L0 trigger inputs using L0 trigger switch</a:t>
            </a:r>
          </a:p>
          <a:p>
            <a:pPr eaLnBrk="1" hangingPunct="1"/>
            <a:r>
              <a:rPr lang="en-US" sz="2000" smtClean="0"/>
              <a:t>SMAQ plots and CTP DQM available to check correct performance</a:t>
            </a:r>
          </a:p>
          <a:p>
            <a:pPr eaLnBrk="1" hangingPunct="1"/>
            <a:r>
              <a:rPr lang="en-US" sz="2000" smtClean="0"/>
              <a:t>CTP is possible configure automatically from ACT at the begging of each run</a:t>
            </a:r>
          </a:p>
          <a:p>
            <a:pPr eaLnBrk="1" hangingPunct="1"/>
            <a:r>
              <a:rPr lang="en-US" sz="2000" smtClean="0"/>
              <a:t>Very sophisticated management of triggers into classes with associated BC masks</a:t>
            </a:r>
          </a:p>
          <a:p>
            <a:pPr eaLnBrk="1" hangingPunct="1"/>
            <a:r>
              <a:rPr lang="en-US" sz="2000" smtClean="0"/>
              <a:t>CORDE board used to adjust seasonal clock shift in steps of 50 ps</a:t>
            </a:r>
          </a:p>
          <a:p>
            <a:pPr eaLnBrk="1" hangingPunct="1"/>
            <a:r>
              <a:rPr lang="en-US" sz="2000" smtClean="0"/>
              <a:t>Optical scope available to check signals in the cavern </a:t>
            </a:r>
          </a:p>
          <a:p>
            <a:pPr eaLnBrk="1" hangingPunct="1"/>
            <a:r>
              <a:rPr lang="en-US" sz="2000" smtClean="0"/>
              <a:t>Several firmware upgrades done for new requirements</a:t>
            </a:r>
          </a:p>
          <a:p>
            <a:pPr eaLnBrk="1" hangingPunct="1"/>
            <a:r>
              <a:rPr lang="en-US" sz="2000" smtClean="0"/>
              <a:t>Possible CTP upgrade plans under discussion</a:t>
            </a:r>
          </a:p>
        </p:txBody>
      </p:sp>
      <p:sp>
        <p:nvSpPr>
          <p:cNvPr id="2969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26-30 Sep 2011, TWEPP 2011</a:t>
            </a:r>
          </a:p>
        </p:txBody>
      </p:sp>
      <p:sp>
        <p:nvSpPr>
          <p:cNvPr id="2970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Marián Krivda –  University of Birmingham</a:t>
            </a:r>
          </a:p>
        </p:txBody>
      </p:sp>
      <p:sp>
        <p:nvSpPr>
          <p:cNvPr id="2970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1212D06-6CAB-425F-B34B-ED961E404235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Summary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26-30 Sep 2011, TWEPP 2011</a:t>
            </a:r>
          </a:p>
        </p:txBody>
      </p:sp>
      <p:sp>
        <p:nvSpPr>
          <p:cNvPr id="1126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Marián Krivda –  University of Birmingham</a:t>
            </a:r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346C10C-0703-401E-8894-B22EC6206A6F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tx2">
                    <a:satMod val="130000"/>
                  </a:schemeClr>
                </a:solidFill>
              </a:rPr>
              <a:t>ALICE experiment</a:t>
            </a:r>
          </a:p>
        </p:txBody>
      </p:sp>
      <p:pic>
        <p:nvPicPr>
          <p:cNvPr id="11270" name="Picture 5" descr="alice_setu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1828800"/>
            <a:ext cx="5791200" cy="431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9"/>
          <p:cNvSpPr txBox="1">
            <a:spLocks noChangeArrowheads="1"/>
          </p:cNvSpPr>
          <p:nvPr/>
        </p:nvSpPr>
        <p:spPr bwMode="auto">
          <a:xfrm>
            <a:off x="152400" y="2211388"/>
            <a:ext cx="2908300" cy="396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GB" b="1">
                <a:latin typeface="Times New Roman" pitchFamily="18" charset="0"/>
              </a:rPr>
              <a:t>CENTRAL TRACKER</a:t>
            </a:r>
          </a:p>
          <a:p>
            <a:pPr eaLnBrk="1" hangingPunct="1"/>
            <a:r>
              <a:rPr lang="en-GB" sz="1400">
                <a:latin typeface="Times New Roman" pitchFamily="18" charset="0"/>
              </a:rPr>
              <a:t>Silicon pixel, Silicon Drifts, </a:t>
            </a:r>
          </a:p>
          <a:p>
            <a:pPr eaLnBrk="1" hangingPunct="1"/>
            <a:r>
              <a:rPr lang="en-GB" sz="1400">
                <a:latin typeface="Times New Roman" pitchFamily="18" charset="0"/>
              </a:rPr>
              <a:t>Silicon Microstrips, TPC, TRD,</a:t>
            </a:r>
          </a:p>
          <a:p>
            <a:pPr eaLnBrk="1" hangingPunct="1"/>
            <a:r>
              <a:rPr lang="en-GB" sz="1400">
                <a:latin typeface="Times New Roman" pitchFamily="18" charset="0"/>
              </a:rPr>
              <a:t>TOF</a:t>
            </a:r>
          </a:p>
          <a:p>
            <a:pPr eaLnBrk="1" hangingPunct="1"/>
            <a:endParaRPr lang="en-GB" sz="1400">
              <a:latin typeface="Times New Roman" pitchFamily="18" charset="0"/>
            </a:endParaRPr>
          </a:p>
          <a:p>
            <a:r>
              <a:rPr lang="en-GB" b="1">
                <a:latin typeface="Times New Roman" pitchFamily="18" charset="0"/>
              </a:rPr>
              <a:t>FORWARD DETECTORS</a:t>
            </a:r>
          </a:p>
          <a:p>
            <a:r>
              <a:rPr lang="en-GB">
                <a:latin typeface="Times New Roman" pitchFamily="18" charset="0"/>
              </a:rPr>
              <a:t>T0, V0, FMD, PMD</a:t>
            </a:r>
          </a:p>
          <a:p>
            <a:endParaRPr lang="en-GB">
              <a:latin typeface="Times New Roman" pitchFamily="18" charset="0"/>
            </a:endParaRPr>
          </a:p>
          <a:p>
            <a:r>
              <a:rPr lang="en-GB" b="1">
                <a:latin typeface="Times New Roman" pitchFamily="18" charset="0"/>
              </a:rPr>
              <a:t>SPECIAL DETECTORS</a:t>
            </a:r>
          </a:p>
          <a:p>
            <a:r>
              <a:rPr lang="en-GB">
                <a:latin typeface="Times New Roman" pitchFamily="18" charset="0"/>
              </a:rPr>
              <a:t>ACORDE, PHOS, EMCAL,</a:t>
            </a:r>
          </a:p>
          <a:p>
            <a:r>
              <a:rPr lang="en-GB">
                <a:latin typeface="Times New Roman" pitchFamily="18" charset="0"/>
              </a:rPr>
              <a:t>HMPID</a:t>
            </a:r>
          </a:p>
          <a:p>
            <a:endParaRPr lang="en-GB">
              <a:latin typeface="Times New Roman" pitchFamily="18" charset="0"/>
            </a:endParaRPr>
          </a:p>
          <a:p>
            <a:r>
              <a:rPr lang="en-GB" b="1">
                <a:latin typeface="Times New Roman" pitchFamily="18" charset="0"/>
              </a:rPr>
              <a:t>DIMUON TRACKER</a:t>
            </a:r>
          </a:p>
          <a:p>
            <a:r>
              <a:rPr lang="en-GB">
                <a:latin typeface="Times New Roman" pitchFamily="18" charset="0"/>
              </a:rPr>
              <a:t>Absorber, Tracking chambers</a:t>
            </a:r>
          </a:p>
          <a:p>
            <a:r>
              <a:rPr lang="en-GB">
                <a:latin typeface="Times New Roman" pitchFamily="18" charset="0"/>
              </a:rPr>
              <a:t>Trigger chambers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9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002588" cy="4343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1800" smtClean="0">
                <a:latin typeface="Times New Roman" pitchFamily="18" charset="0"/>
              </a:rPr>
              <a:t>3 HW trigger levels: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800" b="1" smtClean="0">
                <a:latin typeface="Times New Roman" pitchFamily="18" charset="0"/>
              </a:rPr>
              <a:t>L0</a:t>
            </a:r>
            <a:r>
              <a:rPr lang="en-GB" sz="1800" smtClean="0">
                <a:latin typeface="Times New Roman" pitchFamily="18" charset="0"/>
              </a:rPr>
              <a:t>	inputs to CTP up to 800 ns, time for making decision 100 ns, time for delivery to detectors up to 300 ns, together is max. </a:t>
            </a:r>
            <a:r>
              <a:rPr lang="en-GB" sz="1800" b="1" smtClean="0">
                <a:latin typeface="Times New Roman" pitchFamily="18" charset="0"/>
              </a:rPr>
              <a:t>1.2 μs</a:t>
            </a:r>
            <a:r>
              <a:rPr lang="en-GB" sz="1800" smtClean="0">
                <a:latin typeface="Times New Roman" pitchFamily="18" charset="0"/>
              </a:rPr>
              <a:t> from interaction;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800" b="1" smtClean="0">
                <a:latin typeface="Times New Roman" pitchFamily="18" charset="0"/>
              </a:rPr>
              <a:t>L1</a:t>
            </a:r>
            <a:r>
              <a:rPr lang="en-GB" sz="1800" smtClean="0">
                <a:latin typeface="Times New Roman" pitchFamily="18" charset="0"/>
              </a:rPr>
              <a:t>	inputs to CTP up to 6.1 μs; time for making decision 100 ns,  together is max. </a:t>
            </a:r>
            <a:r>
              <a:rPr lang="en-GB" sz="1800" b="1" smtClean="0">
                <a:latin typeface="Times New Roman" pitchFamily="18" charset="0"/>
              </a:rPr>
              <a:t>6.5 μs</a:t>
            </a:r>
            <a:r>
              <a:rPr lang="en-GB" sz="1800" smtClean="0">
                <a:latin typeface="Times New Roman" pitchFamily="18" charset="0"/>
              </a:rPr>
              <a:t> from interaction;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800" b="1" smtClean="0">
                <a:latin typeface="Times New Roman" pitchFamily="18" charset="0"/>
              </a:rPr>
              <a:t>L2</a:t>
            </a:r>
            <a:r>
              <a:rPr lang="en-GB" sz="1800" smtClean="0">
                <a:latin typeface="Times New Roman" pitchFamily="18" charset="0"/>
              </a:rPr>
              <a:t>	delivered to detectors </a:t>
            </a:r>
            <a:r>
              <a:rPr lang="en-GB" sz="1800" b="1" smtClean="0">
                <a:latin typeface="Times New Roman" pitchFamily="18" charset="0"/>
              </a:rPr>
              <a:t>105 μs</a:t>
            </a:r>
            <a:r>
              <a:rPr lang="en-GB" sz="1800" smtClean="0">
                <a:latin typeface="Times New Roman" pitchFamily="18" charset="0"/>
              </a:rPr>
              <a:t> from interaction.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>
                <a:latin typeface="Times New Roman" pitchFamily="18" charset="0"/>
              </a:rPr>
              <a:t>60 trigger inputs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800" b="1" smtClean="0">
                <a:latin typeface="Times New Roman" pitchFamily="18" charset="0"/>
              </a:rPr>
              <a:t>L0</a:t>
            </a:r>
            <a:r>
              <a:rPr lang="en-GB" sz="1800" smtClean="0">
                <a:latin typeface="Times New Roman" pitchFamily="18" charset="0"/>
              </a:rPr>
              <a:t> 24; </a:t>
            </a:r>
            <a:r>
              <a:rPr lang="en-GB" sz="1800" b="1" smtClean="0">
                <a:latin typeface="Times New Roman" pitchFamily="18" charset="0"/>
              </a:rPr>
              <a:t>L1</a:t>
            </a:r>
            <a:r>
              <a:rPr lang="en-GB" sz="1800" smtClean="0">
                <a:latin typeface="Times New Roman" pitchFamily="18" charset="0"/>
              </a:rPr>
              <a:t> 24; </a:t>
            </a:r>
            <a:r>
              <a:rPr lang="en-GB" sz="1800" b="1" smtClean="0">
                <a:latin typeface="Times New Roman" pitchFamily="18" charset="0"/>
              </a:rPr>
              <a:t>L2</a:t>
            </a:r>
            <a:r>
              <a:rPr lang="en-GB" sz="1800" smtClean="0">
                <a:latin typeface="Times New Roman" pitchFamily="18" charset="0"/>
              </a:rPr>
              <a:t> 12.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>
                <a:latin typeface="Times New Roman" pitchFamily="18" charset="0"/>
              </a:rPr>
              <a:t>Up to 24 detectors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>
                <a:latin typeface="Times New Roman" pitchFamily="18" charset="0"/>
              </a:rPr>
              <a:t>6 independent partitions (</a:t>
            </a:r>
            <a:r>
              <a:rPr lang="en-GB" sz="1800" i="1" smtClean="0">
                <a:latin typeface="Times New Roman" pitchFamily="18" charset="0"/>
              </a:rPr>
              <a:t>clusters</a:t>
            </a:r>
            <a:r>
              <a:rPr lang="en-GB" sz="1800" smtClean="0">
                <a:latin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>
                <a:latin typeface="Times New Roman" pitchFamily="18" charset="0"/>
              </a:rPr>
              <a:t>50 classes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>
                <a:latin typeface="Times New Roman" pitchFamily="18" charset="0"/>
              </a:rPr>
              <a:t>4 past/future protection circuits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>
                <a:latin typeface="Times New Roman" pitchFamily="18" charset="0"/>
              </a:rPr>
              <a:t>Interaction record - </a:t>
            </a:r>
            <a:r>
              <a:rPr lang="en-GB" sz="1600" smtClean="0">
                <a:latin typeface="Times New Roman" pitchFamily="18" charset="0"/>
              </a:rPr>
              <a:t>a list of all the bunch-crossings in which the Interaction signal has been detected; also for past-future protection check and pattern recognition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>
                <a:latin typeface="Times New Roman" pitchFamily="18" charset="0"/>
              </a:rPr>
              <a:t>Rare event handling</a:t>
            </a:r>
          </a:p>
        </p:txBody>
      </p:sp>
      <p:sp>
        <p:nvSpPr>
          <p:cNvPr id="12291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26-30 Sep 2011, TWEPP 2011</a:t>
            </a:r>
          </a:p>
        </p:txBody>
      </p:sp>
      <p:sp>
        <p:nvSpPr>
          <p:cNvPr id="1229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Marián Krivda –  University of Birmingham</a:t>
            </a:r>
          </a:p>
        </p:txBody>
      </p:sp>
      <p:sp>
        <p:nvSpPr>
          <p:cNvPr id="1229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826E2266-B2E0-4F7C-8631-639CC791CCE2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tx2">
                    <a:satMod val="130000"/>
                  </a:schemeClr>
                </a:solidFill>
              </a:rPr>
              <a:t>System parameters for ALICE Trigger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219200"/>
            <a:ext cx="7499350" cy="1981200"/>
          </a:xfrm>
        </p:spPr>
        <p:txBody>
          <a:bodyPr/>
          <a:lstStyle/>
          <a:p>
            <a:pPr eaLnBrk="1" hangingPunct="1"/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Central Trigger Processor (CTP):</a:t>
            </a:r>
            <a:br>
              <a:rPr lang="en-US" sz="18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receives trigger detector inputs, makes  decision</a:t>
            </a:r>
          </a:p>
          <a:p>
            <a:pPr eaLnBrk="1" hangingPunct="1"/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Local Trigger Unit (LTU):</a:t>
            </a:r>
            <a:br>
              <a:rPr lang="en-US" sz="18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interface between CTP and readout detectors</a:t>
            </a:r>
          </a:p>
          <a:p>
            <a:pPr eaLnBrk="1" hangingPunct="1"/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Trigger and Time Control (TTC):</a:t>
            </a:r>
            <a:br>
              <a:rPr lang="en-US" sz="18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transmits LHC clock and delivers trigger signals to detectors</a:t>
            </a:r>
          </a:p>
        </p:txBody>
      </p:sp>
      <p:sp>
        <p:nvSpPr>
          <p:cNvPr id="1331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26-30 Sep 2011, TWEPP 2011</a:t>
            </a:r>
          </a:p>
        </p:txBody>
      </p:sp>
      <p:sp>
        <p:nvSpPr>
          <p:cNvPr id="1331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Marián Krivda –  University of Birmingham</a:t>
            </a:r>
          </a:p>
        </p:txBody>
      </p:sp>
      <p:sp>
        <p:nvSpPr>
          <p:cNvPr id="1331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280BC2C9-67B1-4C71-89F6-61767C55B672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Alice trigger system</a:t>
            </a:r>
          </a:p>
        </p:txBody>
      </p:sp>
      <p:pic>
        <p:nvPicPr>
          <p:cNvPr id="1331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513" y="3022600"/>
            <a:ext cx="4600575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5019675" y="3025775"/>
            <a:ext cx="396240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Due to short time for L0 latency the CTP is in the experimental cavern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6U VME boards</a:t>
            </a:r>
          </a:p>
          <a:p>
            <a:pPr marL="1028700" lvl="1">
              <a:buFont typeface="Arial" pitchFamily="34" charset="0"/>
              <a:buChar char="•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L0, L1, L2 boards</a:t>
            </a:r>
          </a:p>
          <a:p>
            <a:pPr marL="1028700" lvl="1">
              <a:buFont typeface="Arial" pitchFamily="34" charset="0"/>
              <a:buChar char="•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BUSY board</a:t>
            </a:r>
          </a:p>
          <a:p>
            <a:pPr marL="1028700" lvl="1">
              <a:buFont typeface="Arial" pitchFamily="34" charset="0"/>
              <a:buChar char="•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 boards</a:t>
            </a:r>
          </a:p>
          <a:p>
            <a:pPr marL="1028700" lvl="1">
              <a:buFont typeface="Arial" pitchFamily="34" charset="0"/>
              <a:buChar char="•"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board</a:t>
            </a:r>
          </a:p>
          <a:p>
            <a:pPr marL="1028700" lvl="1">
              <a:buFont typeface="Arial" pitchFamily="34" charset="0"/>
              <a:buChar char="•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I2C board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LVDS Trigger inputs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Outputs are sent to Local Trigger Units (LTUs) where conversion to output format occurs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21" name="Picture 13" descr="http://alicetrigger.web.cern.ch/alicetrigger/installation/c25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125" y="3106738"/>
            <a:ext cx="4449763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5181600" y="1295400"/>
            <a:ext cx="3773488" cy="3886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/>
              <a:t>50 classes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Classes define requested physics i.e. which trigger inputs must be active for making decision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Cluster inside classes define which detectors will receive trigger decision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Past-future protection inside classes define number of interaction in time interval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Rare event handling</a:t>
            </a:r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</p:txBody>
      </p:sp>
      <p:sp>
        <p:nvSpPr>
          <p:cNvPr id="1433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26-30 Sep 2011, TWEPP 2011</a:t>
            </a:r>
          </a:p>
        </p:txBody>
      </p:sp>
      <p:sp>
        <p:nvSpPr>
          <p:cNvPr id="1434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Marián Krivda –  University of Birmingham</a:t>
            </a:r>
          </a:p>
        </p:txBody>
      </p:sp>
      <p:sp>
        <p:nvSpPr>
          <p:cNvPr id="1434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DD22358-B23F-41A9-8E60-373DE3C899EB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Classes and clusters</a:t>
            </a:r>
          </a:p>
        </p:txBody>
      </p:sp>
      <p:graphicFrame>
        <p:nvGraphicFramePr>
          <p:cNvPr id="14343" name="Object 1"/>
          <p:cNvGraphicFramePr>
            <a:graphicFrameLocks noChangeAspect="1"/>
          </p:cNvGraphicFramePr>
          <p:nvPr/>
        </p:nvGraphicFramePr>
        <p:xfrm>
          <a:off x="19050" y="1336675"/>
          <a:ext cx="5314950" cy="4684713"/>
        </p:xfrm>
        <a:graphic>
          <a:graphicData uri="http://schemas.openxmlformats.org/presentationml/2006/ole">
            <p:oleObj spid="_x0000_s14343" name="Document" r:id="rId3" imgW="5255366" imgH="5069218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>
          <a:xfrm>
            <a:off x="6172200" y="1447800"/>
            <a:ext cx="2819400" cy="4889500"/>
          </a:xfrm>
        </p:spPr>
        <p:txBody>
          <a:bodyPr/>
          <a:lstStyle/>
          <a:p>
            <a:pPr eaLnBrk="1" hangingPunct="1"/>
            <a:r>
              <a:rPr lang="en-US" sz="2000" smtClean="0"/>
              <a:t>Each BC is generated INT1 and INT2 (INT is LUT from first 4 trigger inputs) </a:t>
            </a:r>
          </a:p>
          <a:p>
            <a:pPr eaLnBrk="1" hangingPunct="1"/>
            <a:r>
              <a:rPr lang="en-US" sz="2000" smtClean="0"/>
              <a:t>After each L2 trigger is generated CTP readout</a:t>
            </a:r>
          </a:p>
          <a:p>
            <a:pPr eaLnBrk="1" hangingPunct="1"/>
            <a:r>
              <a:rPr lang="en-US" sz="2000" smtClean="0"/>
              <a:t>INT and CTP readout are sent to DAQ </a:t>
            </a:r>
          </a:p>
        </p:txBody>
      </p:sp>
      <p:sp>
        <p:nvSpPr>
          <p:cNvPr id="15363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26-30 Sep 2011, TWEPP 2011</a:t>
            </a:r>
          </a:p>
        </p:txBody>
      </p:sp>
      <p:sp>
        <p:nvSpPr>
          <p:cNvPr id="1536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Marián Krivda –  University of Birmingham</a:t>
            </a:r>
          </a:p>
        </p:txBody>
      </p:sp>
      <p:sp>
        <p:nvSpPr>
          <p:cNvPr id="1536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FB9BB07-EE35-47CB-BAF2-5E40DAE61127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Interaction record (INT1,INT2)</a:t>
            </a:r>
            <a:br>
              <a:rPr lang="en-US" dirty="0" smtClean="0"/>
            </a:br>
            <a:r>
              <a:rPr lang="en-US" dirty="0" smtClean="0"/>
              <a:t>and CTP readout</a:t>
            </a:r>
            <a:endParaRPr lang="en-US" dirty="0"/>
          </a:p>
        </p:txBody>
      </p:sp>
      <p:pic>
        <p:nvPicPr>
          <p:cNvPr id="15367" name="Picture 5" descr="ctp_te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447800"/>
            <a:ext cx="5562600" cy="488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957262"/>
          </a:xfrm>
        </p:spPr>
        <p:txBody>
          <a:bodyPr>
            <a:normAutofit fontScale="850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In order to handle more L0 trigger inputs the L0 trigger input multiplexer 50:24 has been made from available </a:t>
            </a:r>
            <a:r>
              <a:rPr lang="en-US" dirty="0" err="1" smtClean="0"/>
              <a:t>Faninout</a:t>
            </a:r>
            <a:r>
              <a:rPr lang="en-US" dirty="0" smtClean="0"/>
              <a:t> boards</a:t>
            </a:r>
            <a:endParaRPr lang="en-US" dirty="0"/>
          </a:p>
        </p:txBody>
      </p:sp>
      <p:sp>
        <p:nvSpPr>
          <p:cNvPr id="16387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26-30 Sep 2011, TWEPP 2011</a:t>
            </a:r>
          </a:p>
        </p:txBody>
      </p:sp>
      <p:sp>
        <p:nvSpPr>
          <p:cNvPr id="1638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Marián Krivda –  University of Birmingham</a:t>
            </a:r>
          </a:p>
        </p:txBody>
      </p:sp>
      <p:sp>
        <p:nvSpPr>
          <p:cNvPr id="1638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353C233-5937-4DF4-8E3A-9A2EE469338D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L0 trigger input switch</a:t>
            </a:r>
            <a:endParaRPr lang="en-US" dirty="0"/>
          </a:p>
        </p:txBody>
      </p:sp>
      <p:pic>
        <p:nvPicPr>
          <p:cNvPr id="16391" name="Picture 2" descr="block digr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413000"/>
            <a:ext cx="5629275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26-30 Sep 2011, TWEPP 2011</a:t>
            </a:r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Marián Krivda –  University of Birmingham</a:t>
            </a: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6748E47-DA38-4DCE-8E14-792E9B6B0A47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</a:rPr>
              <a:t>SsM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 data Acquisition (SMAQ)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2012950" y="1374775"/>
            <a:ext cx="5080000" cy="982663"/>
          </a:xfrm>
          <a:prstGeom prst="rect">
            <a:avLst/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9536" rIns="90000" bIns="45000" anchor="ctr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GB">
                <a:solidFill>
                  <a:srgbClr val="000000"/>
                </a:solidFill>
                <a:ea typeface="DejaVu Sans"/>
                <a:cs typeface="DejaVu Sans"/>
              </a:rPr>
              <a:t>SSM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GB">
                <a:solidFill>
                  <a:srgbClr val="000000"/>
                </a:solidFill>
                <a:ea typeface="DejaVu Sans"/>
                <a:cs typeface="DejaVu Sans"/>
              </a:rPr>
              <a:t>1048576 BCs, 32 bits = 26.2ms = 294 orbits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endParaRPr lang="en-GB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17415" name="AutoShape 3"/>
          <p:cNvSpPr>
            <a:spLocks noChangeArrowheads="1"/>
          </p:cNvSpPr>
          <p:nvPr/>
        </p:nvSpPr>
        <p:spPr bwMode="auto">
          <a:xfrm>
            <a:off x="682625" y="1676400"/>
            <a:ext cx="1089025" cy="317500"/>
          </a:xfrm>
          <a:prstGeom prst="rightArrow">
            <a:avLst>
              <a:gd name="adj1" fmla="val 50000"/>
              <a:gd name="adj2" fmla="val 85750"/>
            </a:avLst>
          </a:prstGeom>
          <a:solidFill>
            <a:srgbClr val="9999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AutoShape 4"/>
          <p:cNvSpPr>
            <a:spLocks noChangeArrowheads="1"/>
          </p:cNvSpPr>
          <p:nvPr/>
        </p:nvSpPr>
        <p:spPr bwMode="auto">
          <a:xfrm>
            <a:off x="7204075" y="1676400"/>
            <a:ext cx="1089025" cy="317500"/>
          </a:xfrm>
          <a:prstGeom prst="rightArrow">
            <a:avLst>
              <a:gd name="adj1" fmla="val 50000"/>
              <a:gd name="adj2" fmla="val 85750"/>
            </a:avLst>
          </a:prstGeom>
          <a:solidFill>
            <a:srgbClr val="9999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Text Box 5"/>
          <p:cNvSpPr txBox="1">
            <a:spLocks noChangeArrowheads="1"/>
          </p:cNvSpPr>
          <p:nvPr/>
        </p:nvSpPr>
        <p:spPr bwMode="auto">
          <a:xfrm>
            <a:off x="8423275" y="1635125"/>
            <a:ext cx="688975" cy="355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9536" rIns="90000" bIns="45000" anchor="ctr"/>
          <a:lstStyle/>
          <a:p>
            <a:r>
              <a:rPr lang="en-GB">
                <a:solidFill>
                  <a:srgbClr val="000000"/>
                </a:solidFill>
                <a:ea typeface="DejaVu Sans"/>
                <a:cs typeface="DejaVu Sans"/>
              </a:rPr>
              <a:t>CPU</a:t>
            </a:r>
          </a:p>
        </p:txBody>
      </p:sp>
      <p:sp>
        <p:nvSpPr>
          <p:cNvPr id="17418" name="Text Box 6"/>
          <p:cNvSpPr txBox="1">
            <a:spLocks noChangeArrowheads="1"/>
          </p:cNvSpPr>
          <p:nvPr/>
        </p:nvSpPr>
        <p:spPr bwMode="auto">
          <a:xfrm>
            <a:off x="409575" y="1377950"/>
            <a:ext cx="1350963" cy="355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9536" rIns="90000" bIns="45000" anchor="ctr"/>
          <a:lstStyle/>
          <a:p>
            <a:pPr>
              <a:tabLst>
                <a:tab pos="723900" algn="l"/>
              </a:tabLst>
            </a:pPr>
            <a:r>
              <a:rPr lang="en-GB">
                <a:solidFill>
                  <a:srgbClr val="000000"/>
                </a:solidFill>
                <a:latin typeface="Arial" pitchFamily="34" charset="0"/>
                <a:ea typeface="DejaVu Sans"/>
                <a:cs typeface="DejaVu Sans"/>
              </a:rPr>
              <a:t>L0 inputs</a:t>
            </a:r>
          </a:p>
        </p:txBody>
      </p:sp>
      <p:sp>
        <p:nvSpPr>
          <p:cNvPr id="17419" name="Text Box 7"/>
          <p:cNvSpPr txBox="1">
            <a:spLocks noChangeArrowheads="1"/>
          </p:cNvSpPr>
          <p:nvPr/>
        </p:nvSpPr>
        <p:spPr bwMode="auto">
          <a:xfrm>
            <a:off x="381000" y="2357438"/>
            <a:ext cx="8386763" cy="2519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9536" rIns="90000" bIns="45000" anchor="ctr"/>
          <a:lstStyle/>
          <a:p>
            <a:pPr marL="342900" indent="-342900">
              <a:buSzPct val="45000"/>
              <a:buFont typeface="Wingdings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400">
                <a:solidFill>
                  <a:srgbClr val="000000"/>
                </a:solidFill>
                <a:latin typeface="Arial" pitchFamily="34" charset="0"/>
                <a:ea typeface="DejaVu Sans"/>
                <a:cs typeface="DejaVu Sans"/>
              </a:rPr>
              <a:t>SSM filling is started by any L0 input, usually by 0MSL - the one with the lowest rate in proton runs</a:t>
            </a:r>
          </a:p>
          <a:p>
            <a:pPr marL="342900" indent="-342900">
              <a:buSzPct val="45000"/>
              <a:buFont typeface="Wingdings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400">
                <a:solidFill>
                  <a:srgbClr val="000000"/>
                </a:solidFill>
                <a:latin typeface="Arial" pitchFamily="34" charset="0"/>
                <a:ea typeface="DejaVu Sans"/>
                <a:cs typeface="DejaVu Sans"/>
              </a:rPr>
              <a:t>Important signals:</a:t>
            </a:r>
          </a:p>
          <a:p>
            <a:pPr marL="558800" lvl="1" indent="-342900">
              <a:buSzPct val="45000"/>
              <a:buFont typeface="Courier New" pitchFamily="49" charset="0"/>
              <a:buChar char="o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400">
                <a:solidFill>
                  <a:srgbClr val="000000"/>
                </a:solidFill>
                <a:latin typeface="Arial" pitchFamily="34" charset="0"/>
                <a:ea typeface="DejaVu Sans"/>
                <a:cs typeface="DejaVu Sans"/>
              </a:rPr>
              <a:t>0BPA/C - beam presence (BPTX)</a:t>
            </a:r>
          </a:p>
          <a:p>
            <a:pPr marL="558800" lvl="1" indent="-342900">
              <a:buSzPct val="45000"/>
              <a:buFont typeface="Courier New" pitchFamily="49" charset="0"/>
              <a:buChar char="o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400">
                <a:solidFill>
                  <a:srgbClr val="000000"/>
                </a:solidFill>
                <a:latin typeface="Arial" pitchFamily="34" charset="0"/>
                <a:ea typeface="DejaVu Sans"/>
                <a:cs typeface="DejaVu Sans"/>
              </a:rPr>
              <a:t>0VBA, 0VBC, 0SMB, 0SMH - collision detection</a:t>
            </a:r>
          </a:p>
          <a:p>
            <a:pPr marL="558800" lvl="1" indent="-342900">
              <a:buSzPct val="45000"/>
              <a:buFont typeface="Courier New" pitchFamily="49" charset="0"/>
              <a:buChar char="o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400">
                <a:solidFill>
                  <a:srgbClr val="000000"/>
                </a:solidFill>
                <a:latin typeface="Arial" pitchFamily="34" charset="0"/>
                <a:ea typeface="DejaVu Sans"/>
                <a:cs typeface="DejaVu Sans"/>
              </a:rPr>
              <a:t>0MSL - single muon detection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612900" y="4724400"/>
            <a:ext cx="7154863" cy="150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51048" rIns="90000" bIns="4500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b="1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b="1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b="1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b="1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b="1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algn="ctr" defTabSz="449263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b="1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algn="ctr" defTabSz="449263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b="1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algn="ctr" defTabSz="449263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b="1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algn="ctr" defTabSz="449263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b="1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>
              <a:defRPr/>
            </a:pPr>
            <a:r>
              <a:rPr lang="en-GB" sz="2400" b="0" dirty="0" smtClean="0"/>
              <a:t>Goals:</a:t>
            </a:r>
          </a:p>
          <a:p>
            <a:pPr marL="342900" indent="-342900">
              <a:buSzPct val="45000"/>
              <a:buFont typeface="Wingdings" pitchFamily="2" charset="2"/>
              <a:buChar char="Ø"/>
              <a:defRPr/>
            </a:pPr>
            <a:r>
              <a:rPr lang="en-GB" sz="2400" b="0" dirty="0" smtClean="0"/>
              <a:t>Check whether correct BC masks is loaded</a:t>
            </a:r>
          </a:p>
          <a:p>
            <a:pPr marL="342900" indent="-342900">
              <a:buSzPct val="45000"/>
              <a:buFont typeface="Wingdings" pitchFamily="2" charset="2"/>
              <a:buChar char="Ø"/>
              <a:defRPr/>
            </a:pPr>
            <a:r>
              <a:rPr lang="en-GB" sz="2400" b="0" dirty="0" smtClean="0"/>
              <a:t>Check alignment of L0 inputs</a:t>
            </a:r>
          </a:p>
          <a:p>
            <a:pPr marL="342900" indent="-342900">
              <a:buSzPct val="45000"/>
              <a:buFont typeface="Wingdings" pitchFamily="2" charset="2"/>
              <a:buChar char="Ø"/>
              <a:defRPr/>
            </a:pPr>
            <a:r>
              <a:rPr lang="en-US" sz="2400" b="0" dirty="0" smtClean="0"/>
              <a:t>Diagnostics of timing problems </a:t>
            </a:r>
            <a:endParaRPr lang="en-GB" sz="2400" b="0" dirty="0" smtClean="0"/>
          </a:p>
        </p:txBody>
      </p:sp>
      <p:sp>
        <p:nvSpPr>
          <p:cNvPr id="17421" name="Text Box 9"/>
          <p:cNvSpPr txBox="1">
            <a:spLocks noChangeArrowheads="1"/>
          </p:cNvSpPr>
          <p:nvPr/>
        </p:nvSpPr>
        <p:spPr bwMode="auto">
          <a:xfrm>
            <a:off x="7597775" y="1274763"/>
            <a:ext cx="1023938" cy="355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9536" rIns="90000" bIns="45000" anchor="ctr"/>
          <a:lstStyle/>
          <a:p>
            <a:pPr>
              <a:tabLst>
                <a:tab pos="723900" algn="l"/>
              </a:tabLst>
            </a:pPr>
            <a:r>
              <a:rPr lang="en-GB">
                <a:solidFill>
                  <a:srgbClr val="000000"/>
                </a:solidFill>
                <a:latin typeface="Arial" pitchFamily="34" charset="0"/>
                <a:ea typeface="DejaVu Sans"/>
                <a:cs typeface="DejaVu Sans"/>
              </a:rPr>
              <a:t>~1 sec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5722</TotalTime>
  <Words>1327</Words>
  <Application>Microsoft Office PowerPoint</Application>
  <PresentationFormat>On-screen Show (4:3)</PresentationFormat>
  <Paragraphs>280</Paragraphs>
  <Slides>22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4" baseType="lpstr">
      <vt:lpstr>Tahoma</vt:lpstr>
      <vt:lpstr>Arial</vt:lpstr>
      <vt:lpstr>Lucida Sans Unicode</vt:lpstr>
      <vt:lpstr>Wingdings 3</vt:lpstr>
      <vt:lpstr>Verdana</vt:lpstr>
      <vt:lpstr>Wingdings 2</vt:lpstr>
      <vt:lpstr>Times New Roman</vt:lpstr>
      <vt:lpstr>DejaVu Sans</vt:lpstr>
      <vt:lpstr>Wingdings</vt:lpstr>
      <vt:lpstr>Courier New</vt:lpstr>
      <vt:lpstr>Concourse</vt:lpstr>
      <vt:lpstr>Document</vt:lpstr>
      <vt:lpstr>TWEPP 2011</vt:lpstr>
      <vt:lpstr>Overview</vt:lpstr>
      <vt:lpstr>ALICE experiment</vt:lpstr>
      <vt:lpstr>System parameters for ALICE Trigger</vt:lpstr>
      <vt:lpstr>Alice trigger system</vt:lpstr>
      <vt:lpstr>Classes and clusters</vt:lpstr>
      <vt:lpstr>Interaction record (INT1,INT2) and CTP readout</vt:lpstr>
      <vt:lpstr>L0 trigger input switch</vt:lpstr>
      <vt:lpstr>SsM data Acquisition (SMAQ)</vt:lpstr>
      <vt:lpstr>Performance – SMAQ plots</vt:lpstr>
      <vt:lpstr>SMAQ zoomed plots</vt:lpstr>
      <vt:lpstr>CTP Data Quality Monitor</vt:lpstr>
      <vt:lpstr>Online screen</vt:lpstr>
      <vt:lpstr>Configuration of Alice experiment using Alice Configuration Tool (ACT)</vt:lpstr>
      <vt:lpstr>Configuration of CTP using ACT</vt:lpstr>
      <vt:lpstr>Use of classes for background correction</vt:lpstr>
      <vt:lpstr>Clock phase adjustment using CORDE board</vt:lpstr>
      <vt:lpstr>Optical scope</vt:lpstr>
      <vt:lpstr>Firmware Upgrade (L0 board)</vt:lpstr>
      <vt:lpstr>Firmware Upgrade  (INT board and LTU board)</vt:lpstr>
      <vt:lpstr>Possible CTP Upgrade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NICE</cp:lastModifiedBy>
  <cp:revision>151</cp:revision>
  <cp:lastPrinted>2009-04-22T19:24:48Z</cp:lastPrinted>
  <dcterms:created xsi:type="dcterms:W3CDTF">2009-04-22T19:24:48Z</dcterms:created>
  <dcterms:modified xsi:type="dcterms:W3CDTF">2011-09-27T16:57:41Z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